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7" r:id="rId3"/>
    <p:sldId id="256" r:id="rId4"/>
    <p:sldId id="279" r:id="rId5"/>
    <p:sldId id="278" r:id="rId6"/>
    <p:sldId id="257" r:id="rId7"/>
    <p:sldId id="274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65" r:id="rId24"/>
    <p:sldId id="275" r:id="rId25"/>
    <p:sldId id="276" r:id="rId26"/>
    <p:sldId id="281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301" r:id="rId41"/>
    <p:sldId id="297" r:id="rId42"/>
    <p:sldId id="298" r:id="rId43"/>
    <p:sldId id="299" r:id="rId44"/>
    <p:sldId id="300" r:id="rId45"/>
    <p:sldId id="282" r:id="rId46"/>
    <p:sldId id="283" r:id="rId4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6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8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AD05D-C1B7-9D9A-346E-15AB71F2B6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281A7FE-96A0-B65C-D5BC-567E5895D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A32605-ED0C-0F7E-0DAF-9082444D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8A60-002C-4FD7-AC1B-2E7994C82B9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19982C-4776-92F1-08CD-F2276F33A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22152C-3B81-B14C-998A-EDA3A84B5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B35E6-D773-4D28-A585-A30A58898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4721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800C38-26B2-426E-60A9-18F83DCBF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B8D07E8-3969-E5E9-E1B4-050513826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1F5A12-A752-1901-4173-213101C40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8A60-002C-4FD7-AC1B-2E7994C82B9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17D8A9-ACC9-4018-BEAA-407C6E0A4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D291FD-2F5B-BCAE-3D44-762D72E15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B35E6-D773-4D28-A585-A30A58898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0508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79FBDC0-4EC4-4345-EC65-B67CC9BB3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416544B-F88C-09FC-3187-FA88FC090F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EB6E85-A1F7-A34E-D6B4-98BD1E9FF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8A60-002C-4FD7-AC1B-2E7994C82B9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05EA0F-C349-A8EC-754A-ED668885C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C4F878-EAF6-DCCF-EACF-3D28CCB6A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B35E6-D773-4D28-A585-A30A58898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899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A23261-0836-CDD9-E766-24DBAA5CA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9E1509-22A6-3B35-71E7-19A261A44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E9F184-11C9-E866-259B-40F7F4028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8A60-002C-4FD7-AC1B-2E7994C82B9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544FE3-0932-5B78-4E68-35A3F9DA3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618CDF-3990-C040-AEA7-E0F204C3D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B35E6-D773-4D28-A585-A30A58898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2963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B7E5A6-4030-8C56-BF68-C5EC88818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51A10D-F377-54A7-7B91-55F7E275F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3DB8FE-E461-F7EF-8070-1B1A86DC8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8A60-002C-4FD7-AC1B-2E7994C82B9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D432D2-C742-F498-4ADF-8B21F83AC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7BD5C5-4F53-B362-4740-6673A3303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B35E6-D773-4D28-A585-A30A58898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981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9BF925-FB8E-FD86-2DEF-834F05312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F4051F-A801-F108-74FE-BB7D8587FE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59EC8BA-5DAC-6C4A-3C91-9DB31F7CCA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383EFB-237D-68FE-92CE-6AA63719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8A60-002C-4FD7-AC1B-2E7994C82B9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77778B-D5D8-3D87-83A3-E6396AFBC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738EB1D-7BF4-FADC-5B30-793B19DA2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B35E6-D773-4D28-A585-A30A58898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9876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D59B72-B1E8-D03F-1C8C-6D2E445BE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C4393C5-5AEF-708B-0291-2CD2C5677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92A57A-0763-CBA5-F3C3-D384C42282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061BA26-63D4-E53D-6271-8B8A70E570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F8CE363-A48D-BDEC-5043-A79E433A0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D6C0FA5-E6C5-F61B-54A6-060E1452A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8A60-002C-4FD7-AC1B-2E7994C82B9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BFD9ADD-435F-F42B-759B-D5D420606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6DA5048-3AD7-19FC-546B-A0E4C02E3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B35E6-D773-4D28-A585-A30A58898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18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ACF816-BEAB-DE9D-7A0F-CAF1C0183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A406687-0F3E-C947-8978-84BCADE5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8A60-002C-4FD7-AC1B-2E7994C82B9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10B86-2E32-1016-537F-C35E40292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6A11B09-E8F1-31E8-6622-FB6655C18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B35E6-D773-4D28-A585-A30A58898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73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D02A691-9237-9B40-FE01-B0CDA2ACE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8A60-002C-4FD7-AC1B-2E7994C82B9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0336E1-6C94-1962-5D54-716DD6890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BF83DB-6580-23BE-9E1B-23DF9CABB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B35E6-D773-4D28-A585-A30A58898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73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4B6D48-285A-2AE6-C03D-4DCDE52CB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CE16E4-D6D1-67A2-9E48-26AF9E824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F8DFC82-C28F-515A-84BB-EE917A2E1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79CFA6D-2114-D589-ACF5-A9D92AD8F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8A60-002C-4FD7-AC1B-2E7994C82B9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1AA1820-63A2-5114-B6C3-6D085CD87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C23D9A7-0BEC-C0AA-B612-BC76AB11E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B35E6-D773-4D28-A585-A30A58898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8634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EA5D13-78B9-2D4B-F333-281ADBB7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5731363-1A34-E126-6770-75EA0CC82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66447F2-8D1E-5028-C68B-52E074FDE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0410461-F7EF-3113-5B04-422D8DF0A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8A60-002C-4FD7-AC1B-2E7994C82B9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4C9A2D5-B624-7CAC-E43B-DC683F798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91590F-01F9-70AE-2810-F02E7CC40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B35E6-D773-4D28-A585-A30A58898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892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5FB262F-C792-E5FC-36CA-5830EDBC1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3AF39C-1536-83A4-2630-F39237B4F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A34864-7DBB-ABF6-8EA5-4C0DAF60FC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5A8A60-002C-4FD7-AC1B-2E7994C82B9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FFE44A-83A4-8F63-22FD-32BA7910E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C9DB9A-B1FC-C252-954E-4273E0BD4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6B35E6-D773-4D28-A585-A30A58898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807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B2AF99-C789-CA3E-4C3F-D4FE8BB9F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3407" y="1326418"/>
            <a:ext cx="748518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latin typeface="Comic Sans MS" panose="030F0702030302020204" pitchFamily="66" charset="0"/>
              </a:rPr>
              <a:t>LES DROITS DES ANIMAUX,</a:t>
            </a:r>
            <a:br>
              <a:rPr lang="fr-FR" dirty="0">
                <a:latin typeface="Comic Sans MS" panose="030F0702030302020204" pitchFamily="66" charset="0"/>
              </a:rPr>
            </a:br>
            <a:r>
              <a:rPr lang="fr-FR" dirty="0">
                <a:latin typeface="Comic Sans MS" panose="030F0702030302020204" pitchFamily="66" charset="0"/>
              </a:rPr>
              <a:t>CA ME CONCERNE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79DC9A-BF18-6493-DF52-6F4739184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4" y="3654425"/>
            <a:ext cx="6019800" cy="5541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dirty="0">
                <a:latin typeface="Comic Sans MS" panose="030F0702030302020204" pitchFamily="66" charset="0"/>
              </a:rPr>
              <a:t>Florence PINAUD et Amélie FONTAINE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1FA4A2D-5B8C-3581-36FE-E2796D8B0DEE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1242771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8932C53-3C00-01D3-79AE-36D064227E97}"/>
              </a:ext>
            </a:extLst>
          </p:cNvPr>
          <p:cNvSpPr txBox="1"/>
          <p:nvPr/>
        </p:nvSpPr>
        <p:spPr>
          <a:xfrm>
            <a:off x="539261" y="465129"/>
            <a:ext cx="11183815" cy="5498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fr-FR" sz="3000" b="1" dirty="0">
                <a:latin typeface="Comic Sans MS" panose="030F0702030302020204" pitchFamily="66" charset="0"/>
              </a:rPr>
              <a:t>3. Pourquoi peut-on dire que les animaux ressentent la douleur ?</a:t>
            </a:r>
            <a:endParaRPr lang="fr-FR" sz="3000" dirty="0">
              <a:latin typeface="Comic Sans MS" panose="030F0702030302020204" pitchFamily="66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Parce qu'ils ont des nerfs et un cerveau qui reçoivent des messages de douleur.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Parce qu'ils crient toujours très fort.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Parce qu'ils font semblant pour attirer l'attention.</a:t>
            </a:r>
          </a:p>
        </p:txBody>
      </p:sp>
      <p:pic>
        <p:nvPicPr>
          <p:cNvPr id="4098" name="Picture 2" descr="Illustration de dessin animé de douleur dessiné à la main ...">
            <a:extLst>
              <a:ext uri="{FF2B5EF4-FFF2-40B4-BE49-F238E27FC236}">
                <a16:creationId xmlns:a16="http://schemas.microsoft.com/office/drawing/2014/main" id="{25167327-6CE2-5449-7B47-FA78E61EE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845" y="3214151"/>
            <a:ext cx="2248633" cy="224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BC193F7-CB2B-9CF0-ED69-93A7113B630F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2480660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C5B03-8F63-6130-660B-C8DFCEE4E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C5FCD44-DEC9-23F2-B7CA-0C69177802CD}"/>
              </a:ext>
            </a:extLst>
          </p:cNvPr>
          <p:cNvSpPr txBox="1"/>
          <p:nvPr/>
        </p:nvSpPr>
        <p:spPr>
          <a:xfrm>
            <a:off x="631215" y="410308"/>
            <a:ext cx="10929570" cy="5498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fr-FR" sz="3000" b="1" dirty="0">
                <a:latin typeface="Comic Sans MS" panose="030F0702030302020204" pitchFamily="66" charset="0"/>
              </a:rPr>
              <a:t>4. Que prouve le « test du miroir » chez certains animaux ?</a:t>
            </a:r>
            <a:endParaRPr lang="fr-FR" sz="3000" dirty="0">
              <a:latin typeface="Comic Sans MS" panose="030F0702030302020204" pitchFamily="66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Qu'ils sont très coquets.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Qu'ils se reconnaissent en tant qu'individus (ils savent que c'est "eux").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Qu'ils ont peur de leur reflet.</a:t>
            </a:r>
          </a:p>
        </p:txBody>
      </p:sp>
      <p:pic>
        <p:nvPicPr>
          <p:cNvPr id="5122" name="Picture 2" descr="Le poisson, le miroir et la conscience de soi">
            <a:extLst>
              <a:ext uri="{FF2B5EF4-FFF2-40B4-BE49-F238E27FC236}">
                <a16:creationId xmlns:a16="http://schemas.microsoft.com/office/drawing/2014/main" id="{82EF3260-C914-5342-8F11-E6EFC59EA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852" y="4609002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95FE79F-6C13-BC06-AF41-816FDB739E34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653669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06F40-BE88-812E-2A1B-60C8359F6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4705B96-A591-0486-6D50-EA0CE1096D7A}"/>
              </a:ext>
            </a:extLst>
          </p:cNvPr>
          <p:cNvSpPr txBox="1"/>
          <p:nvPr/>
        </p:nvSpPr>
        <p:spPr>
          <a:xfrm>
            <a:off x="631215" y="410308"/>
            <a:ext cx="10929570" cy="4820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fr-FR" sz="3200" b="1" dirty="0"/>
              <a:t>5. Vrai ou Faux : Les poissons ne ressentent rien car ils ne font pas de bruit.</a:t>
            </a:r>
            <a:endParaRPr lang="fr-FR" sz="3200" dirty="0"/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200" dirty="0"/>
              <a:t>Vrai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200" dirty="0"/>
              <a:t>Faux</a:t>
            </a:r>
          </a:p>
          <a:p>
            <a:pPr>
              <a:lnSpc>
                <a:spcPct val="200000"/>
              </a:lnSpc>
              <a:buNone/>
            </a:pPr>
            <a:endParaRPr lang="fr-FR" sz="3000" dirty="0">
              <a:latin typeface="Comic Sans MS" panose="030F0702030302020204" pitchFamily="66" charset="0"/>
            </a:endParaRPr>
          </a:p>
        </p:txBody>
      </p:sp>
      <p:pic>
        <p:nvPicPr>
          <p:cNvPr id="6146" name="Picture 2" descr="des poissons, ensemble de Facile les enfants dessin animé ...">
            <a:extLst>
              <a:ext uri="{FF2B5EF4-FFF2-40B4-BE49-F238E27FC236}">
                <a16:creationId xmlns:a16="http://schemas.microsoft.com/office/drawing/2014/main" id="{9A117393-C57A-9E57-9526-8CC0C8165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737" y="1893277"/>
            <a:ext cx="3557048" cy="307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7919957-D611-AEE1-CCF4-0EA8426D9655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048466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9AE88-0237-C736-5782-28A2CCEC5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5CAF71B-C64D-08E1-A9AE-4A62947550A9}"/>
              </a:ext>
            </a:extLst>
          </p:cNvPr>
          <p:cNvSpPr txBox="1"/>
          <p:nvPr/>
        </p:nvSpPr>
        <p:spPr>
          <a:xfrm>
            <a:off x="631215" y="410308"/>
            <a:ext cx="10929570" cy="5559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fr-FR" sz="3200" b="1" dirty="0"/>
              <a:t>6</a:t>
            </a:r>
            <a:r>
              <a:rPr lang="fr-FR" sz="3000" b="1" dirty="0">
                <a:latin typeface="Comic Sans MS" panose="030F0702030302020204" pitchFamily="66" charset="0"/>
              </a:rPr>
              <a:t>. Quelle capacité montre qu'un animal a une conscience du temps qui passe ?</a:t>
            </a:r>
            <a:endParaRPr lang="fr-FR" sz="3000" dirty="0">
              <a:latin typeface="Comic Sans MS" panose="030F0702030302020204" pitchFamily="66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Le fait de dormir la nuit.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Cacher de la nourriture pour pouvoir la manger plus tard.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Courir après une balle.</a:t>
            </a:r>
          </a:p>
          <a:p>
            <a:pPr>
              <a:lnSpc>
                <a:spcPct val="200000"/>
              </a:lnSpc>
              <a:buNone/>
            </a:pPr>
            <a:endParaRPr lang="fr-FR" sz="3000" dirty="0">
              <a:latin typeface="Comic Sans MS" panose="030F0702030302020204" pitchFamily="66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EE1FA5-156A-9829-F224-A63A287A875B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2952403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09A4A-CCEC-2689-91B3-94AD587B2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0C8DA27-57B8-7C50-1608-3D5491D2AE45}"/>
              </a:ext>
            </a:extLst>
          </p:cNvPr>
          <p:cNvSpPr txBox="1"/>
          <p:nvPr/>
        </p:nvSpPr>
        <p:spPr>
          <a:xfrm>
            <a:off x="631215" y="410308"/>
            <a:ext cx="10929570" cy="5498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fr-FR" sz="3000" b="1" dirty="0">
                <a:latin typeface="Comic Sans MS" panose="030F0702030302020204" pitchFamily="66" charset="0"/>
              </a:rPr>
              <a:t>7. Qu'est-ce que l'empathie chez l'animal ?</a:t>
            </a:r>
            <a:endParaRPr lang="fr-FR" sz="3000" dirty="0">
              <a:latin typeface="Comic Sans MS" panose="030F0702030302020204" pitchFamily="66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C'est quand un animal déteste un autre animal.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C'est la capacité de comprendre et de partager l'émotion d'un autre.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C'est le fait d'obéir à son maître.</a:t>
            </a:r>
          </a:p>
          <a:p>
            <a:pPr>
              <a:lnSpc>
                <a:spcPct val="200000"/>
              </a:lnSpc>
              <a:buNone/>
            </a:pPr>
            <a:endParaRPr lang="fr-FR" sz="3000" dirty="0">
              <a:latin typeface="Comic Sans MS" panose="030F0702030302020204" pitchFamily="66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421EF9-2F92-2C4B-BD7F-AD4B0A9C8451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292000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4110E2-23D0-8965-D4AB-0B3E27A29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430" y="116803"/>
            <a:ext cx="10515600" cy="1325563"/>
          </a:xfrm>
        </p:spPr>
        <p:txBody>
          <a:bodyPr/>
          <a:lstStyle/>
          <a:p>
            <a:r>
              <a:rPr lang="fr-FR" dirty="0">
                <a:latin typeface="Comic Sans MS" panose="030F0702030302020204" pitchFamily="66" charset="0"/>
              </a:rPr>
              <a:t>CORRECTION DU QUIZZ</a:t>
            </a:r>
          </a:p>
        </p:txBody>
      </p:sp>
      <p:pic>
        <p:nvPicPr>
          <p:cNvPr id="8194" name="Picture 2" descr="chaton avec dessins points d'interrogation Stock Photo | Adobe Stock">
            <a:extLst>
              <a:ext uri="{FF2B5EF4-FFF2-40B4-BE49-F238E27FC236}">
                <a16:creationId xmlns:a16="http://schemas.microsoft.com/office/drawing/2014/main" id="{A0A40287-F15C-B4C5-3721-C0810CB856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/>
          <a:stretch>
            <a:fillRect/>
          </a:stretch>
        </p:blipFill>
        <p:spPr bwMode="auto">
          <a:xfrm>
            <a:off x="3493476" y="1442366"/>
            <a:ext cx="5688623" cy="414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FA2D6D-542B-D253-6B12-C89516E6EDEC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1881802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F8131-C9ED-E1B2-8317-885F6DCC0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8140933-DC19-18B0-6D9F-68389B5C87A5}"/>
              </a:ext>
            </a:extLst>
          </p:cNvPr>
          <p:cNvSpPr txBox="1"/>
          <p:nvPr/>
        </p:nvSpPr>
        <p:spPr>
          <a:xfrm>
            <a:off x="656492" y="586154"/>
            <a:ext cx="10632831" cy="5036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fr-FR" sz="3000" b="1" dirty="0">
                <a:latin typeface="Comic Sans MS" panose="030F0702030302020204" pitchFamily="66" charset="0"/>
              </a:rPr>
              <a:t>Quelle est la principale différence entre une peluche et un vrai chien ?</a:t>
            </a:r>
          </a:p>
          <a:p>
            <a:endParaRPr lang="fr-FR" sz="3000" dirty="0">
              <a:latin typeface="Comic Sans MS" panose="030F0702030302020204" pitchFamily="66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La peluche est plus douce que le vrai chien.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Le vrai chien a des besoins et ressent des émotions, contrairement à la peluche.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La peluche ne peut pas aboyer.</a:t>
            </a:r>
          </a:p>
        </p:txBody>
      </p:sp>
      <p:pic>
        <p:nvPicPr>
          <p:cNvPr id="2050" name="Picture 2" descr="Jellycat - Peluche chien golden retriever tilly, Livraison ...">
            <a:extLst>
              <a:ext uri="{FF2B5EF4-FFF2-40B4-BE49-F238E27FC236}">
                <a16:creationId xmlns:a16="http://schemas.microsoft.com/office/drawing/2014/main" id="{D19F2385-40FF-F053-EFB5-3E58124D7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374" y="1298989"/>
            <a:ext cx="1830011" cy="180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Chiot Chien-loup Tchécoslovaque 🐾 Tout savoir sur les chiots ...">
            <a:extLst>
              <a:ext uri="{FF2B5EF4-FFF2-40B4-BE49-F238E27FC236}">
                <a16:creationId xmlns:a16="http://schemas.microsoft.com/office/drawing/2014/main" id="{A87BFBD7-BC56-ED3D-0FD4-0A7314153D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10D21CE-BD32-CFFC-20C1-227AB53C3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4346" y="4689231"/>
            <a:ext cx="2591162" cy="190526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4F26B7B-D604-003D-2CBE-D6D3A3D0E828}"/>
              </a:ext>
            </a:extLst>
          </p:cNvPr>
          <p:cNvSpPr/>
          <p:nvPr/>
        </p:nvSpPr>
        <p:spPr>
          <a:xfrm>
            <a:off x="504092" y="3104343"/>
            <a:ext cx="10785231" cy="1584888"/>
          </a:xfrm>
          <a:prstGeom prst="rect">
            <a:avLst/>
          </a:prstGeom>
          <a:solidFill>
            <a:srgbClr val="00B050">
              <a:alpha val="40000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AAE9019-1F06-CFBC-D51D-6242311AA6DC}"/>
              </a:ext>
            </a:extLst>
          </p:cNvPr>
          <p:cNvSpPr txBox="1"/>
          <p:nvPr/>
        </p:nvSpPr>
        <p:spPr>
          <a:xfrm>
            <a:off x="4885150" y="1137363"/>
            <a:ext cx="3494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Réponse p.36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8CC800B-39E2-F824-F095-6D3E8C142BD1}"/>
              </a:ext>
            </a:extLst>
          </p:cNvPr>
          <p:cNvSpPr txBox="1"/>
          <p:nvPr/>
        </p:nvSpPr>
        <p:spPr>
          <a:xfrm>
            <a:off x="7004007" y="6409831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8630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780CD-4D22-3508-A4A1-2B70B8B0C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8051115-B012-3CA1-2DA5-F4DBC7DF980A}"/>
              </a:ext>
            </a:extLst>
          </p:cNvPr>
          <p:cNvSpPr txBox="1"/>
          <p:nvPr/>
        </p:nvSpPr>
        <p:spPr>
          <a:xfrm>
            <a:off x="492369" y="949569"/>
            <a:ext cx="10996246" cy="5036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3000" b="1" dirty="0">
                <a:latin typeface="Comic Sans MS" panose="030F0702030302020204" pitchFamily="66" charset="0"/>
              </a:rPr>
              <a:t>2. Qu'est-ce que la « </a:t>
            </a:r>
            <a:r>
              <a:rPr lang="fr-FR" sz="3000" b="1" dirty="0" err="1">
                <a:latin typeface="Comic Sans MS" panose="030F0702030302020204" pitchFamily="66" charset="0"/>
              </a:rPr>
              <a:t>sentience</a:t>
            </a:r>
            <a:r>
              <a:rPr lang="fr-FR" sz="3000" b="1" dirty="0">
                <a:latin typeface="Comic Sans MS" panose="030F0702030302020204" pitchFamily="66" charset="0"/>
              </a:rPr>
              <a:t> » ?</a:t>
            </a:r>
          </a:p>
          <a:p>
            <a:pPr>
              <a:buNone/>
            </a:pPr>
            <a:endParaRPr lang="fr-FR" sz="3000" dirty="0">
              <a:latin typeface="Comic Sans MS" panose="030F0702030302020204" pitchFamily="66" charset="0"/>
            </a:endParaRPr>
          </a:p>
          <a:p>
            <a:pPr>
              <a:buNone/>
            </a:pPr>
            <a:endParaRPr lang="fr-FR" sz="3000" dirty="0">
              <a:latin typeface="Comic Sans MS" panose="030F0702030302020204" pitchFamily="66" charset="0"/>
            </a:endParaRPr>
          </a:p>
          <a:p>
            <a:pPr>
              <a:buNone/>
            </a:pPr>
            <a:endParaRPr lang="fr-FR" sz="3000" dirty="0">
              <a:latin typeface="Comic Sans MS" panose="030F0702030302020204" pitchFamily="66" charset="0"/>
            </a:endParaRPr>
          </a:p>
          <a:p>
            <a:pPr>
              <a:buNone/>
            </a:pPr>
            <a:endParaRPr lang="fr-FR" sz="3000" dirty="0">
              <a:latin typeface="Comic Sans MS" panose="030F0702030302020204" pitchFamily="66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Le fait de pouvoir courir très vite.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La capacité de ressentir la douleur et des émotions.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Le fait d'avoir des poils ou des plumes.</a:t>
            </a:r>
          </a:p>
        </p:txBody>
      </p:sp>
      <p:pic>
        <p:nvPicPr>
          <p:cNvPr id="3074" name="Picture 2" descr="Lion dans une cage au zoo. Regard triste de l'animal. Lion rêve de ...">
            <a:extLst>
              <a:ext uri="{FF2B5EF4-FFF2-40B4-BE49-F238E27FC236}">
                <a16:creationId xmlns:a16="http://schemas.microsoft.com/office/drawing/2014/main" id="{2BF7E080-0B8E-F317-4DA4-07A851DD3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821" y="185560"/>
            <a:ext cx="3887657" cy="258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56793E-497F-6A92-27C6-13D931717AD7}"/>
              </a:ext>
            </a:extLst>
          </p:cNvPr>
          <p:cNvSpPr/>
          <p:nvPr/>
        </p:nvSpPr>
        <p:spPr>
          <a:xfrm>
            <a:off x="353780" y="4443840"/>
            <a:ext cx="10785231" cy="741147"/>
          </a:xfrm>
          <a:prstGeom prst="rect">
            <a:avLst/>
          </a:prstGeom>
          <a:solidFill>
            <a:srgbClr val="00B050">
              <a:alpha val="40000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86A076F-E179-DC68-457E-5DCFACD137C5}"/>
              </a:ext>
            </a:extLst>
          </p:cNvPr>
          <p:cNvSpPr txBox="1"/>
          <p:nvPr/>
        </p:nvSpPr>
        <p:spPr>
          <a:xfrm>
            <a:off x="492369" y="1673013"/>
            <a:ext cx="45656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Réponse p.36, 39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BDB354B-75A6-1F26-8CB2-19A8267B244D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76642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3F7C7-CF86-708E-4C7F-93A7A1E9A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A1FBBF0-4B1B-CB80-81B8-D2F9A309B864}"/>
              </a:ext>
            </a:extLst>
          </p:cNvPr>
          <p:cNvSpPr txBox="1"/>
          <p:nvPr/>
        </p:nvSpPr>
        <p:spPr>
          <a:xfrm>
            <a:off x="539261" y="465129"/>
            <a:ext cx="11183815" cy="5498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fr-FR" sz="3000" b="1" dirty="0">
                <a:latin typeface="Comic Sans MS" panose="030F0702030302020204" pitchFamily="66" charset="0"/>
              </a:rPr>
              <a:t>3. Pourquoi peut-on dire que les animaux ressentent la douleur ?</a:t>
            </a:r>
            <a:endParaRPr lang="fr-FR" sz="3000" dirty="0">
              <a:latin typeface="Comic Sans MS" panose="030F0702030302020204" pitchFamily="66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Parce qu'ils ont des nerfs et un cerveau qui reçoivent des messages de douleur.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Parce qu'ils crient toujours très fort.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Parce qu'ils font semblant pour attirer l'attention.</a:t>
            </a:r>
          </a:p>
        </p:txBody>
      </p:sp>
      <p:pic>
        <p:nvPicPr>
          <p:cNvPr id="4098" name="Picture 2" descr="Illustration de dessin animé de douleur dessiné à la main ...">
            <a:extLst>
              <a:ext uri="{FF2B5EF4-FFF2-40B4-BE49-F238E27FC236}">
                <a16:creationId xmlns:a16="http://schemas.microsoft.com/office/drawing/2014/main" id="{70A76D97-63A0-C2B4-D13C-F5EB17E68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0400" y="5223353"/>
            <a:ext cx="1396864" cy="139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C40F2EB-18EA-F013-EDDF-9F3FB34FF697}"/>
              </a:ext>
            </a:extLst>
          </p:cNvPr>
          <p:cNvSpPr/>
          <p:nvPr/>
        </p:nvSpPr>
        <p:spPr>
          <a:xfrm>
            <a:off x="468925" y="2473004"/>
            <a:ext cx="11183814" cy="1898580"/>
          </a:xfrm>
          <a:prstGeom prst="rect">
            <a:avLst/>
          </a:prstGeom>
          <a:solidFill>
            <a:srgbClr val="00B050">
              <a:alpha val="40000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3A3455D-DCEE-AA41-0B94-3CC535E24DF3}"/>
              </a:ext>
            </a:extLst>
          </p:cNvPr>
          <p:cNvSpPr txBox="1"/>
          <p:nvPr/>
        </p:nvSpPr>
        <p:spPr>
          <a:xfrm>
            <a:off x="2636301" y="1621235"/>
            <a:ext cx="3494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Réponse p.36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4777537-6FE8-4BEF-F35C-B3CD8A20BC5C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251747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FBE6B-4C92-ED5A-9D5E-50DB47BD2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AC0C75-6FC0-B2D7-F05B-2E260FEB8B29}"/>
              </a:ext>
            </a:extLst>
          </p:cNvPr>
          <p:cNvSpPr txBox="1"/>
          <p:nvPr/>
        </p:nvSpPr>
        <p:spPr>
          <a:xfrm>
            <a:off x="631215" y="410308"/>
            <a:ext cx="10929570" cy="5498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fr-FR" sz="3000" b="1" dirty="0">
                <a:latin typeface="Comic Sans MS" panose="030F0702030302020204" pitchFamily="66" charset="0"/>
              </a:rPr>
              <a:t>4. Que prouve le « test du miroir » chez certains animaux ?</a:t>
            </a:r>
            <a:endParaRPr lang="fr-FR" sz="3000" dirty="0">
              <a:latin typeface="Comic Sans MS" panose="030F0702030302020204" pitchFamily="66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Qu'ils sont très coquets.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Qu'ils se reconnaissent en tant qu'individus (ils savent que c'est "eux").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Qu'ils ont peur de leur reflet.</a:t>
            </a:r>
          </a:p>
        </p:txBody>
      </p:sp>
      <p:pic>
        <p:nvPicPr>
          <p:cNvPr id="5122" name="Picture 2" descr="Le poisson, le miroir et la conscience de soi">
            <a:extLst>
              <a:ext uri="{FF2B5EF4-FFF2-40B4-BE49-F238E27FC236}">
                <a16:creationId xmlns:a16="http://schemas.microsoft.com/office/drawing/2014/main" id="{09D2525E-D1F6-528B-20EB-870953115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326" y="5036814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AA7506A-5D3A-54B4-6177-523EBD711987}"/>
              </a:ext>
            </a:extLst>
          </p:cNvPr>
          <p:cNvSpPr/>
          <p:nvPr/>
        </p:nvSpPr>
        <p:spPr>
          <a:xfrm>
            <a:off x="328727" y="3159330"/>
            <a:ext cx="10785231" cy="1755987"/>
          </a:xfrm>
          <a:prstGeom prst="rect">
            <a:avLst/>
          </a:prstGeom>
          <a:solidFill>
            <a:srgbClr val="00B050">
              <a:alpha val="40000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45830C4-E64A-D202-93F3-E22AA1FCC7B9}"/>
              </a:ext>
            </a:extLst>
          </p:cNvPr>
          <p:cNvSpPr txBox="1"/>
          <p:nvPr/>
        </p:nvSpPr>
        <p:spPr>
          <a:xfrm>
            <a:off x="2961978" y="1579907"/>
            <a:ext cx="3494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Réponse p.44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764E72D-49B3-B5C9-98A6-CBEEAB98C859}"/>
              </a:ext>
            </a:extLst>
          </p:cNvPr>
          <p:cNvSpPr txBox="1"/>
          <p:nvPr/>
        </p:nvSpPr>
        <p:spPr>
          <a:xfrm>
            <a:off x="7170987" y="6410557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286539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CC496C-5886-2F69-4F04-F2DBE531D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4694"/>
            <a:ext cx="10515600" cy="1325563"/>
          </a:xfrm>
        </p:spPr>
        <p:txBody>
          <a:bodyPr/>
          <a:lstStyle/>
          <a:p>
            <a:r>
              <a:rPr lang="fr-FR" dirty="0"/>
              <a:t>Séance 1 : Les animaux sont-ils sensibles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AD4C92-18AE-648C-C1FC-E8D9BDE90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952" y="3429000"/>
            <a:ext cx="3420649" cy="3539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/>
              <a:t>Lecture des pages 36 à 45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E29D72F-CE9A-179E-6F43-544B535D06EA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574015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88E2A-CE8B-88E0-BBFC-B9A7B618C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4678494-A7A5-A3C1-32D0-3F884E3BBB61}"/>
              </a:ext>
            </a:extLst>
          </p:cNvPr>
          <p:cNvSpPr txBox="1"/>
          <p:nvPr/>
        </p:nvSpPr>
        <p:spPr>
          <a:xfrm>
            <a:off x="631215" y="410308"/>
            <a:ext cx="10929570" cy="4820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fr-FR" sz="3200" b="1" dirty="0"/>
              <a:t>5. Vrai ou Faux : Les poissons ne ressentent rien car ils ne font pas de bruit.</a:t>
            </a:r>
            <a:endParaRPr lang="fr-FR" sz="3200" dirty="0"/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200" dirty="0"/>
              <a:t>Vrai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200" dirty="0"/>
              <a:t>Faux</a:t>
            </a:r>
          </a:p>
          <a:p>
            <a:pPr>
              <a:lnSpc>
                <a:spcPct val="200000"/>
              </a:lnSpc>
              <a:buNone/>
            </a:pPr>
            <a:endParaRPr lang="fr-FR" sz="3000" dirty="0">
              <a:latin typeface="Comic Sans MS" panose="030F0702030302020204" pitchFamily="66" charset="0"/>
            </a:endParaRPr>
          </a:p>
        </p:txBody>
      </p:sp>
      <p:pic>
        <p:nvPicPr>
          <p:cNvPr id="6146" name="Picture 2" descr="des poissons, ensemble de Facile les enfants dessin animé ...">
            <a:extLst>
              <a:ext uri="{FF2B5EF4-FFF2-40B4-BE49-F238E27FC236}">
                <a16:creationId xmlns:a16="http://schemas.microsoft.com/office/drawing/2014/main" id="{34E6C6E1-4D8B-09B7-CB21-B6ACF5024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737" y="1893277"/>
            <a:ext cx="3557048" cy="307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9931CCA-9E47-0862-1949-7F480E13B6C5}"/>
              </a:ext>
            </a:extLst>
          </p:cNvPr>
          <p:cNvSpPr/>
          <p:nvPr/>
        </p:nvSpPr>
        <p:spPr>
          <a:xfrm>
            <a:off x="353781" y="3667226"/>
            <a:ext cx="3191086" cy="741147"/>
          </a:xfrm>
          <a:prstGeom prst="rect">
            <a:avLst/>
          </a:prstGeom>
          <a:solidFill>
            <a:srgbClr val="00B050">
              <a:alpha val="40000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1DF739-B543-43F1-070B-08A11A7AA87A}"/>
              </a:ext>
            </a:extLst>
          </p:cNvPr>
          <p:cNvSpPr txBox="1"/>
          <p:nvPr/>
        </p:nvSpPr>
        <p:spPr>
          <a:xfrm>
            <a:off x="4188264" y="1626757"/>
            <a:ext cx="3494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Réponse p.39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78E108-8181-E359-EBAD-DA8F5F4BF4E9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211700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E3518-4616-7329-4574-B5B3D1046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2DD012-E5DE-5EE9-4B2F-47F95FC513D3}"/>
              </a:ext>
            </a:extLst>
          </p:cNvPr>
          <p:cNvSpPr txBox="1"/>
          <p:nvPr/>
        </p:nvSpPr>
        <p:spPr>
          <a:xfrm>
            <a:off x="631215" y="410308"/>
            <a:ext cx="10929570" cy="5559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fr-FR" sz="3200" b="1" dirty="0"/>
              <a:t>6</a:t>
            </a:r>
            <a:r>
              <a:rPr lang="fr-FR" sz="3000" b="1" dirty="0">
                <a:latin typeface="Comic Sans MS" panose="030F0702030302020204" pitchFamily="66" charset="0"/>
              </a:rPr>
              <a:t>. Quelle capacité montre qu'un animal a une conscience du temps qui passe ?</a:t>
            </a:r>
            <a:endParaRPr lang="fr-FR" sz="3000" dirty="0">
              <a:latin typeface="Comic Sans MS" panose="030F0702030302020204" pitchFamily="66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Le fait de dormir la nuit.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Cacher de la nourriture pour pouvoir la manger plus tard.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Courir après une balle.</a:t>
            </a:r>
          </a:p>
          <a:p>
            <a:pPr>
              <a:lnSpc>
                <a:spcPct val="200000"/>
              </a:lnSpc>
              <a:buNone/>
            </a:pPr>
            <a:endParaRPr lang="fr-FR" sz="3000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7A9D63-6B9B-7AD2-31C6-52A448CB98A3}"/>
              </a:ext>
            </a:extLst>
          </p:cNvPr>
          <p:cNvSpPr/>
          <p:nvPr/>
        </p:nvSpPr>
        <p:spPr>
          <a:xfrm>
            <a:off x="631215" y="3224554"/>
            <a:ext cx="10785231" cy="911629"/>
          </a:xfrm>
          <a:prstGeom prst="rect">
            <a:avLst/>
          </a:prstGeom>
          <a:solidFill>
            <a:srgbClr val="00B050">
              <a:alpha val="40000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FAE3B0-8C05-9752-6734-9463558F01E9}"/>
              </a:ext>
            </a:extLst>
          </p:cNvPr>
          <p:cNvSpPr txBox="1"/>
          <p:nvPr/>
        </p:nvSpPr>
        <p:spPr>
          <a:xfrm>
            <a:off x="5229189" y="1567381"/>
            <a:ext cx="3494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Réponse p.43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03705D3-5475-2219-48EF-37F89016242A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178601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FD626-F32C-21BD-8AC4-F3B16E3A3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5C69FE7-F432-ED29-E5AE-2E0D4662C201}"/>
              </a:ext>
            </a:extLst>
          </p:cNvPr>
          <p:cNvSpPr txBox="1"/>
          <p:nvPr/>
        </p:nvSpPr>
        <p:spPr>
          <a:xfrm>
            <a:off x="631215" y="410308"/>
            <a:ext cx="10929570" cy="6421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fr-FR" sz="3000" b="1" dirty="0">
                <a:latin typeface="Comic Sans MS" panose="030F0702030302020204" pitchFamily="66" charset="0"/>
              </a:rPr>
              <a:t>7. Qu'est-ce que l'empathie chez l'animal ?</a:t>
            </a:r>
          </a:p>
          <a:p>
            <a:pPr>
              <a:lnSpc>
                <a:spcPct val="200000"/>
              </a:lnSpc>
              <a:buNone/>
            </a:pPr>
            <a:endParaRPr lang="fr-FR" sz="3000" dirty="0">
              <a:latin typeface="Comic Sans MS" panose="030F0702030302020204" pitchFamily="66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C'est quand un animal déteste un autre animal.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C'est la capacité de comprendre et de partager l'émotion d'un autre.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C'est le fait d'obéir à son maître.</a:t>
            </a:r>
          </a:p>
          <a:p>
            <a:pPr>
              <a:lnSpc>
                <a:spcPct val="200000"/>
              </a:lnSpc>
              <a:buNone/>
            </a:pPr>
            <a:endParaRPr lang="fr-FR" sz="3000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21B2B5-9929-864C-3C2B-22E52C33D6E3}"/>
              </a:ext>
            </a:extLst>
          </p:cNvPr>
          <p:cNvSpPr/>
          <p:nvPr/>
        </p:nvSpPr>
        <p:spPr>
          <a:xfrm>
            <a:off x="631215" y="3219188"/>
            <a:ext cx="10785231" cy="1903797"/>
          </a:xfrm>
          <a:prstGeom prst="rect">
            <a:avLst/>
          </a:prstGeom>
          <a:solidFill>
            <a:srgbClr val="00B050">
              <a:alpha val="40000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9AFC0E1-75BC-400E-DC98-8E3930CD0D5B}"/>
              </a:ext>
            </a:extLst>
          </p:cNvPr>
          <p:cNvSpPr txBox="1"/>
          <p:nvPr/>
        </p:nvSpPr>
        <p:spPr>
          <a:xfrm>
            <a:off x="4803304" y="1404543"/>
            <a:ext cx="3494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Réponse p.44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029737F-F9B4-6273-0635-682F9A89BC3E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182726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679BC-1A5D-D6DD-0CB3-375CC1E66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8D78321-FBF3-A250-FD95-AFDC8964F4AD}"/>
              </a:ext>
            </a:extLst>
          </p:cNvPr>
          <p:cNvSpPr txBox="1"/>
          <p:nvPr/>
        </p:nvSpPr>
        <p:spPr>
          <a:xfrm>
            <a:off x="492370" y="178461"/>
            <a:ext cx="11394830" cy="5273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000" dirty="0">
                <a:latin typeface="Comic Sans MS" panose="030F0702030302020204" pitchFamily="66" charset="0"/>
              </a:rPr>
              <a:t>Bravo ! </a:t>
            </a:r>
          </a:p>
          <a:p>
            <a:pPr>
              <a:lnSpc>
                <a:spcPct val="150000"/>
              </a:lnSpc>
            </a:pPr>
            <a:r>
              <a:rPr lang="fr-FR" sz="4000" dirty="0">
                <a:latin typeface="Comic Sans MS" panose="030F0702030302020204" pitchFamily="66" charset="0"/>
              </a:rPr>
              <a:t>Vous avez prouvé que les animaux sont des êtres vivants </a:t>
            </a:r>
            <a:r>
              <a:rPr lang="fr-FR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qui ressentent </a:t>
            </a:r>
            <a:r>
              <a:rPr lang="fr-FR" sz="5000" u="sng" dirty="0">
                <a:solidFill>
                  <a:srgbClr val="FF0000"/>
                </a:solidFill>
                <a:latin typeface="Comic Sans MS" panose="030F0702030302020204" pitchFamily="66" charset="0"/>
              </a:rPr>
              <a:t>émotions et douleur</a:t>
            </a:r>
            <a:r>
              <a:rPr lang="fr-FR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 comme les humains</a:t>
            </a:r>
            <a:r>
              <a:rPr lang="fr-FR" sz="40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FR" sz="5000" dirty="0">
                <a:latin typeface="Comic Sans MS" panose="030F0702030302020204" pitchFamily="66" charset="0"/>
              </a:rPr>
              <a:t>Il faut les </a:t>
            </a:r>
            <a:r>
              <a:rPr lang="fr-FR" sz="5000" u="sng" dirty="0">
                <a:solidFill>
                  <a:srgbClr val="FF0000"/>
                </a:solidFill>
                <a:latin typeface="Comic Sans MS" panose="030F0702030302020204" pitchFamily="66" charset="0"/>
              </a:rPr>
              <a:t>respecter</a:t>
            </a:r>
            <a:r>
              <a:rPr lang="fr-FR" sz="5000" u="sng" dirty="0">
                <a:latin typeface="Comic Sans MS" panose="030F0702030302020204" pitchFamily="66" charset="0"/>
              </a:rPr>
              <a:t> </a:t>
            </a:r>
            <a:r>
              <a:rPr lang="fr-FR" sz="4000" dirty="0">
                <a:latin typeface="Comic Sans MS" panose="030F0702030302020204" pitchFamily="66" charset="0"/>
              </a:rPr>
              <a:t>!</a:t>
            </a:r>
          </a:p>
        </p:txBody>
      </p:sp>
      <p:pic>
        <p:nvPicPr>
          <p:cNvPr id="7170" name="Picture 2" descr="Cygnes Amoureux, Couple D'oiseaux Qui S'embrassent, Deux Animaux ...">
            <a:extLst>
              <a:ext uri="{FF2B5EF4-FFF2-40B4-BE49-F238E27FC236}">
                <a16:creationId xmlns:a16="http://schemas.microsoft.com/office/drawing/2014/main" id="{30B0B76F-7A39-8852-317E-A2255D212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969" y="4174525"/>
            <a:ext cx="4553462" cy="255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C95FEE-CECF-EEE3-87BD-4D139ED8B907}"/>
              </a:ext>
            </a:extLst>
          </p:cNvPr>
          <p:cNvSpPr txBox="1"/>
          <p:nvPr/>
        </p:nvSpPr>
        <p:spPr>
          <a:xfrm>
            <a:off x="5510630" y="636082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2428982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956135B-3E10-33C9-2D44-A5E839F43FED}"/>
              </a:ext>
            </a:extLst>
          </p:cNvPr>
          <p:cNvSpPr txBox="1"/>
          <p:nvPr/>
        </p:nvSpPr>
        <p:spPr>
          <a:xfrm>
            <a:off x="647178" y="702903"/>
            <a:ext cx="10897643" cy="5640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fr-FR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fr-FR" sz="1300" b="1" u="sng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Complète les phrases avec les mots suivants :</a:t>
            </a:r>
            <a:r>
              <a:rPr lang="fr-FR" sz="13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fr-FR" sz="1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indispensable — inanimé — émotions — subjective</a:t>
            </a:r>
          </a:p>
          <a:p>
            <a:pPr>
              <a:buNone/>
            </a:pPr>
            <a:endParaRPr lang="fr-FR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caillou ou une peluche sont des objets </a:t>
            </a:r>
            <a:r>
              <a:rPr lang="fr-FR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........................</a:t>
            </a: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....................................................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Avoir une expérience </a:t>
            </a:r>
            <a:r>
              <a:rPr lang="fr-FR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........................</a:t>
            </a: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...................................................., c'est ressentir quelque chose de personnel (comme une peur que seul moi je ressens).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joie, la tristesse et la colère sont des </a:t>
            </a:r>
            <a:r>
              <a:rPr lang="fr-FR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........................</a:t>
            </a: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....................................................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cerveau est l'organe </a:t>
            </a:r>
            <a:r>
              <a:rPr lang="fr-FR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........................</a:t>
            </a: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.................................................... pour traiter les informations reçues par les sens.</a:t>
            </a:r>
          </a:p>
          <a:p>
            <a:pPr>
              <a:buNone/>
            </a:pPr>
            <a:endParaRPr lang="fr-FR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fr-FR" sz="1300" b="1" u="sng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Questions à choix multiples (Entoure la bonne réponse) :</a:t>
            </a:r>
          </a:p>
          <a:p>
            <a:pPr>
              <a:lnSpc>
                <a:spcPct val="150000"/>
              </a:lnSpc>
              <a:buNone/>
            </a:pPr>
            <a:r>
              <a:rPr lang="fr-FR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Qu’est-ce qu’un être « doué de sensibilité » ?</a:t>
            </a:r>
            <a:endParaRPr lang="fr-FR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être qui pleure tout le temps.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être qui est capable de ressentir de la douleur ou du plaisir.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être qui est très fragile et qui se casse facilement.</a:t>
            </a:r>
          </a:p>
          <a:p>
            <a:pPr>
              <a:lnSpc>
                <a:spcPct val="150000"/>
              </a:lnSpc>
              <a:buNone/>
            </a:pPr>
            <a:r>
              <a:rPr lang="fr-FR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Que signifie le mot « Inné » ?</a:t>
            </a:r>
            <a:endParaRPr lang="fr-FR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Quelque chose que l'on apprend à l'école.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Quelque chose que l'on possède dès la naissance (par exemple, un chaton qui sait téter dès la naissance sans que sa mère le lui apprenne).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Quelque chose que l'on a inventé.</a:t>
            </a:r>
          </a:p>
          <a:p>
            <a:pPr>
              <a:buNone/>
            </a:pPr>
            <a:b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60472A3-6B5A-1C05-1134-DC689CC2BD03}"/>
              </a:ext>
            </a:extLst>
          </p:cNvPr>
          <p:cNvSpPr txBox="1"/>
          <p:nvPr/>
        </p:nvSpPr>
        <p:spPr>
          <a:xfrm>
            <a:off x="647178" y="191925"/>
            <a:ext cx="1024356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Etude du documentaire : </a:t>
            </a:r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droits des animaux, ça me concerne </a:t>
            </a: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Florence Pinaud et Amélie Fontaine</a:t>
            </a:r>
          </a:p>
          <a:p>
            <a:pPr>
              <a:buNone/>
            </a:pPr>
            <a:r>
              <a:rPr lang="fr-FR" sz="1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1 : Les animaux sont-ils sensibles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78FC8FD-5FD5-E812-6C02-55A48C68B846}"/>
              </a:ext>
            </a:extLst>
          </p:cNvPr>
          <p:cNvSpPr txBox="1"/>
          <p:nvPr/>
        </p:nvSpPr>
        <p:spPr>
          <a:xfrm>
            <a:off x="9969114" y="893912"/>
            <a:ext cx="1707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069517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580D7-91D6-8D43-0224-EDC5969E8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F714DF9-6C73-3D02-570F-F5F5A69A00C5}"/>
              </a:ext>
            </a:extLst>
          </p:cNvPr>
          <p:cNvSpPr txBox="1"/>
          <p:nvPr/>
        </p:nvSpPr>
        <p:spPr>
          <a:xfrm>
            <a:off x="563671" y="182959"/>
            <a:ext cx="11160691" cy="643996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fr-FR" sz="1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Etude du documentaire : </a:t>
            </a:r>
            <a:r>
              <a:rPr lang="fr-FR" sz="17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droits des animaux, ça me concerne </a:t>
            </a:r>
            <a:r>
              <a:rPr lang="fr-FR" sz="1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Florence Pinaud et Amélie Fontaine</a:t>
            </a:r>
          </a:p>
          <a:p>
            <a:pPr>
              <a:lnSpc>
                <a:spcPct val="150000"/>
              </a:lnSpc>
              <a:buNone/>
            </a:pPr>
            <a:r>
              <a:rPr lang="fr-FR" sz="17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1 : Les animaux sont-ils sensibles ?</a:t>
            </a:r>
          </a:p>
          <a:p>
            <a:pPr>
              <a:lnSpc>
                <a:spcPct val="150000"/>
              </a:lnSpc>
              <a:buNone/>
            </a:pPr>
            <a:endParaRPr lang="fr-FR" sz="1400" b="1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3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La différence entre un objet et un animal</a:t>
            </a:r>
          </a:p>
          <a:p>
            <a:pPr>
              <a:lnSpc>
                <a:spcPct val="150000"/>
              </a:lnSpc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Contrairement à un objet </a:t>
            </a:r>
            <a:r>
              <a:rPr lang="fr-FR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inanimé</a:t>
            </a: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(comme une peluche ou un caillou), l'animal possède un  ........................................................................................................ et un ................................................... </a:t>
            </a:r>
          </a:p>
          <a:p>
            <a:pPr>
              <a:lnSpc>
                <a:spcPct val="150000"/>
              </a:lnSpc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a des besoins vitaux (.............................................................................................................) pour rester en vie.</a:t>
            </a:r>
          </a:p>
          <a:p>
            <a:pPr>
              <a:lnSpc>
                <a:spcPct val="150000"/>
              </a:lnSpc>
            </a:pPr>
            <a:endParaRPr lang="fr-FR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3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La </a:t>
            </a:r>
            <a:r>
              <a:rPr lang="fr-FR" sz="1300" b="1" u="sng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sentience</a:t>
            </a:r>
            <a:r>
              <a:rPr lang="fr-FR" sz="13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la capacité de ressentir</a:t>
            </a:r>
          </a:p>
          <a:p>
            <a:pPr>
              <a:lnSpc>
                <a:spcPct val="150000"/>
              </a:lnSpc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animaux sont doués de  .......................................................... Cela signifie qu'ils peuvent ressentir 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.........................................................</a:t>
            </a:r>
            <a:r>
              <a:rPr lang="fr-FR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Ils ont mal quand ils sont blessés.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</a:t>
            </a: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.........................................................</a:t>
            </a:r>
            <a:r>
              <a:rPr lang="fr-FR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</a:t>
            </a: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Ils peuvent éprouver de la joie, de la peur, de la tristesse ou de l'ennui. Le silence d’un animal (comme le poisson) ne veut pas dire qu'il ne ressent rien.</a:t>
            </a:r>
          </a:p>
          <a:p>
            <a:pPr>
              <a:lnSpc>
                <a:spcPct val="150000"/>
              </a:lnSpc>
            </a:pPr>
            <a:endParaRPr lang="fr-FR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3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La conscience : savoir qui l’on est</a:t>
            </a:r>
          </a:p>
          <a:p>
            <a:pPr>
              <a:lnSpc>
                <a:spcPct val="150000"/>
              </a:lnSpc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Grâce au </a:t>
            </a:r>
            <a:r>
              <a:rPr lang="fr-FR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 du miroir</a:t>
            </a: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les scientifiques ont prouvé que beaucoup d'animaux (dauphins, éléphants, pies, singes...) ont une   ..........................................................................................................: ils se reconnaissent en tant qu'individus. </a:t>
            </a:r>
          </a:p>
          <a:p>
            <a:pPr>
              <a:lnSpc>
                <a:spcPct val="150000"/>
              </a:lnSpc>
            </a:pP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Ils ont aussi une  ......................................................... (ils se souviennent du passé) et peuvent faire des  ......................................................... (ils prévoient l'avenir).</a:t>
            </a:r>
          </a:p>
          <a:p>
            <a:pPr>
              <a:lnSpc>
                <a:spcPct val="150000"/>
              </a:lnSpc>
            </a:pPr>
            <a:endParaRPr lang="fr-FR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Conclusion :</a:t>
            </a:r>
            <a:r>
              <a:rPr lang="fr-F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Puisque l'animal est un individu capable de ressentir et de penser, </a:t>
            </a:r>
            <a:r>
              <a:rPr lang="fr-FR" sz="13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ne peut pas être traité comme une "chose". </a:t>
            </a:r>
          </a:p>
          <a:p>
            <a:pPr>
              <a:lnSpc>
                <a:spcPct val="150000"/>
              </a:lnSpc>
            </a:pPr>
            <a:r>
              <a:rPr lang="fr-FR" sz="13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a le droit au respect et à la protection.</a:t>
            </a:r>
          </a:p>
        </p:txBody>
      </p:sp>
      <p:pic>
        <p:nvPicPr>
          <p:cNvPr id="2" name="Picture 2" descr="Le poisson, le miroir et la conscience de soi">
            <a:extLst>
              <a:ext uri="{FF2B5EF4-FFF2-40B4-BE49-F238E27FC236}">
                <a16:creationId xmlns:a16="http://schemas.microsoft.com/office/drawing/2014/main" id="{A1CA4FC1-BECF-B26E-DB96-E575A5E3C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151" y="3949465"/>
            <a:ext cx="2010504" cy="133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Lion dans une cage au zoo. Regard triste de l'animal. Lion rêve de ...">
            <a:extLst>
              <a:ext uri="{FF2B5EF4-FFF2-40B4-BE49-F238E27FC236}">
                <a16:creationId xmlns:a16="http://schemas.microsoft.com/office/drawing/2014/main" id="{F730275A-71B7-AB1B-2423-1FDE6D25D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4724" y="1969945"/>
            <a:ext cx="2008453" cy="133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0D1E5B3-136D-6F44-EAD6-ABDC4E536E2D}"/>
              </a:ext>
            </a:extLst>
          </p:cNvPr>
          <p:cNvSpPr txBox="1"/>
          <p:nvPr/>
        </p:nvSpPr>
        <p:spPr>
          <a:xfrm>
            <a:off x="10017292" y="6315150"/>
            <a:ext cx="1707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814221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BE446A-C590-B07B-3021-2D6799CD7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Comic Sans MS" panose="030F0702030302020204" pitchFamily="66" charset="0"/>
              </a:rPr>
              <a:t>Débat la </a:t>
            </a:r>
            <a:r>
              <a:rPr lang="fr-FR" dirty="0" err="1">
                <a:latin typeface="Comic Sans MS" panose="030F0702030302020204" pitchFamily="66" charset="0"/>
              </a:rPr>
              <a:t>sentience</a:t>
            </a:r>
            <a:br>
              <a:rPr lang="fr-FR" dirty="0">
                <a:latin typeface="Comic Sans MS" panose="030F0702030302020204" pitchFamily="66" charset="0"/>
              </a:rPr>
            </a:br>
            <a:endParaRPr lang="fr-FR" dirty="0">
              <a:latin typeface="Comic Sans MS" panose="030F0702030302020204" pitchFamily="66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6AD3EE-B4B1-8678-EBFA-BAB48372DD3C}"/>
              </a:ext>
            </a:extLst>
          </p:cNvPr>
          <p:cNvSpPr txBox="1"/>
          <p:nvPr/>
        </p:nvSpPr>
        <p:spPr>
          <a:xfrm>
            <a:off x="1084384" y="1253769"/>
            <a:ext cx="949569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500" dirty="0">
                <a:latin typeface="Comic Sans MS" panose="030F0702030302020204" pitchFamily="66" charset="0"/>
              </a:rPr>
              <a:t>Puisque l'animal est sensible, quels sont les 'droits' minimums qu'un éleveur doit respecter pour que son animal soit heureux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B4D3F-4587-4B75-8141-AFA07D1C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42" y="1908035"/>
            <a:ext cx="5756762" cy="25698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30EFBA7-87D8-99AC-D6D9-B453677E1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446" y="1652100"/>
            <a:ext cx="6253742" cy="348004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A239F7A-A753-B89E-6C68-AD50EE13E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5146" y="2767902"/>
            <a:ext cx="6801799" cy="341995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138F9-A3D6-FCBD-98F1-FDFAE3E6F6D9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9719327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FAC07-1842-C38C-2488-60FABAA4F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4A70FD-DFBA-5691-E5DB-EB6E3C88E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4694"/>
            <a:ext cx="10515600" cy="1325563"/>
          </a:xfrm>
        </p:spPr>
        <p:txBody>
          <a:bodyPr/>
          <a:lstStyle/>
          <a:p>
            <a:r>
              <a:rPr lang="fr-FR" dirty="0"/>
              <a:t>Séance 2 : Les animaux sont-ils sensibles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B0636C-D1F6-B1F9-8930-355AF3A9C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952" y="3429000"/>
            <a:ext cx="3420649" cy="3539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/>
              <a:t>Lecture des pages 36 à 45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1CA19D-D589-77AB-BB79-0F7B3A7AE9E0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4349232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E102461-FB46-79A6-2F44-39EA30BBE411}"/>
              </a:ext>
            </a:extLst>
          </p:cNvPr>
          <p:cNvSpPr txBox="1"/>
          <p:nvPr/>
        </p:nvSpPr>
        <p:spPr>
          <a:xfrm>
            <a:off x="515815" y="726051"/>
            <a:ext cx="1147689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000" dirty="0">
                <a:latin typeface="Comic Sans MS" panose="030F0702030302020204" pitchFamily="66" charset="0"/>
              </a:rPr>
              <a:t>Si je casse une chaise, la loi me punit-elle pour la souffrance de la chaise ? Pourquoi ? </a:t>
            </a:r>
          </a:p>
        </p:txBody>
      </p:sp>
      <p:pic>
        <p:nvPicPr>
          <p:cNvPr id="1026" name="Picture 2" descr="pied de chaise en bois">
            <a:extLst>
              <a:ext uri="{FF2B5EF4-FFF2-40B4-BE49-F238E27FC236}">
                <a16:creationId xmlns:a16="http://schemas.microsoft.com/office/drawing/2014/main" id="{3A41AAAE-EC57-5D6F-26DE-CA9908BDA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688" y="2049490"/>
            <a:ext cx="2840556" cy="391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4488E3-BAE9-1B91-9958-4B9889ECDF46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868104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E289A-E742-D4D4-376E-F06050B1F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40A0350-4672-A2DE-8DEF-C2E9A8D64A69}"/>
              </a:ext>
            </a:extLst>
          </p:cNvPr>
          <p:cNvSpPr txBox="1"/>
          <p:nvPr/>
        </p:nvSpPr>
        <p:spPr>
          <a:xfrm>
            <a:off x="199292" y="187569"/>
            <a:ext cx="11476893" cy="4455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500" dirty="0">
                <a:latin typeface="Comic Sans MS" panose="030F0702030302020204" pitchFamily="66" charset="0"/>
              </a:rPr>
              <a:t>CE QUE JE VOIS</a:t>
            </a:r>
          </a:p>
          <a:p>
            <a:pPr>
              <a:lnSpc>
                <a:spcPct val="150000"/>
              </a:lnSpc>
            </a:pPr>
            <a:endParaRPr lang="fr-FR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fr-FR" sz="2000" dirty="0">
                <a:latin typeface="Comic Sans MS" panose="030F0702030302020204" pitchFamily="66" charset="0"/>
              </a:rPr>
              <a:t>LE CENTRE DE L’IMAGE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Comic Sans MS" panose="030F0702030302020204" pitchFamily="66" charset="0"/>
              </a:rPr>
              <a:t>Qui est au centre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Comic Sans MS" panose="030F0702030302020204" pitchFamily="66" charset="0"/>
              </a:rPr>
              <a:t>Que portent ces animaux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Comic Sans MS" panose="030F0702030302020204" pitchFamily="66" charset="0"/>
              </a:rPr>
              <a:t>Les animaux sont-ils libres de leurs mouvements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Comic Sans MS" panose="030F0702030302020204" pitchFamily="66" charset="0"/>
              </a:rPr>
              <a:t>Sur quoi sont-ils exposés 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Comic Sans MS" panose="030F0702030302020204" pitchFamily="66" charset="0"/>
              </a:rPr>
              <a:t>De quelle couleur est le fond ?</a:t>
            </a:r>
          </a:p>
          <a:p>
            <a:pPr algn="ctr">
              <a:lnSpc>
                <a:spcPct val="150000"/>
              </a:lnSpc>
            </a:pPr>
            <a:r>
              <a:rPr lang="fr-FR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7CB46D4-F60D-92C5-CF48-7DF6E67CACA3}"/>
              </a:ext>
            </a:extLst>
          </p:cNvPr>
          <p:cNvSpPr txBox="1"/>
          <p:nvPr/>
        </p:nvSpPr>
        <p:spPr>
          <a:xfrm>
            <a:off x="199291" y="4630678"/>
            <a:ext cx="11476893" cy="1887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>
                <a:latin typeface="Comic Sans MS" panose="030F0702030302020204" pitchFamily="66" charset="0"/>
              </a:rPr>
              <a:t>LE BAS DE L’IMAGE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Comic Sans MS" panose="030F0702030302020204" pitchFamily="66" charset="0"/>
              </a:rPr>
              <a:t>Qui est en bas de l’illustration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Comic Sans MS" panose="030F0702030302020204" pitchFamily="66" charset="0"/>
              </a:rPr>
              <a:t>Que portent ces animaux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Comic Sans MS" panose="030F0702030302020204" pitchFamily="66" charset="0"/>
              </a:rPr>
              <a:t>Comment sont-ils organisés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B7A014-CB37-A4F4-519A-EA47FD9CE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11" y="187569"/>
            <a:ext cx="4726997" cy="630266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2B121C3-9B08-C2FB-81F6-C3475073DF93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4003499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Jellycat - Peluche chien golden retriever tilly, Livraison ...">
            <a:extLst>
              <a:ext uri="{FF2B5EF4-FFF2-40B4-BE49-F238E27FC236}">
                <a16:creationId xmlns:a16="http://schemas.microsoft.com/office/drawing/2014/main" id="{92A987BC-352B-A502-C4F7-09BC3BF32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0" y="1739841"/>
            <a:ext cx="5101552" cy="503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671663B-8E8C-8084-B1FB-EAAF501879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71568" y="1898986"/>
            <a:ext cx="6628192" cy="48736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4CA86D-0DCF-EC4A-DCC2-23946F21CF62}"/>
              </a:ext>
            </a:extLst>
          </p:cNvPr>
          <p:cNvSpPr txBox="1"/>
          <p:nvPr/>
        </p:nvSpPr>
        <p:spPr>
          <a:xfrm>
            <a:off x="341059" y="148448"/>
            <a:ext cx="115098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>
                <a:latin typeface="Comic Sans MS" panose="030F0702030302020204" pitchFamily="66" charset="0"/>
              </a:rPr>
              <a:t>Que se passe-t-il si, pendant plusieurs jours, ....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665B285-1976-9C8A-23CF-C86F08771043}"/>
              </a:ext>
            </a:extLst>
          </p:cNvPr>
          <p:cNvSpPr txBox="1"/>
          <p:nvPr/>
        </p:nvSpPr>
        <p:spPr>
          <a:xfrm>
            <a:off x="92240" y="1262787"/>
            <a:ext cx="54264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500" dirty="0">
                <a:latin typeface="Comic Sans MS" panose="030F0702030302020204" pitchFamily="66" charset="0"/>
              </a:rPr>
              <a:t>...je laisse cette peluche à la cave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A2F777-60FE-AF5D-9106-7BBE906DFBA3}"/>
              </a:ext>
            </a:extLst>
          </p:cNvPr>
          <p:cNvSpPr txBox="1"/>
          <p:nvPr/>
        </p:nvSpPr>
        <p:spPr>
          <a:xfrm>
            <a:off x="6673276" y="1262787"/>
            <a:ext cx="45784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500" dirty="0">
                <a:latin typeface="Comic Sans MS" panose="030F0702030302020204" pitchFamily="66" charset="0"/>
              </a:rPr>
              <a:t>...je laisse ce chiot à la cave 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2C96A38-4BBC-70A4-940E-9CE79EC9C021}"/>
              </a:ext>
            </a:extLst>
          </p:cNvPr>
          <p:cNvSpPr txBox="1"/>
          <p:nvPr/>
        </p:nvSpPr>
        <p:spPr>
          <a:xfrm>
            <a:off x="341059" y="6340220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415593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81A8A-E2C2-D0BF-8074-A41FE056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75782FF-1787-CE29-24E0-FFFDE2804597}"/>
              </a:ext>
            </a:extLst>
          </p:cNvPr>
          <p:cNvSpPr txBox="1"/>
          <p:nvPr/>
        </p:nvSpPr>
        <p:spPr>
          <a:xfrm>
            <a:off x="515815" y="187569"/>
            <a:ext cx="6749896" cy="6263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500" dirty="0">
                <a:latin typeface="Comic Sans MS" panose="030F0702030302020204" pitchFamily="66" charset="0"/>
              </a:rPr>
              <a:t>CE QUE J’INTERPRETE</a:t>
            </a:r>
          </a:p>
          <a:p>
            <a:endParaRPr lang="fr-FR" dirty="0">
              <a:latin typeface="Comic Sans MS" panose="030F0702030302020204" pitchFamily="66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latin typeface="Comic Sans MS" panose="030F0702030302020204" pitchFamily="66" charset="0"/>
              </a:rPr>
              <a:t>Où porte-t-on habituellement ces chapeaux pointus 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latin typeface="Comic Sans MS" panose="030F0702030302020204" pitchFamily="66" charset="0"/>
              </a:rPr>
              <a:t>Quelle est l'expression du léopard et du cochon 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latin typeface="Comic Sans MS" panose="030F0702030302020204" pitchFamily="66" charset="0"/>
              </a:rPr>
              <a:t>Avez-vous l'impression que c'est une fête joyeuse ? Pourquoi 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latin typeface="Comic Sans MS" panose="030F0702030302020204" pitchFamily="66" charset="0"/>
              </a:rPr>
              <a:t>Qu'est-ce que la forme jaune derrière eux peut représenter 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latin typeface="Comic Sans MS" panose="030F0702030302020204" pitchFamily="66" charset="0"/>
              </a:rPr>
              <a:t>À quoi les poteaux et les cordes vous font-ils penser 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latin typeface="Comic Sans MS" panose="030F0702030302020204" pitchFamily="66" charset="0"/>
              </a:rPr>
              <a:t>Les petits animaux à leurs pieds, bien organisés avec leurs chapeaux-croix, ont-ils l'air de venir aider ou d'assister à un spectacle 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latin typeface="Comic Sans MS" panose="030F0702030302020204" pitchFamily="66" charset="0"/>
              </a:rPr>
              <a:t>A votre avis, que représentent le léopard et le cochon 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latin typeface="Comic Sans MS" panose="030F0702030302020204" pitchFamily="66" charset="0"/>
              </a:rPr>
              <a:t>Pourquoi avoir mis un léopard ficelé avec un cochon  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latin typeface="Comic Sans MS" panose="030F0702030302020204" pitchFamily="66" charset="0"/>
              </a:rPr>
              <a:t>Pourquoi est-ce absurde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2A6AC38-BFD8-3D15-2738-803542F4E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11" y="187569"/>
            <a:ext cx="4726997" cy="630266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381369A-BC52-1531-206F-71A97B4F7E01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2213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300C2-501D-EC07-FEBF-E5026CE83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0F6887B-DF16-9EFB-8B8B-FF1B84D89F69}"/>
              </a:ext>
            </a:extLst>
          </p:cNvPr>
          <p:cNvSpPr txBox="1"/>
          <p:nvPr/>
        </p:nvSpPr>
        <p:spPr>
          <a:xfrm>
            <a:off x="334485" y="190194"/>
            <a:ext cx="664105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Comic Sans MS" panose="030F0702030302020204" pitchFamily="66" charset="0"/>
              </a:rPr>
              <a:t>Voici une peinture représentant Jeanne d’Arc sur le bûcher</a:t>
            </a:r>
          </a:p>
          <a:p>
            <a:endParaRPr lang="fr-FR" sz="2500" dirty="0">
              <a:latin typeface="Comic Sans MS" panose="030F0702030302020204" pitchFamily="66" charset="0"/>
            </a:endParaRPr>
          </a:p>
          <a:p>
            <a:endParaRPr lang="fr-FR" sz="25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E3A967-4BF9-F3A3-3FFA-9120408E4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042" y="1821410"/>
            <a:ext cx="2684500" cy="3579332"/>
          </a:xfrm>
          <a:prstGeom prst="rect">
            <a:avLst/>
          </a:prstGeom>
        </p:spPr>
      </p:pic>
      <p:pic>
        <p:nvPicPr>
          <p:cNvPr id="2050" name="Picture 2" descr="Jeanne d'Arc, les chemins de la sainteté">
            <a:extLst>
              <a:ext uri="{FF2B5EF4-FFF2-40B4-BE49-F238E27FC236}">
                <a16:creationId xmlns:a16="http://schemas.microsoft.com/office/drawing/2014/main" id="{D5B79DDF-54A6-25A0-A738-E5C583570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090" y="0"/>
            <a:ext cx="47386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82E79EE-AD53-DFC6-A56E-472F0F1066F2}"/>
              </a:ext>
            </a:extLst>
          </p:cNvPr>
          <p:cNvSpPr txBox="1"/>
          <p:nvPr/>
        </p:nvSpPr>
        <p:spPr>
          <a:xfrm>
            <a:off x="312226" y="1029066"/>
            <a:ext cx="3527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5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Jeanne d'Arc = une jeune </a:t>
            </a:r>
            <a:r>
              <a:rPr lang="fr-FR" sz="1500" b="1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paysanne</a:t>
            </a:r>
            <a:r>
              <a:rPr lang="fr-FR" sz="15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8B8252C-4B33-66A9-3641-0C2B9D4E3F95}"/>
              </a:ext>
            </a:extLst>
          </p:cNvPr>
          <p:cNvSpPr txBox="1"/>
          <p:nvPr/>
        </p:nvSpPr>
        <p:spPr>
          <a:xfrm>
            <a:off x="334485" y="1390522"/>
            <a:ext cx="664105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5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À 13 ans, elle affirme avoir </a:t>
            </a:r>
            <a:r>
              <a:rPr lang="fr-FR" sz="1500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entendu des "voix" divines </a:t>
            </a:r>
            <a:r>
              <a:rPr lang="fr-FR" sz="15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lui demandant de libérer la France.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C1DF661-8712-1F95-0A44-83F6B73D0A7A}"/>
              </a:ext>
            </a:extLst>
          </p:cNvPr>
          <p:cNvSpPr txBox="1"/>
          <p:nvPr/>
        </p:nvSpPr>
        <p:spPr>
          <a:xfrm>
            <a:off x="293578" y="1982811"/>
            <a:ext cx="69549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5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s'habille en homme</a:t>
            </a:r>
          </a:p>
          <a:p>
            <a:pPr marL="285750" indent="-285750">
              <a:buFontTx/>
              <a:buChar char="-"/>
            </a:pPr>
            <a:r>
              <a:rPr lang="fr-FR" sz="15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porte l'armure </a:t>
            </a:r>
          </a:p>
          <a:p>
            <a:pPr marL="285750" indent="-285750">
              <a:buFontTx/>
              <a:buChar char="-"/>
            </a:pPr>
            <a:r>
              <a:rPr lang="fr-FR" sz="15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prend la tête d'une armée</a:t>
            </a:r>
          </a:p>
          <a:p>
            <a:pPr marL="285750" indent="-285750">
              <a:buFontTx/>
              <a:buChar char="-"/>
            </a:pPr>
            <a:r>
              <a:rPr lang="fr-FR" sz="15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libère la ville d'Orléans en 1429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D3F1DDD-F104-2D1B-31E3-96E357F3B9F4}"/>
              </a:ext>
            </a:extLst>
          </p:cNvPr>
          <p:cNvSpPr txBox="1"/>
          <p:nvPr/>
        </p:nvSpPr>
        <p:spPr>
          <a:xfrm>
            <a:off x="293578" y="3173279"/>
            <a:ext cx="3546074" cy="2824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5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Jeanne est capturée par les alliés des Anglais. </a:t>
            </a:r>
          </a:p>
          <a:p>
            <a:pPr>
              <a:lnSpc>
                <a:spcPct val="150000"/>
              </a:lnSpc>
            </a:pPr>
            <a:r>
              <a:rPr lang="fr-FR" sz="15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Elle est accusée 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5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fr-FR" sz="15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sorcellerie</a:t>
            </a:r>
            <a:r>
              <a:rPr lang="fr-FR" sz="15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et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5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de porter des habits d'homme (ce qui était interdit aux femmes à l'époque).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fr-FR" sz="15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6CEA233-8E60-7CBF-FDD6-97CE8E7261C8}"/>
              </a:ext>
            </a:extLst>
          </p:cNvPr>
          <p:cNvSpPr txBox="1"/>
          <p:nvPr/>
        </p:nvSpPr>
        <p:spPr>
          <a:xfrm>
            <a:off x="312223" y="5754323"/>
            <a:ext cx="6096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500" dirty="0">
                <a:solidFill>
                  <a:schemeClr val="tx2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Elle est jugée par un </a:t>
            </a:r>
            <a:r>
              <a:rPr lang="fr-FR" sz="15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tribunal religieux</a:t>
            </a:r>
            <a:r>
              <a:rPr lang="fr-FR" sz="1500" dirty="0">
                <a:solidFill>
                  <a:schemeClr val="tx2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et condamnée à mort. Elle meurt brûlée vive sur un </a:t>
            </a:r>
            <a:r>
              <a:rPr lang="fr-FR" sz="15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bûcher</a:t>
            </a:r>
            <a:r>
              <a:rPr lang="fr-FR" sz="1500" dirty="0">
                <a:solidFill>
                  <a:schemeClr val="tx2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à Rouen, à seulement 19 ans.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7DD8096-001B-7DFC-97E2-CB7EE9574E29}"/>
              </a:ext>
            </a:extLst>
          </p:cNvPr>
          <p:cNvSpPr txBox="1"/>
          <p:nvPr/>
        </p:nvSpPr>
        <p:spPr>
          <a:xfrm>
            <a:off x="5125830" y="6455530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251752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1AEDD-3F45-4600-A653-0A03CBEE4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1985360-0A36-ED8E-435D-9F14605FBEC9}"/>
              </a:ext>
            </a:extLst>
          </p:cNvPr>
          <p:cNvSpPr txBox="1"/>
          <p:nvPr/>
        </p:nvSpPr>
        <p:spPr>
          <a:xfrm>
            <a:off x="334485" y="190194"/>
            <a:ext cx="664105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500" dirty="0">
                <a:latin typeface="Comic Sans MS" panose="030F0702030302020204" pitchFamily="66" charset="0"/>
              </a:rPr>
              <a:t>Trouve des ressemblances et des différences</a:t>
            </a:r>
          </a:p>
          <a:p>
            <a:endParaRPr lang="fr-FR" sz="2500" dirty="0">
              <a:latin typeface="Comic Sans MS" panose="030F0702030302020204" pitchFamily="66" charset="0"/>
            </a:endParaRPr>
          </a:p>
          <a:p>
            <a:endParaRPr lang="fr-FR" sz="25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5586C6-FC9E-3A17-92F2-377A9EB5B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722" y="635490"/>
            <a:ext cx="4524239" cy="6032316"/>
          </a:xfrm>
          <a:prstGeom prst="rect">
            <a:avLst/>
          </a:prstGeom>
        </p:spPr>
      </p:pic>
      <p:pic>
        <p:nvPicPr>
          <p:cNvPr id="2050" name="Picture 2" descr="Jeanne d'Arc, les chemins de la sainteté">
            <a:extLst>
              <a:ext uri="{FF2B5EF4-FFF2-40B4-BE49-F238E27FC236}">
                <a16:creationId xmlns:a16="http://schemas.microsoft.com/office/drawing/2014/main" id="{42EAA8FA-B57D-6439-E277-865DE1A54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828" y="0"/>
            <a:ext cx="47386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2497BD-5CB2-6368-E576-37C6DADAB0BC}"/>
              </a:ext>
            </a:extLst>
          </p:cNvPr>
          <p:cNvSpPr txBox="1"/>
          <p:nvPr/>
        </p:nvSpPr>
        <p:spPr>
          <a:xfrm>
            <a:off x="5125830" y="6488668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6540797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2C862CA-3C97-A234-DFF9-817C94BB5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380432"/>
              </p:ext>
            </p:extLst>
          </p:nvPr>
        </p:nvGraphicFramePr>
        <p:xfrm>
          <a:off x="480646" y="1172308"/>
          <a:ext cx="11195538" cy="5531528"/>
        </p:xfrm>
        <a:graphic>
          <a:graphicData uri="http://schemas.openxmlformats.org/drawingml/2006/table">
            <a:tbl>
              <a:tblPr/>
              <a:tblGrid>
                <a:gridCol w="2731810">
                  <a:extLst>
                    <a:ext uri="{9D8B030D-6E8A-4147-A177-3AD203B41FA5}">
                      <a16:colId xmlns:a16="http://schemas.microsoft.com/office/drawing/2014/main" val="445912254"/>
                    </a:ext>
                  </a:extLst>
                </a:gridCol>
                <a:gridCol w="2780592">
                  <a:extLst>
                    <a:ext uri="{9D8B030D-6E8A-4147-A177-3AD203B41FA5}">
                      <a16:colId xmlns:a16="http://schemas.microsoft.com/office/drawing/2014/main" val="4263984662"/>
                    </a:ext>
                  </a:extLst>
                </a:gridCol>
                <a:gridCol w="5683136">
                  <a:extLst>
                    <a:ext uri="{9D8B030D-6E8A-4147-A177-3AD203B41FA5}">
                      <a16:colId xmlns:a16="http://schemas.microsoft.com/office/drawing/2014/main" val="1790448846"/>
                    </a:ext>
                  </a:extLst>
                </a:gridCol>
              </a:tblGrid>
              <a:tr h="1336430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fr-FR" sz="17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Ce qu'on voit </a:t>
                      </a:r>
                    </a:p>
                    <a:p>
                      <a:pPr algn="l" rtl="0">
                        <a:buNone/>
                      </a:pPr>
                      <a:r>
                        <a:rPr lang="fr-FR" sz="17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dans l'album</a:t>
                      </a:r>
                    </a:p>
                    <a:p>
                      <a:pPr algn="l" rtl="0">
                        <a:buNone/>
                      </a:pPr>
                      <a:r>
                        <a:rPr lang="fr-FR" sz="17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(p. 16)</a:t>
                      </a: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fr-FR" sz="17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La réalité</a:t>
                      </a:r>
                    </a:p>
                    <a:p>
                      <a:pPr algn="l" rtl="0">
                        <a:buNone/>
                      </a:pPr>
                      <a:r>
                        <a:rPr lang="fr-FR" sz="17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historique </a:t>
                      </a:r>
                    </a:p>
                    <a:p>
                      <a:pPr algn="l" rtl="0">
                        <a:buNone/>
                      </a:pPr>
                      <a:r>
                        <a:rPr lang="fr-FR" sz="17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(ex: Jeanne d'Arc)</a:t>
                      </a: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17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Ce que cela signifie</a:t>
                      </a: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87611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4829705"/>
                  </a:ext>
                </a:extLst>
              </a:tr>
              <a:tr h="967114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7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Le cochon et le léopard</a:t>
                      </a: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200000"/>
                        </a:lnSpc>
                        <a:buNone/>
                      </a:pPr>
                      <a:r>
                        <a:rPr lang="fr-FR" sz="12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.....................................................................................................................................</a:t>
                      </a: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200000"/>
                        </a:lnSpc>
                        <a:buNone/>
                      </a:pPr>
                      <a:r>
                        <a:rPr lang="fr-FR" sz="12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  <a:endParaRPr lang="fr-FR" sz="12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87611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0194346"/>
                  </a:ext>
                </a:extLst>
              </a:tr>
              <a:tr h="967114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7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Le poteau et les cordes</a:t>
                      </a:r>
                      <a:endParaRPr lang="fr-FR" sz="17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.....................................................................................................................................</a:t>
                      </a: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200000"/>
                        </a:lnSpc>
                        <a:buNone/>
                      </a:pPr>
                      <a:r>
                        <a:rPr lang="fr-FR" sz="12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  <a:endParaRPr lang="fr-FR" sz="12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87611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5217095"/>
                  </a:ext>
                </a:extLst>
              </a:tr>
              <a:tr h="967114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7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Les chapeaux pointus</a:t>
                      </a:r>
                      <a:endParaRPr lang="fr-FR" sz="17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.....................................................................................................................................</a:t>
                      </a: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200000"/>
                        </a:lnSpc>
                        <a:buNone/>
                      </a:pPr>
                      <a:r>
                        <a:rPr lang="fr-FR" sz="12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  <a:endParaRPr lang="fr-FR" sz="12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87611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621833"/>
                  </a:ext>
                </a:extLst>
              </a:tr>
              <a:tr h="1277973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7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Les souris et les insectes</a:t>
                      </a: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.....................................................................................................................................</a:t>
                      </a: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200000"/>
                        </a:lnSpc>
                        <a:buNone/>
                      </a:pPr>
                      <a:r>
                        <a:rPr lang="fr-FR" sz="12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  <a:endParaRPr lang="fr-FR" sz="12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87611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144843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0C1B21E-677A-95FF-F35A-FEBFE16C6DDF}"/>
              </a:ext>
            </a:extLst>
          </p:cNvPr>
          <p:cNvSpPr txBox="1"/>
          <p:nvPr/>
        </p:nvSpPr>
        <p:spPr>
          <a:xfrm>
            <a:off x="914399" y="247581"/>
            <a:ext cx="107617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Etude du documentaire : </a:t>
            </a:r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droits des animaux, ça me concerne </a:t>
            </a: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Florence Pinaud et Amélie Fontaine</a:t>
            </a:r>
          </a:p>
          <a:p>
            <a:pPr>
              <a:buNone/>
            </a:pPr>
            <a:r>
              <a:rPr lang="fr-FR" sz="1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 : Les animaux dans l’Histoire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4332408F-5CC7-2D54-5BB3-3B6E0FBEF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760" y="1192202"/>
            <a:ext cx="993901" cy="1325201"/>
          </a:xfrm>
          <a:prstGeom prst="rect">
            <a:avLst/>
          </a:prstGeom>
        </p:spPr>
      </p:pic>
      <p:pic>
        <p:nvPicPr>
          <p:cNvPr id="18" name="Picture 2" descr="Jeanne d'Arc, les chemins de la sainteté">
            <a:extLst>
              <a:ext uri="{FF2B5EF4-FFF2-40B4-BE49-F238E27FC236}">
                <a16:creationId xmlns:a16="http://schemas.microsoft.com/office/drawing/2014/main" id="{3E7BC81F-C170-0655-6FA4-CCF8F4BC1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432" y="1192202"/>
            <a:ext cx="883660" cy="127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2BECB8E-E76E-0E81-63D0-05E97EC6BD84}"/>
              </a:ext>
            </a:extLst>
          </p:cNvPr>
          <p:cNvSpPr txBox="1"/>
          <p:nvPr/>
        </p:nvSpPr>
        <p:spPr>
          <a:xfrm>
            <a:off x="9969114" y="893912"/>
            <a:ext cx="1707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3875879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C85FE-B0A7-1BBF-84BC-6A82D0C85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0570E2C-EA72-B6C4-D0F8-BEDB335FCB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611869"/>
              </p:ext>
            </p:extLst>
          </p:nvPr>
        </p:nvGraphicFramePr>
        <p:xfrm>
          <a:off x="987298" y="1443653"/>
          <a:ext cx="10075244" cy="4351338"/>
        </p:xfrm>
        <a:graphic>
          <a:graphicData uri="http://schemas.openxmlformats.org/drawingml/2006/table">
            <a:tbl>
              <a:tblPr/>
              <a:tblGrid>
                <a:gridCol w="2435099">
                  <a:extLst>
                    <a:ext uri="{9D8B030D-6E8A-4147-A177-3AD203B41FA5}">
                      <a16:colId xmlns:a16="http://schemas.microsoft.com/office/drawing/2014/main" val="445912254"/>
                    </a:ext>
                  </a:extLst>
                </a:gridCol>
                <a:gridCol w="2708772">
                  <a:extLst>
                    <a:ext uri="{9D8B030D-6E8A-4147-A177-3AD203B41FA5}">
                      <a16:colId xmlns:a16="http://schemas.microsoft.com/office/drawing/2014/main" val="4263984662"/>
                    </a:ext>
                  </a:extLst>
                </a:gridCol>
                <a:gridCol w="4931373">
                  <a:extLst>
                    <a:ext uri="{9D8B030D-6E8A-4147-A177-3AD203B41FA5}">
                      <a16:colId xmlns:a16="http://schemas.microsoft.com/office/drawing/2014/main" val="1790448846"/>
                    </a:ext>
                  </a:extLst>
                </a:gridCol>
              </a:tblGrid>
              <a:tr h="817701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7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Ce qu'on voit dans l'album (p. 16)</a:t>
                      </a:r>
                      <a:endParaRPr lang="fr-FR" sz="17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7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La réalité historique (ex: Jeanne d'Arc)</a:t>
                      </a: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7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Ce que cela signifie</a:t>
                      </a: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87611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4829705"/>
                  </a:ext>
                </a:extLst>
              </a:tr>
              <a:tr h="817701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7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Le cochon et le léopard</a:t>
                      </a: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87611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0194346"/>
                  </a:ext>
                </a:extLst>
              </a:tr>
              <a:tr h="817701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7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Le poteau et les cordes</a:t>
                      </a:r>
                      <a:endParaRPr lang="fr-FR" sz="17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87611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5217095"/>
                  </a:ext>
                </a:extLst>
              </a:tr>
              <a:tr h="817701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7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Les chapeaux pointus</a:t>
                      </a:r>
                      <a:endParaRPr lang="fr-FR" sz="17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87611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621833"/>
                  </a:ext>
                </a:extLst>
              </a:tr>
              <a:tr h="1080534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7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Les souris et les insectes</a:t>
                      </a: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109514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sz="17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87611" marR="87611" marT="146018" marB="146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144843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B526399-660D-A971-0C05-148E9C58A081}"/>
              </a:ext>
            </a:extLst>
          </p:cNvPr>
          <p:cNvSpPr txBox="1"/>
          <p:nvPr/>
        </p:nvSpPr>
        <p:spPr>
          <a:xfrm>
            <a:off x="914399" y="247581"/>
            <a:ext cx="1076178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Etude du documentaire : </a:t>
            </a:r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droits des animaux, ça me concerne </a:t>
            </a: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Florence Pinaud et Amélie Fontaine</a:t>
            </a:r>
          </a:p>
          <a:p>
            <a:pPr>
              <a:buNone/>
            </a:pPr>
            <a:r>
              <a:rPr lang="fr-FR" sz="1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 : Les animaux dans l’Histoire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11E7AE4-9054-2AF7-1A9E-C9BDF1B96F86}"/>
              </a:ext>
            </a:extLst>
          </p:cNvPr>
          <p:cNvSpPr txBox="1"/>
          <p:nvPr/>
        </p:nvSpPr>
        <p:spPr>
          <a:xfrm>
            <a:off x="3619498" y="2456080"/>
            <a:ext cx="3077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Un condamné humain</a:t>
            </a:r>
          </a:p>
          <a:p>
            <a:endParaRPr lang="fr-FR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FF3A70-C2AD-AAA0-D2E5-C17D8F0E588D}"/>
              </a:ext>
            </a:extLst>
          </p:cNvPr>
          <p:cNvSpPr txBox="1"/>
          <p:nvPr/>
        </p:nvSpPr>
        <p:spPr>
          <a:xfrm>
            <a:off x="3619497" y="3240910"/>
            <a:ext cx="3077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Google Sans Text"/>
              </a:rPr>
              <a:t>Le poteau du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Google Sans Text"/>
              </a:rPr>
              <a:t>bûcher</a:t>
            </a:r>
            <a:endParaRPr lang="fr-FR" dirty="0">
              <a:solidFill>
                <a:schemeClr val="accent5">
                  <a:lumMod val="75000"/>
                </a:schemeClr>
              </a:solidFill>
              <a:latin typeface="Google Sans Text"/>
            </a:endParaRPr>
          </a:p>
          <a:p>
            <a:endParaRPr lang="fr-FR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1E167A4-3DAD-074F-85C2-24C28CB5DCEF}"/>
              </a:ext>
            </a:extLst>
          </p:cNvPr>
          <p:cNvSpPr txBox="1"/>
          <p:nvPr/>
        </p:nvSpPr>
        <p:spPr>
          <a:xfrm>
            <a:off x="6251695" y="2277215"/>
            <a:ext cx="4627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Google Sans Text"/>
              </a:rPr>
              <a:t>On traitait les animaux comme des </a:t>
            </a:r>
            <a:r>
              <a:rPr lang="fr-FR" b="1" dirty="0">
                <a:solidFill>
                  <a:srgbClr val="FF0000"/>
                </a:solidFill>
                <a:latin typeface="Google Sans Text"/>
              </a:rPr>
              <a:t>personnes</a:t>
            </a:r>
            <a:r>
              <a:rPr lang="fr-FR" dirty="0">
                <a:solidFill>
                  <a:srgbClr val="FF0000"/>
                </a:solidFill>
                <a:latin typeface="Google Sans Text"/>
              </a:rPr>
              <a:t>.</a:t>
            </a:r>
          </a:p>
          <a:p>
            <a:endParaRPr lang="fr-F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C1F2B7B-9703-DBB6-5AA8-E291C8649BCF}"/>
              </a:ext>
            </a:extLst>
          </p:cNvPr>
          <p:cNvSpPr txBox="1"/>
          <p:nvPr/>
        </p:nvSpPr>
        <p:spPr>
          <a:xfrm>
            <a:off x="6251694" y="3102411"/>
            <a:ext cx="4627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Google Sans Text"/>
              </a:rPr>
              <a:t>L'animal est prisonnier d'une justice humaine violente</a:t>
            </a:r>
          </a:p>
          <a:p>
            <a:endParaRPr lang="fr-F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2BC3B50-81C0-64C6-2805-E14C6C293C5B}"/>
              </a:ext>
            </a:extLst>
          </p:cNvPr>
          <p:cNvSpPr txBox="1"/>
          <p:nvPr/>
        </p:nvSpPr>
        <p:spPr>
          <a:xfrm>
            <a:off x="3619496" y="4025740"/>
            <a:ext cx="3077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Google Sans Text"/>
              </a:rPr>
              <a:t>Le bonnet d'infamie (ou bonnet d’âne)</a:t>
            </a:r>
            <a:endParaRPr lang="fr-FR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A2929E1-71DE-E034-7DEC-E7CC68FE94A4}"/>
              </a:ext>
            </a:extLst>
          </p:cNvPr>
          <p:cNvSpPr txBox="1"/>
          <p:nvPr/>
        </p:nvSpPr>
        <p:spPr>
          <a:xfrm>
            <a:off x="6251694" y="3991036"/>
            <a:ext cx="4627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Google Sans Text"/>
              </a:rPr>
              <a:t>On se moquait de l'accusé avant de le punir.</a:t>
            </a:r>
          </a:p>
          <a:p>
            <a:endParaRPr lang="fr-F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43A166E-9F98-87D7-E10A-732C3397536F}"/>
              </a:ext>
            </a:extLst>
          </p:cNvPr>
          <p:cNvSpPr txBox="1"/>
          <p:nvPr/>
        </p:nvSpPr>
        <p:spPr>
          <a:xfrm>
            <a:off x="3619496" y="5086578"/>
            <a:ext cx="3077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Google Sans Text"/>
              </a:rPr>
              <a:t>Les juges et le public</a:t>
            </a:r>
          </a:p>
          <a:p>
            <a:endParaRPr lang="fr-FR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FC3B60-5400-7D88-7087-ED66BBFD2BC6}"/>
              </a:ext>
            </a:extLst>
          </p:cNvPr>
          <p:cNvSpPr txBox="1"/>
          <p:nvPr/>
        </p:nvSpPr>
        <p:spPr>
          <a:xfrm>
            <a:off x="6295291" y="4854309"/>
            <a:ext cx="4627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Google Sans Text"/>
              </a:rPr>
              <a:t>Tout le monde assistait à l'exécution comme à un spectacle.</a:t>
            </a:r>
          </a:p>
          <a:p>
            <a:endParaRPr lang="fr-F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828584A-182E-DA3D-240D-E6D63CBC8AC0}"/>
              </a:ext>
            </a:extLst>
          </p:cNvPr>
          <p:cNvSpPr txBox="1"/>
          <p:nvPr/>
        </p:nvSpPr>
        <p:spPr>
          <a:xfrm>
            <a:off x="9425437" y="5749574"/>
            <a:ext cx="1707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115325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4" grpId="0"/>
      <p:bldP spid="15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DD80B-0DBB-D346-D2F2-5AE5B1B9E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20F3122-3738-5A6E-4DB9-84A8C7685DC1}"/>
              </a:ext>
            </a:extLst>
          </p:cNvPr>
          <p:cNvSpPr txBox="1"/>
          <p:nvPr/>
        </p:nvSpPr>
        <p:spPr>
          <a:xfrm>
            <a:off x="914399" y="247581"/>
            <a:ext cx="1076178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Etude du documentaire : </a:t>
            </a:r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droits des animaux, ça me concerne </a:t>
            </a: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Florence Pinaud et Amélie Fontaine</a:t>
            </a:r>
          </a:p>
          <a:p>
            <a:pPr>
              <a:buNone/>
            </a:pPr>
            <a:r>
              <a:rPr lang="fr-FR" sz="1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 : Les animaux dans l’Histoire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BD95CE6-49D0-716B-24DC-E0760EF071A0}"/>
              </a:ext>
            </a:extLst>
          </p:cNvPr>
          <p:cNvSpPr txBox="1"/>
          <p:nvPr/>
        </p:nvSpPr>
        <p:spPr>
          <a:xfrm>
            <a:off x="914399" y="1195754"/>
            <a:ext cx="10668001" cy="2091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Groupe 1 : Le Moyen-Age, l’époque des procès </a:t>
            </a:r>
            <a:r>
              <a:rPr lang="fr-FR" sz="3000" b="1" dirty="0">
                <a:solidFill>
                  <a:srgbClr val="00B05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 CM1</a:t>
            </a:r>
            <a:endParaRPr lang="fr-FR" sz="30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fr-FR" sz="3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Groupe 2 : Le </a:t>
            </a:r>
            <a:r>
              <a:rPr lang="fr-FR" sz="3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XVIIè</a:t>
            </a:r>
            <a:r>
              <a:rPr lang="fr-FR" sz="3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siècle, l’animal-machine </a:t>
            </a:r>
            <a:r>
              <a:rPr lang="fr-FR" sz="3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 CE2</a:t>
            </a:r>
            <a:endParaRPr lang="fr-FR" sz="30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fr-FR" sz="3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Groupe 3 : Aujourd’hui, l’animal sensible </a:t>
            </a:r>
            <a:r>
              <a:rPr lang="fr-FR" sz="3000" b="1" dirty="0">
                <a:solidFill>
                  <a:schemeClr val="accent5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 CM2</a:t>
            </a:r>
            <a:endParaRPr lang="fr-FR" sz="3000" b="1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6AA5C2C-DE5C-955C-3E9B-42645899B9F3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23024634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26BA7-0E0D-D9BC-59A9-ECDB76E5B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3C96E6-B13A-A569-10A2-88243CBB09B1}"/>
              </a:ext>
            </a:extLst>
          </p:cNvPr>
          <p:cNvSpPr txBox="1"/>
          <p:nvPr/>
        </p:nvSpPr>
        <p:spPr>
          <a:xfrm>
            <a:off x="914399" y="247581"/>
            <a:ext cx="1076178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Etude du documentaire : </a:t>
            </a:r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droits des animaux, ça me concerne </a:t>
            </a: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Florence Pinaud et Amélie Fontaine</a:t>
            </a:r>
          </a:p>
          <a:p>
            <a:pPr>
              <a:buNone/>
            </a:pPr>
            <a:r>
              <a:rPr lang="fr-FR" sz="1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 : Les animaux dans l’Histoire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426A0CC-B4DF-5F98-E21D-079A2F310AE3}"/>
              </a:ext>
            </a:extLst>
          </p:cNvPr>
          <p:cNvSpPr txBox="1"/>
          <p:nvPr/>
        </p:nvSpPr>
        <p:spPr>
          <a:xfrm>
            <a:off x="914399" y="956001"/>
            <a:ext cx="10668001" cy="877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0B050"/>
                </a:solidFill>
                <a:latin typeface="Comic Sans MS" panose="030F0702030302020204" pitchFamily="66" charset="0"/>
              </a:rPr>
              <a:t>Groupe 1 : Le Moyen-Age, l’époque des procès </a:t>
            </a:r>
            <a:r>
              <a:rPr lang="fr-FR" b="1" dirty="0">
                <a:solidFill>
                  <a:srgbClr val="00B05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 CM1</a:t>
            </a:r>
            <a:endParaRPr lang="fr-FR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fr-FR" b="1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1989E0F-C1D3-F3C7-8E68-F0B500DDCD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995325"/>
              </p:ext>
            </p:extLst>
          </p:nvPr>
        </p:nvGraphicFramePr>
        <p:xfrm>
          <a:off x="515816" y="1458564"/>
          <a:ext cx="11160368" cy="48227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90092">
                  <a:extLst>
                    <a:ext uri="{9D8B030D-6E8A-4147-A177-3AD203B41FA5}">
                      <a16:colId xmlns:a16="http://schemas.microsoft.com/office/drawing/2014/main" val="889240836"/>
                    </a:ext>
                  </a:extLst>
                </a:gridCol>
                <a:gridCol w="2790092">
                  <a:extLst>
                    <a:ext uri="{9D8B030D-6E8A-4147-A177-3AD203B41FA5}">
                      <a16:colId xmlns:a16="http://schemas.microsoft.com/office/drawing/2014/main" val="1354696739"/>
                    </a:ext>
                  </a:extLst>
                </a:gridCol>
                <a:gridCol w="2790092">
                  <a:extLst>
                    <a:ext uri="{9D8B030D-6E8A-4147-A177-3AD203B41FA5}">
                      <a16:colId xmlns:a16="http://schemas.microsoft.com/office/drawing/2014/main" val="2848999460"/>
                    </a:ext>
                  </a:extLst>
                </a:gridCol>
                <a:gridCol w="2790092">
                  <a:extLst>
                    <a:ext uri="{9D8B030D-6E8A-4147-A177-3AD203B41FA5}">
                      <a16:colId xmlns:a16="http://schemas.microsoft.com/office/drawing/2014/main" val="2914249230"/>
                    </a:ext>
                  </a:extLst>
                </a:gridCol>
              </a:tblGrid>
              <a:tr h="651590">
                <a:tc>
                  <a:txBody>
                    <a:bodyPr/>
                    <a:lstStyle/>
                    <a:p>
                      <a:r>
                        <a:rPr lang="fr-FR" dirty="0"/>
                        <a:t>Quels sont les animaux jugés ?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De quoi sont-ils accusés ?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Pourquoi l’animal a-t-il agi ainsi ?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Quelle punition leur inflige-t-on pour ça ?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530264"/>
                  </a:ext>
                </a:extLst>
              </a:tr>
              <a:tr h="69519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493814"/>
                  </a:ext>
                </a:extLst>
              </a:tr>
              <a:tr h="695193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570997"/>
                  </a:ext>
                </a:extLst>
              </a:tr>
              <a:tr h="695193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240497"/>
                  </a:ext>
                </a:extLst>
              </a:tr>
              <a:tr h="695193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464014"/>
                  </a:ext>
                </a:extLst>
              </a:tr>
              <a:tr h="695193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219756"/>
                  </a:ext>
                </a:extLst>
              </a:tr>
              <a:tr h="695193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191846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5460E4F1-ED1B-050D-00BD-5F028D51300A}"/>
              </a:ext>
            </a:extLst>
          </p:cNvPr>
          <p:cNvSpPr txBox="1"/>
          <p:nvPr/>
        </p:nvSpPr>
        <p:spPr>
          <a:xfrm>
            <a:off x="9969114" y="1086902"/>
            <a:ext cx="1707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13199653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AC9DE-B1B1-911B-A6E4-979C04757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6FEF8D3-9C87-F9A5-9B34-7B1AF7ABAE85}"/>
              </a:ext>
            </a:extLst>
          </p:cNvPr>
          <p:cNvSpPr txBox="1"/>
          <p:nvPr/>
        </p:nvSpPr>
        <p:spPr>
          <a:xfrm>
            <a:off x="914399" y="247581"/>
            <a:ext cx="1076178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Etude du documentaire : </a:t>
            </a:r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droits des animaux, ça me concerne </a:t>
            </a: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Florence Pinaud et Amélie Fontaine</a:t>
            </a:r>
          </a:p>
          <a:p>
            <a:pPr>
              <a:buNone/>
            </a:pPr>
            <a:r>
              <a:rPr lang="fr-FR" sz="1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 : Les animaux dans l’Histoire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8E346C9-3A5B-9BF1-CF03-35B468EE7F64}"/>
              </a:ext>
            </a:extLst>
          </p:cNvPr>
          <p:cNvSpPr txBox="1"/>
          <p:nvPr/>
        </p:nvSpPr>
        <p:spPr>
          <a:xfrm>
            <a:off x="914399" y="893912"/>
            <a:ext cx="10668001" cy="1708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0B050"/>
                </a:solidFill>
                <a:latin typeface="Comic Sans MS" panose="030F0702030302020204" pitchFamily="66" charset="0"/>
              </a:rPr>
              <a:t>Groupe 1 : Le Moyen-Age, l’époque des procès </a:t>
            </a:r>
            <a:r>
              <a:rPr lang="fr-FR" b="1" dirty="0">
                <a:solidFill>
                  <a:srgbClr val="00B05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 CM1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Comic Sans MS" panose="030F0702030302020204" pitchFamily="66" charset="0"/>
                <a:sym typeface="Wingdings" panose="05000000000000000000" pitchFamily="2" charset="2"/>
              </a:rPr>
              <a:t>Tu es l’avocat chargé de défendre chaque animal accusé. Que pourrais-tu dire pour sa défense ?</a:t>
            </a:r>
          </a:p>
          <a:p>
            <a:pPr>
              <a:lnSpc>
                <a:spcPct val="150000"/>
              </a:lnSpc>
            </a:pPr>
            <a:endParaRPr lang="fr-FR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fr-FR" b="1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4FF6DA9-3E84-888F-67CF-1600CD502C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044687"/>
              </p:ext>
            </p:extLst>
          </p:nvPr>
        </p:nvGraphicFramePr>
        <p:xfrm>
          <a:off x="668214" y="1748088"/>
          <a:ext cx="11007970" cy="4883468"/>
        </p:xfrm>
        <a:graphic>
          <a:graphicData uri="http://schemas.openxmlformats.org/drawingml/2006/table">
            <a:tbl>
              <a:tblPr/>
              <a:tblGrid>
                <a:gridCol w="3821723">
                  <a:extLst>
                    <a:ext uri="{9D8B030D-6E8A-4147-A177-3AD203B41FA5}">
                      <a16:colId xmlns:a16="http://schemas.microsoft.com/office/drawing/2014/main" val="599277904"/>
                    </a:ext>
                  </a:extLst>
                </a:gridCol>
                <a:gridCol w="7186247">
                  <a:extLst>
                    <a:ext uri="{9D8B030D-6E8A-4147-A177-3AD203B41FA5}">
                      <a16:colId xmlns:a16="http://schemas.microsoft.com/office/drawing/2014/main" val="24825301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b="1" dirty="0">
                          <a:solidFill>
                            <a:srgbClr val="1F1F1F"/>
                          </a:solidFill>
                          <a:effectLst/>
                          <a:latin typeface="Comic Sans MS" panose="030F0702030302020204" pitchFamily="66" charset="0"/>
                        </a:rPr>
                        <a:t>Le Juge</a:t>
                      </a:r>
                      <a:endParaRPr lang="fr-FR" dirty="0">
                        <a:solidFill>
                          <a:srgbClr val="1F1F1F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b="1" dirty="0">
                          <a:solidFill>
                            <a:srgbClr val="1F1F1F"/>
                          </a:solidFill>
                          <a:effectLst/>
                          <a:latin typeface="Comic Sans MS" panose="030F0702030302020204" pitchFamily="66" charset="0"/>
                        </a:rPr>
                        <a:t>L’Avocat de l’animal accusé répond :</a:t>
                      </a:r>
                      <a:endParaRPr lang="fr-FR" dirty="0">
                        <a:solidFill>
                          <a:srgbClr val="1F1F1F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1444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"Accusé Mulot, vous avez volé le grain du fermier !"</a:t>
                      </a: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4557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« Monsieur Bœuf, vous avez provoqué la mort de votre paysan en le bousculant »</a:t>
                      </a: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</a:p>
                    <a:p>
                      <a:pPr rtl="0">
                        <a:lnSpc>
                          <a:spcPct val="200000"/>
                        </a:lnSpc>
                        <a:buNone/>
                      </a:pPr>
                      <a:endParaRPr lang="fr-FR" sz="1200" dirty="0">
                        <a:solidFill>
                          <a:srgbClr val="1F1F1F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6187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"C'est interdit par l'article 4 du code de justice !"</a:t>
                      </a: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497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"Maître Cochon, vous avez troublé l'ordre public !"</a:t>
                      </a: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920265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576A247B-1001-A1BA-4930-BBB44A9E1F4A}"/>
              </a:ext>
            </a:extLst>
          </p:cNvPr>
          <p:cNvSpPr txBox="1"/>
          <p:nvPr/>
        </p:nvSpPr>
        <p:spPr>
          <a:xfrm>
            <a:off x="9969114" y="893912"/>
            <a:ext cx="1707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4744733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74F09-938B-3789-7F20-8A38CF437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697A067-A2C5-F0D1-8BC3-9CEFDD3F41A2}"/>
              </a:ext>
            </a:extLst>
          </p:cNvPr>
          <p:cNvSpPr txBox="1"/>
          <p:nvPr/>
        </p:nvSpPr>
        <p:spPr>
          <a:xfrm>
            <a:off x="914399" y="247581"/>
            <a:ext cx="1076178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Etude du documentaire : </a:t>
            </a:r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droits des animaux, ça me concerne </a:t>
            </a: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Florence Pinaud et Amélie Fontaine</a:t>
            </a:r>
          </a:p>
          <a:p>
            <a:pPr>
              <a:buNone/>
            </a:pPr>
            <a:r>
              <a:rPr lang="fr-FR" sz="1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 : Les animaux dans l’Histoire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159A97D-1902-452E-A23E-7CC633D922E0}"/>
              </a:ext>
            </a:extLst>
          </p:cNvPr>
          <p:cNvSpPr txBox="1"/>
          <p:nvPr/>
        </p:nvSpPr>
        <p:spPr>
          <a:xfrm>
            <a:off x="914399" y="1043354"/>
            <a:ext cx="10668001" cy="1708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0B050"/>
                </a:solidFill>
                <a:latin typeface="Comic Sans MS" panose="030F0702030302020204" pitchFamily="66" charset="0"/>
              </a:rPr>
              <a:t>Groupe 1 : Le Moyen-Age, l’époque des procès </a:t>
            </a:r>
            <a:r>
              <a:rPr lang="fr-FR" b="1" dirty="0">
                <a:solidFill>
                  <a:srgbClr val="00B05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 CM1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Comic Sans MS" panose="030F0702030302020204" pitchFamily="66" charset="0"/>
                <a:sym typeface="Wingdings" panose="05000000000000000000" pitchFamily="2" charset="2"/>
              </a:rPr>
              <a:t>Tu es l’avocat chargé de défendre chaque animal accusé. Que pourrais-tu dire pour sa défense ?</a:t>
            </a:r>
          </a:p>
          <a:p>
            <a:pPr>
              <a:lnSpc>
                <a:spcPct val="150000"/>
              </a:lnSpc>
            </a:pPr>
            <a:endParaRPr lang="fr-FR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fr-FR" b="1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D563AD4-841B-13AB-344F-952D17B034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382978"/>
              </p:ext>
            </p:extLst>
          </p:nvPr>
        </p:nvGraphicFramePr>
        <p:xfrm>
          <a:off x="838200" y="1972694"/>
          <a:ext cx="10515600" cy="4267200"/>
        </p:xfrm>
        <a:graphic>
          <a:graphicData uri="http://schemas.openxmlformats.org/drawingml/2006/table">
            <a:tbl>
              <a:tblPr/>
              <a:tblGrid>
                <a:gridCol w="3393830">
                  <a:extLst>
                    <a:ext uri="{9D8B030D-6E8A-4147-A177-3AD203B41FA5}">
                      <a16:colId xmlns:a16="http://schemas.microsoft.com/office/drawing/2014/main" val="599277904"/>
                    </a:ext>
                  </a:extLst>
                </a:gridCol>
                <a:gridCol w="7121770">
                  <a:extLst>
                    <a:ext uri="{9D8B030D-6E8A-4147-A177-3AD203B41FA5}">
                      <a16:colId xmlns:a16="http://schemas.microsoft.com/office/drawing/2014/main" val="24825301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b="1" dirty="0">
                          <a:solidFill>
                            <a:srgbClr val="1F1F1F"/>
                          </a:solidFill>
                          <a:effectLst/>
                          <a:latin typeface="Comic Sans MS" panose="030F0702030302020204" pitchFamily="66" charset="0"/>
                        </a:rPr>
                        <a:t>Le Juge</a:t>
                      </a:r>
                      <a:endParaRPr lang="fr-FR" dirty="0">
                        <a:solidFill>
                          <a:srgbClr val="1F1F1F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b="1" dirty="0">
                          <a:solidFill>
                            <a:srgbClr val="1F1F1F"/>
                          </a:solidFill>
                          <a:effectLst/>
                          <a:latin typeface="Comic Sans MS" panose="030F0702030302020204" pitchFamily="66" charset="0"/>
                        </a:rPr>
                        <a:t>L’Avocat de l’animal accusé</a:t>
                      </a:r>
                      <a:endParaRPr lang="fr-FR" dirty="0">
                        <a:solidFill>
                          <a:srgbClr val="1F1F1F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1444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dirty="0">
                          <a:solidFill>
                            <a:srgbClr val="1F1F1F"/>
                          </a:solidFill>
                          <a:effectLst/>
                          <a:latin typeface="Comic Sans MS" panose="030F0702030302020204" pitchFamily="66" charset="0"/>
                        </a:rPr>
                        <a:t>"Accusé Mulot, vous avez volé le grain du fermier !"</a:t>
                      </a: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Comic Sans MS" panose="030F0702030302020204" pitchFamily="66" charset="0"/>
                        </a:rPr>
                        <a:t>"Je cherchais juste à manger pour survivre."</a:t>
                      </a: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4557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dirty="0">
                          <a:solidFill>
                            <a:srgbClr val="1F1F1F"/>
                          </a:solidFill>
                          <a:effectLst/>
                          <a:latin typeface="Comic Sans MS" panose="030F0702030302020204" pitchFamily="66" charset="0"/>
                        </a:rPr>
                        <a:t>« Monsieur Bœuf, vous avez provoqué la mort de votre paysan en le bousculant »</a:t>
                      </a: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dirty="0">
                          <a:solidFill>
                            <a:srgbClr val="1F1F1F"/>
                          </a:solidFill>
                          <a:effectLst/>
                          <a:latin typeface="Comic Sans MS" panose="030F0702030302020204" pitchFamily="66" charset="0"/>
                        </a:rPr>
                        <a:t>« Je ne l’ai pas fait exprès, j’ai juste voulu changer de place dans mon étable trop petite »</a:t>
                      </a: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6187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dirty="0">
                          <a:solidFill>
                            <a:srgbClr val="1F1F1F"/>
                          </a:solidFill>
                          <a:effectLst/>
                          <a:latin typeface="Comic Sans MS" panose="030F0702030302020204" pitchFamily="66" charset="0"/>
                        </a:rPr>
                        <a:t>"C'est interdit par l'article 4 du code de justice !"</a:t>
                      </a: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dirty="0">
                          <a:solidFill>
                            <a:srgbClr val="1F1F1F"/>
                          </a:solidFill>
                          <a:effectLst/>
                          <a:latin typeface="Comic Sans MS" panose="030F0702030302020204" pitchFamily="66" charset="0"/>
                        </a:rPr>
                        <a:t>"Je ne sais pas lire, je ne connais pas le code."</a:t>
                      </a: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5637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dirty="0">
                          <a:solidFill>
                            <a:srgbClr val="1F1F1F"/>
                          </a:solidFill>
                          <a:effectLst/>
                          <a:latin typeface="Comic Sans MS" panose="030F0702030302020204" pitchFamily="66" charset="0"/>
                        </a:rPr>
                        <a:t>"Maître Cochon, vous avez troublé l'ordre public !"</a:t>
                      </a: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dirty="0">
                          <a:solidFill>
                            <a:srgbClr val="1F1F1F"/>
                          </a:solidFill>
                          <a:effectLst/>
                          <a:latin typeface="Comic Sans MS" panose="030F0702030302020204" pitchFamily="66" charset="0"/>
                        </a:rPr>
                        <a:t>"J'ai été surpris par un bruit, j'ai eu peur."</a:t>
                      </a: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920265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D9F6E134-8989-E95E-5AEB-28A36AA6D0B9}"/>
              </a:ext>
            </a:extLst>
          </p:cNvPr>
          <p:cNvSpPr txBox="1"/>
          <p:nvPr/>
        </p:nvSpPr>
        <p:spPr>
          <a:xfrm>
            <a:off x="9969114" y="893912"/>
            <a:ext cx="1707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23710523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2A348-8426-EDB9-6C11-8750B331F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BD6F4FD-A471-DEFB-D970-E7357CD9BD8B}"/>
              </a:ext>
            </a:extLst>
          </p:cNvPr>
          <p:cNvSpPr txBox="1"/>
          <p:nvPr/>
        </p:nvSpPr>
        <p:spPr>
          <a:xfrm>
            <a:off x="914398" y="148285"/>
            <a:ext cx="1076178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Etude du documentaire : </a:t>
            </a:r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droits des animaux, ça me concerne </a:t>
            </a: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Florence Pinaud et Amélie Fontaine</a:t>
            </a:r>
          </a:p>
          <a:p>
            <a:pPr>
              <a:buNone/>
            </a:pPr>
            <a:r>
              <a:rPr lang="fr-FR" sz="1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 : Les animaux dans l’Histoire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BBA47AC-AD1D-00C1-5C68-7C2F99FED128}"/>
              </a:ext>
            </a:extLst>
          </p:cNvPr>
          <p:cNvSpPr txBox="1"/>
          <p:nvPr/>
        </p:nvSpPr>
        <p:spPr>
          <a:xfrm>
            <a:off x="914397" y="808596"/>
            <a:ext cx="10668001" cy="46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Groupe 2 : Le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XVIIè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siècle, l’animal-machine 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 CE2</a:t>
            </a:r>
            <a:endParaRPr lang="fr-FR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B66EA2E-E196-286C-42C9-D77825E4091B}"/>
              </a:ext>
            </a:extLst>
          </p:cNvPr>
          <p:cNvGrpSpPr/>
          <p:nvPr/>
        </p:nvGrpSpPr>
        <p:grpSpPr>
          <a:xfrm>
            <a:off x="914398" y="1292440"/>
            <a:ext cx="10761785" cy="2173031"/>
            <a:chOff x="914398" y="1529865"/>
            <a:chExt cx="10761785" cy="217303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EB00E2FD-267F-C50A-7983-82480E12885F}"/>
                </a:ext>
              </a:extLst>
            </p:cNvPr>
            <p:cNvSpPr txBox="1"/>
            <p:nvPr/>
          </p:nvSpPr>
          <p:spPr>
            <a:xfrm>
              <a:off x="914398" y="1529865"/>
              <a:ext cx="1076178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>
                  <a:latin typeface="Comic Sans MS" panose="030F0702030302020204" pitchFamily="66" charset="0"/>
                </a:rPr>
                <a:t>En t’aidant du texte p.19, réponds aux questions :</a:t>
              </a:r>
            </a:p>
            <a:p>
              <a:endParaRPr lang="fr-FR" b="1" u="sng" dirty="0">
                <a:latin typeface="Comic Sans MS" panose="030F0702030302020204" pitchFamily="66" charset="0"/>
              </a:endParaRPr>
            </a:p>
            <a:p>
              <a:endParaRPr lang="fr-FR" b="1" u="sng" dirty="0">
                <a:latin typeface="Comic Sans MS" panose="030F0702030302020204" pitchFamily="66" charset="0"/>
              </a:endParaRPr>
            </a:p>
          </p:txBody>
        </p:sp>
        <p:sp>
          <p:nvSpPr>
            <p:cNvPr id="5" name="Rectangle 2">
              <a:extLst>
                <a:ext uri="{FF2B5EF4-FFF2-40B4-BE49-F238E27FC236}">
                  <a16:creationId xmlns:a16="http://schemas.microsoft.com/office/drawing/2014/main" id="{D0A49420-C7F6-B71F-8638-EEDFCFB4E2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398" y="1991530"/>
              <a:ext cx="7226658" cy="1711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Un chien qui aboie ? ◻️ Il est en colère  ◻️ C'est une alarme qui sonne.</a:t>
              </a:r>
            </a:p>
            <a:p>
              <a:pPr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kumimoji="0" lang="fr-FR" altLang="fr-FR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Un chat qui ronronne ? ◻️ Il est content  ◻️ C'est le moteur qui tourne.</a:t>
              </a: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Un oiseau qui chante ? ◻️ Il est heureux  ◻️ C'est une boîte à musique.</a:t>
              </a: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lang="fr-FR" altLang="fr-FR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L’animal souffre-t-il selon Descartes ? ..........................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5096F829-227A-6600-D07E-B8D3BF5033CB}"/>
              </a:ext>
            </a:extLst>
          </p:cNvPr>
          <p:cNvSpPr txBox="1"/>
          <p:nvPr/>
        </p:nvSpPr>
        <p:spPr>
          <a:xfrm>
            <a:off x="914397" y="3553208"/>
            <a:ext cx="11031416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b="1" dirty="0">
                <a:latin typeface="Comic Sans MS" panose="030F0702030302020204" pitchFamily="66" charset="0"/>
              </a:rPr>
              <a:t>Tu es un ingénieur du 17ème siècle ! </a:t>
            </a:r>
          </a:p>
          <a:p>
            <a:r>
              <a:rPr lang="fr-FR" b="1" u="sng" dirty="0">
                <a:latin typeface="Comic Sans MS" panose="030F0702030302020204" pitchFamily="66" charset="0"/>
              </a:rPr>
              <a:t>Assemble les pièces de ton animal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r-FR" b="1" dirty="0"/>
              <a:t>Sur le dos :</a:t>
            </a:r>
            <a:r>
              <a:rPr lang="fr-FR" dirty="0"/>
              <a:t> colle une grosse </a:t>
            </a:r>
            <a:r>
              <a:rPr lang="fr-FR" b="1" dirty="0"/>
              <a:t>clé de remontage</a:t>
            </a:r>
            <a:r>
              <a:rPr lang="fr-FR" dirty="0"/>
              <a:t>.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r-FR" b="1" dirty="0"/>
              <a:t>Sur le ventre :</a:t>
            </a:r>
            <a:r>
              <a:rPr lang="fr-FR" dirty="0"/>
              <a:t> dessine un bouton </a:t>
            </a:r>
            <a:r>
              <a:rPr lang="fr-FR" b="1" dirty="0"/>
              <a:t>ON / OFF</a:t>
            </a:r>
            <a:r>
              <a:rPr lang="fr-FR" dirty="0"/>
              <a:t>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r-FR" b="1" dirty="0"/>
              <a:t>Sur les articulations :</a:t>
            </a:r>
            <a:r>
              <a:rPr lang="fr-FR" dirty="0"/>
              <a:t> Dessine des petits cercles pour représenter des </a:t>
            </a:r>
            <a:r>
              <a:rPr lang="fr-FR" b="1" dirty="0"/>
              <a:t>vis</a:t>
            </a:r>
            <a:r>
              <a:rPr lang="fr-FR" dirty="0"/>
              <a:t> ou des </a:t>
            </a:r>
            <a:r>
              <a:rPr lang="fr-FR" b="1" dirty="0"/>
              <a:t>boulons</a:t>
            </a:r>
            <a:r>
              <a:rPr lang="fr-FR" dirty="0"/>
              <a:t>.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r-FR" b="1" dirty="0"/>
              <a:t>Interdit :</a:t>
            </a:r>
            <a:r>
              <a:rPr lang="fr-FR" dirty="0"/>
              <a:t> Ne lui dessine pas d'expression triste ou joyeuse. Un robot n'a pas d'émotions !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381739A-0D57-1673-57B9-A8CEFA49AC66}"/>
              </a:ext>
            </a:extLst>
          </p:cNvPr>
          <p:cNvSpPr txBox="1"/>
          <p:nvPr/>
        </p:nvSpPr>
        <p:spPr>
          <a:xfrm>
            <a:off x="830547" y="5505341"/>
            <a:ext cx="856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  <a:latin typeface="Comic Sans MS" panose="030F0702030302020204" pitchFamily="66" charset="0"/>
              </a:rPr>
              <a:t>Maintenant, détache une patte à ton chien-robot. Est-ce qu’il va hurler ?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AE952CA-D140-2E46-F46C-D221909BC448}"/>
              </a:ext>
            </a:extLst>
          </p:cNvPr>
          <p:cNvSpPr txBox="1"/>
          <p:nvPr/>
        </p:nvSpPr>
        <p:spPr>
          <a:xfrm>
            <a:off x="890954" y="5980088"/>
            <a:ext cx="10785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Comic Sans MS" panose="030F0702030302020204" pitchFamily="66" charset="0"/>
              </a:rPr>
              <a:t>Non ! C'est ce que Descartes voulait dire : pour lui, un vrai chien qui crie, c'est juste le bruit d'une pièce qui grince, comme sur ton montage.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83D0CD3-2050-3A92-D413-EB70ACC938E4}"/>
              </a:ext>
            </a:extLst>
          </p:cNvPr>
          <p:cNvSpPr txBox="1"/>
          <p:nvPr/>
        </p:nvSpPr>
        <p:spPr>
          <a:xfrm>
            <a:off x="9969114" y="893912"/>
            <a:ext cx="1707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59915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0BBB5-6355-A67B-AF7F-0DFE2B227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C6F9160-45FF-A61B-FE2A-0A3F7DA6F62E}"/>
              </a:ext>
            </a:extLst>
          </p:cNvPr>
          <p:cNvSpPr txBox="1"/>
          <p:nvPr/>
        </p:nvSpPr>
        <p:spPr>
          <a:xfrm>
            <a:off x="1017739" y="510373"/>
            <a:ext cx="10418523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3000" u="sng" dirty="0">
                <a:solidFill>
                  <a:srgbClr val="002060"/>
                </a:solidFill>
                <a:latin typeface="Comic Sans MS" panose="030F0702030302020204" pitchFamily="66" charset="0"/>
              </a:rPr>
              <a:t>Lecture p. 36-39 : Le corps de l’animal et la douleur</a:t>
            </a:r>
          </a:p>
          <a:p>
            <a:pPr>
              <a:buNone/>
            </a:pPr>
            <a:endParaRPr lang="fr-FR" dirty="0"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fr-FR" dirty="0">
                <a:latin typeface="Comic Sans MS" panose="030F0702030302020204" pitchFamily="66" charset="0"/>
              </a:rPr>
              <a:t>Le texte dit que les poissons ne crient pas. </a:t>
            </a:r>
          </a:p>
          <a:p>
            <a:pPr>
              <a:buNone/>
            </a:pPr>
            <a:endParaRPr lang="fr-FR" dirty="0"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fr-FR" sz="3500" dirty="0">
                <a:latin typeface="Comic Sans MS" panose="030F0702030302020204" pitchFamily="66" charset="0"/>
              </a:rPr>
              <a:t>« Est-ce que ça veut dire qu'ils n'ont pas mal ? »</a:t>
            </a:r>
          </a:p>
          <a:p>
            <a:pPr>
              <a:buNone/>
            </a:pPr>
            <a:endParaRPr lang="fr-FR" dirty="0">
              <a:latin typeface="Comic Sans MS" panose="030F0702030302020204" pitchFamily="66" charset="0"/>
            </a:endParaRPr>
          </a:p>
          <a:p>
            <a:pPr>
              <a:buNone/>
            </a:pPr>
            <a:endParaRPr lang="fr-FR" dirty="0">
              <a:latin typeface="Comic Sans MS" panose="030F0702030302020204" pitchFamily="66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2347F8F-D1E2-4C3C-F021-5DAD9AFBB916}"/>
              </a:ext>
            </a:extLst>
          </p:cNvPr>
          <p:cNvSpPr txBox="1"/>
          <p:nvPr/>
        </p:nvSpPr>
        <p:spPr>
          <a:xfrm>
            <a:off x="1017740" y="4385288"/>
            <a:ext cx="10022386" cy="1519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500" b="1" dirty="0">
                <a:latin typeface="Comic Sans MS" panose="030F0702030302020204" pitchFamily="66" charset="0"/>
              </a:rPr>
              <a:t>Donc les animaux ressentent la douleur:</a:t>
            </a:r>
            <a:r>
              <a:rPr lang="fr-FR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ils sont </a:t>
            </a:r>
            <a:r>
              <a:rPr lang="fr-FR" sz="25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SENTIENTS.</a:t>
            </a:r>
          </a:p>
          <a:p>
            <a:pPr>
              <a:lnSpc>
                <a:spcPct val="200000"/>
              </a:lnSpc>
            </a:pPr>
            <a:r>
              <a:rPr lang="fr-FR" sz="2500" dirty="0">
                <a:solidFill>
                  <a:srgbClr val="FF0000"/>
                </a:solidFill>
                <a:latin typeface="Comic Sans MS" panose="030F0702030302020204" pitchFamily="66" charset="0"/>
              </a:rPr>
              <a:t>Être capable de ressentir la douleur,  </a:t>
            </a:r>
            <a:r>
              <a:rPr lang="fr-FR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c’est la </a:t>
            </a:r>
            <a:r>
              <a:rPr lang="fr-FR" sz="25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SENTIENCE.</a:t>
            </a:r>
            <a:r>
              <a:rPr lang="fr-FR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fr-FR" sz="25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39CC2D1-B887-2179-B675-58E0171253BE}"/>
              </a:ext>
            </a:extLst>
          </p:cNvPr>
          <p:cNvSpPr txBox="1"/>
          <p:nvPr/>
        </p:nvSpPr>
        <p:spPr>
          <a:xfrm>
            <a:off x="621603" y="2987974"/>
            <a:ext cx="1094860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3000" dirty="0">
                <a:latin typeface="Comic Sans MS" panose="030F0702030302020204" pitchFamily="66" charset="0"/>
              </a:rPr>
              <a:t>Comment est représentée la douleur sur l’image p. 37-38 ?</a:t>
            </a:r>
            <a:endParaRPr lang="fr-FR" sz="3500" dirty="0">
              <a:latin typeface="Comic Sans MS" panose="030F0702030302020204" pitchFamily="66" charset="0"/>
            </a:endParaRPr>
          </a:p>
          <a:p>
            <a:pPr>
              <a:buNone/>
            </a:pPr>
            <a:endParaRPr lang="fr-FR" dirty="0">
              <a:latin typeface="Comic Sans MS" panose="030F0702030302020204" pitchFamily="66" charset="0"/>
            </a:endParaRPr>
          </a:p>
          <a:p>
            <a:pPr>
              <a:buNone/>
            </a:pPr>
            <a:endParaRPr lang="fr-FR" dirty="0">
              <a:latin typeface="Comic Sans MS" panose="030F0702030302020204" pitchFamily="66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8665ADC-E12D-CA1D-7A54-14DDE89209F6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42972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34">
            <a:extLst>
              <a:ext uri="{FF2B5EF4-FFF2-40B4-BE49-F238E27FC236}">
                <a16:creationId xmlns:a16="http://schemas.microsoft.com/office/drawing/2014/main" id="{E06C65E4-29CA-7D81-8E74-23D094E3E89F}"/>
              </a:ext>
            </a:extLst>
          </p:cNvPr>
          <p:cNvGrpSpPr/>
          <p:nvPr/>
        </p:nvGrpSpPr>
        <p:grpSpPr>
          <a:xfrm>
            <a:off x="183290" y="0"/>
            <a:ext cx="10660556" cy="7274150"/>
            <a:chOff x="183290" y="0"/>
            <a:chExt cx="10660556" cy="7274150"/>
          </a:xfrm>
        </p:grpSpPr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5D80F805-F93C-0203-BB11-88B67167CB99}"/>
                </a:ext>
              </a:extLst>
            </p:cNvPr>
            <p:cNvGrpSpPr/>
            <p:nvPr/>
          </p:nvGrpSpPr>
          <p:grpSpPr>
            <a:xfrm>
              <a:off x="527538" y="0"/>
              <a:ext cx="10316308" cy="7274150"/>
              <a:chOff x="351692" y="-782481"/>
              <a:chExt cx="10515600" cy="7690300"/>
            </a:xfrm>
          </p:grpSpPr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0B03D058-529C-E309-3D45-38213DA43AAB}"/>
                  </a:ext>
                </a:extLst>
              </p:cNvPr>
              <p:cNvGrpSpPr/>
              <p:nvPr/>
            </p:nvGrpSpPr>
            <p:grpSpPr>
              <a:xfrm>
                <a:off x="351692" y="-460863"/>
                <a:ext cx="10515600" cy="7368682"/>
                <a:chOff x="351692" y="-460863"/>
                <a:chExt cx="10515600" cy="7368682"/>
              </a:xfrm>
            </p:grpSpPr>
            <p:grpSp>
              <p:nvGrpSpPr>
                <p:cNvPr id="27" name="Groupe 26">
                  <a:extLst>
                    <a:ext uri="{FF2B5EF4-FFF2-40B4-BE49-F238E27FC236}">
                      <a16:creationId xmlns:a16="http://schemas.microsoft.com/office/drawing/2014/main" id="{C3C82C3E-B040-3BDC-EE11-60D10746785D}"/>
                    </a:ext>
                  </a:extLst>
                </p:cNvPr>
                <p:cNvGrpSpPr/>
                <p:nvPr/>
              </p:nvGrpSpPr>
              <p:grpSpPr>
                <a:xfrm>
                  <a:off x="351692" y="-460863"/>
                  <a:ext cx="10515600" cy="7368682"/>
                  <a:chOff x="375138" y="-437417"/>
                  <a:chExt cx="10515600" cy="7368682"/>
                </a:xfrm>
              </p:grpSpPr>
              <p:grpSp>
                <p:nvGrpSpPr>
                  <p:cNvPr id="26" name="Groupe 25">
                    <a:extLst>
                      <a:ext uri="{FF2B5EF4-FFF2-40B4-BE49-F238E27FC236}">
                        <a16:creationId xmlns:a16="http://schemas.microsoft.com/office/drawing/2014/main" id="{2DAEEBD7-BED6-A1B0-5881-DCF7EB371476}"/>
                      </a:ext>
                    </a:extLst>
                  </p:cNvPr>
                  <p:cNvGrpSpPr/>
                  <p:nvPr/>
                </p:nvGrpSpPr>
                <p:grpSpPr>
                  <a:xfrm>
                    <a:off x="375138" y="250787"/>
                    <a:ext cx="10515600" cy="6680478"/>
                    <a:chOff x="375138" y="250787"/>
                    <a:chExt cx="10515600" cy="6680478"/>
                  </a:xfrm>
                </p:grpSpPr>
                <p:pic>
                  <p:nvPicPr>
                    <p:cNvPr id="7" name="Image 6">
                      <a:extLst>
                        <a:ext uri="{FF2B5EF4-FFF2-40B4-BE49-F238E27FC236}">
                          <a16:creationId xmlns:a16="http://schemas.microsoft.com/office/drawing/2014/main" id="{3C948261-B60D-2C5B-76A3-739AB3667D8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375138" y="250787"/>
                      <a:ext cx="10515600" cy="573018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" name="Image 10">
                      <a:extLst>
                        <a:ext uri="{FF2B5EF4-FFF2-40B4-BE49-F238E27FC236}">
                          <a16:creationId xmlns:a16="http://schemas.microsoft.com/office/drawing/2014/main" id="{EAF4C558-AD55-80C6-B0AE-C6F27AF1A72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>
                      <a:off x="3901566" y="3429000"/>
                      <a:ext cx="1344956" cy="2551967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" name="Image 11">
                      <a:extLst>
                        <a:ext uri="{FF2B5EF4-FFF2-40B4-BE49-F238E27FC236}">
                          <a16:creationId xmlns:a16="http://schemas.microsoft.com/office/drawing/2014/main" id="{FE6FE9B9-52CF-AD7A-27F5-A87EBEF29F9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>
                      <a:off x="7582612" y="3428999"/>
                      <a:ext cx="1344956" cy="2551967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DF3392A9-6EA5-BA0F-FB89-4E727184CA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73431" y="3414343"/>
                      <a:ext cx="1838304" cy="234461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4" name="Rectangle 13">
                      <a:extLst>
                        <a:ext uri="{FF2B5EF4-FFF2-40B4-BE49-F238E27FC236}">
                          <a16:creationId xmlns:a16="http://schemas.microsoft.com/office/drawing/2014/main" id="{C31BD352-31D7-B92F-352F-DAF067EB2C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16318" y="3355728"/>
                      <a:ext cx="1990704" cy="293663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pic>
                  <p:nvPicPr>
                    <p:cNvPr id="9" name="Image 8">
                      <a:extLst>
                        <a:ext uri="{FF2B5EF4-FFF2-40B4-BE49-F238E27FC236}">
                          <a16:creationId xmlns:a16="http://schemas.microsoft.com/office/drawing/2014/main" id="{96E00E30-30A7-FEF4-74A0-660BD8B27B5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/>
                    <a:stretch>
                      <a:fillRect/>
                    </a:stretch>
                  </p:blipFill>
                  <p:spPr>
                    <a:xfrm>
                      <a:off x="6236551" y="3429000"/>
                      <a:ext cx="1439584" cy="264883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6AE5B4EC-4E33-D553-C5CF-9885FDCD8F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86267" y="3994634"/>
                      <a:ext cx="1990704" cy="293663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0" name="Rectangle 19">
                      <a:extLst>
                        <a:ext uri="{FF2B5EF4-FFF2-40B4-BE49-F238E27FC236}">
                          <a16:creationId xmlns:a16="http://schemas.microsoft.com/office/drawing/2014/main" id="{4EC4AF84-E822-28A3-96B3-1267FDDD38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2583" y="2262554"/>
                      <a:ext cx="1083552" cy="50409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1" name="Rectangle 20">
                      <a:extLst>
                        <a:ext uri="{FF2B5EF4-FFF2-40B4-BE49-F238E27FC236}">
                          <a16:creationId xmlns:a16="http://schemas.microsoft.com/office/drawing/2014/main" id="{2CF18CB6-21C2-6B83-F1BB-63BD689A0B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71439" y="4636842"/>
                      <a:ext cx="1083552" cy="50409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183578D5-93A9-D98C-1849-90975A0830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56004" y="4979740"/>
                      <a:ext cx="691008" cy="50409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74A1E37E-8F07-D5F2-2581-27BE002649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31968" y="4586650"/>
                      <a:ext cx="691008" cy="50409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9884F62E-30A6-323E-B5C1-E15213CE7F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92892" y="4777228"/>
                      <a:ext cx="691008" cy="50409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D0EA9F6F-56D2-DBB1-D9D4-E72228B533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38396" y="3308912"/>
                      <a:ext cx="1927732" cy="293663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</p:grpSp>
              <p:sp>
                <p:nvSpPr>
                  <p:cNvPr id="16" name="Rectangle 15">
                    <a:extLst>
                      <a:ext uri="{FF2B5EF4-FFF2-40B4-BE49-F238E27FC236}">
                        <a16:creationId xmlns:a16="http://schemas.microsoft.com/office/drawing/2014/main" id="{7905AA96-7EC4-0484-61CF-C46777BF33E7}"/>
                      </a:ext>
                    </a:extLst>
                  </p:cNvPr>
                  <p:cNvSpPr/>
                  <p:nvPr/>
                </p:nvSpPr>
                <p:spPr>
                  <a:xfrm>
                    <a:off x="6236551" y="-437417"/>
                    <a:ext cx="4640420" cy="293663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AC54CE13-D44A-2938-930B-AA370AB61791}"/>
                    </a:ext>
                  </a:extLst>
                </p:cNvPr>
                <p:cNvSpPr/>
                <p:nvPr/>
              </p:nvSpPr>
              <p:spPr>
                <a:xfrm rot="19227142">
                  <a:off x="5223076" y="1427747"/>
                  <a:ext cx="1083552" cy="5040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9C00BC87-E99F-6CEF-0655-54FAB8ACE2C7}"/>
                    </a:ext>
                  </a:extLst>
                </p:cNvPr>
                <p:cNvSpPr/>
                <p:nvPr/>
              </p:nvSpPr>
              <p:spPr>
                <a:xfrm rot="1929814">
                  <a:off x="3490568" y="1533928"/>
                  <a:ext cx="1083552" cy="4110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1E7EC552-CA56-0D17-6B0E-0065E90621CA}"/>
                    </a:ext>
                  </a:extLst>
                </p:cNvPr>
                <p:cNvSpPr/>
                <p:nvPr/>
              </p:nvSpPr>
              <p:spPr>
                <a:xfrm rot="19672548">
                  <a:off x="3575270" y="1560638"/>
                  <a:ext cx="295685" cy="4110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</p:grp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610DD0B0-D752-32B2-C097-A4D9878266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47023" y="-782481"/>
                <a:ext cx="2670254" cy="2657354"/>
              </a:xfrm>
              <a:prstGeom prst="teardrop">
                <a:avLst/>
              </a:prstGeom>
            </p:spPr>
          </p:pic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962FB0C-508E-A09C-6280-1988D21A8DF4}"/>
                </a:ext>
              </a:extLst>
            </p:cNvPr>
            <p:cNvSpPr/>
            <p:nvPr/>
          </p:nvSpPr>
          <p:spPr>
            <a:xfrm>
              <a:off x="183290" y="2478830"/>
              <a:ext cx="1063016" cy="4768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AD01124-29D3-C6FD-FA06-BD30F74E2E46}"/>
                </a:ext>
              </a:extLst>
            </p:cNvPr>
            <p:cNvSpPr/>
            <p:nvPr/>
          </p:nvSpPr>
          <p:spPr>
            <a:xfrm>
              <a:off x="2329066" y="1423453"/>
              <a:ext cx="1063016" cy="4768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828A9D5-B9E5-545B-686C-3E41098DC1EA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1517088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63222-E57B-6277-FC12-993C85324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A9C0618-90BE-2CBB-D192-3010A966FB0B}"/>
              </a:ext>
            </a:extLst>
          </p:cNvPr>
          <p:cNvSpPr txBox="1"/>
          <p:nvPr/>
        </p:nvSpPr>
        <p:spPr>
          <a:xfrm>
            <a:off x="914399" y="247581"/>
            <a:ext cx="1076178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Etude du documentaire : </a:t>
            </a:r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droits des animaux, ça me concerne </a:t>
            </a: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Florence Pinaud et Amélie Fontaine</a:t>
            </a:r>
          </a:p>
          <a:p>
            <a:pPr>
              <a:buNone/>
            </a:pPr>
            <a:r>
              <a:rPr lang="fr-FR" sz="1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 : Les animaux dans l’Histoire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3A02D63-BFCB-A301-C172-E70AEA578D4F}"/>
              </a:ext>
            </a:extLst>
          </p:cNvPr>
          <p:cNvSpPr txBox="1"/>
          <p:nvPr/>
        </p:nvSpPr>
        <p:spPr>
          <a:xfrm>
            <a:off x="914399" y="1195754"/>
            <a:ext cx="10668001" cy="46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Groupe 3 : Aujourd’hui, l’animal sensible 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 CM2</a:t>
            </a:r>
            <a:endParaRPr lang="fr-FR" b="1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8042327-8609-30E0-6B31-54EA6907223E}"/>
              </a:ext>
            </a:extLst>
          </p:cNvPr>
          <p:cNvSpPr txBox="1"/>
          <p:nvPr/>
        </p:nvSpPr>
        <p:spPr>
          <a:xfrm>
            <a:off x="914399" y="1793631"/>
            <a:ext cx="1076178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Page 20 :</a:t>
            </a:r>
          </a:p>
          <a:p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Quel événement marque le réveil des consciences au XIXe siècle ?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L'invention de la télévision.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Le développement du respect animal contre la chasse.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La découverte de nouveaux continents.</a:t>
            </a: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Pourquoi ce respect se développe-t-il à ce moment-là ?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Parce que les animaux sont devenus plus gentils.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Parce que l'homme tue ses proies bien plus facilement qu'avant avec les armes à feu.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Parce que les animaux ont appris à parler.</a:t>
            </a: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3) Que signifie l'acronyme S.P.A. ?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Société pour l'Avenir.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Soins Pour les Animaux.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Société Protectrice des Animaux.</a:t>
            </a: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4) Quand la première S.P.A. a-t-elle été créée (en Angleterre) ?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En 1824.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En 1924.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En 2015.</a:t>
            </a: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arenR"/>
            </a:pP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C168661-7084-2911-EFFA-27064BABAD23}"/>
              </a:ext>
            </a:extLst>
          </p:cNvPr>
          <p:cNvSpPr txBox="1"/>
          <p:nvPr/>
        </p:nvSpPr>
        <p:spPr>
          <a:xfrm>
            <a:off x="9969114" y="893912"/>
            <a:ext cx="1707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0449218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A0F23-8FC6-D661-286A-75371A821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A595702-B61B-7CF1-ECC0-F9AEBF6B40D8}"/>
              </a:ext>
            </a:extLst>
          </p:cNvPr>
          <p:cNvSpPr txBox="1"/>
          <p:nvPr/>
        </p:nvSpPr>
        <p:spPr>
          <a:xfrm>
            <a:off x="914399" y="247581"/>
            <a:ext cx="1076178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Etude du documentaire : </a:t>
            </a:r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droits des animaux, ça me concerne </a:t>
            </a: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Florence Pinaud et Amélie Fontaine</a:t>
            </a:r>
          </a:p>
          <a:p>
            <a:pPr>
              <a:buNone/>
            </a:pPr>
            <a:r>
              <a:rPr lang="fr-FR" sz="1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 : Les animaux dans l’Histoire 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9FD9265-FDFC-892B-0AF9-995CA9C5B7FD}"/>
              </a:ext>
            </a:extLst>
          </p:cNvPr>
          <p:cNvSpPr txBox="1"/>
          <p:nvPr/>
        </p:nvSpPr>
        <p:spPr>
          <a:xfrm>
            <a:off x="914398" y="1359878"/>
            <a:ext cx="1076178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Page 20 :</a:t>
            </a:r>
          </a:p>
          <a:p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5) Que demande l'écrivain André Géraud dans sa déclaration de 1924 ?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Que les animaux soient payés pour leur travail.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Que les animaux et les hommes soient traités de la même manière sur leurs points communs (souffrance, conscience de soi, liberté...).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Que les animaux puissent voter.</a:t>
            </a: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6) En 1978, la déclaration de l'Unesco est importante, mais :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Elle n'est pas une loi et aucun pays n'est obligé de la respecter.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Elle oblige tout le monde à devenir végétarien.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Elle n'est écrite qu'en anglais.</a:t>
            </a:r>
          </a:p>
          <a:p>
            <a:pPr marL="342900" indent="-342900">
              <a:buAutoNum type="arabicParenR"/>
            </a:pP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L’illustration </a:t>
            </a:r>
          </a:p>
          <a:p>
            <a:pPr>
              <a:lnSpc>
                <a:spcPct val="150000"/>
              </a:lnSpc>
            </a:pP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7) Comment qualifierais-tu le regard du chien ?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(Entoure les deux adjectifs qui conviennent le mieux)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>
              <a:lnSpc>
                <a:spcPct val="150000"/>
              </a:lnSpc>
            </a:pP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Triste / Étonné / Sérieux / Rigolo / Déterminé / Suppliant</a:t>
            </a: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8) Pourquoi l'illustratrice a-t-elle dessiné le chien tenant lui-même le texte dans sa gueule alors qu'il ne sait ni lire, ni signer ?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Pour faire une blague.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Pour montrer que c'est l'animal qui "porte" ses droits et que c’est à  l'homme de les faire appliquer.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Parce qu'elle ne savait pas dessiner d'humains.</a:t>
            </a: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1CF01AA-0C92-72D9-6FC5-A7FFEF7DA01D}"/>
              </a:ext>
            </a:extLst>
          </p:cNvPr>
          <p:cNvSpPr txBox="1"/>
          <p:nvPr/>
        </p:nvSpPr>
        <p:spPr>
          <a:xfrm>
            <a:off x="9969114" y="893912"/>
            <a:ext cx="1707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5600076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17428-DFA4-5194-6146-84C654019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9904D99-FE81-E6A4-D5E9-E506176E18E5}"/>
              </a:ext>
            </a:extLst>
          </p:cNvPr>
          <p:cNvSpPr txBox="1"/>
          <p:nvPr/>
        </p:nvSpPr>
        <p:spPr>
          <a:xfrm>
            <a:off x="914399" y="247581"/>
            <a:ext cx="1076178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Etude du documentaire : </a:t>
            </a:r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droits des animaux, ça me concerne </a:t>
            </a: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Florence Pinaud et Amélie Fontaine</a:t>
            </a:r>
          </a:p>
          <a:p>
            <a:pPr>
              <a:buNone/>
            </a:pPr>
            <a:r>
              <a:rPr lang="fr-FR" sz="1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 : Les animaux dans l’Histoire 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68C7029-6108-E783-0911-BA39B2275678}"/>
              </a:ext>
            </a:extLst>
          </p:cNvPr>
          <p:cNvSpPr txBox="1"/>
          <p:nvPr/>
        </p:nvSpPr>
        <p:spPr>
          <a:xfrm>
            <a:off x="914399" y="976583"/>
            <a:ext cx="1076178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Page 23:</a:t>
            </a:r>
          </a:p>
          <a:p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Selon la note (1) en bas de page, qu'est-ce que « l'éthique animale » ?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C'est l'étude de la santé des animaux.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C'est l'étude de la responsabilité morale des hommes (savoir ce qui est bien ou mal de faire aux animaux).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C'est l'art de dresser les animaux de cirque.</a:t>
            </a: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Qu'est-ce que le « spécisme » ?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C'est le fait de protéger toutes les espèces de la même manière.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C'est une attitude qui consiste à privilégier les humains et à les considérer comme supérieurs aux autres espèces.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C'est une passion pour les espèces d'insectes rares.</a:t>
            </a: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3) Pourquoi les universitaires disent-ils que le spécisme ressemble au racisme ou au sexisme ?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Parce que c'est une attitude basée sur des sentiments et des intérêts, et non sur la science.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Parce que c'est une nouvelle loi internationale.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Parce que cela ne concerne que les animaux sauvages.</a:t>
            </a: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4) Quelle ville française a ouvert la première un cours sur ce sujet en 2015 ?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Paris.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Lyon.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Strasbourg.</a:t>
            </a: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5) Pourquoi est-ce aussi du spécisme de préférer les animaux « mignons » ?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Parce que les animaux mignons sont plus intelligents.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Parce que les animaux que l'on trouve « moches » ont autant d'importance que les autres.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◻️ Parce que les animaux moches sont plus dangereux.</a:t>
            </a: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9CA10-BBBE-2B10-A63F-EB048CC190C1}"/>
              </a:ext>
            </a:extLst>
          </p:cNvPr>
          <p:cNvSpPr txBox="1"/>
          <p:nvPr/>
        </p:nvSpPr>
        <p:spPr>
          <a:xfrm>
            <a:off x="9969114" y="893912"/>
            <a:ext cx="1707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2241882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45F3-AE2C-6E76-2474-5729B97D7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B39D402-70D6-32CE-D135-50B7C808FD10}"/>
              </a:ext>
            </a:extLst>
          </p:cNvPr>
          <p:cNvSpPr txBox="1"/>
          <p:nvPr/>
        </p:nvSpPr>
        <p:spPr>
          <a:xfrm>
            <a:off x="914399" y="153797"/>
            <a:ext cx="1076178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Etude du documentaire : </a:t>
            </a:r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droits des animaux, ça me concerne </a:t>
            </a: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Florence Pinaud et Amélie Fontaine</a:t>
            </a:r>
          </a:p>
          <a:p>
            <a:pPr>
              <a:buNone/>
            </a:pPr>
            <a:r>
              <a:rPr lang="fr-FR" sz="1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 : Les animaux dans l’Histoire ?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E8772B2-7AD6-9BFE-07F6-8058202FF6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748802"/>
              </p:ext>
            </p:extLst>
          </p:nvPr>
        </p:nvGraphicFramePr>
        <p:xfrm>
          <a:off x="261815" y="2092514"/>
          <a:ext cx="11050953" cy="43868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2877">
                  <a:extLst>
                    <a:ext uri="{9D8B030D-6E8A-4147-A177-3AD203B41FA5}">
                      <a16:colId xmlns:a16="http://schemas.microsoft.com/office/drawing/2014/main" val="4210120660"/>
                    </a:ext>
                  </a:extLst>
                </a:gridCol>
                <a:gridCol w="4082077">
                  <a:extLst>
                    <a:ext uri="{9D8B030D-6E8A-4147-A177-3AD203B41FA5}">
                      <a16:colId xmlns:a16="http://schemas.microsoft.com/office/drawing/2014/main" val="2044967681"/>
                    </a:ext>
                  </a:extLst>
                </a:gridCol>
                <a:gridCol w="2461846">
                  <a:extLst>
                    <a:ext uri="{9D8B030D-6E8A-4147-A177-3AD203B41FA5}">
                      <a16:colId xmlns:a16="http://schemas.microsoft.com/office/drawing/2014/main" val="721262048"/>
                    </a:ext>
                  </a:extLst>
                </a:gridCol>
                <a:gridCol w="3634153">
                  <a:extLst>
                    <a:ext uri="{9D8B030D-6E8A-4147-A177-3AD203B41FA5}">
                      <a16:colId xmlns:a16="http://schemas.microsoft.com/office/drawing/2014/main" val="1523876966"/>
                    </a:ext>
                  </a:extLst>
                </a:gridCol>
              </a:tblGrid>
              <a:tr h="840970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Vision de l’animal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 traite l’animal comme un ......................</a:t>
                      </a:r>
                      <a:r>
                        <a:rPr lang="fr-FR" sz="1500" b="1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</a:t>
                      </a:r>
                      <a:endParaRPr lang="fr-FR" sz="1500" dirty="0">
                        <a:solidFill>
                          <a:srgbClr val="1F1F1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fr-FR" sz="15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 traite l’animal comme une </a:t>
                      </a:r>
                      <a:r>
                        <a:rPr lang="fr-FR" sz="15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</a:t>
                      </a:r>
                      <a:r>
                        <a:rPr lang="fr-FR" sz="1500" b="1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</a:t>
                      </a:r>
                      <a:endParaRPr lang="fr-FR" sz="15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 traite l’animal comme un ......................</a:t>
                      </a:r>
                      <a:r>
                        <a:rPr lang="fr-FR" sz="1500" b="1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</a:t>
                      </a:r>
                      <a:endParaRPr lang="fr-FR" sz="1500" dirty="0">
                        <a:solidFill>
                          <a:srgbClr val="1F1F1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fr-FR" sz="15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600529"/>
                  </a:ext>
                </a:extLst>
              </a:tr>
              <a:tr h="588679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Idée forte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L’animal sait ce qu’il fait, il est </a:t>
                      </a:r>
                      <a:r>
                        <a:rPr lang="fr-FR" sz="15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</a:t>
                      </a:r>
                      <a:r>
                        <a:rPr lang="fr-FR" sz="1500" b="1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.................................................</a:t>
                      </a:r>
                      <a:endParaRPr lang="fr-FR" sz="1500" dirty="0">
                        <a:solidFill>
                          <a:srgbClr val="1F1F1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5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 ses actes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L'animal n'a pas d'âme, il 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</a:t>
                      </a:r>
                      <a:r>
                        <a:rPr lang="fr-FR" sz="1500" b="1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</a:t>
                      </a:r>
                      <a:endParaRPr lang="fr-FR" sz="1500" dirty="0">
                        <a:solidFill>
                          <a:srgbClr val="1F1F1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rien, c'est un robot.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fr-FR" sz="15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L'animal peut.</a:t>
                      </a:r>
                      <a:r>
                        <a:rPr lang="fr-FR" sz="1500" b="1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............................................</a:t>
                      </a:r>
                      <a:r>
                        <a:rPr lang="fr-FR" sz="15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..........................</a:t>
                      </a:r>
                      <a:r>
                        <a:rPr lang="fr-FR" sz="1500" b="1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..........................................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 doit le ........................</a:t>
                      </a:r>
                      <a:r>
                        <a:rPr lang="fr-FR" sz="1500" b="1" dirty="0">
                          <a:solidFill>
                            <a:srgbClr val="1F1F1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...........................</a:t>
                      </a:r>
                      <a:endParaRPr lang="fr-FR" sz="1500" dirty="0">
                        <a:solidFill>
                          <a:srgbClr val="1F1F1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8993"/>
                  </a:ext>
                </a:extLst>
              </a:tr>
              <a:tr h="341060"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Illustration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5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fr-FR" sz="12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Procès d’un âne</a:t>
                      </a:r>
                    </a:p>
                    <a:p>
                      <a:endParaRPr lang="fr-FR" sz="15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fr-FR" sz="15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fr-FR" sz="15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fr-FR" sz="15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fr-FR" sz="15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fr-FR" sz="15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L’animal-machine</a:t>
                      </a:r>
                    </a:p>
                    <a:p>
                      <a:endParaRPr lang="fr-FR" sz="15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L’animal est un être sensible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qui a des droits</a:t>
                      </a:r>
                    </a:p>
                    <a:p>
                      <a:endParaRPr lang="fr-FR" sz="15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070535"/>
                  </a:ext>
                </a:extLst>
              </a:tr>
            </a:tbl>
          </a:graphicData>
        </a:graphic>
      </p:graphicFrame>
      <p:pic>
        <p:nvPicPr>
          <p:cNvPr id="15" name="Image 14">
            <a:extLst>
              <a:ext uri="{FF2B5EF4-FFF2-40B4-BE49-F238E27FC236}">
                <a16:creationId xmlns:a16="http://schemas.microsoft.com/office/drawing/2014/main" id="{F8B5E707-179A-FBA6-4125-BC624AFDC8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809"/>
          <a:stretch>
            <a:fillRect/>
          </a:stretch>
        </p:blipFill>
        <p:spPr>
          <a:xfrm>
            <a:off x="2250832" y="4616533"/>
            <a:ext cx="2586288" cy="180205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4724B79-FA4B-DFCD-1C00-97378E9A3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3528" y="4843691"/>
            <a:ext cx="1649442" cy="153617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88DD07B-9FDC-8FF7-141C-AE5B7FB43E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2" t="10412" r="3633" b="1155"/>
          <a:stretch>
            <a:fillRect/>
          </a:stretch>
        </p:blipFill>
        <p:spPr>
          <a:xfrm rot="5400000">
            <a:off x="9519307" y="4918315"/>
            <a:ext cx="1820804" cy="1301263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B06E4B93-6E7B-22A6-64ED-0D68B71A1C1E}"/>
              </a:ext>
            </a:extLst>
          </p:cNvPr>
          <p:cNvGrpSpPr/>
          <p:nvPr/>
        </p:nvGrpSpPr>
        <p:grpSpPr>
          <a:xfrm>
            <a:off x="914399" y="891734"/>
            <a:ext cx="11125199" cy="1440000"/>
            <a:chOff x="339970" y="938626"/>
            <a:chExt cx="11125199" cy="1440000"/>
          </a:xfrm>
        </p:grpSpPr>
        <p:sp>
          <p:nvSpPr>
            <p:cNvPr id="4" name="Flèche : droite 3">
              <a:extLst>
                <a:ext uri="{FF2B5EF4-FFF2-40B4-BE49-F238E27FC236}">
                  <a16:creationId xmlns:a16="http://schemas.microsoft.com/office/drawing/2014/main" id="{29DF30BC-8C73-15DA-DE26-54F1510AFB3B}"/>
                </a:ext>
              </a:extLst>
            </p:cNvPr>
            <p:cNvSpPr/>
            <p:nvPr/>
          </p:nvSpPr>
          <p:spPr>
            <a:xfrm>
              <a:off x="1066800" y="938626"/>
              <a:ext cx="10398369" cy="1440000"/>
            </a:xfrm>
            <a:prstGeom prst="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0E33EB5D-ECE5-923A-AD73-084D554B1F69}"/>
                </a:ext>
              </a:extLst>
            </p:cNvPr>
            <p:cNvGrpSpPr/>
            <p:nvPr/>
          </p:nvGrpSpPr>
          <p:grpSpPr>
            <a:xfrm>
              <a:off x="339970" y="989093"/>
              <a:ext cx="10398369" cy="1036039"/>
              <a:chOff x="914399" y="989093"/>
              <a:chExt cx="9823940" cy="1036039"/>
            </a:xfrm>
          </p:grpSpPr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BAE8948-E9DF-A6D0-CD53-7DF707AA56C0}"/>
                  </a:ext>
                </a:extLst>
              </p:cNvPr>
              <p:cNvSpPr txBox="1"/>
              <p:nvPr/>
            </p:nvSpPr>
            <p:spPr>
              <a:xfrm>
                <a:off x="914399" y="989093"/>
                <a:ext cx="44547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476</a:t>
                </a: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5880367-83D0-3B51-62B7-47E13DC9125B}"/>
                  </a:ext>
                </a:extLst>
              </p:cNvPr>
              <p:cNvSpPr/>
              <p:nvPr/>
            </p:nvSpPr>
            <p:spPr>
              <a:xfrm>
                <a:off x="1066801" y="1289538"/>
                <a:ext cx="3912297" cy="726831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MOYEN-AGE</a:t>
                </a:r>
              </a:p>
            </p:txBody>
          </p:sp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9C63654-11E2-36FC-CFFF-A66811FCB86E}"/>
                  </a:ext>
                </a:extLst>
              </p:cNvPr>
              <p:cNvSpPr txBox="1"/>
              <p:nvPr/>
            </p:nvSpPr>
            <p:spPr>
              <a:xfrm>
                <a:off x="4679452" y="1000816"/>
                <a:ext cx="6799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1492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E91B3AB-4B91-55E2-2AC0-E363B7BD4BB9}"/>
                  </a:ext>
                </a:extLst>
              </p:cNvPr>
              <p:cNvSpPr/>
              <p:nvPr/>
            </p:nvSpPr>
            <p:spPr>
              <a:xfrm>
                <a:off x="4979098" y="1293113"/>
                <a:ext cx="2300935" cy="72683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5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TEMPS MODERNES</a:t>
                </a: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E28B769-69B0-782E-539E-74902DE746E0}"/>
                  </a:ext>
                </a:extLst>
              </p:cNvPr>
              <p:cNvSpPr txBox="1"/>
              <p:nvPr/>
            </p:nvSpPr>
            <p:spPr>
              <a:xfrm>
                <a:off x="6940062" y="989093"/>
                <a:ext cx="6799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1789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F8846B6-E8C7-9F67-0EC7-CE06D7A33A60}"/>
                  </a:ext>
                </a:extLst>
              </p:cNvPr>
              <p:cNvSpPr/>
              <p:nvPr/>
            </p:nvSpPr>
            <p:spPr>
              <a:xfrm>
                <a:off x="7291755" y="1289538"/>
                <a:ext cx="3446584" cy="726831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EPOQUE CONTEMPORAINE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511C9CC-CECC-5BC6-155E-1960F1EFFAFB}"/>
                  </a:ext>
                </a:extLst>
              </p:cNvPr>
              <p:cNvSpPr/>
              <p:nvPr/>
            </p:nvSpPr>
            <p:spPr>
              <a:xfrm>
                <a:off x="6189785" y="1844003"/>
                <a:ext cx="910888" cy="181129"/>
              </a:xfrm>
              <a:prstGeom prst="rect">
                <a:avLst/>
              </a:prstGeom>
              <a:solidFill>
                <a:srgbClr val="F66479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2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XVIIè</a:t>
                </a:r>
                <a:r>
                  <a:rPr lang="fr-FR" sz="12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siècle</a:t>
                </a:r>
              </a:p>
            </p:txBody>
          </p:sp>
        </p:grp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6271DA1E-E8EE-484E-003C-71DCCBEABBF5}"/>
              </a:ext>
            </a:extLst>
          </p:cNvPr>
          <p:cNvSpPr txBox="1"/>
          <p:nvPr/>
        </p:nvSpPr>
        <p:spPr>
          <a:xfrm>
            <a:off x="9589476" y="6408956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18408262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DA78D-A63F-BE2C-A02E-739C4BCB0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25118D-E7D8-E62E-E033-4CF7F5301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Comic Sans MS" panose="030F0702030302020204" pitchFamily="66" charset="0"/>
              </a:rPr>
              <a:t>Débat sur le droit</a:t>
            </a:r>
            <a:br>
              <a:rPr lang="fr-FR" dirty="0">
                <a:latin typeface="Comic Sans MS" panose="030F0702030302020204" pitchFamily="66" charset="0"/>
              </a:rPr>
            </a:br>
            <a:endParaRPr lang="fr-FR" dirty="0">
              <a:latin typeface="Comic Sans MS" panose="030F0702030302020204" pitchFamily="66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73D17E-55A9-08EE-F4C2-83BD422993B4}"/>
              </a:ext>
            </a:extLst>
          </p:cNvPr>
          <p:cNvSpPr txBox="1"/>
          <p:nvPr/>
        </p:nvSpPr>
        <p:spPr>
          <a:xfrm>
            <a:off x="363415" y="1253769"/>
            <a:ext cx="1168790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latin typeface="Comic Sans MS" panose="030F0702030302020204" pitchFamily="66" charset="0"/>
              </a:rPr>
              <a:t>Pourquoi traitons-nous nos animaux de compagnie différemment des animaux d’élevage (poules, cochons, vaches, moutons) alors qu'ils sont tous sentients ?</a:t>
            </a:r>
            <a:endParaRPr lang="fr-FR" sz="2500" dirty="0">
              <a:latin typeface="Comic Sans MS" panose="030F0702030302020204" pitchFamily="66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41523A-5E9E-8D7F-E0CA-61A92F4EF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79" y="2786193"/>
            <a:ext cx="6887536" cy="337232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C6381D0-BC93-0B21-FF32-658C8CCBA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9305" y="2862403"/>
            <a:ext cx="6639852" cy="321989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074ADDD-2E32-74A1-7515-B7CE31EFD8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0150" y="2308038"/>
            <a:ext cx="7049484" cy="243874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7B47412-79C1-F6FD-378D-6676AF20824F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1531262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8DBF3-C926-8759-0822-889FDE4EC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BBC860-4865-070F-2898-B1E555616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Comic Sans MS" panose="030F0702030302020204" pitchFamily="66" charset="0"/>
              </a:rPr>
              <a:t>Débat sur </a:t>
            </a:r>
            <a:r>
              <a:rPr lang="fr-FR">
                <a:latin typeface="Comic Sans MS" panose="030F0702030302020204" pitchFamily="66" charset="0"/>
              </a:rPr>
              <a:t>notre responsabilité</a:t>
            </a:r>
            <a:br>
              <a:rPr lang="fr-FR" dirty="0">
                <a:latin typeface="Comic Sans MS" panose="030F0702030302020204" pitchFamily="66" charset="0"/>
              </a:rPr>
            </a:br>
            <a:endParaRPr lang="fr-FR" dirty="0">
              <a:latin typeface="Comic Sans MS" panose="030F0702030302020204" pitchFamily="66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75991E-D4D2-9DFC-03CB-E0B06382873B}"/>
              </a:ext>
            </a:extLst>
          </p:cNvPr>
          <p:cNvSpPr txBox="1"/>
          <p:nvPr/>
        </p:nvSpPr>
        <p:spPr>
          <a:xfrm>
            <a:off x="252046" y="1104856"/>
            <a:ext cx="116879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latin typeface="Comic Sans MS" panose="030F0702030302020204" pitchFamily="66" charset="0"/>
              </a:rPr>
              <a:t>Si nous savons qu'un animal souffre ou s'ennuie, est-ce notre responsabilité de changer nos habitudes (consommation, loisirs)  ?</a:t>
            </a:r>
            <a:endParaRPr lang="fr-FR" sz="2500" dirty="0">
              <a:latin typeface="Comic Sans MS" panose="030F0702030302020204" pitchFamily="66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8FF07D-EA4F-9ED3-6190-7A0D8C589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324" y="2085507"/>
            <a:ext cx="6839905" cy="366763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01D1720-854C-7BA1-FE4D-B3B50BD85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490" y="2166480"/>
            <a:ext cx="6954220" cy="350568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1397585-3572-4191-DE1D-90162B8AE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5739" y="4025556"/>
            <a:ext cx="6887536" cy="246731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61DF69B-B36E-C92F-BF13-41B4856B25EC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2064197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3400D-D8CE-9489-6DFE-F19C6D6D6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04B0C35-A7E7-1EDA-C1B7-4B54CFF4FBA2}"/>
              </a:ext>
            </a:extLst>
          </p:cNvPr>
          <p:cNvSpPr txBox="1"/>
          <p:nvPr/>
        </p:nvSpPr>
        <p:spPr>
          <a:xfrm>
            <a:off x="1017739" y="510373"/>
            <a:ext cx="1041852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3000" u="sng" dirty="0">
                <a:solidFill>
                  <a:srgbClr val="002060"/>
                </a:solidFill>
                <a:latin typeface="Comic Sans MS" panose="030F0702030302020204" pitchFamily="66" charset="0"/>
              </a:rPr>
              <a:t>Lecture p.40-45 : Le cerveau de l’animal</a:t>
            </a:r>
          </a:p>
          <a:p>
            <a:pPr>
              <a:buNone/>
            </a:pPr>
            <a:endParaRPr lang="fr-FR" dirty="0"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fr-FR" dirty="0">
                <a:latin typeface="Comic Sans MS" panose="030F0702030302020204" pitchFamily="66" charset="0"/>
              </a:rPr>
              <a:t>Cite deux animaux capables d'utiliser des outils ou de ruser.</a:t>
            </a:r>
          </a:p>
          <a:p>
            <a:pPr>
              <a:buNone/>
            </a:pPr>
            <a:r>
              <a:rPr lang="fr-FR" dirty="0">
                <a:latin typeface="Comic Sans MS" panose="030F0702030302020204" pitchFamily="66" charset="0"/>
              </a:rPr>
              <a:t>Cite un animal qui a une bonne mémoire.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22987A2-82DF-30C1-2BAA-820C2E859D26}"/>
              </a:ext>
            </a:extLst>
          </p:cNvPr>
          <p:cNvSpPr txBox="1"/>
          <p:nvPr/>
        </p:nvSpPr>
        <p:spPr>
          <a:xfrm>
            <a:off x="1017739" y="4635301"/>
            <a:ext cx="8492021" cy="7498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500" b="1" dirty="0">
                <a:latin typeface="Comic Sans MS" panose="030F0702030302020204" pitchFamily="66" charset="0"/>
              </a:rPr>
              <a:t>Donc les animaux ont </a:t>
            </a:r>
            <a:r>
              <a:rPr lang="fr-FR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CONSCIENCE D’EUX-MEMES</a:t>
            </a:r>
            <a:endParaRPr lang="fr-FR" sz="25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FFC853F-7E79-4027-A92C-B58CB872B2BE}"/>
              </a:ext>
            </a:extLst>
          </p:cNvPr>
          <p:cNvSpPr txBox="1"/>
          <p:nvPr/>
        </p:nvSpPr>
        <p:spPr>
          <a:xfrm>
            <a:off x="1017739" y="1840523"/>
            <a:ext cx="9357184" cy="2227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u="sng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Le test du miroir:</a:t>
            </a:r>
          </a:p>
          <a:p>
            <a:pPr>
              <a:lnSpc>
                <a:spcPct val="200000"/>
              </a:lnSpc>
            </a:pPr>
            <a:r>
              <a:rPr lang="fr-FR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Mettez-vous par 2, l’un est animal, l’autre est reflet.</a:t>
            </a:r>
          </a:p>
          <a:p>
            <a:pPr>
              <a:lnSpc>
                <a:spcPct val="200000"/>
              </a:lnSpc>
            </a:pPr>
            <a:r>
              <a:rPr lang="fr-FR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L’animal effectue des gestes simples, l’autre imite les mouvements.</a:t>
            </a:r>
          </a:p>
          <a:p>
            <a:pPr>
              <a:lnSpc>
                <a:spcPct val="200000"/>
              </a:lnSpc>
            </a:pPr>
            <a:r>
              <a:rPr lang="fr-FR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Quelle réaction a celui qui est animal ? Pourquoi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C10639-BAC9-F239-3829-4EF26CC812FC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68026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36D08C-D5B2-1B72-3178-44B320707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84" y="505802"/>
            <a:ext cx="1192823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sz="6700" dirty="0">
                <a:latin typeface="Comic Sans MS" panose="030F0702030302020204" pitchFamily="66" charset="0"/>
              </a:rPr>
              <a:t>Les animaux sont-ils sensibles ?</a:t>
            </a:r>
            <a:br>
              <a:rPr lang="fr-FR" dirty="0">
                <a:latin typeface="Comic Sans MS" panose="030F0702030302020204" pitchFamily="66" charset="0"/>
              </a:rPr>
            </a:br>
            <a:br>
              <a:rPr lang="fr-FR" dirty="0">
                <a:latin typeface="Comic Sans MS" panose="030F0702030302020204" pitchFamily="66" charset="0"/>
              </a:rPr>
            </a:br>
            <a:r>
              <a:rPr lang="fr-FR" dirty="0">
                <a:latin typeface="Comic Sans MS" panose="030F0702030302020204" pitchFamily="66" charset="0"/>
              </a:rPr>
              <a:t>Le grand quizz !</a:t>
            </a:r>
          </a:p>
        </p:txBody>
      </p:sp>
      <p:pic>
        <p:nvPicPr>
          <p:cNvPr id="1028" name="Picture 4" descr="L'étonnant cerveau des oiseaux | Cerveau &amp; Psycho">
            <a:extLst>
              <a:ext uri="{FF2B5EF4-FFF2-40B4-BE49-F238E27FC236}">
                <a16:creationId xmlns:a16="http://schemas.microsoft.com/office/drawing/2014/main" id="{21D78AD1-94C2-EFBB-4050-ACA6FFF6B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723" y="2815743"/>
            <a:ext cx="5024071" cy="318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7A03BD-8042-7CC6-3FB4-0A22B90A31C8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736886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77D5F-5125-059F-F844-24D3A98A9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FB684E7F-BCE3-D289-5A73-811FDDE47C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900441"/>
              </p:ext>
            </p:extLst>
          </p:nvPr>
        </p:nvGraphicFramePr>
        <p:xfrm>
          <a:off x="251824" y="2110207"/>
          <a:ext cx="11688351" cy="420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60214">
                  <a:extLst>
                    <a:ext uri="{9D8B030D-6E8A-4147-A177-3AD203B41FA5}">
                      <a16:colId xmlns:a16="http://schemas.microsoft.com/office/drawing/2014/main" val="3223424645"/>
                    </a:ext>
                  </a:extLst>
                </a:gridCol>
                <a:gridCol w="8528137">
                  <a:extLst>
                    <a:ext uri="{9D8B030D-6E8A-4147-A177-3AD203B41FA5}">
                      <a16:colId xmlns:a16="http://schemas.microsoft.com/office/drawing/2014/main" val="14047563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039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5288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07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195020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A62CF0A-76E0-4311-C77D-F10A1846B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14192" y="-188104"/>
            <a:ext cx="13006192" cy="1325563"/>
          </a:xfrm>
        </p:spPr>
        <p:txBody>
          <a:bodyPr>
            <a:normAutofit/>
          </a:bodyPr>
          <a:lstStyle/>
          <a:p>
            <a:pPr algn="ctr"/>
            <a:r>
              <a:rPr lang="fr-FR" sz="37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Le vocabulaire indispensable pour tout déchirer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620663-620E-1A14-EEA9-C0A13CD9D75B}"/>
              </a:ext>
            </a:extLst>
          </p:cNvPr>
          <p:cNvSpPr txBox="1"/>
          <p:nvPr/>
        </p:nvSpPr>
        <p:spPr>
          <a:xfrm>
            <a:off x="3916" y="623933"/>
            <a:ext cx="60939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fr-FR" sz="4000" b="1" dirty="0" err="1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Sentience</a:t>
            </a:r>
            <a:endParaRPr lang="fr-FR" sz="4000" dirty="0"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6E6FE9B-1004-CDB6-1DD4-C9AD48717ACA}"/>
              </a:ext>
            </a:extLst>
          </p:cNvPr>
          <p:cNvSpPr txBox="1"/>
          <p:nvPr/>
        </p:nvSpPr>
        <p:spPr>
          <a:xfrm>
            <a:off x="3264597" y="784644"/>
            <a:ext cx="56664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fr-FR" sz="4000" b="1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Conscience</a:t>
            </a:r>
            <a:endParaRPr lang="fr-FR" sz="4000" dirty="0"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23B02A-B95E-AE21-0A71-EA8C70D01B9F}"/>
              </a:ext>
            </a:extLst>
          </p:cNvPr>
          <p:cNvSpPr txBox="1"/>
          <p:nvPr/>
        </p:nvSpPr>
        <p:spPr>
          <a:xfrm>
            <a:off x="6311553" y="915834"/>
            <a:ext cx="60939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fr-FR" sz="4000" b="1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Empathie</a:t>
            </a:r>
            <a:endParaRPr lang="fr-FR" sz="4000" dirty="0"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2417764-B882-F1B0-066F-F264328E3500}"/>
              </a:ext>
            </a:extLst>
          </p:cNvPr>
          <p:cNvSpPr txBox="1"/>
          <p:nvPr/>
        </p:nvSpPr>
        <p:spPr>
          <a:xfrm>
            <a:off x="9358509" y="758137"/>
            <a:ext cx="60939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fr-FR" sz="4000" b="1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Éthologie</a:t>
            </a:r>
            <a:endParaRPr lang="fr-FR" sz="4000" dirty="0"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22132C-D0A7-1BDD-52A9-BA2725259CA3}"/>
              </a:ext>
            </a:extLst>
          </p:cNvPr>
          <p:cNvGrpSpPr/>
          <p:nvPr/>
        </p:nvGrpSpPr>
        <p:grpSpPr>
          <a:xfrm>
            <a:off x="2667001" y="2191228"/>
            <a:ext cx="9535960" cy="4077664"/>
            <a:chOff x="2656040" y="1616594"/>
            <a:chExt cx="9535960" cy="4077664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0DB90F7B-0387-E72A-86C6-4C9B1F7C8BC0}"/>
                </a:ext>
              </a:extLst>
            </p:cNvPr>
            <p:cNvSpPr txBox="1"/>
            <p:nvPr/>
          </p:nvSpPr>
          <p:spPr>
            <a:xfrm>
              <a:off x="3518248" y="3823363"/>
              <a:ext cx="8376782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rtl="0">
                <a:buNone/>
              </a:pPr>
              <a:r>
                <a:rPr lang="fr-FR" sz="3500" dirty="0">
                  <a:solidFill>
                    <a:srgbClr val="002060"/>
                  </a:solidFill>
                  <a:effectLst/>
                  <a:latin typeface="Comic Sans MS" panose="030F0702030302020204" pitchFamily="66" charset="0"/>
                </a:rPr>
                <a:t>La science qui étudie le comportement des animaux.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79F2B27-40E1-E279-1BB9-9A87A9B17B3E}"/>
                </a:ext>
              </a:extLst>
            </p:cNvPr>
            <p:cNvSpPr txBox="1"/>
            <p:nvPr/>
          </p:nvSpPr>
          <p:spPr>
            <a:xfrm>
              <a:off x="2656040" y="5063316"/>
              <a:ext cx="9238990" cy="6309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fr-FR" sz="3500" dirty="0">
                  <a:solidFill>
                    <a:schemeClr val="accent3"/>
                  </a:solidFill>
                  <a:effectLst/>
                  <a:latin typeface="Comic Sans MS" panose="030F0702030302020204" pitchFamily="66" charset="0"/>
                </a:rPr>
                <a:t>Ressentir des émotions et de la douleur</a:t>
              </a:r>
              <a:endParaRPr lang="fr-FR" sz="3500" dirty="0">
                <a:solidFill>
                  <a:schemeClr val="accent3"/>
                </a:solidFill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9C9C43BD-8F4F-92B0-AB14-114244344234}"/>
                </a:ext>
              </a:extLst>
            </p:cNvPr>
            <p:cNvSpPr txBox="1"/>
            <p:nvPr/>
          </p:nvSpPr>
          <p:spPr>
            <a:xfrm>
              <a:off x="3626284" y="1616594"/>
              <a:ext cx="8565716" cy="6309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rtl="0">
                <a:buNone/>
              </a:pPr>
              <a:r>
                <a:rPr lang="fr-FR" sz="3500" dirty="0">
                  <a:solidFill>
                    <a:srgbClr val="002060"/>
                  </a:solidFill>
                  <a:effectLst/>
                  <a:latin typeface="Comic Sans MS" panose="030F0702030302020204" pitchFamily="66" charset="0"/>
                </a:rPr>
                <a:t>Savoir que l'on existe et se reconnaître 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809F5887-8109-24E9-8EB8-EEC69B52D953}"/>
                </a:ext>
              </a:extLst>
            </p:cNvPr>
            <p:cNvSpPr txBox="1"/>
            <p:nvPr/>
          </p:nvSpPr>
          <p:spPr>
            <a:xfrm>
              <a:off x="3608540" y="2338419"/>
              <a:ext cx="8583460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rtl="0">
                <a:buNone/>
              </a:pPr>
              <a:r>
                <a:rPr lang="fr-FR" sz="3500" dirty="0">
                  <a:solidFill>
                    <a:schemeClr val="accent3"/>
                  </a:solidFill>
                  <a:effectLst/>
                  <a:latin typeface="Comic Sans MS" panose="030F0702030302020204" pitchFamily="66" charset="0"/>
                </a:rPr>
                <a:t>Comprendre ce que ressent l'autre (ex: consoler un ami).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E13D963A-939A-B3C6-1113-E18BFA2559E0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71598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.02523 L -0.24362 0.02523 C -0.35274 0.02523 -0.48711 0.11203 -0.48711 0.18263 L -0.48711 0.3400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62" y="1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22222E-6 L -0.12487 -2.22222E-6 C -0.18099 -2.22222E-6 -0.24987 0.05301 -0.24987 0.0963 L -0.24987 0.19283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0.00768 -2.59259E-6 C 0.0112 -2.59259E-6 0.0155 0.1919 0.0155 0.34792 L 0.0155 0.69584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8" y="3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22222E-6 L -0.36406 -2.22222E-6 C -0.52735 -2.22222E-6 -0.728 0.14283 -0.728 0.25949 L -0.728 0.52084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06" y="2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E5BBCA4-FE61-3C52-F8F0-180C06375868}"/>
              </a:ext>
            </a:extLst>
          </p:cNvPr>
          <p:cNvSpPr txBox="1"/>
          <p:nvPr/>
        </p:nvSpPr>
        <p:spPr>
          <a:xfrm>
            <a:off x="656492" y="586154"/>
            <a:ext cx="10632831" cy="5036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fr-FR" sz="3000" b="1" dirty="0">
                <a:latin typeface="Comic Sans MS" panose="030F0702030302020204" pitchFamily="66" charset="0"/>
              </a:rPr>
              <a:t>Quelle est la principale différence entre une peluche et un vrai chien ?</a:t>
            </a:r>
          </a:p>
          <a:p>
            <a:endParaRPr lang="fr-FR" sz="3000" dirty="0">
              <a:latin typeface="Comic Sans MS" panose="030F0702030302020204" pitchFamily="66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La peluche est plus douce que le vrai chien.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Le vrai chien a des besoins et ressent des émotions, contrairement à la peluche.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La peluche ne peut pas aboyer.</a:t>
            </a:r>
          </a:p>
        </p:txBody>
      </p:sp>
      <p:pic>
        <p:nvPicPr>
          <p:cNvPr id="2050" name="Picture 2" descr="Jellycat - Peluche chien golden retriever tilly, Livraison ...">
            <a:extLst>
              <a:ext uri="{FF2B5EF4-FFF2-40B4-BE49-F238E27FC236}">
                <a16:creationId xmlns:a16="http://schemas.microsoft.com/office/drawing/2014/main" id="{D6B1235B-3632-A5DC-AEEC-1D85B690C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374" y="1298989"/>
            <a:ext cx="1830011" cy="180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Chiot Chien-loup Tchécoslovaque 🐾 Tout savoir sur les chiots ...">
            <a:extLst>
              <a:ext uri="{FF2B5EF4-FFF2-40B4-BE49-F238E27FC236}">
                <a16:creationId xmlns:a16="http://schemas.microsoft.com/office/drawing/2014/main" id="{FAE74D83-7529-8845-1CE3-D2012B100FD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8AA0C5D-2436-571B-6C4B-85355DE80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2150" y="4366580"/>
            <a:ext cx="2591162" cy="190526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59E786D-F57D-DD5F-1B0A-83AC0AC6DDF1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1775669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AFA8B41E-DD34-9FBC-4DD4-F6E02FE2BF80}"/>
              </a:ext>
            </a:extLst>
          </p:cNvPr>
          <p:cNvSpPr txBox="1"/>
          <p:nvPr/>
        </p:nvSpPr>
        <p:spPr>
          <a:xfrm>
            <a:off x="492369" y="949569"/>
            <a:ext cx="10996246" cy="3651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3000" b="1" dirty="0">
                <a:latin typeface="Comic Sans MS" panose="030F0702030302020204" pitchFamily="66" charset="0"/>
              </a:rPr>
              <a:t>2. Qu'est-ce que la « </a:t>
            </a:r>
            <a:r>
              <a:rPr lang="fr-FR" sz="3000" b="1" dirty="0" err="1">
                <a:latin typeface="Comic Sans MS" panose="030F0702030302020204" pitchFamily="66" charset="0"/>
              </a:rPr>
              <a:t>sentience</a:t>
            </a:r>
            <a:r>
              <a:rPr lang="fr-FR" sz="3000" b="1" dirty="0">
                <a:latin typeface="Comic Sans MS" panose="030F0702030302020204" pitchFamily="66" charset="0"/>
              </a:rPr>
              <a:t> » ?</a:t>
            </a:r>
          </a:p>
          <a:p>
            <a:pPr>
              <a:buNone/>
            </a:pPr>
            <a:endParaRPr lang="fr-FR" sz="3000" dirty="0">
              <a:latin typeface="Comic Sans MS" panose="030F0702030302020204" pitchFamily="66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Le fait de pouvoir courir très vite.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La capacité de ressentir la douleur et des émotions.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fr-FR" sz="3000" dirty="0">
                <a:latin typeface="Comic Sans MS" panose="030F0702030302020204" pitchFamily="66" charset="0"/>
              </a:rPr>
              <a:t>Le fait d'avoir des poils ou des plumes.</a:t>
            </a:r>
          </a:p>
        </p:txBody>
      </p:sp>
      <p:pic>
        <p:nvPicPr>
          <p:cNvPr id="3074" name="Picture 2" descr="Lion dans une cage au zoo. Regard triste de l'animal. Lion rêve de ...">
            <a:extLst>
              <a:ext uri="{FF2B5EF4-FFF2-40B4-BE49-F238E27FC236}">
                <a16:creationId xmlns:a16="http://schemas.microsoft.com/office/drawing/2014/main" id="{4A219B34-4202-34C1-922E-2DD2619BC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821" y="185560"/>
            <a:ext cx="3887657" cy="258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5608AEA-24F4-FE0B-0D40-AD95EF035B84}"/>
              </a:ext>
            </a:extLst>
          </p:cNvPr>
          <p:cNvSpPr txBox="1"/>
          <p:nvPr/>
        </p:nvSpPr>
        <p:spPr>
          <a:xfrm>
            <a:off x="9530861" y="6307014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urlz MT" panose="04040404050702020202" pitchFamily="8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32919738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3503</Words>
  <Application>Microsoft Office PowerPoint</Application>
  <PresentationFormat>Grand écran</PresentationFormat>
  <Paragraphs>440</Paragraphs>
  <Slides>46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55" baseType="lpstr">
      <vt:lpstr>Aptos</vt:lpstr>
      <vt:lpstr>Aptos Display</vt:lpstr>
      <vt:lpstr>Arial</vt:lpstr>
      <vt:lpstr>Calibri</vt:lpstr>
      <vt:lpstr>Comic Sans MS</vt:lpstr>
      <vt:lpstr>Curlz MT</vt:lpstr>
      <vt:lpstr>Google Sans Text</vt:lpstr>
      <vt:lpstr>Wingdings</vt:lpstr>
      <vt:lpstr>Thème Office</vt:lpstr>
      <vt:lpstr>LES DROITS DES ANIMAUX, CA ME CONCERNE !</vt:lpstr>
      <vt:lpstr>Séance 1 : Les animaux sont-ils sensibles ?</vt:lpstr>
      <vt:lpstr>Présentation PowerPoint</vt:lpstr>
      <vt:lpstr>Présentation PowerPoint</vt:lpstr>
      <vt:lpstr>Présentation PowerPoint</vt:lpstr>
      <vt:lpstr>Les animaux sont-ils sensibles ?  Le grand quizz !</vt:lpstr>
      <vt:lpstr>Le vocabulaire indispensable pour tout déchirer 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CORRECTION DU QUIZZ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Débat la sentience </vt:lpstr>
      <vt:lpstr>Séance 2 : Les animaux sont-ils sensibles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Débat sur le droit </vt:lpstr>
      <vt:lpstr>Débat sur notre responsabilité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 User</dc:creator>
  <cp:lastModifiedBy>a56605</cp:lastModifiedBy>
  <cp:revision>17</cp:revision>
  <cp:lastPrinted>2026-04-10T10:39:50Z</cp:lastPrinted>
  <dcterms:created xsi:type="dcterms:W3CDTF">2026-04-09T10:11:52Z</dcterms:created>
  <dcterms:modified xsi:type="dcterms:W3CDTF">2026-08-11T12:09:01Z</dcterms:modified>
</cp:coreProperties>
</file>