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4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74" r:id="rId12"/>
    <p:sldId id="275" r:id="rId13"/>
    <p:sldId id="276" r:id="rId14"/>
    <p:sldId id="267" r:id="rId15"/>
    <p:sldId id="277" r:id="rId16"/>
    <p:sldId id="278" r:id="rId17"/>
    <p:sldId id="279" r:id="rId18"/>
    <p:sldId id="280" r:id="rId19"/>
    <p:sldId id="283" r:id="rId20"/>
    <p:sldId id="281" r:id="rId21"/>
    <p:sldId id="282" r:id="rId22"/>
    <p:sldId id="273" r:id="rId23"/>
    <p:sldId id="272" r:id="rId24"/>
    <p:sldId id="268" r:id="rId25"/>
    <p:sldId id="269" r:id="rId26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B050"/>
    <a:srgbClr val="99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86" d="100"/>
          <a:sy n="86" d="100"/>
        </p:scale>
        <p:origin x="738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492D0C8-741C-4B13-8B54-7441162462D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6FA3A3AC-2F36-4573-B84F-737274204C0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140BDF6-C148-451F-A4E2-4D61BEF699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98A93-8970-474B-8460-0A27D864250C}" type="datetimeFigureOut">
              <a:rPr lang="fr-FR" smtClean="0"/>
              <a:pPr/>
              <a:t>27/02/2024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31F9A36-261A-4437-A74D-5BA5C47694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6CD23DE-8093-4B16-8F8E-F0F912E7C8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35DEB-D9AB-4AB0-8741-2DA42DCC3E34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123682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3F3F830-C00E-419D-ACD3-A0356106F8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B8255811-A279-47BA-AF28-21A9EB37C62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C1CE58F-4272-49C4-BE69-46511A2DB2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98A93-8970-474B-8460-0A27D864250C}" type="datetimeFigureOut">
              <a:rPr lang="fr-FR" smtClean="0"/>
              <a:pPr/>
              <a:t>27/02/2024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45193B8-7E47-44ED-9FED-58270DF8AF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3A4F972-67DF-4462-9F99-FF959AEF98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35DEB-D9AB-4AB0-8741-2DA42DCC3E34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138502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6C75DF62-A102-4385-ADF6-CF25CF5DFFB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206E07F4-D513-4B2C-A568-0B256D2AA5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992BA8F-EAC0-42EB-912E-A3502F5EEA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98A93-8970-474B-8460-0A27D864250C}" type="datetimeFigureOut">
              <a:rPr lang="fr-FR" smtClean="0"/>
              <a:pPr/>
              <a:t>27/02/2024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F3A016A-D8CC-4D6A-99B4-0AB8AE615B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2650B4D-B97D-42B2-90F0-DAEE719CAF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35DEB-D9AB-4AB0-8741-2DA42DCC3E34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487150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E898EC2-1DC1-42AC-ABBA-8FCBE15016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679B764-2561-4EE7-9AA1-C3EDCA7140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0B926B6-AA55-4B39-8800-806C05A336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98A93-8970-474B-8460-0A27D864250C}" type="datetimeFigureOut">
              <a:rPr lang="fr-FR" smtClean="0"/>
              <a:pPr/>
              <a:t>27/02/2024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450DEFA-C34E-41A2-9F4D-C1C2F59397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62083A1-694C-41AB-A50B-6EF8FF9E5A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35DEB-D9AB-4AB0-8741-2DA42DCC3E34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41186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2F92AAA-0E44-4123-B538-45C05DF4D0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664D3097-B203-4489-B84D-ED90A05142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D5E4C43-8DDA-4EA3-ADD5-FCDC3C0145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98A93-8970-474B-8460-0A27D864250C}" type="datetimeFigureOut">
              <a:rPr lang="fr-FR" smtClean="0"/>
              <a:pPr/>
              <a:t>27/02/2024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B8AC0F8-C1E4-4041-9807-5AA983036B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637CDDF-7CF4-42B1-A746-580E438056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35DEB-D9AB-4AB0-8741-2DA42DCC3E34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787588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8076774-7E9B-4005-88D1-3BB13891D9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DF892A9-F9E7-4877-A28E-DD026E66303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0D311E12-5C4E-4179-A25C-91C70F24C4C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EDA69198-6A2B-442F-BE3B-F9739C2F4D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98A93-8970-474B-8460-0A27D864250C}" type="datetimeFigureOut">
              <a:rPr lang="fr-FR" smtClean="0"/>
              <a:pPr/>
              <a:t>27/02/2024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97215EB8-9217-44F8-974C-22DE868905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8791AEE8-DA2D-4599-B419-B4C6F69833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35DEB-D9AB-4AB0-8741-2DA42DCC3E34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991520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5A1AE3E-DCB7-4819-9AC9-104C48FAD7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FFA3FCDE-3B78-474A-AD7E-37CBA1F26E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1A7B62C4-0110-4FBB-A5B9-37E42BA78F1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AC60D15B-D148-4EF1-9E99-5BA46C49F15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5267EE10-04E5-4B69-9F0D-2BDF2DC6ECE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122A0AEC-AAA2-4BCD-9D2B-E7C0A8A786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98A93-8970-474B-8460-0A27D864250C}" type="datetimeFigureOut">
              <a:rPr lang="fr-FR" smtClean="0"/>
              <a:pPr/>
              <a:t>27/02/2024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2ABFCEB0-723E-42DB-9FA5-69C8E0F3DD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A6C8BEE4-153A-4854-9EB4-8F6041C622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35DEB-D9AB-4AB0-8741-2DA42DCC3E34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878332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E924A27-BD5F-4AB9-AB0D-D60066FCFA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4CC71C31-537F-440A-9D34-AACF9FF720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98A93-8970-474B-8460-0A27D864250C}" type="datetimeFigureOut">
              <a:rPr lang="fr-FR" smtClean="0"/>
              <a:pPr/>
              <a:t>27/02/2024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3DCFBCB0-7D1E-4A14-BE51-EEB1D20524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69F5715E-7D8F-4069-BB55-559E9E950B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35DEB-D9AB-4AB0-8741-2DA42DCC3E34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60322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AAF7AAC5-5221-4D8B-84D8-215E6FE562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98A93-8970-474B-8460-0A27D864250C}" type="datetimeFigureOut">
              <a:rPr lang="fr-FR" smtClean="0"/>
              <a:pPr/>
              <a:t>27/02/2024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EACB3219-0313-4C68-A3FA-0808378086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82D4AFC7-07E0-48C2-8C3F-17165911E1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35DEB-D9AB-4AB0-8741-2DA42DCC3E34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607211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E4BAC5B-7389-46CA-BFCB-910BB66A01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F05D192-241C-47F8-A13B-C2E7EF1A35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8E8A8AF6-3524-4723-89DC-AD1B176DE71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BC5CF9A0-AE70-4560-8B56-82B2A02B66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98A93-8970-474B-8460-0A27D864250C}" type="datetimeFigureOut">
              <a:rPr lang="fr-FR" smtClean="0"/>
              <a:pPr/>
              <a:t>27/02/2024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6A39026F-4138-47FA-8245-C7777264D3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F8472364-F7DE-4B1E-B9F3-F4A185D169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35DEB-D9AB-4AB0-8741-2DA42DCC3E34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179206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6672E1D-CE7C-409B-8175-3AEC0ABF2A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569EEA65-9A1F-4203-A2C7-DCAB8A804DE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7E4C2887-CEEC-4438-A680-53D59467829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9F748D40-B4AD-4C5D-B810-B4EDB292F0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98A93-8970-474B-8460-0A27D864250C}" type="datetimeFigureOut">
              <a:rPr lang="fr-FR" smtClean="0"/>
              <a:pPr/>
              <a:t>27/02/2024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671A5DF3-0E54-42B7-ACDA-6548519AFD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0D128A04-A450-45D4-B9B8-68FD00A76F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35DEB-D9AB-4AB0-8741-2DA42DCC3E34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269396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8C8828CF-CC08-45D2-8375-83236A0A50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01D5D5F-1508-4D4B-ADCF-56B3A98E88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CDD0C5D-5C24-40E6-B7F2-52E004C8D96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C98A93-8970-474B-8460-0A27D864250C}" type="datetimeFigureOut">
              <a:rPr lang="fr-FR" smtClean="0"/>
              <a:pPr/>
              <a:t>27/02/2024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65034FB-456D-474D-9021-DBF5A97440B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6BDEDA5-A291-4A4B-AB39-E2995C0AB9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235DEB-D9AB-4AB0-8741-2DA42DCC3E34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718069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6FAAFC0-95E9-61DD-BF9D-CBFC9B7C0B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103437"/>
            <a:ext cx="10515600" cy="1325563"/>
          </a:xfrm>
        </p:spPr>
        <p:txBody>
          <a:bodyPr/>
          <a:lstStyle/>
          <a:p>
            <a:pPr algn="ctr"/>
            <a:r>
              <a:rPr lang="fr-FR" dirty="0"/>
              <a:t>LE CERCLE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F425126E-6D5D-E129-B5ED-77B2589B024B}"/>
              </a:ext>
            </a:extLst>
          </p:cNvPr>
          <p:cNvSpPr txBox="1"/>
          <p:nvPr/>
        </p:nvSpPr>
        <p:spPr>
          <a:xfrm>
            <a:off x="10326029" y="6311590"/>
            <a:ext cx="1597810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300" dirty="0"/>
              <a:t>www.ardoise-craie.fr</a:t>
            </a:r>
          </a:p>
        </p:txBody>
      </p:sp>
    </p:spTree>
    <p:extLst>
      <p:ext uri="{BB962C8B-B14F-4D97-AF65-F5344CB8AC3E}">
        <p14:creationId xmlns:p14="http://schemas.microsoft.com/office/powerpoint/2010/main" val="27181683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Règle plate 15 cm incassable MAPED pas cher sur ma-rentree-scolaire.fr">
            <a:extLst>
              <a:ext uri="{FF2B5EF4-FFF2-40B4-BE49-F238E27FC236}">
                <a16:creationId xmlns:a16="http://schemas.microsoft.com/office/drawing/2014/main" id="{960824A5-5C4D-40F4-A5D2-40804165C40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3884526">
            <a:off x="4000807" y="3355412"/>
            <a:ext cx="3429000" cy="3429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ZoneTexte 9">
            <a:extLst>
              <a:ext uri="{FF2B5EF4-FFF2-40B4-BE49-F238E27FC236}">
                <a16:creationId xmlns:a16="http://schemas.microsoft.com/office/drawing/2014/main" id="{86EE83DC-AFDC-4D17-943A-6060B7D40542}"/>
              </a:ext>
            </a:extLst>
          </p:cNvPr>
          <p:cNvSpPr txBox="1"/>
          <p:nvPr/>
        </p:nvSpPr>
        <p:spPr>
          <a:xfrm>
            <a:off x="5345294" y="3957621"/>
            <a:ext cx="5838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rgbClr val="0070C0"/>
                </a:solidFill>
              </a:rPr>
              <a:t>X</a:t>
            </a:r>
            <a:r>
              <a:rPr lang="fr-FR" sz="4000" baseline="30000" dirty="0">
                <a:solidFill>
                  <a:srgbClr val="0070C0"/>
                </a:solidFill>
              </a:rPr>
              <a:t>A</a:t>
            </a:r>
            <a:endParaRPr lang="fr-FR" sz="4000" dirty="0">
              <a:solidFill>
                <a:srgbClr val="0070C0"/>
              </a:solidFill>
            </a:endParaRP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FE92FA45-DC85-48BC-A04A-79CEB9138226}"/>
              </a:ext>
            </a:extLst>
          </p:cNvPr>
          <p:cNvSpPr txBox="1"/>
          <p:nvPr/>
        </p:nvSpPr>
        <p:spPr>
          <a:xfrm>
            <a:off x="7390481" y="2950684"/>
            <a:ext cx="5838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rgbClr val="00B050"/>
                </a:solidFill>
              </a:rPr>
              <a:t>X</a:t>
            </a:r>
            <a:r>
              <a:rPr lang="fr-FR" sz="4000" baseline="30000" dirty="0">
                <a:solidFill>
                  <a:srgbClr val="00B050"/>
                </a:solidFill>
              </a:rPr>
              <a:t>B</a:t>
            </a:r>
            <a:endParaRPr lang="fr-FR" sz="4000" dirty="0">
              <a:solidFill>
                <a:srgbClr val="00B050"/>
              </a:solidFill>
            </a:endParaRP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C6458414-8B46-4081-B98F-F7327826EB0E}"/>
              </a:ext>
            </a:extLst>
          </p:cNvPr>
          <p:cNvSpPr txBox="1"/>
          <p:nvPr/>
        </p:nvSpPr>
        <p:spPr>
          <a:xfrm>
            <a:off x="4434212" y="5423771"/>
            <a:ext cx="7537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10 cm</a:t>
            </a:r>
          </a:p>
        </p:txBody>
      </p:sp>
      <p:cxnSp>
        <p:nvCxnSpPr>
          <p:cNvPr id="6" name="Connecteur droit 5">
            <a:extLst>
              <a:ext uri="{FF2B5EF4-FFF2-40B4-BE49-F238E27FC236}">
                <a16:creationId xmlns:a16="http://schemas.microsoft.com/office/drawing/2014/main" id="{41847647-37C0-40E0-A776-82031B04DA2C}"/>
              </a:ext>
            </a:extLst>
          </p:cNvPr>
          <p:cNvCxnSpPr/>
          <p:nvPr/>
        </p:nvCxnSpPr>
        <p:spPr>
          <a:xfrm flipV="1">
            <a:off x="5486400" y="3394553"/>
            <a:ext cx="2066795" cy="101460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8">
            <a:extLst>
              <a:ext uri="{FF2B5EF4-FFF2-40B4-BE49-F238E27FC236}">
                <a16:creationId xmlns:a16="http://schemas.microsoft.com/office/drawing/2014/main" id="{DAF5BEF9-FF1B-440E-9761-B5FA80390276}"/>
              </a:ext>
            </a:extLst>
          </p:cNvPr>
          <p:cNvCxnSpPr/>
          <p:nvPr/>
        </p:nvCxnSpPr>
        <p:spPr>
          <a:xfrm flipV="1">
            <a:off x="3409167" y="4411248"/>
            <a:ext cx="2066795" cy="101460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necteur droit 6">
            <a:extLst>
              <a:ext uri="{FF2B5EF4-FFF2-40B4-BE49-F238E27FC236}">
                <a16:creationId xmlns:a16="http://schemas.microsoft.com/office/drawing/2014/main" id="{C0A5F260-4E82-4318-9153-A0316B169AF7}"/>
              </a:ext>
            </a:extLst>
          </p:cNvPr>
          <p:cNvCxnSpPr/>
          <p:nvPr/>
        </p:nvCxnSpPr>
        <p:spPr>
          <a:xfrm flipH="1" flipV="1">
            <a:off x="4471792" y="2392471"/>
            <a:ext cx="1027134" cy="201669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11">
            <a:extLst>
              <a:ext uri="{FF2B5EF4-FFF2-40B4-BE49-F238E27FC236}">
                <a16:creationId xmlns:a16="http://schemas.microsoft.com/office/drawing/2014/main" id="{D47C3A1B-535C-4FB2-A04A-34CF274FC7BD}"/>
              </a:ext>
            </a:extLst>
          </p:cNvPr>
          <p:cNvCxnSpPr/>
          <p:nvPr/>
        </p:nvCxnSpPr>
        <p:spPr>
          <a:xfrm flipH="1" flipV="1">
            <a:off x="5513540" y="4448827"/>
            <a:ext cx="1027134" cy="201669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necteur droit 7">
            <a:extLst>
              <a:ext uri="{FF2B5EF4-FFF2-40B4-BE49-F238E27FC236}">
                <a16:creationId xmlns:a16="http://schemas.microsoft.com/office/drawing/2014/main" id="{2EE268A6-9409-4DE6-9DBB-647FB4950D11}"/>
              </a:ext>
            </a:extLst>
          </p:cNvPr>
          <p:cNvCxnSpPr/>
          <p:nvPr/>
        </p:nvCxnSpPr>
        <p:spPr>
          <a:xfrm flipH="1" flipV="1">
            <a:off x="3181611" y="4020855"/>
            <a:ext cx="2304789" cy="37578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cteur droit 12">
            <a:extLst>
              <a:ext uri="{FF2B5EF4-FFF2-40B4-BE49-F238E27FC236}">
                <a16:creationId xmlns:a16="http://schemas.microsoft.com/office/drawing/2014/main" id="{DB8A1354-C35A-45FC-A619-E04B68C1346E}"/>
              </a:ext>
            </a:extLst>
          </p:cNvPr>
          <p:cNvCxnSpPr/>
          <p:nvPr/>
        </p:nvCxnSpPr>
        <p:spPr>
          <a:xfrm flipH="1" flipV="1">
            <a:off x="5463435" y="4411249"/>
            <a:ext cx="2304789" cy="37578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cteur droit 13">
            <a:extLst>
              <a:ext uri="{FF2B5EF4-FFF2-40B4-BE49-F238E27FC236}">
                <a16:creationId xmlns:a16="http://schemas.microsoft.com/office/drawing/2014/main" id="{8FBDDCFB-CEEE-4F3C-891D-92B98D9E2588}"/>
              </a:ext>
            </a:extLst>
          </p:cNvPr>
          <p:cNvCxnSpPr/>
          <p:nvPr/>
        </p:nvCxnSpPr>
        <p:spPr>
          <a:xfrm flipV="1">
            <a:off x="5473874" y="2279737"/>
            <a:ext cx="764088" cy="21294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cteur droit 14">
            <a:extLst>
              <a:ext uri="{FF2B5EF4-FFF2-40B4-BE49-F238E27FC236}">
                <a16:creationId xmlns:a16="http://schemas.microsoft.com/office/drawing/2014/main" id="{5DFC1682-C5FE-4E56-89E5-D3AAEBD1D15F}"/>
              </a:ext>
            </a:extLst>
          </p:cNvPr>
          <p:cNvCxnSpPr/>
          <p:nvPr/>
        </p:nvCxnSpPr>
        <p:spPr>
          <a:xfrm flipV="1">
            <a:off x="4711874" y="4423775"/>
            <a:ext cx="764088" cy="21294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ZoneTexte 15">
            <a:extLst>
              <a:ext uri="{FF2B5EF4-FFF2-40B4-BE49-F238E27FC236}">
                <a16:creationId xmlns:a16="http://schemas.microsoft.com/office/drawing/2014/main" id="{9D33A1D6-08E5-4E89-9735-1F087C4689A2}"/>
              </a:ext>
            </a:extLst>
          </p:cNvPr>
          <p:cNvSpPr txBox="1"/>
          <p:nvPr/>
        </p:nvSpPr>
        <p:spPr>
          <a:xfrm>
            <a:off x="4536635" y="6150114"/>
            <a:ext cx="5838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rgbClr val="00B050"/>
                </a:solidFill>
              </a:rPr>
              <a:t>X</a:t>
            </a:r>
            <a:r>
              <a:rPr lang="fr-FR" sz="4000" baseline="30000" dirty="0">
                <a:solidFill>
                  <a:srgbClr val="00B050"/>
                </a:solidFill>
              </a:rPr>
              <a:t>I</a:t>
            </a:r>
            <a:endParaRPr lang="fr-FR" sz="4000" dirty="0">
              <a:solidFill>
                <a:srgbClr val="00B050"/>
              </a:solidFill>
            </a:endParaRPr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4F0E9895-BA9D-4442-ADA5-FCE32FCEC8D5}"/>
              </a:ext>
            </a:extLst>
          </p:cNvPr>
          <p:cNvSpPr txBox="1"/>
          <p:nvPr/>
        </p:nvSpPr>
        <p:spPr>
          <a:xfrm>
            <a:off x="4323692" y="1913112"/>
            <a:ext cx="5838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rgbClr val="00B050"/>
                </a:solidFill>
              </a:rPr>
              <a:t>X</a:t>
            </a:r>
            <a:r>
              <a:rPr lang="fr-FR" sz="4000" baseline="30000" dirty="0">
                <a:solidFill>
                  <a:srgbClr val="00B050"/>
                </a:solidFill>
              </a:rPr>
              <a:t>D</a:t>
            </a:r>
            <a:endParaRPr lang="fr-FR" sz="4000" dirty="0">
              <a:solidFill>
                <a:srgbClr val="00B050"/>
              </a:solidFill>
            </a:endParaRPr>
          </a:p>
        </p:txBody>
      </p:sp>
      <p:sp>
        <p:nvSpPr>
          <p:cNvPr id="18" name="ZoneTexte 17">
            <a:extLst>
              <a:ext uri="{FF2B5EF4-FFF2-40B4-BE49-F238E27FC236}">
                <a16:creationId xmlns:a16="http://schemas.microsoft.com/office/drawing/2014/main" id="{AC16A17F-731B-4081-B8B1-8D78AD4BFBB5}"/>
              </a:ext>
            </a:extLst>
          </p:cNvPr>
          <p:cNvSpPr txBox="1"/>
          <p:nvPr/>
        </p:nvSpPr>
        <p:spPr>
          <a:xfrm>
            <a:off x="3035599" y="3543583"/>
            <a:ext cx="5838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rgbClr val="00B050"/>
                </a:solidFill>
              </a:rPr>
              <a:t>X</a:t>
            </a:r>
            <a:r>
              <a:rPr lang="fr-FR" sz="4000" baseline="30000" dirty="0">
                <a:solidFill>
                  <a:srgbClr val="00B050"/>
                </a:solidFill>
              </a:rPr>
              <a:t>F</a:t>
            </a:r>
            <a:endParaRPr lang="fr-FR" sz="4000" dirty="0">
              <a:solidFill>
                <a:srgbClr val="00B050"/>
              </a:solidFill>
            </a:endParaRPr>
          </a:p>
        </p:txBody>
      </p:sp>
      <p:sp>
        <p:nvSpPr>
          <p:cNvPr id="19" name="ZoneTexte 18">
            <a:extLst>
              <a:ext uri="{FF2B5EF4-FFF2-40B4-BE49-F238E27FC236}">
                <a16:creationId xmlns:a16="http://schemas.microsoft.com/office/drawing/2014/main" id="{16F6F8F1-07A9-4F12-BEFD-AAD3F04A7439}"/>
              </a:ext>
            </a:extLst>
          </p:cNvPr>
          <p:cNvSpPr txBox="1"/>
          <p:nvPr/>
        </p:nvSpPr>
        <p:spPr>
          <a:xfrm>
            <a:off x="7609687" y="4322284"/>
            <a:ext cx="5838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rgbClr val="00B050"/>
                </a:solidFill>
              </a:rPr>
              <a:t>X</a:t>
            </a:r>
            <a:r>
              <a:rPr lang="fr-FR" sz="4000" baseline="30000" dirty="0">
                <a:solidFill>
                  <a:srgbClr val="00B050"/>
                </a:solidFill>
              </a:rPr>
              <a:t>G</a:t>
            </a:r>
            <a:endParaRPr lang="fr-FR" sz="4000" dirty="0">
              <a:solidFill>
                <a:srgbClr val="00B050"/>
              </a:solidFill>
            </a:endParaRPr>
          </a:p>
        </p:txBody>
      </p:sp>
      <p:sp>
        <p:nvSpPr>
          <p:cNvPr id="20" name="ZoneTexte 19">
            <a:extLst>
              <a:ext uri="{FF2B5EF4-FFF2-40B4-BE49-F238E27FC236}">
                <a16:creationId xmlns:a16="http://schemas.microsoft.com/office/drawing/2014/main" id="{CE93F8CA-166D-4DC3-8493-61424975DBAE}"/>
              </a:ext>
            </a:extLst>
          </p:cNvPr>
          <p:cNvSpPr txBox="1"/>
          <p:nvPr/>
        </p:nvSpPr>
        <p:spPr>
          <a:xfrm>
            <a:off x="6108651" y="1806640"/>
            <a:ext cx="5838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rgbClr val="00B050"/>
                </a:solidFill>
              </a:rPr>
              <a:t>X</a:t>
            </a:r>
            <a:r>
              <a:rPr lang="fr-FR" sz="4000" baseline="30000" dirty="0">
                <a:solidFill>
                  <a:srgbClr val="00B050"/>
                </a:solidFill>
              </a:rPr>
              <a:t>H</a:t>
            </a:r>
            <a:endParaRPr lang="fr-FR" sz="4000" dirty="0">
              <a:solidFill>
                <a:srgbClr val="00B050"/>
              </a:solidFill>
            </a:endParaRPr>
          </a:p>
        </p:txBody>
      </p:sp>
      <p:sp>
        <p:nvSpPr>
          <p:cNvPr id="21" name="ZoneTexte 20">
            <a:extLst>
              <a:ext uri="{FF2B5EF4-FFF2-40B4-BE49-F238E27FC236}">
                <a16:creationId xmlns:a16="http://schemas.microsoft.com/office/drawing/2014/main" id="{D3B413A4-E825-4E88-9B26-2B12B3A79353}"/>
              </a:ext>
            </a:extLst>
          </p:cNvPr>
          <p:cNvSpPr txBox="1"/>
          <p:nvPr/>
        </p:nvSpPr>
        <p:spPr>
          <a:xfrm>
            <a:off x="3250629" y="4973637"/>
            <a:ext cx="5838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rgbClr val="00B050"/>
                </a:solidFill>
              </a:rPr>
              <a:t>X</a:t>
            </a:r>
            <a:r>
              <a:rPr lang="fr-FR" sz="4000" baseline="30000" dirty="0">
                <a:solidFill>
                  <a:srgbClr val="00B050"/>
                </a:solidFill>
              </a:rPr>
              <a:t>C</a:t>
            </a:r>
            <a:endParaRPr lang="fr-FR" sz="4000" dirty="0">
              <a:solidFill>
                <a:srgbClr val="00B050"/>
              </a:solidFill>
            </a:endParaRPr>
          </a:p>
        </p:txBody>
      </p:sp>
      <p:sp>
        <p:nvSpPr>
          <p:cNvPr id="22" name="ZoneTexte 21">
            <a:extLst>
              <a:ext uri="{FF2B5EF4-FFF2-40B4-BE49-F238E27FC236}">
                <a16:creationId xmlns:a16="http://schemas.microsoft.com/office/drawing/2014/main" id="{A634D6BB-E577-4E2B-BEE5-7CE7AC3B8571}"/>
              </a:ext>
            </a:extLst>
          </p:cNvPr>
          <p:cNvSpPr txBox="1"/>
          <p:nvPr/>
        </p:nvSpPr>
        <p:spPr>
          <a:xfrm>
            <a:off x="6384224" y="6015385"/>
            <a:ext cx="5838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rgbClr val="00B050"/>
                </a:solidFill>
              </a:rPr>
              <a:t>X</a:t>
            </a:r>
            <a:r>
              <a:rPr lang="fr-FR" sz="4000" baseline="30000" dirty="0">
                <a:solidFill>
                  <a:srgbClr val="00B050"/>
                </a:solidFill>
              </a:rPr>
              <a:t>E</a:t>
            </a:r>
            <a:endParaRPr lang="fr-FR" sz="4000" dirty="0">
              <a:solidFill>
                <a:srgbClr val="00B050"/>
              </a:solidFill>
            </a:endParaRP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363652B6-7525-EB6B-2796-287053F9FAAE}"/>
              </a:ext>
            </a:extLst>
          </p:cNvPr>
          <p:cNvSpPr txBox="1"/>
          <p:nvPr/>
        </p:nvSpPr>
        <p:spPr>
          <a:xfrm>
            <a:off x="255180" y="103380"/>
            <a:ext cx="11759609" cy="22259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15000"/>
              </a:lnSpc>
              <a:spcAft>
                <a:spcPts val="1000"/>
              </a:spcAft>
              <a:buFontTx/>
              <a:buChar char="-"/>
            </a:pPr>
            <a:r>
              <a:rPr lang="fr-FR" sz="2000" b="1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 bleu, place un point A au centre de la feuille.</a:t>
            </a:r>
          </a:p>
          <a:p>
            <a:pPr marL="285750" indent="-285750">
              <a:lnSpc>
                <a:spcPct val="115000"/>
              </a:lnSpc>
              <a:spcAft>
                <a:spcPts val="1000"/>
              </a:spcAft>
              <a:buFontTx/>
              <a:buChar char="-"/>
            </a:pPr>
            <a:r>
              <a:rPr lang="fr-FR" sz="2000" b="1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 vert, place un point B à 10 cm </a:t>
            </a:r>
            <a:r>
              <a:rPr lang="fr-FR" sz="2000" b="1" dirty="0">
                <a:solidFill>
                  <a:srgbClr val="00B05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 A.</a:t>
            </a:r>
            <a:endParaRPr lang="fr-FR" sz="2000" b="1" dirty="0">
              <a:solidFill>
                <a:srgbClr val="00B05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15000"/>
              </a:lnSpc>
              <a:spcAft>
                <a:spcPts val="1000"/>
              </a:spcAft>
              <a:buFontTx/>
              <a:buChar char="-"/>
            </a:pPr>
            <a:r>
              <a:rPr lang="fr-FR" sz="2000" b="1" dirty="0">
                <a:solidFill>
                  <a:srgbClr val="92D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 vert, place  les points C, D, E, F, G, H, I et J sur la feuille de telle sorte que leur distance au point A soit égaleme</a:t>
            </a:r>
            <a:r>
              <a:rPr lang="fr-FR" sz="2000" b="1" dirty="0">
                <a:solidFill>
                  <a:srgbClr val="92D05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nt à 10 cm.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fr-FR" sz="2000" b="1" dirty="0">
              <a:solidFill>
                <a:srgbClr val="92D05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D50519AB-6BCA-4314-E4D8-C760378C30D0}"/>
              </a:ext>
            </a:extLst>
          </p:cNvPr>
          <p:cNvSpPr txBox="1"/>
          <p:nvPr/>
        </p:nvSpPr>
        <p:spPr>
          <a:xfrm>
            <a:off x="10326029" y="6311590"/>
            <a:ext cx="1597810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300" dirty="0"/>
              <a:t>www.ardoise-craie.fr</a:t>
            </a:r>
          </a:p>
        </p:txBody>
      </p:sp>
    </p:spTree>
    <p:extLst>
      <p:ext uri="{BB962C8B-B14F-4D97-AF65-F5344CB8AC3E}">
        <p14:creationId xmlns:p14="http://schemas.microsoft.com/office/powerpoint/2010/main" val="5683416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82F0B95B-564F-4A5B-BDAF-88E97856A0D4}"/>
              </a:ext>
            </a:extLst>
          </p:cNvPr>
          <p:cNvSpPr txBox="1"/>
          <p:nvPr/>
        </p:nvSpPr>
        <p:spPr>
          <a:xfrm>
            <a:off x="517792" y="0"/>
            <a:ext cx="10366872" cy="4255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15000"/>
              </a:lnSpc>
              <a:spcAft>
                <a:spcPts val="1000"/>
              </a:spcAft>
              <a:buFontTx/>
              <a:buChar char="-"/>
            </a:pPr>
            <a:endParaRPr lang="fr-FR" sz="2000" b="1" dirty="0">
              <a:solidFill>
                <a:srgbClr val="92D05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86EE83DC-AFDC-4D17-943A-6060B7D40542}"/>
              </a:ext>
            </a:extLst>
          </p:cNvPr>
          <p:cNvSpPr txBox="1"/>
          <p:nvPr/>
        </p:nvSpPr>
        <p:spPr>
          <a:xfrm>
            <a:off x="5345294" y="3957621"/>
            <a:ext cx="5838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rgbClr val="0070C0"/>
                </a:solidFill>
              </a:rPr>
              <a:t>X</a:t>
            </a:r>
            <a:r>
              <a:rPr lang="fr-FR" sz="4000" baseline="30000" dirty="0">
                <a:solidFill>
                  <a:srgbClr val="0070C0"/>
                </a:solidFill>
              </a:rPr>
              <a:t>A</a:t>
            </a:r>
            <a:endParaRPr lang="fr-FR" sz="4000" dirty="0">
              <a:solidFill>
                <a:srgbClr val="0070C0"/>
              </a:solidFill>
            </a:endParaRP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FE92FA45-DC85-48BC-A04A-79CEB9138226}"/>
              </a:ext>
            </a:extLst>
          </p:cNvPr>
          <p:cNvSpPr txBox="1"/>
          <p:nvPr/>
        </p:nvSpPr>
        <p:spPr>
          <a:xfrm>
            <a:off x="7423138" y="2950684"/>
            <a:ext cx="5838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rgbClr val="00B050"/>
                </a:solidFill>
              </a:rPr>
              <a:t>X</a:t>
            </a:r>
            <a:r>
              <a:rPr lang="fr-FR" sz="4000" baseline="30000" dirty="0">
                <a:solidFill>
                  <a:srgbClr val="00B050"/>
                </a:solidFill>
              </a:rPr>
              <a:t>B</a:t>
            </a:r>
            <a:endParaRPr lang="fr-FR" sz="4000" dirty="0">
              <a:solidFill>
                <a:srgbClr val="00B050"/>
              </a:solidFill>
            </a:endParaRPr>
          </a:p>
        </p:txBody>
      </p:sp>
      <p:cxnSp>
        <p:nvCxnSpPr>
          <p:cNvPr id="6" name="Connecteur droit 5">
            <a:extLst>
              <a:ext uri="{FF2B5EF4-FFF2-40B4-BE49-F238E27FC236}">
                <a16:creationId xmlns:a16="http://schemas.microsoft.com/office/drawing/2014/main" id="{41847647-37C0-40E0-A776-82031B04DA2C}"/>
              </a:ext>
            </a:extLst>
          </p:cNvPr>
          <p:cNvCxnSpPr/>
          <p:nvPr/>
        </p:nvCxnSpPr>
        <p:spPr>
          <a:xfrm flipV="1">
            <a:off x="5486400" y="3394553"/>
            <a:ext cx="2066795" cy="101460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8">
            <a:extLst>
              <a:ext uri="{FF2B5EF4-FFF2-40B4-BE49-F238E27FC236}">
                <a16:creationId xmlns:a16="http://schemas.microsoft.com/office/drawing/2014/main" id="{DAF5BEF9-FF1B-440E-9761-B5FA80390276}"/>
              </a:ext>
            </a:extLst>
          </p:cNvPr>
          <p:cNvCxnSpPr/>
          <p:nvPr/>
        </p:nvCxnSpPr>
        <p:spPr>
          <a:xfrm flipV="1">
            <a:off x="3409167" y="4411248"/>
            <a:ext cx="2066795" cy="101460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necteur droit 6">
            <a:extLst>
              <a:ext uri="{FF2B5EF4-FFF2-40B4-BE49-F238E27FC236}">
                <a16:creationId xmlns:a16="http://schemas.microsoft.com/office/drawing/2014/main" id="{C0A5F260-4E82-4318-9153-A0316B169AF7}"/>
              </a:ext>
            </a:extLst>
          </p:cNvPr>
          <p:cNvCxnSpPr/>
          <p:nvPr/>
        </p:nvCxnSpPr>
        <p:spPr>
          <a:xfrm flipH="1" flipV="1">
            <a:off x="4471792" y="2392471"/>
            <a:ext cx="1027134" cy="201669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11">
            <a:extLst>
              <a:ext uri="{FF2B5EF4-FFF2-40B4-BE49-F238E27FC236}">
                <a16:creationId xmlns:a16="http://schemas.microsoft.com/office/drawing/2014/main" id="{D47C3A1B-535C-4FB2-A04A-34CF274FC7BD}"/>
              </a:ext>
            </a:extLst>
          </p:cNvPr>
          <p:cNvCxnSpPr/>
          <p:nvPr/>
        </p:nvCxnSpPr>
        <p:spPr>
          <a:xfrm flipH="1" flipV="1">
            <a:off x="5513540" y="4448827"/>
            <a:ext cx="1027134" cy="201669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necteur droit 7">
            <a:extLst>
              <a:ext uri="{FF2B5EF4-FFF2-40B4-BE49-F238E27FC236}">
                <a16:creationId xmlns:a16="http://schemas.microsoft.com/office/drawing/2014/main" id="{2EE268A6-9409-4DE6-9DBB-647FB4950D11}"/>
              </a:ext>
            </a:extLst>
          </p:cNvPr>
          <p:cNvCxnSpPr/>
          <p:nvPr/>
        </p:nvCxnSpPr>
        <p:spPr>
          <a:xfrm flipH="1" flipV="1">
            <a:off x="3181611" y="4020855"/>
            <a:ext cx="2304789" cy="37578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cteur droit 12">
            <a:extLst>
              <a:ext uri="{FF2B5EF4-FFF2-40B4-BE49-F238E27FC236}">
                <a16:creationId xmlns:a16="http://schemas.microsoft.com/office/drawing/2014/main" id="{DB8A1354-C35A-45FC-A619-E04B68C1346E}"/>
              </a:ext>
            </a:extLst>
          </p:cNvPr>
          <p:cNvCxnSpPr/>
          <p:nvPr/>
        </p:nvCxnSpPr>
        <p:spPr>
          <a:xfrm flipH="1" flipV="1">
            <a:off x="5463435" y="4411249"/>
            <a:ext cx="2304789" cy="37578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cteur droit 13">
            <a:extLst>
              <a:ext uri="{FF2B5EF4-FFF2-40B4-BE49-F238E27FC236}">
                <a16:creationId xmlns:a16="http://schemas.microsoft.com/office/drawing/2014/main" id="{8FBDDCFB-CEEE-4F3C-891D-92B98D9E2588}"/>
              </a:ext>
            </a:extLst>
          </p:cNvPr>
          <p:cNvCxnSpPr/>
          <p:nvPr/>
        </p:nvCxnSpPr>
        <p:spPr>
          <a:xfrm flipV="1">
            <a:off x="5473874" y="2279737"/>
            <a:ext cx="764088" cy="21294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cteur droit 14">
            <a:extLst>
              <a:ext uri="{FF2B5EF4-FFF2-40B4-BE49-F238E27FC236}">
                <a16:creationId xmlns:a16="http://schemas.microsoft.com/office/drawing/2014/main" id="{5DFC1682-C5FE-4E56-89E5-D3AAEBD1D15F}"/>
              </a:ext>
            </a:extLst>
          </p:cNvPr>
          <p:cNvCxnSpPr/>
          <p:nvPr/>
        </p:nvCxnSpPr>
        <p:spPr>
          <a:xfrm flipV="1">
            <a:off x="4711874" y="4423775"/>
            <a:ext cx="764088" cy="21294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ZoneTexte 15">
            <a:extLst>
              <a:ext uri="{FF2B5EF4-FFF2-40B4-BE49-F238E27FC236}">
                <a16:creationId xmlns:a16="http://schemas.microsoft.com/office/drawing/2014/main" id="{9D33A1D6-08E5-4E89-9735-1F087C4689A2}"/>
              </a:ext>
            </a:extLst>
          </p:cNvPr>
          <p:cNvSpPr txBox="1"/>
          <p:nvPr/>
        </p:nvSpPr>
        <p:spPr>
          <a:xfrm>
            <a:off x="4536635" y="6150114"/>
            <a:ext cx="5838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rgbClr val="00B050"/>
                </a:solidFill>
              </a:rPr>
              <a:t>X</a:t>
            </a:r>
            <a:r>
              <a:rPr lang="fr-FR" sz="4000" baseline="30000" dirty="0">
                <a:solidFill>
                  <a:srgbClr val="00B050"/>
                </a:solidFill>
              </a:rPr>
              <a:t>I</a:t>
            </a:r>
            <a:endParaRPr lang="fr-FR" sz="4000" dirty="0">
              <a:solidFill>
                <a:srgbClr val="00B050"/>
              </a:solidFill>
            </a:endParaRPr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4F0E9895-BA9D-4442-ADA5-FCE32FCEC8D5}"/>
              </a:ext>
            </a:extLst>
          </p:cNvPr>
          <p:cNvSpPr txBox="1"/>
          <p:nvPr/>
        </p:nvSpPr>
        <p:spPr>
          <a:xfrm>
            <a:off x="4312806" y="1913111"/>
            <a:ext cx="5838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rgbClr val="00B050"/>
                </a:solidFill>
              </a:rPr>
              <a:t>X</a:t>
            </a:r>
            <a:r>
              <a:rPr lang="fr-FR" sz="4000" baseline="30000" dirty="0">
                <a:solidFill>
                  <a:srgbClr val="00B050"/>
                </a:solidFill>
              </a:rPr>
              <a:t>D</a:t>
            </a:r>
            <a:endParaRPr lang="fr-FR" sz="4000" dirty="0">
              <a:solidFill>
                <a:srgbClr val="00B050"/>
              </a:solidFill>
            </a:endParaRPr>
          </a:p>
        </p:txBody>
      </p:sp>
      <p:sp>
        <p:nvSpPr>
          <p:cNvPr id="18" name="ZoneTexte 17">
            <a:extLst>
              <a:ext uri="{FF2B5EF4-FFF2-40B4-BE49-F238E27FC236}">
                <a16:creationId xmlns:a16="http://schemas.microsoft.com/office/drawing/2014/main" id="{AC16A17F-731B-4081-B8B1-8D78AD4BFBB5}"/>
              </a:ext>
            </a:extLst>
          </p:cNvPr>
          <p:cNvSpPr txBox="1"/>
          <p:nvPr/>
        </p:nvSpPr>
        <p:spPr>
          <a:xfrm>
            <a:off x="3035599" y="3543583"/>
            <a:ext cx="5838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rgbClr val="00B050"/>
                </a:solidFill>
              </a:rPr>
              <a:t>X</a:t>
            </a:r>
            <a:r>
              <a:rPr lang="fr-FR" sz="4000" baseline="30000" dirty="0">
                <a:solidFill>
                  <a:srgbClr val="00B050"/>
                </a:solidFill>
              </a:rPr>
              <a:t>F</a:t>
            </a:r>
            <a:endParaRPr lang="fr-FR" sz="4000" dirty="0">
              <a:solidFill>
                <a:srgbClr val="00B050"/>
              </a:solidFill>
            </a:endParaRPr>
          </a:p>
        </p:txBody>
      </p:sp>
      <p:sp>
        <p:nvSpPr>
          <p:cNvPr id="19" name="ZoneTexte 18">
            <a:extLst>
              <a:ext uri="{FF2B5EF4-FFF2-40B4-BE49-F238E27FC236}">
                <a16:creationId xmlns:a16="http://schemas.microsoft.com/office/drawing/2014/main" id="{16F6F8F1-07A9-4F12-BEFD-AAD3F04A7439}"/>
              </a:ext>
            </a:extLst>
          </p:cNvPr>
          <p:cNvSpPr txBox="1"/>
          <p:nvPr/>
        </p:nvSpPr>
        <p:spPr>
          <a:xfrm>
            <a:off x="7642344" y="4344055"/>
            <a:ext cx="5838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rgbClr val="00B050"/>
                </a:solidFill>
              </a:rPr>
              <a:t>X</a:t>
            </a:r>
            <a:r>
              <a:rPr lang="fr-FR" sz="4000" baseline="30000" dirty="0">
                <a:solidFill>
                  <a:srgbClr val="00B050"/>
                </a:solidFill>
              </a:rPr>
              <a:t>G</a:t>
            </a:r>
            <a:endParaRPr lang="fr-FR" sz="4000" dirty="0">
              <a:solidFill>
                <a:srgbClr val="00B050"/>
              </a:solidFill>
            </a:endParaRPr>
          </a:p>
        </p:txBody>
      </p:sp>
      <p:sp>
        <p:nvSpPr>
          <p:cNvPr id="20" name="ZoneTexte 19">
            <a:extLst>
              <a:ext uri="{FF2B5EF4-FFF2-40B4-BE49-F238E27FC236}">
                <a16:creationId xmlns:a16="http://schemas.microsoft.com/office/drawing/2014/main" id="{CE93F8CA-166D-4DC3-8493-61424975DBAE}"/>
              </a:ext>
            </a:extLst>
          </p:cNvPr>
          <p:cNvSpPr txBox="1"/>
          <p:nvPr/>
        </p:nvSpPr>
        <p:spPr>
          <a:xfrm>
            <a:off x="6108651" y="1806640"/>
            <a:ext cx="5838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rgbClr val="00B050"/>
                </a:solidFill>
              </a:rPr>
              <a:t>X</a:t>
            </a:r>
            <a:r>
              <a:rPr lang="fr-FR" sz="4000" baseline="30000" dirty="0">
                <a:solidFill>
                  <a:srgbClr val="00B050"/>
                </a:solidFill>
              </a:rPr>
              <a:t>H</a:t>
            </a:r>
            <a:endParaRPr lang="fr-FR" sz="4000" dirty="0">
              <a:solidFill>
                <a:srgbClr val="00B050"/>
              </a:solidFill>
            </a:endParaRPr>
          </a:p>
        </p:txBody>
      </p:sp>
      <p:sp>
        <p:nvSpPr>
          <p:cNvPr id="21" name="ZoneTexte 20">
            <a:extLst>
              <a:ext uri="{FF2B5EF4-FFF2-40B4-BE49-F238E27FC236}">
                <a16:creationId xmlns:a16="http://schemas.microsoft.com/office/drawing/2014/main" id="{D3B413A4-E825-4E88-9B26-2B12B3A79353}"/>
              </a:ext>
            </a:extLst>
          </p:cNvPr>
          <p:cNvSpPr txBox="1"/>
          <p:nvPr/>
        </p:nvSpPr>
        <p:spPr>
          <a:xfrm>
            <a:off x="3250629" y="4973637"/>
            <a:ext cx="5838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rgbClr val="00B050"/>
                </a:solidFill>
              </a:rPr>
              <a:t>X</a:t>
            </a:r>
            <a:r>
              <a:rPr lang="fr-FR" sz="4000" baseline="30000" dirty="0">
                <a:solidFill>
                  <a:srgbClr val="00B050"/>
                </a:solidFill>
              </a:rPr>
              <a:t>C</a:t>
            </a:r>
            <a:endParaRPr lang="fr-FR" sz="4000" dirty="0">
              <a:solidFill>
                <a:srgbClr val="00B050"/>
              </a:solidFill>
            </a:endParaRPr>
          </a:p>
        </p:txBody>
      </p:sp>
      <p:sp>
        <p:nvSpPr>
          <p:cNvPr id="22" name="ZoneTexte 21">
            <a:extLst>
              <a:ext uri="{FF2B5EF4-FFF2-40B4-BE49-F238E27FC236}">
                <a16:creationId xmlns:a16="http://schemas.microsoft.com/office/drawing/2014/main" id="{A634D6BB-E577-4E2B-BEE5-7CE7AC3B8571}"/>
              </a:ext>
            </a:extLst>
          </p:cNvPr>
          <p:cNvSpPr txBox="1"/>
          <p:nvPr/>
        </p:nvSpPr>
        <p:spPr>
          <a:xfrm>
            <a:off x="6427767" y="6069813"/>
            <a:ext cx="5838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rgbClr val="00B050"/>
                </a:solidFill>
              </a:rPr>
              <a:t>X</a:t>
            </a:r>
            <a:r>
              <a:rPr lang="fr-FR" sz="4000" baseline="30000" dirty="0">
                <a:solidFill>
                  <a:srgbClr val="00B050"/>
                </a:solidFill>
              </a:rPr>
              <a:t>E</a:t>
            </a:r>
            <a:endParaRPr lang="fr-FR" sz="4000" dirty="0">
              <a:solidFill>
                <a:srgbClr val="00B050"/>
              </a:solidFill>
            </a:endParaRP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57353F62-EF8A-1CE3-2439-340EFBBC0327}"/>
              </a:ext>
            </a:extLst>
          </p:cNvPr>
          <p:cNvSpPr txBox="1"/>
          <p:nvPr/>
        </p:nvSpPr>
        <p:spPr>
          <a:xfrm>
            <a:off x="484920" y="0"/>
            <a:ext cx="11368863" cy="10794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lnSpc>
                <a:spcPct val="115000"/>
              </a:lnSpc>
              <a:spcAft>
                <a:spcPts val="1000"/>
              </a:spcAft>
              <a:buFontTx/>
              <a:buChar char="-"/>
            </a:pPr>
            <a:r>
              <a:rPr lang="fr-FR" sz="2500" b="1" dirty="0">
                <a:solidFill>
                  <a:srgbClr val="92D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Trace un cercle </a:t>
            </a:r>
            <a:r>
              <a:rPr lang="fr-FR" sz="2500" b="1" dirty="0">
                <a:solidFill>
                  <a:srgbClr val="92D050"/>
                </a:solidFill>
                <a:effectLst/>
                <a:latin typeface="Cursive standard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C</a:t>
            </a:r>
            <a:r>
              <a:rPr lang="fr-FR" sz="2500" b="1" dirty="0">
                <a:solidFill>
                  <a:srgbClr val="92D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dont le centre est A et dont le rayon est égal au segment [AB]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fr-FR" sz="2500" b="1" dirty="0">
                <a:solidFill>
                  <a:srgbClr val="92D05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Que constates-tu ?</a:t>
            </a:r>
            <a:endParaRPr lang="fr-FR" sz="2500" b="1" dirty="0">
              <a:solidFill>
                <a:srgbClr val="92D05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1" name="Organigramme : Connecteur 30">
            <a:extLst>
              <a:ext uri="{FF2B5EF4-FFF2-40B4-BE49-F238E27FC236}">
                <a16:creationId xmlns:a16="http://schemas.microsoft.com/office/drawing/2014/main" id="{5A6574CA-C461-449C-0C75-60D3601D1A19}"/>
              </a:ext>
            </a:extLst>
          </p:cNvPr>
          <p:cNvSpPr/>
          <p:nvPr/>
        </p:nvSpPr>
        <p:spPr>
          <a:xfrm rot="3617349">
            <a:off x="3132461" y="2119372"/>
            <a:ext cx="4739075" cy="4629399"/>
          </a:xfrm>
          <a:prstGeom prst="flowChartConnector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24" name="ZoneTexte 1023">
            <a:extLst>
              <a:ext uri="{FF2B5EF4-FFF2-40B4-BE49-F238E27FC236}">
                <a16:creationId xmlns:a16="http://schemas.microsoft.com/office/drawing/2014/main" id="{447DA0C6-8C0A-D84B-65B5-2A4ADBD56B0F}"/>
              </a:ext>
            </a:extLst>
          </p:cNvPr>
          <p:cNvSpPr txBox="1"/>
          <p:nvPr/>
        </p:nvSpPr>
        <p:spPr>
          <a:xfrm>
            <a:off x="3113313" y="576942"/>
            <a:ext cx="932905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500" b="1" dirty="0">
                <a:solidFill>
                  <a:srgbClr val="FF0000"/>
                </a:solidFill>
              </a:rPr>
              <a:t>Le cercle passe par les points A B C D E F G H I J</a:t>
            </a:r>
          </a:p>
        </p:txBody>
      </p:sp>
      <p:sp>
        <p:nvSpPr>
          <p:cNvPr id="1027" name="ZoneTexte 1026">
            <a:extLst>
              <a:ext uri="{FF2B5EF4-FFF2-40B4-BE49-F238E27FC236}">
                <a16:creationId xmlns:a16="http://schemas.microsoft.com/office/drawing/2014/main" id="{E57F056C-2E61-4306-D12E-A83009BD37A3}"/>
              </a:ext>
            </a:extLst>
          </p:cNvPr>
          <p:cNvSpPr txBox="1"/>
          <p:nvPr/>
        </p:nvSpPr>
        <p:spPr>
          <a:xfrm>
            <a:off x="7029450" y="2166648"/>
            <a:ext cx="6221184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3000" b="1" dirty="0">
                <a:effectLst/>
                <a:latin typeface="Cursive standard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C</a:t>
            </a:r>
            <a:endParaRPr lang="fr-FR" sz="3000" dirty="0"/>
          </a:p>
        </p:txBody>
      </p:sp>
      <p:grpSp>
        <p:nvGrpSpPr>
          <p:cNvPr id="1028" name="Groupe 1027">
            <a:extLst>
              <a:ext uri="{FF2B5EF4-FFF2-40B4-BE49-F238E27FC236}">
                <a16:creationId xmlns:a16="http://schemas.microsoft.com/office/drawing/2014/main" id="{69607DC4-7FF4-8552-C950-2297C045DCE7}"/>
              </a:ext>
            </a:extLst>
          </p:cNvPr>
          <p:cNvGrpSpPr/>
          <p:nvPr/>
        </p:nvGrpSpPr>
        <p:grpSpPr>
          <a:xfrm rot="16200000">
            <a:off x="2897891" y="1175803"/>
            <a:ext cx="5136496" cy="6540660"/>
            <a:chOff x="3825241" y="1019822"/>
            <a:chExt cx="4887546" cy="4689077"/>
          </a:xfrm>
        </p:grpSpPr>
        <p:grpSp>
          <p:nvGrpSpPr>
            <p:cNvPr id="1029" name="Groupe 1028">
              <a:extLst>
                <a:ext uri="{FF2B5EF4-FFF2-40B4-BE49-F238E27FC236}">
                  <a16:creationId xmlns:a16="http://schemas.microsoft.com/office/drawing/2014/main" id="{D1C466F1-D63F-1120-0AA2-7DDC535B6F1C}"/>
                </a:ext>
              </a:extLst>
            </p:cNvPr>
            <p:cNvGrpSpPr/>
            <p:nvPr/>
          </p:nvGrpSpPr>
          <p:grpSpPr>
            <a:xfrm rot="879579">
              <a:off x="6688291" y="1105748"/>
              <a:ext cx="2024496" cy="2508092"/>
              <a:chOff x="5288096" y="1766452"/>
              <a:chExt cx="2100355" cy="2508092"/>
            </a:xfrm>
          </p:grpSpPr>
          <p:grpSp>
            <p:nvGrpSpPr>
              <p:cNvPr id="1032" name="Groupe 1031">
                <a:extLst>
                  <a:ext uri="{FF2B5EF4-FFF2-40B4-BE49-F238E27FC236}">
                    <a16:creationId xmlns:a16="http://schemas.microsoft.com/office/drawing/2014/main" id="{AE9056F6-C29A-FE85-FEE7-4B3C74F9A0AE}"/>
                  </a:ext>
                </a:extLst>
              </p:cNvPr>
              <p:cNvGrpSpPr/>
              <p:nvPr/>
            </p:nvGrpSpPr>
            <p:grpSpPr>
              <a:xfrm>
                <a:off x="5288096" y="1766452"/>
                <a:ext cx="1261727" cy="2508092"/>
                <a:chOff x="2148289" y="3132544"/>
                <a:chExt cx="1261727" cy="2508092"/>
              </a:xfrm>
            </p:grpSpPr>
            <p:cxnSp>
              <p:nvCxnSpPr>
                <p:cNvPr id="1034" name="Connecteur droit 1033">
                  <a:extLst>
                    <a:ext uri="{FF2B5EF4-FFF2-40B4-BE49-F238E27FC236}">
                      <a16:creationId xmlns:a16="http://schemas.microsoft.com/office/drawing/2014/main" id="{CF13CE2F-28CB-28CB-DF55-D19534E02259}"/>
                    </a:ext>
                  </a:extLst>
                </p:cNvPr>
                <p:cNvCxnSpPr/>
                <p:nvPr/>
              </p:nvCxnSpPr>
              <p:spPr>
                <a:xfrm>
                  <a:off x="2148289" y="5409282"/>
                  <a:ext cx="0" cy="231354"/>
                </a:xfrm>
                <a:prstGeom prst="line">
                  <a:avLst/>
                </a:prstGeom>
                <a:ln>
                  <a:solidFill>
                    <a:srgbClr val="FF0000"/>
                  </a:solidFill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grpSp>
              <p:nvGrpSpPr>
                <p:cNvPr id="1035" name="Groupe 1034">
                  <a:extLst>
                    <a:ext uri="{FF2B5EF4-FFF2-40B4-BE49-F238E27FC236}">
                      <a16:creationId xmlns:a16="http://schemas.microsoft.com/office/drawing/2014/main" id="{AE0FDAC2-B444-DC43-664E-301ADA229F88}"/>
                    </a:ext>
                  </a:extLst>
                </p:cNvPr>
                <p:cNvGrpSpPr/>
                <p:nvPr/>
              </p:nvGrpSpPr>
              <p:grpSpPr>
                <a:xfrm>
                  <a:off x="2365672" y="3132544"/>
                  <a:ext cx="1044344" cy="2308564"/>
                  <a:chOff x="1451272" y="3231695"/>
                  <a:chExt cx="1044344" cy="2308564"/>
                </a:xfrm>
              </p:grpSpPr>
              <p:sp>
                <p:nvSpPr>
                  <p:cNvPr id="1036" name="Rectangle 1035">
                    <a:extLst>
                      <a:ext uri="{FF2B5EF4-FFF2-40B4-BE49-F238E27FC236}">
                        <a16:creationId xmlns:a16="http://schemas.microsoft.com/office/drawing/2014/main" id="{FEC6CFEA-E009-D18B-8070-1E719989E3BD}"/>
                      </a:ext>
                    </a:extLst>
                  </p:cNvPr>
                  <p:cNvSpPr/>
                  <p:nvPr/>
                </p:nvSpPr>
                <p:spPr>
                  <a:xfrm rot="724289" flipH="1">
                    <a:off x="1481937" y="3516148"/>
                    <a:ext cx="40556" cy="2024111"/>
                  </a:xfrm>
                  <a:prstGeom prst="rect">
                    <a:avLst/>
                  </a:prstGeom>
                  <a:solidFill>
                    <a:srgbClr val="FF0000"/>
                  </a:solidFill>
                  <a:ln>
                    <a:solidFill>
                      <a:srgbClr val="FF0000"/>
                    </a:solidFill>
                  </a:ln>
                </p:spPr>
                <p:style>
                  <a:lnRef idx="2">
                    <a:schemeClr val="dk1">
                      <a:shade val="50000"/>
                    </a:schemeClr>
                  </a:lnRef>
                  <a:fillRef idx="1">
                    <a:schemeClr val="dk1"/>
                  </a:fillRef>
                  <a:effectRef idx="0">
                    <a:schemeClr val="dk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>
                      <a:solidFill>
                        <a:srgbClr val="FF0000"/>
                      </a:solidFill>
                    </a:endParaRPr>
                  </a:p>
                </p:txBody>
              </p:sp>
              <p:sp>
                <p:nvSpPr>
                  <p:cNvPr id="1037" name="Rectangle 1036">
                    <a:extLst>
                      <a:ext uri="{FF2B5EF4-FFF2-40B4-BE49-F238E27FC236}">
                        <a16:creationId xmlns:a16="http://schemas.microsoft.com/office/drawing/2014/main" id="{2FC470B0-79AE-8847-B035-C8D341EB238A}"/>
                      </a:ext>
                    </a:extLst>
                  </p:cNvPr>
                  <p:cNvSpPr/>
                  <p:nvPr/>
                </p:nvSpPr>
                <p:spPr>
                  <a:xfrm rot="19315235" flipH="1">
                    <a:off x="2411906" y="3263859"/>
                    <a:ext cx="83710" cy="1943522"/>
                  </a:xfrm>
                  <a:prstGeom prst="rect">
                    <a:avLst/>
                  </a:prstGeom>
                  <a:solidFill>
                    <a:srgbClr val="FF0000"/>
                  </a:solidFill>
                  <a:ln>
                    <a:solidFill>
                      <a:srgbClr val="FF0000"/>
                    </a:solidFill>
                  </a:ln>
                </p:spPr>
                <p:style>
                  <a:lnRef idx="2">
                    <a:schemeClr val="dk1">
                      <a:shade val="50000"/>
                    </a:schemeClr>
                  </a:lnRef>
                  <a:fillRef idx="1">
                    <a:schemeClr val="dk1"/>
                  </a:fillRef>
                  <a:effectRef idx="0">
                    <a:schemeClr val="dk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>
                      <a:solidFill>
                        <a:srgbClr val="FF0000"/>
                      </a:solidFill>
                    </a:endParaRPr>
                  </a:p>
                </p:txBody>
              </p:sp>
              <p:sp>
                <p:nvSpPr>
                  <p:cNvPr id="1038" name="Triangle isocèle 1037">
                    <a:extLst>
                      <a:ext uri="{FF2B5EF4-FFF2-40B4-BE49-F238E27FC236}">
                        <a16:creationId xmlns:a16="http://schemas.microsoft.com/office/drawing/2014/main" id="{31E2F08F-CBBE-E315-CAF1-6E439437CEA6}"/>
                      </a:ext>
                    </a:extLst>
                  </p:cNvPr>
                  <p:cNvSpPr/>
                  <p:nvPr/>
                </p:nvSpPr>
                <p:spPr>
                  <a:xfrm rot="20826372">
                    <a:off x="1451272" y="3231695"/>
                    <a:ext cx="432401" cy="469845"/>
                  </a:xfrm>
                  <a:prstGeom prst="triangle">
                    <a:avLst/>
                  </a:prstGeom>
                  <a:ln>
                    <a:solidFill>
                      <a:srgbClr val="FF0000"/>
                    </a:solidFill>
                  </a:ln>
                </p:spPr>
                <p:style>
                  <a:lnRef idx="2">
                    <a:schemeClr val="accent3">
                      <a:shade val="50000"/>
                    </a:schemeClr>
                  </a:lnRef>
                  <a:fillRef idx="1">
                    <a:schemeClr val="accent3"/>
                  </a:fillRef>
                  <a:effectRef idx="0">
                    <a:schemeClr val="accent3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>
                      <a:solidFill>
                        <a:srgbClr val="FF0000"/>
                      </a:solidFill>
                    </a:endParaRPr>
                  </a:p>
                </p:txBody>
              </p:sp>
            </p:grpSp>
          </p:grpSp>
          <p:cxnSp>
            <p:nvCxnSpPr>
              <p:cNvPr id="1033" name="Connecteur droit avec flèche 1032">
                <a:extLst>
                  <a:ext uri="{FF2B5EF4-FFF2-40B4-BE49-F238E27FC236}">
                    <a16:creationId xmlns:a16="http://schemas.microsoft.com/office/drawing/2014/main" id="{67120796-46FA-D2F3-FABD-E7286CA8E970}"/>
                  </a:ext>
                </a:extLst>
              </p:cNvPr>
              <p:cNvCxnSpPr/>
              <p:nvPr/>
            </p:nvCxnSpPr>
            <p:spPr>
              <a:xfrm rot="20720421">
                <a:off x="7369268" y="3503593"/>
                <a:ext cx="19183" cy="231322"/>
              </a:xfrm>
              <a:prstGeom prst="straightConnector1">
                <a:avLst/>
              </a:prstGeom>
              <a:ln>
                <a:solidFill>
                  <a:srgbClr val="FF0000"/>
                </a:solidFill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1030" name="Rectangle 1029">
              <a:extLst>
                <a:ext uri="{FF2B5EF4-FFF2-40B4-BE49-F238E27FC236}">
                  <a16:creationId xmlns:a16="http://schemas.microsoft.com/office/drawing/2014/main" id="{E17FA845-4DB5-CC31-1C8A-CC6192B1FD7F}"/>
                </a:ext>
              </a:extLst>
            </p:cNvPr>
            <p:cNvSpPr/>
            <p:nvPr/>
          </p:nvSpPr>
          <p:spPr>
            <a:xfrm>
              <a:off x="3825241" y="3407659"/>
              <a:ext cx="4648200" cy="230124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031" name="Rectangle 1030">
              <a:extLst>
                <a:ext uri="{FF2B5EF4-FFF2-40B4-BE49-F238E27FC236}">
                  <a16:creationId xmlns:a16="http://schemas.microsoft.com/office/drawing/2014/main" id="{875192A7-2CDB-91EE-443D-2A7B5F6E3823}"/>
                </a:ext>
              </a:extLst>
            </p:cNvPr>
            <p:cNvSpPr/>
            <p:nvPr/>
          </p:nvSpPr>
          <p:spPr>
            <a:xfrm>
              <a:off x="4053840" y="1019822"/>
              <a:ext cx="2350034" cy="2297019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2" name="ZoneTexte 1">
            <a:extLst>
              <a:ext uri="{FF2B5EF4-FFF2-40B4-BE49-F238E27FC236}">
                <a16:creationId xmlns:a16="http://schemas.microsoft.com/office/drawing/2014/main" id="{B3B4E596-0F3A-7ABE-EF15-34332279FD8F}"/>
              </a:ext>
            </a:extLst>
          </p:cNvPr>
          <p:cNvSpPr txBox="1"/>
          <p:nvPr/>
        </p:nvSpPr>
        <p:spPr>
          <a:xfrm>
            <a:off x="10326029" y="6311590"/>
            <a:ext cx="1597810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300" dirty="0"/>
              <a:t>www.ardoise-craie.fr</a:t>
            </a:r>
          </a:p>
        </p:txBody>
      </p:sp>
    </p:spTree>
    <p:extLst>
      <p:ext uri="{BB962C8B-B14F-4D97-AF65-F5344CB8AC3E}">
        <p14:creationId xmlns:p14="http://schemas.microsoft.com/office/powerpoint/2010/main" val="37624079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0" dur="2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  <p:bldP spid="102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82F0B95B-564F-4A5B-BDAF-88E97856A0D4}"/>
              </a:ext>
            </a:extLst>
          </p:cNvPr>
          <p:cNvSpPr txBox="1"/>
          <p:nvPr/>
        </p:nvSpPr>
        <p:spPr>
          <a:xfrm>
            <a:off x="517792" y="0"/>
            <a:ext cx="10366872" cy="4255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15000"/>
              </a:lnSpc>
              <a:spcAft>
                <a:spcPts val="1000"/>
              </a:spcAft>
              <a:buFontTx/>
              <a:buChar char="-"/>
            </a:pPr>
            <a:endParaRPr lang="fr-FR" sz="2000" b="1" dirty="0">
              <a:solidFill>
                <a:srgbClr val="92D05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86EE83DC-AFDC-4D17-943A-6060B7D40542}"/>
              </a:ext>
            </a:extLst>
          </p:cNvPr>
          <p:cNvSpPr txBox="1"/>
          <p:nvPr/>
        </p:nvSpPr>
        <p:spPr>
          <a:xfrm>
            <a:off x="5345294" y="3957621"/>
            <a:ext cx="5838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rgbClr val="0070C0"/>
                </a:solidFill>
              </a:rPr>
              <a:t>X</a:t>
            </a:r>
            <a:r>
              <a:rPr lang="fr-FR" sz="4000" baseline="30000" dirty="0">
                <a:solidFill>
                  <a:srgbClr val="0070C0"/>
                </a:solidFill>
              </a:rPr>
              <a:t>A</a:t>
            </a:r>
            <a:endParaRPr lang="fr-FR" sz="4000" dirty="0">
              <a:solidFill>
                <a:srgbClr val="0070C0"/>
              </a:solidFill>
            </a:endParaRP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FE92FA45-DC85-48BC-A04A-79CEB9138226}"/>
              </a:ext>
            </a:extLst>
          </p:cNvPr>
          <p:cNvSpPr txBox="1"/>
          <p:nvPr/>
        </p:nvSpPr>
        <p:spPr>
          <a:xfrm>
            <a:off x="7423138" y="2950684"/>
            <a:ext cx="5838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rgbClr val="00B050"/>
                </a:solidFill>
              </a:rPr>
              <a:t>X</a:t>
            </a:r>
            <a:r>
              <a:rPr lang="fr-FR" sz="4000" baseline="30000" dirty="0">
                <a:solidFill>
                  <a:srgbClr val="00B050"/>
                </a:solidFill>
              </a:rPr>
              <a:t>B</a:t>
            </a:r>
            <a:endParaRPr lang="fr-FR" sz="4000" dirty="0">
              <a:solidFill>
                <a:srgbClr val="00B050"/>
              </a:solidFill>
            </a:endParaRPr>
          </a:p>
        </p:txBody>
      </p:sp>
      <p:cxnSp>
        <p:nvCxnSpPr>
          <p:cNvPr id="6" name="Connecteur droit 5">
            <a:extLst>
              <a:ext uri="{FF2B5EF4-FFF2-40B4-BE49-F238E27FC236}">
                <a16:creationId xmlns:a16="http://schemas.microsoft.com/office/drawing/2014/main" id="{41847647-37C0-40E0-A776-82031B04DA2C}"/>
              </a:ext>
            </a:extLst>
          </p:cNvPr>
          <p:cNvCxnSpPr/>
          <p:nvPr/>
        </p:nvCxnSpPr>
        <p:spPr>
          <a:xfrm flipV="1">
            <a:off x="5486400" y="3394553"/>
            <a:ext cx="2066795" cy="101460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8">
            <a:extLst>
              <a:ext uri="{FF2B5EF4-FFF2-40B4-BE49-F238E27FC236}">
                <a16:creationId xmlns:a16="http://schemas.microsoft.com/office/drawing/2014/main" id="{DAF5BEF9-FF1B-440E-9761-B5FA80390276}"/>
              </a:ext>
            </a:extLst>
          </p:cNvPr>
          <p:cNvCxnSpPr/>
          <p:nvPr/>
        </p:nvCxnSpPr>
        <p:spPr>
          <a:xfrm flipV="1">
            <a:off x="3409167" y="4411248"/>
            <a:ext cx="2066795" cy="101460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necteur droit 6">
            <a:extLst>
              <a:ext uri="{FF2B5EF4-FFF2-40B4-BE49-F238E27FC236}">
                <a16:creationId xmlns:a16="http://schemas.microsoft.com/office/drawing/2014/main" id="{C0A5F260-4E82-4318-9153-A0316B169AF7}"/>
              </a:ext>
            </a:extLst>
          </p:cNvPr>
          <p:cNvCxnSpPr>
            <a:cxnSpLocks/>
          </p:cNvCxnSpPr>
          <p:nvPr/>
        </p:nvCxnSpPr>
        <p:spPr>
          <a:xfrm flipH="1" flipV="1">
            <a:off x="4452257" y="2318657"/>
            <a:ext cx="1046669" cy="209050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11">
            <a:extLst>
              <a:ext uri="{FF2B5EF4-FFF2-40B4-BE49-F238E27FC236}">
                <a16:creationId xmlns:a16="http://schemas.microsoft.com/office/drawing/2014/main" id="{D47C3A1B-535C-4FB2-A04A-34CF274FC7BD}"/>
              </a:ext>
            </a:extLst>
          </p:cNvPr>
          <p:cNvCxnSpPr/>
          <p:nvPr/>
        </p:nvCxnSpPr>
        <p:spPr>
          <a:xfrm flipH="1" flipV="1">
            <a:off x="5513540" y="4448827"/>
            <a:ext cx="1027134" cy="201669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necteur droit 7">
            <a:extLst>
              <a:ext uri="{FF2B5EF4-FFF2-40B4-BE49-F238E27FC236}">
                <a16:creationId xmlns:a16="http://schemas.microsoft.com/office/drawing/2014/main" id="{2EE268A6-9409-4DE6-9DBB-647FB4950D11}"/>
              </a:ext>
            </a:extLst>
          </p:cNvPr>
          <p:cNvCxnSpPr/>
          <p:nvPr/>
        </p:nvCxnSpPr>
        <p:spPr>
          <a:xfrm flipH="1" flipV="1">
            <a:off x="3181611" y="4020855"/>
            <a:ext cx="2304789" cy="37578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cteur droit 12">
            <a:extLst>
              <a:ext uri="{FF2B5EF4-FFF2-40B4-BE49-F238E27FC236}">
                <a16:creationId xmlns:a16="http://schemas.microsoft.com/office/drawing/2014/main" id="{DB8A1354-C35A-45FC-A619-E04B68C1346E}"/>
              </a:ext>
            </a:extLst>
          </p:cNvPr>
          <p:cNvCxnSpPr/>
          <p:nvPr/>
        </p:nvCxnSpPr>
        <p:spPr>
          <a:xfrm flipH="1" flipV="1">
            <a:off x="5463435" y="4411249"/>
            <a:ext cx="2304789" cy="37578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cteur droit 13">
            <a:extLst>
              <a:ext uri="{FF2B5EF4-FFF2-40B4-BE49-F238E27FC236}">
                <a16:creationId xmlns:a16="http://schemas.microsoft.com/office/drawing/2014/main" id="{8FBDDCFB-CEEE-4F3C-891D-92B98D9E2588}"/>
              </a:ext>
            </a:extLst>
          </p:cNvPr>
          <p:cNvCxnSpPr/>
          <p:nvPr/>
        </p:nvCxnSpPr>
        <p:spPr>
          <a:xfrm flipV="1">
            <a:off x="5473874" y="2279737"/>
            <a:ext cx="764088" cy="21294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cteur droit 14">
            <a:extLst>
              <a:ext uri="{FF2B5EF4-FFF2-40B4-BE49-F238E27FC236}">
                <a16:creationId xmlns:a16="http://schemas.microsoft.com/office/drawing/2014/main" id="{5DFC1682-C5FE-4E56-89E5-D3AAEBD1D15F}"/>
              </a:ext>
            </a:extLst>
          </p:cNvPr>
          <p:cNvCxnSpPr/>
          <p:nvPr/>
        </p:nvCxnSpPr>
        <p:spPr>
          <a:xfrm flipV="1">
            <a:off x="4711874" y="4423775"/>
            <a:ext cx="764088" cy="21294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ZoneTexte 15">
            <a:extLst>
              <a:ext uri="{FF2B5EF4-FFF2-40B4-BE49-F238E27FC236}">
                <a16:creationId xmlns:a16="http://schemas.microsoft.com/office/drawing/2014/main" id="{9D33A1D6-08E5-4E89-9735-1F087C4689A2}"/>
              </a:ext>
            </a:extLst>
          </p:cNvPr>
          <p:cNvSpPr txBox="1"/>
          <p:nvPr/>
        </p:nvSpPr>
        <p:spPr>
          <a:xfrm>
            <a:off x="4536635" y="6150114"/>
            <a:ext cx="5838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rgbClr val="00B050"/>
                </a:solidFill>
              </a:rPr>
              <a:t>X</a:t>
            </a:r>
            <a:r>
              <a:rPr lang="fr-FR" sz="4000" baseline="30000" dirty="0">
                <a:solidFill>
                  <a:srgbClr val="00B050"/>
                </a:solidFill>
              </a:rPr>
              <a:t>I</a:t>
            </a:r>
            <a:endParaRPr lang="fr-FR" sz="4000" dirty="0">
              <a:solidFill>
                <a:srgbClr val="00B050"/>
              </a:solidFill>
            </a:endParaRPr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4F0E9895-BA9D-4442-ADA5-FCE32FCEC8D5}"/>
              </a:ext>
            </a:extLst>
          </p:cNvPr>
          <p:cNvSpPr txBox="1"/>
          <p:nvPr/>
        </p:nvSpPr>
        <p:spPr>
          <a:xfrm>
            <a:off x="4301920" y="1847796"/>
            <a:ext cx="5838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rgbClr val="00B050"/>
                </a:solidFill>
              </a:rPr>
              <a:t>X</a:t>
            </a:r>
            <a:r>
              <a:rPr lang="fr-FR" sz="4000" baseline="30000" dirty="0">
                <a:solidFill>
                  <a:srgbClr val="00B050"/>
                </a:solidFill>
              </a:rPr>
              <a:t>D</a:t>
            </a:r>
            <a:endParaRPr lang="fr-FR" sz="4000" dirty="0">
              <a:solidFill>
                <a:srgbClr val="00B050"/>
              </a:solidFill>
            </a:endParaRPr>
          </a:p>
        </p:txBody>
      </p:sp>
      <p:sp>
        <p:nvSpPr>
          <p:cNvPr id="18" name="ZoneTexte 17">
            <a:extLst>
              <a:ext uri="{FF2B5EF4-FFF2-40B4-BE49-F238E27FC236}">
                <a16:creationId xmlns:a16="http://schemas.microsoft.com/office/drawing/2014/main" id="{AC16A17F-731B-4081-B8B1-8D78AD4BFBB5}"/>
              </a:ext>
            </a:extLst>
          </p:cNvPr>
          <p:cNvSpPr txBox="1"/>
          <p:nvPr/>
        </p:nvSpPr>
        <p:spPr>
          <a:xfrm>
            <a:off x="3035599" y="3543583"/>
            <a:ext cx="5838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rgbClr val="00B050"/>
                </a:solidFill>
              </a:rPr>
              <a:t>X</a:t>
            </a:r>
            <a:r>
              <a:rPr lang="fr-FR" sz="4000" baseline="30000" dirty="0">
                <a:solidFill>
                  <a:srgbClr val="00B050"/>
                </a:solidFill>
              </a:rPr>
              <a:t>F</a:t>
            </a:r>
            <a:endParaRPr lang="fr-FR" sz="4000" dirty="0">
              <a:solidFill>
                <a:srgbClr val="00B050"/>
              </a:solidFill>
            </a:endParaRPr>
          </a:p>
        </p:txBody>
      </p:sp>
      <p:sp>
        <p:nvSpPr>
          <p:cNvPr id="19" name="ZoneTexte 18">
            <a:extLst>
              <a:ext uri="{FF2B5EF4-FFF2-40B4-BE49-F238E27FC236}">
                <a16:creationId xmlns:a16="http://schemas.microsoft.com/office/drawing/2014/main" id="{16F6F8F1-07A9-4F12-BEFD-AAD3F04A7439}"/>
              </a:ext>
            </a:extLst>
          </p:cNvPr>
          <p:cNvSpPr txBox="1"/>
          <p:nvPr/>
        </p:nvSpPr>
        <p:spPr>
          <a:xfrm>
            <a:off x="7620572" y="4344055"/>
            <a:ext cx="5838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rgbClr val="00B050"/>
                </a:solidFill>
              </a:rPr>
              <a:t>X</a:t>
            </a:r>
            <a:r>
              <a:rPr lang="fr-FR" sz="4000" baseline="30000" dirty="0">
                <a:solidFill>
                  <a:srgbClr val="00B050"/>
                </a:solidFill>
              </a:rPr>
              <a:t>G</a:t>
            </a:r>
            <a:endParaRPr lang="fr-FR" sz="4000" dirty="0">
              <a:solidFill>
                <a:srgbClr val="00B050"/>
              </a:solidFill>
            </a:endParaRPr>
          </a:p>
        </p:txBody>
      </p:sp>
      <p:sp>
        <p:nvSpPr>
          <p:cNvPr id="20" name="ZoneTexte 19">
            <a:extLst>
              <a:ext uri="{FF2B5EF4-FFF2-40B4-BE49-F238E27FC236}">
                <a16:creationId xmlns:a16="http://schemas.microsoft.com/office/drawing/2014/main" id="{CE93F8CA-166D-4DC3-8493-61424975DBAE}"/>
              </a:ext>
            </a:extLst>
          </p:cNvPr>
          <p:cNvSpPr txBox="1"/>
          <p:nvPr/>
        </p:nvSpPr>
        <p:spPr>
          <a:xfrm>
            <a:off x="6108651" y="1806640"/>
            <a:ext cx="5838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rgbClr val="00B050"/>
                </a:solidFill>
              </a:rPr>
              <a:t>X</a:t>
            </a:r>
            <a:r>
              <a:rPr lang="fr-FR" sz="4000" baseline="30000" dirty="0">
                <a:solidFill>
                  <a:srgbClr val="00B050"/>
                </a:solidFill>
              </a:rPr>
              <a:t>H</a:t>
            </a:r>
            <a:endParaRPr lang="fr-FR" sz="4000" dirty="0">
              <a:solidFill>
                <a:srgbClr val="00B050"/>
              </a:solidFill>
            </a:endParaRPr>
          </a:p>
        </p:txBody>
      </p:sp>
      <p:sp>
        <p:nvSpPr>
          <p:cNvPr id="21" name="ZoneTexte 20">
            <a:extLst>
              <a:ext uri="{FF2B5EF4-FFF2-40B4-BE49-F238E27FC236}">
                <a16:creationId xmlns:a16="http://schemas.microsoft.com/office/drawing/2014/main" id="{D3B413A4-E825-4E88-9B26-2B12B3A79353}"/>
              </a:ext>
            </a:extLst>
          </p:cNvPr>
          <p:cNvSpPr txBox="1"/>
          <p:nvPr/>
        </p:nvSpPr>
        <p:spPr>
          <a:xfrm>
            <a:off x="3250629" y="4973637"/>
            <a:ext cx="5838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rgbClr val="00B050"/>
                </a:solidFill>
              </a:rPr>
              <a:t>X</a:t>
            </a:r>
            <a:r>
              <a:rPr lang="fr-FR" sz="4000" baseline="30000" dirty="0">
                <a:solidFill>
                  <a:srgbClr val="00B050"/>
                </a:solidFill>
              </a:rPr>
              <a:t>C</a:t>
            </a:r>
            <a:endParaRPr lang="fr-FR" sz="4000" dirty="0">
              <a:solidFill>
                <a:srgbClr val="00B050"/>
              </a:solidFill>
            </a:endParaRPr>
          </a:p>
        </p:txBody>
      </p:sp>
      <p:sp>
        <p:nvSpPr>
          <p:cNvPr id="22" name="ZoneTexte 21">
            <a:extLst>
              <a:ext uri="{FF2B5EF4-FFF2-40B4-BE49-F238E27FC236}">
                <a16:creationId xmlns:a16="http://schemas.microsoft.com/office/drawing/2014/main" id="{A634D6BB-E577-4E2B-BEE5-7CE7AC3B8571}"/>
              </a:ext>
            </a:extLst>
          </p:cNvPr>
          <p:cNvSpPr txBox="1"/>
          <p:nvPr/>
        </p:nvSpPr>
        <p:spPr>
          <a:xfrm>
            <a:off x="6405996" y="6048042"/>
            <a:ext cx="5838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rgbClr val="00B050"/>
                </a:solidFill>
              </a:rPr>
              <a:t>X</a:t>
            </a:r>
            <a:r>
              <a:rPr lang="fr-FR" sz="4000" baseline="30000" dirty="0">
                <a:solidFill>
                  <a:srgbClr val="00B050"/>
                </a:solidFill>
              </a:rPr>
              <a:t>E</a:t>
            </a:r>
            <a:endParaRPr lang="fr-FR" sz="4000" dirty="0">
              <a:solidFill>
                <a:srgbClr val="00B050"/>
              </a:solidFill>
            </a:endParaRP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57353F62-EF8A-1CE3-2439-340EFBBC0327}"/>
              </a:ext>
            </a:extLst>
          </p:cNvPr>
          <p:cNvSpPr txBox="1"/>
          <p:nvPr/>
        </p:nvSpPr>
        <p:spPr>
          <a:xfrm>
            <a:off x="484920" y="0"/>
            <a:ext cx="11368863" cy="50879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lnSpc>
                <a:spcPct val="115000"/>
              </a:lnSpc>
              <a:spcAft>
                <a:spcPts val="1000"/>
              </a:spcAft>
              <a:buFontTx/>
              <a:buChar char="-"/>
            </a:pPr>
            <a:r>
              <a:rPr lang="fr-FR" sz="2500" b="1" dirty="0">
                <a:solidFill>
                  <a:srgbClr val="92D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Comment appelle-t-on les segments [AB] [AC] [AD] [AE] [AF] [AG] [AH] [AI] [AJ] ?</a:t>
            </a:r>
          </a:p>
        </p:txBody>
      </p:sp>
      <p:sp>
        <p:nvSpPr>
          <p:cNvPr id="31" name="Organigramme : Connecteur 30">
            <a:extLst>
              <a:ext uri="{FF2B5EF4-FFF2-40B4-BE49-F238E27FC236}">
                <a16:creationId xmlns:a16="http://schemas.microsoft.com/office/drawing/2014/main" id="{5A6574CA-C461-449C-0C75-60D3601D1A19}"/>
              </a:ext>
            </a:extLst>
          </p:cNvPr>
          <p:cNvSpPr/>
          <p:nvPr/>
        </p:nvSpPr>
        <p:spPr>
          <a:xfrm rot="3617349">
            <a:off x="3124199" y="2133601"/>
            <a:ext cx="4691743" cy="4582886"/>
          </a:xfrm>
          <a:prstGeom prst="flowChartConnector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24" name="ZoneTexte 1023">
            <a:extLst>
              <a:ext uri="{FF2B5EF4-FFF2-40B4-BE49-F238E27FC236}">
                <a16:creationId xmlns:a16="http://schemas.microsoft.com/office/drawing/2014/main" id="{447DA0C6-8C0A-D84B-65B5-2A4ADBD56B0F}"/>
              </a:ext>
            </a:extLst>
          </p:cNvPr>
          <p:cNvSpPr txBox="1"/>
          <p:nvPr/>
        </p:nvSpPr>
        <p:spPr>
          <a:xfrm>
            <a:off x="3048000" y="544285"/>
            <a:ext cx="9329058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500" b="1" dirty="0">
                <a:solidFill>
                  <a:srgbClr val="FF0000"/>
                </a:solidFill>
              </a:rPr>
              <a:t>Ce sont des RAYONS du cercle </a:t>
            </a:r>
            <a:r>
              <a:rPr lang="fr-FR" sz="2800" b="1" dirty="0">
                <a:solidFill>
                  <a:srgbClr val="FF0000"/>
                </a:solidFill>
                <a:latin typeface="Cursive standard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C</a:t>
            </a:r>
            <a:endParaRPr lang="fr-FR" sz="2800" dirty="0">
              <a:solidFill>
                <a:srgbClr val="FF0000"/>
              </a:solidFill>
            </a:endParaRPr>
          </a:p>
          <a:p>
            <a:endParaRPr lang="fr-FR" sz="2500" b="1" dirty="0">
              <a:solidFill>
                <a:srgbClr val="FF0000"/>
              </a:solidFill>
            </a:endParaRP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05153963-848F-ACD5-388B-567E4EE8E40E}"/>
              </a:ext>
            </a:extLst>
          </p:cNvPr>
          <p:cNvSpPr txBox="1"/>
          <p:nvPr/>
        </p:nvSpPr>
        <p:spPr>
          <a:xfrm>
            <a:off x="7029450" y="2166648"/>
            <a:ext cx="438150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3000" b="1" dirty="0">
                <a:effectLst/>
                <a:latin typeface="Cursive standard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C</a:t>
            </a:r>
            <a:endParaRPr lang="fr-FR" sz="3000" dirty="0"/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04C28110-DD52-A3D5-BA0B-72DADCD4D431}"/>
              </a:ext>
            </a:extLst>
          </p:cNvPr>
          <p:cNvSpPr txBox="1"/>
          <p:nvPr/>
        </p:nvSpPr>
        <p:spPr>
          <a:xfrm>
            <a:off x="10326029" y="6311590"/>
            <a:ext cx="1597810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300" dirty="0"/>
              <a:t>www.ardoise-craie.fr</a:t>
            </a:r>
          </a:p>
        </p:txBody>
      </p:sp>
    </p:spTree>
    <p:extLst>
      <p:ext uri="{BB962C8B-B14F-4D97-AF65-F5344CB8AC3E}">
        <p14:creationId xmlns:p14="http://schemas.microsoft.com/office/powerpoint/2010/main" val="10664766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82F0B95B-564F-4A5B-BDAF-88E97856A0D4}"/>
              </a:ext>
            </a:extLst>
          </p:cNvPr>
          <p:cNvSpPr txBox="1"/>
          <p:nvPr/>
        </p:nvSpPr>
        <p:spPr>
          <a:xfrm>
            <a:off x="517792" y="0"/>
            <a:ext cx="10366872" cy="4255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15000"/>
              </a:lnSpc>
              <a:spcAft>
                <a:spcPts val="1000"/>
              </a:spcAft>
              <a:buFontTx/>
              <a:buChar char="-"/>
            </a:pPr>
            <a:endParaRPr lang="fr-FR" sz="2000" b="1" dirty="0">
              <a:solidFill>
                <a:srgbClr val="92D05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86EE83DC-AFDC-4D17-943A-6060B7D40542}"/>
              </a:ext>
            </a:extLst>
          </p:cNvPr>
          <p:cNvSpPr txBox="1"/>
          <p:nvPr/>
        </p:nvSpPr>
        <p:spPr>
          <a:xfrm>
            <a:off x="5345294" y="3957621"/>
            <a:ext cx="5838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rgbClr val="0070C0"/>
                </a:solidFill>
              </a:rPr>
              <a:t>X</a:t>
            </a:r>
            <a:r>
              <a:rPr lang="fr-FR" sz="4000" baseline="30000" dirty="0">
                <a:solidFill>
                  <a:srgbClr val="0070C0"/>
                </a:solidFill>
              </a:rPr>
              <a:t>A</a:t>
            </a:r>
            <a:endParaRPr lang="fr-FR" sz="4000" dirty="0">
              <a:solidFill>
                <a:srgbClr val="0070C0"/>
              </a:solidFill>
            </a:endParaRP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FE92FA45-DC85-48BC-A04A-79CEB9138226}"/>
              </a:ext>
            </a:extLst>
          </p:cNvPr>
          <p:cNvSpPr txBox="1"/>
          <p:nvPr/>
        </p:nvSpPr>
        <p:spPr>
          <a:xfrm>
            <a:off x="7423138" y="2950684"/>
            <a:ext cx="5838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rgbClr val="00B050"/>
                </a:solidFill>
              </a:rPr>
              <a:t>X</a:t>
            </a:r>
            <a:r>
              <a:rPr lang="fr-FR" sz="4000" baseline="30000" dirty="0">
                <a:solidFill>
                  <a:srgbClr val="00B050"/>
                </a:solidFill>
              </a:rPr>
              <a:t>B</a:t>
            </a:r>
            <a:endParaRPr lang="fr-FR" sz="4000" dirty="0">
              <a:solidFill>
                <a:srgbClr val="00B050"/>
              </a:solidFill>
            </a:endParaRPr>
          </a:p>
        </p:txBody>
      </p:sp>
      <p:cxnSp>
        <p:nvCxnSpPr>
          <p:cNvPr id="6" name="Connecteur droit 5">
            <a:extLst>
              <a:ext uri="{FF2B5EF4-FFF2-40B4-BE49-F238E27FC236}">
                <a16:creationId xmlns:a16="http://schemas.microsoft.com/office/drawing/2014/main" id="{41847647-37C0-40E0-A776-82031B04DA2C}"/>
              </a:ext>
            </a:extLst>
          </p:cNvPr>
          <p:cNvCxnSpPr/>
          <p:nvPr/>
        </p:nvCxnSpPr>
        <p:spPr>
          <a:xfrm flipV="1">
            <a:off x="5486400" y="3394553"/>
            <a:ext cx="2066795" cy="101460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8">
            <a:extLst>
              <a:ext uri="{FF2B5EF4-FFF2-40B4-BE49-F238E27FC236}">
                <a16:creationId xmlns:a16="http://schemas.microsoft.com/office/drawing/2014/main" id="{DAF5BEF9-FF1B-440E-9761-B5FA80390276}"/>
              </a:ext>
            </a:extLst>
          </p:cNvPr>
          <p:cNvCxnSpPr/>
          <p:nvPr/>
        </p:nvCxnSpPr>
        <p:spPr>
          <a:xfrm flipV="1">
            <a:off x="3409167" y="4411248"/>
            <a:ext cx="2066795" cy="101460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necteur droit 6">
            <a:extLst>
              <a:ext uri="{FF2B5EF4-FFF2-40B4-BE49-F238E27FC236}">
                <a16:creationId xmlns:a16="http://schemas.microsoft.com/office/drawing/2014/main" id="{C0A5F260-4E82-4318-9153-A0316B169AF7}"/>
              </a:ext>
            </a:extLst>
          </p:cNvPr>
          <p:cNvCxnSpPr>
            <a:cxnSpLocks/>
          </p:cNvCxnSpPr>
          <p:nvPr/>
        </p:nvCxnSpPr>
        <p:spPr>
          <a:xfrm flipH="1" flipV="1">
            <a:off x="4452257" y="2329543"/>
            <a:ext cx="1046669" cy="207961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11">
            <a:extLst>
              <a:ext uri="{FF2B5EF4-FFF2-40B4-BE49-F238E27FC236}">
                <a16:creationId xmlns:a16="http://schemas.microsoft.com/office/drawing/2014/main" id="{D47C3A1B-535C-4FB2-A04A-34CF274FC7BD}"/>
              </a:ext>
            </a:extLst>
          </p:cNvPr>
          <p:cNvCxnSpPr/>
          <p:nvPr/>
        </p:nvCxnSpPr>
        <p:spPr>
          <a:xfrm flipH="1" flipV="1">
            <a:off x="5513540" y="4448827"/>
            <a:ext cx="1027134" cy="201669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necteur droit 7">
            <a:extLst>
              <a:ext uri="{FF2B5EF4-FFF2-40B4-BE49-F238E27FC236}">
                <a16:creationId xmlns:a16="http://schemas.microsoft.com/office/drawing/2014/main" id="{2EE268A6-9409-4DE6-9DBB-647FB4950D11}"/>
              </a:ext>
            </a:extLst>
          </p:cNvPr>
          <p:cNvCxnSpPr/>
          <p:nvPr/>
        </p:nvCxnSpPr>
        <p:spPr>
          <a:xfrm flipH="1" flipV="1">
            <a:off x="3181611" y="4020855"/>
            <a:ext cx="2304789" cy="37578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cteur droit 12">
            <a:extLst>
              <a:ext uri="{FF2B5EF4-FFF2-40B4-BE49-F238E27FC236}">
                <a16:creationId xmlns:a16="http://schemas.microsoft.com/office/drawing/2014/main" id="{DB8A1354-C35A-45FC-A619-E04B68C1346E}"/>
              </a:ext>
            </a:extLst>
          </p:cNvPr>
          <p:cNvCxnSpPr/>
          <p:nvPr/>
        </p:nvCxnSpPr>
        <p:spPr>
          <a:xfrm flipH="1" flipV="1">
            <a:off x="5463435" y="4411249"/>
            <a:ext cx="2304789" cy="37578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cteur droit 13">
            <a:extLst>
              <a:ext uri="{FF2B5EF4-FFF2-40B4-BE49-F238E27FC236}">
                <a16:creationId xmlns:a16="http://schemas.microsoft.com/office/drawing/2014/main" id="{8FBDDCFB-CEEE-4F3C-891D-92B98D9E2588}"/>
              </a:ext>
            </a:extLst>
          </p:cNvPr>
          <p:cNvCxnSpPr/>
          <p:nvPr/>
        </p:nvCxnSpPr>
        <p:spPr>
          <a:xfrm flipV="1">
            <a:off x="5473874" y="2279737"/>
            <a:ext cx="764088" cy="21294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cteur droit 14">
            <a:extLst>
              <a:ext uri="{FF2B5EF4-FFF2-40B4-BE49-F238E27FC236}">
                <a16:creationId xmlns:a16="http://schemas.microsoft.com/office/drawing/2014/main" id="{5DFC1682-C5FE-4E56-89E5-D3AAEBD1D15F}"/>
              </a:ext>
            </a:extLst>
          </p:cNvPr>
          <p:cNvCxnSpPr/>
          <p:nvPr/>
        </p:nvCxnSpPr>
        <p:spPr>
          <a:xfrm flipV="1">
            <a:off x="4711874" y="4423775"/>
            <a:ext cx="764088" cy="21294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ZoneTexte 15">
            <a:extLst>
              <a:ext uri="{FF2B5EF4-FFF2-40B4-BE49-F238E27FC236}">
                <a16:creationId xmlns:a16="http://schemas.microsoft.com/office/drawing/2014/main" id="{9D33A1D6-08E5-4E89-9735-1F087C4689A2}"/>
              </a:ext>
            </a:extLst>
          </p:cNvPr>
          <p:cNvSpPr txBox="1"/>
          <p:nvPr/>
        </p:nvSpPr>
        <p:spPr>
          <a:xfrm>
            <a:off x="4536635" y="6150114"/>
            <a:ext cx="5838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rgbClr val="00B050"/>
                </a:solidFill>
              </a:rPr>
              <a:t>X</a:t>
            </a:r>
            <a:r>
              <a:rPr lang="fr-FR" sz="4000" baseline="30000" dirty="0">
                <a:solidFill>
                  <a:srgbClr val="00B050"/>
                </a:solidFill>
              </a:rPr>
              <a:t>I</a:t>
            </a:r>
            <a:endParaRPr lang="fr-FR" sz="4000" dirty="0">
              <a:solidFill>
                <a:srgbClr val="00B050"/>
              </a:solidFill>
            </a:endParaRPr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4F0E9895-BA9D-4442-ADA5-FCE32FCEC8D5}"/>
              </a:ext>
            </a:extLst>
          </p:cNvPr>
          <p:cNvSpPr txBox="1"/>
          <p:nvPr/>
        </p:nvSpPr>
        <p:spPr>
          <a:xfrm>
            <a:off x="4280149" y="1858682"/>
            <a:ext cx="5838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rgbClr val="00B050"/>
                </a:solidFill>
              </a:rPr>
              <a:t>X</a:t>
            </a:r>
            <a:r>
              <a:rPr lang="fr-FR" sz="4000" baseline="30000" dirty="0">
                <a:solidFill>
                  <a:srgbClr val="00B050"/>
                </a:solidFill>
              </a:rPr>
              <a:t>D</a:t>
            </a:r>
            <a:endParaRPr lang="fr-FR" sz="4000" dirty="0">
              <a:solidFill>
                <a:srgbClr val="00B050"/>
              </a:solidFill>
            </a:endParaRPr>
          </a:p>
        </p:txBody>
      </p:sp>
      <p:sp>
        <p:nvSpPr>
          <p:cNvPr id="18" name="ZoneTexte 17">
            <a:extLst>
              <a:ext uri="{FF2B5EF4-FFF2-40B4-BE49-F238E27FC236}">
                <a16:creationId xmlns:a16="http://schemas.microsoft.com/office/drawing/2014/main" id="{AC16A17F-731B-4081-B8B1-8D78AD4BFBB5}"/>
              </a:ext>
            </a:extLst>
          </p:cNvPr>
          <p:cNvSpPr txBox="1"/>
          <p:nvPr/>
        </p:nvSpPr>
        <p:spPr>
          <a:xfrm>
            <a:off x="3035599" y="3543583"/>
            <a:ext cx="5838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rgbClr val="00B050"/>
                </a:solidFill>
              </a:rPr>
              <a:t>X</a:t>
            </a:r>
            <a:r>
              <a:rPr lang="fr-FR" sz="4000" baseline="30000" dirty="0">
                <a:solidFill>
                  <a:srgbClr val="00B050"/>
                </a:solidFill>
              </a:rPr>
              <a:t>F</a:t>
            </a:r>
            <a:endParaRPr lang="fr-FR" sz="4000" dirty="0">
              <a:solidFill>
                <a:srgbClr val="00B050"/>
              </a:solidFill>
            </a:endParaRPr>
          </a:p>
        </p:txBody>
      </p:sp>
      <p:sp>
        <p:nvSpPr>
          <p:cNvPr id="19" name="ZoneTexte 18">
            <a:extLst>
              <a:ext uri="{FF2B5EF4-FFF2-40B4-BE49-F238E27FC236}">
                <a16:creationId xmlns:a16="http://schemas.microsoft.com/office/drawing/2014/main" id="{16F6F8F1-07A9-4F12-BEFD-AAD3F04A7439}"/>
              </a:ext>
            </a:extLst>
          </p:cNvPr>
          <p:cNvSpPr txBox="1"/>
          <p:nvPr/>
        </p:nvSpPr>
        <p:spPr>
          <a:xfrm>
            <a:off x="7631459" y="4344055"/>
            <a:ext cx="5838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rgbClr val="00B050"/>
                </a:solidFill>
              </a:rPr>
              <a:t>X</a:t>
            </a:r>
            <a:r>
              <a:rPr lang="fr-FR" sz="4000" baseline="30000" dirty="0">
                <a:solidFill>
                  <a:srgbClr val="00B050"/>
                </a:solidFill>
              </a:rPr>
              <a:t>G</a:t>
            </a:r>
            <a:endParaRPr lang="fr-FR" sz="4000" dirty="0">
              <a:solidFill>
                <a:srgbClr val="00B050"/>
              </a:solidFill>
            </a:endParaRPr>
          </a:p>
        </p:txBody>
      </p:sp>
      <p:sp>
        <p:nvSpPr>
          <p:cNvPr id="20" name="ZoneTexte 19">
            <a:extLst>
              <a:ext uri="{FF2B5EF4-FFF2-40B4-BE49-F238E27FC236}">
                <a16:creationId xmlns:a16="http://schemas.microsoft.com/office/drawing/2014/main" id="{CE93F8CA-166D-4DC3-8493-61424975DBAE}"/>
              </a:ext>
            </a:extLst>
          </p:cNvPr>
          <p:cNvSpPr txBox="1"/>
          <p:nvPr/>
        </p:nvSpPr>
        <p:spPr>
          <a:xfrm>
            <a:off x="6108651" y="1806640"/>
            <a:ext cx="5838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rgbClr val="00B050"/>
                </a:solidFill>
              </a:rPr>
              <a:t>X</a:t>
            </a:r>
            <a:r>
              <a:rPr lang="fr-FR" sz="4000" baseline="30000" dirty="0">
                <a:solidFill>
                  <a:srgbClr val="00B050"/>
                </a:solidFill>
              </a:rPr>
              <a:t>H</a:t>
            </a:r>
            <a:endParaRPr lang="fr-FR" sz="4000" dirty="0">
              <a:solidFill>
                <a:srgbClr val="00B050"/>
              </a:solidFill>
            </a:endParaRPr>
          </a:p>
        </p:txBody>
      </p:sp>
      <p:sp>
        <p:nvSpPr>
          <p:cNvPr id="21" name="ZoneTexte 20">
            <a:extLst>
              <a:ext uri="{FF2B5EF4-FFF2-40B4-BE49-F238E27FC236}">
                <a16:creationId xmlns:a16="http://schemas.microsoft.com/office/drawing/2014/main" id="{D3B413A4-E825-4E88-9B26-2B12B3A79353}"/>
              </a:ext>
            </a:extLst>
          </p:cNvPr>
          <p:cNvSpPr txBox="1"/>
          <p:nvPr/>
        </p:nvSpPr>
        <p:spPr>
          <a:xfrm>
            <a:off x="3250629" y="4973637"/>
            <a:ext cx="5838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rgbClr val="00B050"/>
                </a:solidFill>
              </a:rPr>
              <a:t>X</a:t>
            </a:r>
            <a:r>
              <a:rPr lang="fr-FR" sz="4000" baseline="30000" dirty="0">
                <a:solidFill>
                  <a:srgbClr val="00B050"/>
                </a:solidFill>
              </a:rPr>
              <a:t>C</a:t>
            </a:r>
            <a:endParaRPr lang="fr-FR" sz="4000" dirty="0">
              <a:solidFill>
                <a:srgbClr val="00B050"/>
              </a:solidFill>
            </a:endParaRPr>
          </a:p>
        </p:txBody>
      </p:sp>
      <p:sp>
        <p:nvSpPr>
          <p:cNvPr id="22" name="ZoneTexte 21">
            <a:extLst>
              <a:ext uri="{FF2B5EF4-FFF2-40B4-BE49-F238E27FC236}">
                <a16:creationId xmlns:a16="http://schemas.microsoft.com/office/drawing/2014/main" id="{A634D6BB-E577-4E2B-BEE5-7CE7AC3B8571}"/>
              </a:ext>
            </a:extLst>
          </p:cNvPr>
          <p:cNvSpPr txBox="1"/>
          <p:nvPr/>
        </p:nvSpPr>
        <p:spPr>
          <a:xfrm>
            <a:off x="6416881" y="6048042"/>
            <a:ext cx="5838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rgbClr val="00B050"/>
                </a:solidFill>
              </a:rPr>
              <a:t>X</a:t>
            </a:r>
            <a:r>
              <a:rPr lang="fr-FR" sz="4000" baseline="30000" dirty="0">
                <a:solidFill>
                  <a:srgbClr val="00B050"/>
                </a:solidFill>
              </a:rPr>
              <a:t>E</a:t>
            </a:r>
            <a:endParaRPr lang="fr-FR" sz="4000" dirty="0">
              <a:solidFill>
                <a:srgbClr val="00B050"/>
              </a:solidFill>
            </a:endParaRP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57353F62-EF8A-1CE3-2439-340EFBBC0327}"/>
              </a:ext>
            </a:extLst>
          </p:cNvPr>
          <p:cNvSpPr txBox="1"/>
          <p:nvPr/>
        </p:nvSpPr>
        <p:spPr>
          <a:xfrm>
            <a:off x="484920" y="0"/>
            <a:ext cx="11368863" cy="50879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lnSpc>
                <a:spcPct val="115000"/>
              </a:lnSpc>
              <a:spcAft>
                <a:spcPts val="1000"/>
              </a:spcAft>
              <a:buFontTx/>
              <a:buChar char="-"/>
            </a:pPr>
            <a:r>
              <a:rPr lang="fr-FR" sz="2500" b="1" dirty="0">
                <a:solidFill>
                  <a:srgbClr val="92D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Comment appelle-t-on les segments [</a:t>
            </a:r>
            <a:r>
              <a:rPr lang="fr-FR" sz="2500" b="1" dirty="0">
                <a:solidFill>
                  <a:srgbClr val="92D05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BC</a:t>
            </a:r>
            <a:r>
              <a:rPr lang="fr-FR" sz="2500" b="1" dirty="0">
                <a:solidFill>
                  <a:srgbClr val="92D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] [</a:t>
            </a:r>
            <a:r>
              <a:rPr lang="fr-FR" sz="2500" b="1" dirty="0">
                <a:solidFill>
                  <a:srgbClr val="92D05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GF</a:t>
            </a:r>
            <a:r>
              <a:rPr lang="fr-FR" sz="2500" b="1" dirty="0">
                <a:solidFill>
                  <a:srgbClr val="92D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] [</a:t>
            </a:r>
            <a:r>
              <a:rPr lang="fr-FR" sz="2500" b="1" dirty="0">
                <a:solidFill>
                  <a:srgbClr val="92D05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ED</a:t>
            </a:r>
            <a:r>
              <a:rPr lang="fr-FR" sz="2500" b="1" dirty="0">
                <a:solidFill>
                  <a:srgbClr val="92D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] [</a:t>
            </a:r>
            <a:r>
              <a:rPr lang="fr-FR" sz="2500" b="1" dirty="0">
                <a:solidFill>
                  <a:srgbClr val="92D05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IH</a:t>
            </a:r>
            <a:r>
              <a:rPr lang="fr-FR" sz="2500" b="1" dirty="0">
                <a:solidFill>
                  <a:srgbClr val="92D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] ?</a:t>
            </a:r>
          </a:p>
        </p:txBody>
      </p:sp>
      <p:sp>
        <p:nvSpPr>
          <p:cNvPr id="31" name="Organigramme : Connecteur 30">
            <a:extLst>
              <a:ext uri="{FF2B5EF4-FFF2-40B4-BE49-F238E27FC236}">
                <a16:creationId xmlns:a16="http://schemas.microsoft.com/office/drawing/2014/main" id="{5A6574CA-C461-449C-0C75-60D3601D1A19}"/>
              </a:ext>
            </a:extLst>
          </p:cNvPr>
          <p:cNvSpPr/>
          <p:nvPr/>
        </p:nvSpPr>
        <p:spPr>
          <a:xfrm rot="3617349">
            <a:off x="3124199" y="2133601"/>
            <a:ext cx="4691743" cy="4582886"/>
          </a:xfrm>
          <a:prstGeom prst="flowChartConnector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24" name="ZoneTexte 1023">
            <a:extLst>
              <a:ext uri="{FF2B5EF4-FFF2-40B4-BE49-F238E27FC236}">
                <a16:creationId xmlns:a16="http://schemas.microsoft.com/office/drawing/2014/main" id="{447DA0C6-8C0A-D84B-65B5-2A4ADBD56B0F}"/>
              </a:ext>
            </a:extLst>
          </p:cNvPr>
          <p:cNvSpPr txBox="1"/>
          <p:nvPr/>
        </p:nvSpPr>
        <p:spPr>
          <a:xfrm>
            <a:off x="3145971" y="489856"/>
            <a:ext cx="9329058" cy="9079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500" b="1" dirty="0">
                <a:solidFill>
                  <a:srgbClr val="FF0000"/>
                </a:solidFill>
              </a:rPr>
              <a:t>Ce sont des DIAMETRES du cercle </a:t>
            </a:r>
            <a:r>
              <a:rPr lang="fr-FR" sz="2800" b="1" dirty="0">
                <a:solidFill>
                  <a:srgbClr val="FF0000"/>
                </a:solidFill>
                <a:effectLst/>
                <a:latin typeface="Cursive standard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C</a:t>
            </a:r>
            <a:endParaRPr lang="fr-FR" sz="2800" dirty="0">
              <a:solidFill>
                <a:srgbClr val="FF0000"/>
              </a:solidFill>
            </a:endParaRPr>
          </a:p>
          <a:p>
            <a:endParaRPr lang="fr-FR" sz="2500" b="1" dirty="0">
              <a:solidFill>
                <a:srgbClr val="FF0000"/>
              </a:solidFill>
            </a:endParaRP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F4E9E0BC-34EA-E3A2-2E20-FDFCDE4612F9}"/>
              </a:ext>
            </a:extLst>
          </p:cNvPr>
          <p:cNvSpPr txBox="1"/>
          <p:nvPr/>
        </p:nvSpPr>
        <p:spPr>
          <a:xfrm>
            <a:off x="7029450" y="2166648"/>
            <a:ext cx="6221184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3000" b="1" dirty="0">
                <a:effectLst/>
                <a:latin typeface="Cursive standard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C</a:t>
            </a:r>
            <a:endParaRPr lang="fr-FR" sz="3000" dirty="0"/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85282AF3-56C6-1927-A3DF-1E1A3380ACE4}"/>
              </a:ext>
            </a:extLst>
          </p:cNvPr>
          <p:cNvSpPr txBox="1"/>
          <p:nvPr/>
        </p:nvSpPr>
        <p:spPr>
          <a:xfrm>
            <a:off x="10326029" y="6311590"/>
            <a:ext cx="1597810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300" dirty="0"/>
              <a:t>www.ardoise-craie.fr</a:t>
            </a:r>
          </a:p>
        </p:txBody>
      </p:sp>
    </p:spTree>
    <p:extLst>
      <p:ext uri="{BB962C8B-B14F-4D97-AF65-F5344CB8AC3E}">
        <p14:creationId xmlns:p14="http://schemas.microsoft.com/office/powerpoint/2010/main" val="23178599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e 4">
            <a:extLst>
              <a:ext uri="{FF2B5EF4-FFF2-40B4-BE49-F238E27FC236}">
                <a16:creationId xmlns:a16="http://schemas.microsoft.com/office/drawing/2014/main" id="{18B0C200-38BD-4FF3-BB99-0435DDCBE4C6}"/>
              </a:ext>
            </a:extLst>
          </p:cNvPr>
          <p:cNvGrpSpPr/>
          <p:nvPr/>
        </p:nvGrpSpPr>
        <p:grpSpPr>
          <a:xfrm>
            <a:off x="2998021" y="1067604"/>
            <a:ext cx="5157982" cy="5051360"/>
            <a:chOff x="3035599" y="1806640"/>
            <a:chExt cx="5157982" cy="5051360"/>
          </a:xfrm>
        </p:grpSpPr>
        <p:sp>
          <p:nvSpPr>
            <p:cNvPr id="10" name="ZoneTexte 9">
              <a:extLst>
                <a:ext uri="{FF2B5EF4-FFF2-40B4-BE49-F238E27FC236}">
                  <a16:creationId xmlns:a16="http://schemas.microsoft.com/office/drawing/2014/main" id="{86EE83DC-AFDC-4D17-943A-6060B7D40542}"/>
                </a:ext>
              </a:extLst>
            </p:cNvPr>
            <p:cNvSpPr txBox="1"/>
            <p:nvPr/>
          </p:nvSpPr>
          <p:spPr>
            <a:xfrm>
              <a:off x="5345294" y="3957621"/>
              <a:ext cx="58389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dirty="0">
                  <a:solidFill>
                    <a:srgbClr val="0070C0"/>
                  </a:solidFill>
                </a:rPr>
                <a:t>X</a:t>
              </a:r>
              <a:r>
                <a:rPr lang="fr-FR" sz="4000" baseline="30000" dirty="0">
                  <a:solidFill>
                    <a:srgbClr val="0070C0"/>
                  </a:solidFill>
                </a:rPr>
                <a:t>A</a:t>
              </a:r>
              <a:endParaRPr lang="fr-FR" sz="4000" dirty="0">
                <a:solidFill>
                  <a:srgbClr val="0070C0"/>
                </a:solidFill>
              </a:endParaRPr>
            </a:p>
          </p:txBody>
        </p:sp>
        <p:sp>
          <p:nvSpPr>
            <p:cNvPr id="11" name="ZoneTexte 10">
              <a:extLst>
                <a:ext uri="{FF2B5EF4-FFF2-40B4-BE49-F238E27FC236}">
                  <a16:creationId xmlns:a16="http://schemas.microsoft.com/office/drawing/2014/main" id="{FE92FA45-DC85-48BC-A04A-79CEB9138226}"/>
                </a:ext>
              </a:extLst>
            </p:cNvPr>
            <p:cNvSpPr txBox="1"/>
            <p:nvPr/>
          </p:nvSpPr>
          <p:spPr>
            <a:xfrm>
              <a:off x="7390481" y="2950684"/>
              <a:ext cx="58389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dirty="0">
                  <a:solidFill>
                    <a:srgbClr val="00B050"/>
                  </a:solidFill>
                </a:rPr>
                <a:t>X</a:t>
              </a:r>
              <a:r>
                <a:rPr lang="fr-FR" sz="4000" baseline="30000" dirty="0">
                  <a:solidFill>
                    <a:srgbClr val="00B050"/>
                  </a:solidFill>
                </a:rPr>
                <a:t>B</a:t>
              </a:r>
              <a:endParaRPr lang="fr-FR" sz="4000" dirty="0">
                <a:solidFill>
                  <a:srgbClr val="00B050"/>
                </a:solidFill>
              </a:endParaRPr>
            </a:p>
          </p:txBody>
        </p:sp>
        <p:sp>
          <p:nvSpPr>
            <p:cNvPr id="2" name="Organigramme : Connecteur 1">
              <a:extLst>
                <a:ext uri="{FF2B5EF4-FFF2-40B4-BE49-F238E27FC236}">
                  <a16:creationId xmlns:a16="http://schemas.microsoft.com/office/drawing/2014/main" id="{A9614E23-BDA6-45C2-B515-EE99D6E4670D}"/>
                </a:ext>
              </a:extLst>
            </p:cNvPr>
            <p:cNvSpPr/>
            <p:nvPr/>
          </p:nvSpPr>
          <p:spPr>
            <a:xfrm>
              <a:off x="3156559" y="2141951"/>
              <a:ext cx="4617467" cy="4559474"/>
            </a:xfrm>
            <a:prstGeom prst="flowChartConnector">
              <a:avLst/>
            </a:prstGeom>
            <a:noFill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6" name="Connecteur droit 5">
              <a:extLst>
                <a:ext uri="{FF2B5EF4-FFF2-40B4-BE49-F238E27FC236}">
                  <a16:creationId xmlns:a16="http://schemas.microsoft.com/office/drawing/2014/main" id="{41847647-37C0-40E0-A776-82031B04DA2C}"/>
                </a:ext>
              </a:extLst>
            </p:cNvPr>
            <p:cNvCxnSpPr/>
            <p:nvPr/>
          </p:nvCxnSpPr>
          <p:spPr>
            <a:xfrm flipV="1">
              <a:off x="5486400" y="3394553"/>
              <a:ext cx="2066795" cy="101460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Connecteur droit 8">
              <a:extLst>
                <a:ext uri="{FF2B5EF4-FFF2-40B4-BE49-F238E27FC236}">
                  <a16:creationId xmlns:a16="http://schemas.microsoft.com/office/drawing/2014/main" id="{DAF5BEF9-FF1B-440E-9761-B5FA80390276}"/>
                </a:ext>
              </a:extLst>
            </p:cNvPr>
            <p:cNvCxnSpPr/>
            <p:nvPr/>
          </p:nvCxnSpPr>
          <p:spPr>
            <a:xfrm flipV="1">
              <a:off x="3409167" y="4411248"/>
              <a:ext cx="2066795" cy="101460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Connecteur droit 6">
              <a:extLst>
                <a:ext uri="{FF2B5EF4-FFF2-40B4-BE49-F238E27FC236}">
                  <a16:creationId xmlns:a16="http://schemas.microsoft.com/office/drawing/2014/main" id="{C0A5F260-4E82-4318-9153-A0316B169AF7}"/>
                </a:ext>
              </a:extLst>
            </p:cNvPr>
            <p:cNvCxnSpPr/>
            <p:nvPr/>
          </p:nvCxnSpPr>
          <p:spPr>
            <a:xfrm flipH="1" flipV="1">
              <a:off x="4471792" y="2392471"/>
              <a:ext cx="1027134" cy="201669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Connecteur droit 11">
              <a:extLst>
                <a:ext uri="{FF2B5EF4-FFF2-40B4-BE49-F238E27FC236}">
                  <a16:creationId xmlns:a16="http://schemas.microsoft.com/office/drawing/2014/main" id="{D47C3A1B-535C-4FB2-A04A-34CF274FC7BD}"/>
                </a:ext>
              </a:extLst>
            </p:cNvPr>
            <p:cNvCxnSpPr/>
            <p:nvPr/>
          </p:nvCxnSpPr>
          <p:spPr>
            <a:xfrm flipH="1" flipV="1">
              <a:off x="5513540" y="4448827"/>
              <a:ext cx="1027134" cy="201669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Connecteur droit 7">
              <a:extLst>
                <a:ext uri="{FF2B5EF4-FFF2-40B4-BE49-F238E27FC236}">
                  <a16:creationId xmlns:a16="http://schemas.microsoft.com/office/drawing/2014/main" id="{2EE268A6-9409-4DE6-9DBB-647FB4950D11}"/>
                </a:ext>
              </a:extLst>
            </p:cNvPr>
            <p:cNvCxnSpPr/>
            <p:nvPr/>
          </p:nvCxnSpPr>
          <p:spPr>
            <a:xfrm flipH="1" flipV="1">
              <a:off x="3181611" y="4020855"/>
              <a:ext cx="2304789" cy="37578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Connecteur droit 12">
              <a:extLst>
                <a:ext uri="{FF2B5EF4-FFF2-40B4-BE49-F238E27FC236}">
                  <a16:creationId xmlns:a16="http://schemas.microsoft.com/office/drawing/2014/main" id="{DB8A1354-C35A-45FC-A619-E04B68C1346E}"/>
                </a:ext>
              </a:extLst>
            </p:cNvPr>
            <p:cNvCxnSpPr/>
            <p:nvPr/>
          </p:nvCxnSpPr>
          <p:spPr>
            <a:xfrm flipH="1" flipV="1">
              <a:off x="5463435" y="4411249"/>
              <a:ext cx="2304789" cy="37578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Connecteur droit 13">
              <a:extLst>
                <a:ext uri="{FF2B5EF4-FFF2-40B4-BE49-F238E27FC236}">
                  <a16:creationId xmlns:a16="http://schemas.microsoft.com/office/drawing/2014/main" id="{8FBDDCFB-CEEE-4F3C-891D-92B98D9E2588}"/>
                </a:ext>
              </a:extLst>
            </p:cNvPr>
            <p:cNvCxnSpPr/>
            <p:nvPr/>
          </p:nvCxnSpPr>
          <p:spPr>
            <a:xfrm flipV="1">
              <a:off x="5473874" y="2279737"/>
              <a:ext cx="764088" cy="212942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Connecteur droit 14">
              <a:extLst>
                <a:ext uri="{FF2B5EF4-FFF2-40B4-BE49-F238E27FC236}">
                  <a16:creationId xmlns:a16="http://schemas.microsoft.com/office/drawing/2014/main" id="{5DFC1682-C5FE-4E56-89E5-D3AAEBD1D15F}"/>
                </a:ext>
              </a:extLst>
            </p:cNvPr>
            <p:cNvCxnSpPr/>
            <p:nvPr/>
          </p:nvCxnSpPr>
          <p:spPr>
            <a:xfrm flipV="1">
              <a:off x="4711874" y="4423775"/>
              <a:ext cx="764088" cy="212942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ZoneTexte 15">
              <a:extLst>
                <a:ext uri="{FF2B5EF4-FFF2-40B4-BE49-F238E27FC236}">
                  <a16:creationId xmlns:a16="http://schemas.microsoft.com/office/drawing/2014/main" id="{9D33A1D6-08E5-4E89-9735-1F087C4689A2}"/>
                </a:ext>
              </a:extLst>
            </p:cNvPr>
            <p:cNvSpPr txBox="1"/>
            <p:nvPr/>
          </p:nvSpPr>
          <p:spPr>
            <a:xfrm>
              <a:off x="4536635" y="6150114"/>
              <a:ext cx="58389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dirty="0">
                  <a:solidFill>
                    <a:srgbClr val="00B050"/>
                  </a:solidFill>
                </a:rPr>
                <a:t>X</a:t>
              </a:r>
              <a:r>
                <a:rPr lang="fr-FR" sz="4000" baseline="30000" dirty="0">
                  <a:solidFill>
                    <a:srgbClr val="00B050"/>
                  </a:solidFill>
                </a:rPr>
                <a:t>I</a:t>
              </a:r>
              <a:endParaRPr lang="fr-FR" sz="4000" dirty="0">
                <a:solidFill>
                  <a:srgbClr val="00B050"/>
                </a:solidFill>
              </a:endParaRPr>
            </a:p>
          </p:txBody>
        </p:sp>
        <p:sp>
          <p:nvSpPr>
            <p:cNvPr id="17" name="ZoneTexte 16">
              <a:extLst>
                <a:ext uri="{FF2B5EF4-FFF2-40B4-BE49-F238E27FC236}">
                  <a16:creationId xmlns:a16="http://schemas.microsoft.com/office/drawing/2014/main" id="{4F0E9895-BA9D-4442-ADA5-FCE32FCEC8D5}"/>
                </a:ext>
              </a:extLst>
            </p:cNvPr>
            <p:cNvSpPr txBox="1"/>
            <p:nvPr/>
          </p:nvSpPr>
          <p:spPr>
            <a:xfrm>
              <a:off x="4323692" y="1913112"/>
              <a:ext cx="58389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dirty="0">
                  <a:solidFill>
                    <a:srgbClr val="00B050"/>
                  </a:solidFill>
                </a:rPr>
                <a:t>X</a:t>
              </a:r>
              <a:r>
                <a:rPr lang="fr-FR" sz="4000" baseline="30000" dirty="0">
                  <a:solidFill>
                    <a:srgbClr val="00B050"/>
                  </a:solidFill>
                </a:rPr>
                <a:t>D</a:t>
              </a:r>
              <a:endParaRPr lang="fr-FR" sz="4000" dirty="0">
                <a:solidFill>
                  <a:srgbClr val="00B050"/>
                </a:solidFill>
              </a:endParaRPr>
            </a:p>
          </p:txBody>
        </p:sp>
        <p:sp>
          <p:nvSpPr>
            <p:cNvPr id="18" name="ZoneTexte 17">
              <a:extLst>
                <a:ext uri="{FF2B5EF4-FFF2-40B4-BE49-F238E27FC236}">
                  <a16:creationId xmlns:a16="http://schemas.microsoft.com/office/drawing/2014/main" id="{AC16A17F-731B-4081-B8B1-8D78AD4BFBB5}"/>
                </a:ext>
              </a:extLst>
            </p:cNvPr>
            <p:cNvSpPr txBox="1"/>
            <p:nvPr/>
          </p:nvSpPr>
          <p:spPr>
            <a:xfrm>
              <a:off x="3035599" y="3543583"/>
              <a:ext cx="58389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dirty="0">
                  <a:solidFill>
                    <a:srgbClr val="00B050"/>
                  </a:solidFill>
                </a:rPr>
                <a:t>X</a:t>
              </a:r>
              <a:r>
                <a:rPr lang="fr-FR" sz="4000" baseline="30000" dirty="0">
                  <a:solidFill>
                    <a:srgbClr val="00B050"/>
                  </a:solidFill>
                </a:rPr>
                <a:t>F</a:t>
              </a:r>
              <a:endParaRPr lang="fr-FR" sz="4000" dirty="0">
                <a:solidFill>
                  <a:srgbClr val="00B050"/>
                </a:solidFill>
              </a:endParaRPr>
            </a:p>
          </p:txBody>
        </p:sp>
        <p:sp>
          <p:nvSpPr>
            <p:cNvPr id="19" name="ZoneTexte 18">
              <a:extLst>
                <a:ext uri="{FF2B5EF4-FFF2-40B4-BE49-F238E27FC236}">
                  <a16:creationId xmlns:a16="http://schemas.microsoft.com/office/drawing/2014/main" id="{16F6F8F1-07A9-4F12-BEFD-AAD3F04A7439}"/>
                </a:ext>
              </a:extLst>
            </p:cNvPr>
            <p:cNvSpPr txBox="1"/>
            <p:nvPr/>
          </p:nvSpPr>
          <p:spPr>
            <a:xfrm>
              <a:off x="7609687" y="4322284"/>
              <a:ext cx="58389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dirty="0">
                  <a:solidFill>
                    <a:srgbClr val="00B050"/>
                  </a:solidFill>
                </a:rPr>
                <a:t>X</a:t>
              </a:r>
              <a:r>
                <a:rPr lang="fr-FR" sz="4000" baseline="30000" dirty="0">
                  <a:solidFill>
                    <a:srgbClr val="00B050"/>
                  </a:solidFill>
                </a:rPr>
                <a:t>G</a:t>
              </a:r>
              <a:endParaRPr lang="fr-FR" sz="4000" dirty="0">
                <a:solidFill>
                  <a:srgbClr val="00B050"/>
                </a:solidFill>
              </a:endParaRPr>
            </a:p>
          </p:txBody>
        </p:sp>
        <p:sp>
          <p:nvSpPr>
            <p:cNvPr id="20" name="ZoneTexte 19">
              <a:extLst>
                <a:ext uri="{FF2B5EF4-FFF2-40B4-BE49-F238E27FC236}">
                  <a16:creationId xmlns:a16="http://schemas.microsoft.com/office/drawing/2014/main" id="{CE93F8CA-166D-4DC3-8493-61424975DBAE}"/>
                </a:ext>
              </a:extLst>
            </p:cNvPr>
            <p:cNvSpPr txBox="1"/>
            <p:nvPr/>
          </p:nvSpPr>
          <p:spPr>
            <a:xfrm>
              <a:off x="6108651" y="1806640"/>
              <a:ext cx="58389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dirty="0">
                  <a:solidFill>
                    <a:srgbClr val="00B050"/>
                  </a:solidFill>
                </a:rPr>
                <a:t>X</a:t>
              </a:r>
              <a:r>
                <a:rPr lang="fr-FR" sz="4000" baseline="30000" dirty="0">
                  <a:solidFill>
                    <a:srgbClr val="00B050"/>
                  </a:solidFill>
                </a:rPr>
                <a:t>H</a:t>
              </a:r>
              <a:endParaRPr lang="fr-FR" sz="4000" dirty="0">
                <a:solidFill>
                  <a:srgbClr val="00B050"/>
                </a:solidFill>
              </a:endParaRPr>
            </a:p>
          </p:txBody>
        </p:sp>
        <p:sp>
          <p:nvSpPr>
            <p:cNvPr id="21" name="ZoneTexte 20">
              <a:extLst>
                <a:ext uri="{FF2B5EF4-FFF2-40B4-BE49-F238E27FC236}">
                  <a16:creationId xmlns:a16="http://schemas.microsoft.com/office/drawing/2014/main" id="{50D6FD27-F7FC-4AF5-A27F-707FC24617B4}"/>
                </a:ext>
              </a:extLst>
            </p:cNvPr>
            <p:cNvSpPr txBox="1"/>
            <p:nvPr/>
          </p:nvSpPr>
          <p:spPr>
            <a:xfrm>
              <a:off x="3248541" y="4971550"/>
              <a:ext cx="58389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dirty="0" err="1">
                  <a:solidFill>
                    <a:srgbClr val="00B050"/>
                  </a:solidFill>
                </a:rPr>
                <a:t>X</a:t>
              </a:r>
              <a:r>
                <a:rPr lang="fr-FR" sz="4000" baseline="30000" dirty="0" err="1">
                  <a:solidFill>
                    <a:srgbClr val="00B050"/>
                  </a:solidFill>
                </a:rPr>
                <a:t>c</a:t>
              </a:r>
              <a:endParaRPr lang="fr-FR" sz="4000" dirty="0">
                <a:solidFill>
                  <a:srgbClr val="00B050"/>
                </a:solidFill>
              </a:endParaRPr>
            </a:p>
          </p:txBody>
        </p:sp>
        <p:sp>
          <p:nvSpPr>
            <p:cNvPr id="22" name="ZoneTexte 21">
              <a:extLst>
                <a:ext uri="{FF2B5EF4-FFF2-40B4-BE49-F238E27FC236}">
                  <a16:creationId xmlns:a16="http://schemas.microsoft.com/office/drawing/2014/main" id="{49DD8A0F-C7CF-4D06-AA79-6663A9F4F63E}"/>
                </a:ext>
              </a:extLst>
            </p:cNvPr>
            <p:cNvSpPr txBox="1"/>
            <p:nvPr/>
          </p:nvSpPr>
          <p:spPr>
            <a:xfrm>
              <a:off x="6394662" y="5988246"/>
              <a:ext cx="58389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dirty="0">
                  <a:solidFill>
                    <a:srgbClr val="00B050"/>
                  </a:solidFill>
                </a:rPr>
                <a:t>X</a:t>
              </a:r>
              <a:r>
                <a:rPr lang="fr-FR" sz="4000" baseline="30000" dirty="0">
                  <a:solidFill>
                    <a:srgbClr val="00B050"/>
                  </a:solidFill>
                </a:rPr>
                <a:t>E</a:t>
              </a:r>
              <a:endParaRPr lang="fr-FR" sz="4000" dirty="0">
                <a:solidFill>
                  <a:srgbClr val="00B050"/>
                </a:solidFill>
              </a:endParaRPr>
            </a:p>
          </p:txBody>
        </p:sp>
      </p:grpSp>
      <p:cxnSp>
        <p:nvCxnSpPr>
          <p:cNvPr id="24" name="Connecteur droit avec flèche 23">
            <a:extLst>
              <a:ext uri="{FF2B5EF4-FFF2-40B4-BE49-F238E27FC236}">
                <a16:creationId xmlns:a16="http://schemas.microsoft.com/office/drawing/2014/main" id="{BC28BE2A-0D12-4364-9E44-7D21B9EBADA0}"/>
              </a:ext>
            </a:extLst>
          </p:cNvPr>
          <p:cNvCxnSpPr/>
          <p:nvPr/>
        </p:nvCxnSpPr>
        <p:spPr>
          <a:xfrm flipH="1">
            <a:off x="7277622" y="1315234"/>
            <a:ext cx="1102291" cy="76408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7" name="Connecteur droit avec flèche 26">
            <a:extLst>
              <a:ext uri="{FF2B5EF4-FFF2-40B4-BE49-F238E27FC236}">
                <a16:creationId xmlns:a16="http://schemas.microsoft.com/office/drawing/2014/main" id="{5094D5D4-DFD6-4FFE-ABB3-03BC7F40CCD5}"/>
              </a:ext>
            </a:extLst>
          </p:cNvPr>
          <p:cNvCxnSpPr>
            <a:cxnSpLocks/>
          </p:cNvCxnSpPr>
          <p:nvPr/>
        </p:nvCxnSpPr>
        <p:spPr>
          <a:xfrm>
            <a:off x="2217107" y="1127342"/>
            <a:ext cx="2304789" cy="92692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31" name="ZoneTexte 30">
            <a:extLst>
              <a:ext uri="{FF2B5EF4-FFF2-40B4-BE49-F238E27FC236}">
                <a16:creationId xmlns:a16="http://schemas.microsoft.com/office/drawing/2014/main" id="{ACD46A2E-4E30-4914-94CA-949DDD32D2F5}"/>
              </a:ext>
            </a:extLst>
          </p:cNvPr>
          <p:cNvSpPr txBox="1"/>
          <p:nvPr/>
        </p:nvSpPr>
        <p:spPr>
          <a:xfrm>
            <a:off x="603337" y="478077"/>
            <a:ext cx="486009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/>
              <a:t>Un rayon [</a:t>
            </a:r>
            <a:r>
              <a:rPr lang="fr-FR" sz="4000" dirty="0">
                <a:solidFill>
                  <a:srgbClr val="00B0F0"/>
                </a:solidFill>
              </a:rPr>
              <a:t>A</a:t>
            </a:r>
            <a:r>
              <a:rPr lang="fr-FR" sz="4000" dirty="0">
                <a:solidFill>
                  <a:srgbClr val="00B050"/>
                </a:solidFill>
              </a:rPr>
              <a:t>D</a:t>
            </a:r>
            <a:r>
              <a:rPr lang="fr-FR" sz="4000" dirty="0"/>
              <a:t>]</a:t>
            </a:r>
            <a:endParaRPr lang="fr-FR" sz="4000" dirty="0">
              <a:solidFill>
                <a:srgbClr val="00B0F0"/>
              </a:solidFill>
            </a:endParaRPr>
          </a:p>
        </p:txBody>
      </p:sp>
      <p:cxnSp>
        <p:nvCxnSpPr>
          <p:cNvPr id="1025" name="Connecteur droit avec flèche 1024">
            <a:extLst>
              <a:ext uri="{FF2B5EF4-FFF2-40B4-BE49-F238E27FC236}">
                <a16:creationId xmlns:a16="http://schemas.microsoft.com/office/drawing/2014/main" id="{EFB1B86C-DE4B-4E45-B31F-911F805F05EE}"/>
              </a:ext>
            </a:extLst>
          </p:cNvPr>
          <p:cNvCxnSpPr>
            <a:cxnSpLocks/>
          </p:cNvCxnSpPr>
          <p:nvPr/>
        </p:nvCxnSpPr>
        <p:spPr>
          <a:xfrm flipH="1" flipV="1">
            <a:off x="6989523" y="4033381"/>
            <a:ext cx="851770" cy="103966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36" name="ZoneTexte 35">
            <a:extLst>
              <a:ext uri="{FF2B5EF4-FFF2-40B4-BE49-F238E27FC236}">
                <a16:creationId xmlns:a16="http://schemas.microsoft.com/office/drawing/2014/main" id="{6BB86F49-9693-44A4-AE54-E17AC55B9F42}"/>
              </a:ext>
            </a:extLst>
          </p:cNvPr>
          <p:cNvSpPr txBox="1"/>
          <p:nvPr/>
        </p:nvSpPr>
        <p:spPr>
          <a:xfrm>
            <a:off x="7870521" y="4851749"/>
            <a:ext cx="486009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/>
              <a:t>Un rayon [</a:t>
            </a:r>
            <a:r>
              <a:rPr lang="fr-FR" sz="4000" dirty="0">
                <a:solidFill>
                  <a:srgbClr val="00B0F0"/>
                </a:solidFill>
              </a:rPr>
              <a:t>A</a:t>
            </a:r>
            <a:r>
              <a:rPr lang="fr-FR" sz="4000" dirty="0">
                <a:solidFill>
                  <a:srgbClr val="00B050"/>
                </a:solidFill>
              </a:rPr>
              <a:t>G</a:t>
            </a:r>
            <a:r>
              <a:rPr lang="fr-FR" sz="4000" dirty="0"/>
              <a:t>]</a:t>
            </a:r>
            <a:endParaRPr lang="fr-FR" sz="4000" dirty="0">
              <a:solidFill>
                <a:srgbClr val="00B0F0"/>
              </a:solidFill>
            </a:endParaRPr>
          </a:p>
        </p:txBody>
      </p:sp>
      <p:cxnSp>
        <p:nvCxnSpPr>
          <p:cNvPr id="1029" name="Connecteur droit avec flèche 1028">
            <a:extLst>
              <a:ext uri="{FF2B5EF4-FFF2-40B4-BE49-F238E27FC236}">
                <a16:creationId xmlns:a16="http://schemas.microsoft.com/office/drawing/2014/main" id="{A5BFA82B-86B2-4F59-AC77-A61D5EC837BE}"/>
              </a:ext>
            </a:extLst>
          </p:cNvPr>
          <p:cNvCxnSpPr/>
          <p:nvPr/>
        </p:nvCxnSpPr>
        <p:spPr>
          <a:xfrm flipV="1">
            <a:off x="2517732" y="3532340"/>
            <a:ext cx="1478071" cy="80166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39" name="ZoneTexte 38">
            <a:extLst>
              <a:ext uri="{FF2B5EF4-FFF2-40B4-BE49-F238E27FC236}">
                <a16:creationId xmlns:a16="http://schemas.microsoft.com/office/drawing/2014/main" id="{373DB22F-73FA-4E81-BEC8-24853313473D}"/>
              </a:ext>
            </a:extLst>
          </p:cNvPr>
          <p:cNvSpPr txBox="1"/>
          <p:nvPr/>
        </p:nvSpPr>
        <p:spPr>
          <a:xfrm>
            <a:off x="144050" y="4227535"/>
            <a:ext cx="486009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/>
              <a:t>Un rayon [</a:t>
            </a:r>
            <a:r>
              <a:rPr lang="fr-FR" sz="4000" dirty="0">
                <a:solidFill>
                  <a:srgbClr val="00B0F0"/>
                </a:solidFill>
              </a:rPr>
              <a:t>A</a:t>
            </a:r>
            <a:r>
              <a:rPr lang="fr-FR" sz="4000" dirty="0">
                <a:solidFill>
                  <a:srgbClr val="00B050"/>
                </a:solidFill>
              </a:rPr>
              <a:t>F</a:t>
            </a:r>
            <a:r>
              <a:rPr lang="fr-FR" sz="4000" dirty="0"/>
              <a:t>]</a:t>
            </a:r>
            <a:endParaRPr lang="fr-FR" sz="4000" dirty="0">
              <a:solidFill>
                <a:srgbClr val="00B0F0"/>
              </a:solidFill>
            </a:endParaRPr>
          </a:p>
        </p:txBody>
      </p:sp>
      <p:grpSp>
        <p:nvGrpSpPr>
          <p:cNvPr id="4" name="Groupe 3">
            <a:extLst>
              <a:ext uri="{FF2B5EF4-FFF2-40B4-BE49-F238E27FC236}">
                <a16:creationId xmlns:a16="http://schemas.microsoft.com/office/drawing/2014/main" id="{9F64D2F7-9F10-1C00-D800-7302F20A011F}"/>
              </a:ext>
            </a:extLst>
          </p:cNvPr>
          <p:cNvGrpSpPr/>
          <p:nvPr/>
        </p:nvGrpSpPr>
        <p:grpSpPr>
          <a:xfrm>
            <a:off x="7189940" y="701458"/>
            <a:ext cx="8248722" cy="707886"/>
            <a:chOff x="7189940" y="701458"/>
            <a:chExt cx="8248722" cy="707886"/>
          </a:xfrm>
        </p:grpSpPr>
        <p:sp>
          <p:nvSpPr>
            <p:cNvPr id="25" name="ZoneTexte 24">
              <a:extLst>
                <a:ext uri="{FF2B5EF4-FFF2-40B4-BE49-F238E27FC236}">
                  <a16:creationId xmlns:a16="http://schemas.microsoft.com/office/drawing/2014/main" id="{2625BB34-D5C3-40F3-820C-473A41F4547C}"/>
                </a:ext>
              </a:extLst>
            </p:cNvPr>
            <p:cNvSpPr txBox="1"/>
            <p:nvPr/>
          </p:nvSpPr>
          <p:spPr>
            <a:xfrm>
              <a:off x="7189940" y="701458"/>
              <a:ext cx="4860097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4000" dirty="0"/>
                <a:t>Un cercle   de </a:t>
              </a:r>
              <a:r>
                <a:rPr lang="fr-FR" sz="4000" dirty="0">
                  <a:solidFill>
                    <a:srgbClr val="00B0F0"/>
                  </a:solidFill>
                </a:rPr>
                <a:t>centre A</a:t>
              </a:r>
            </a:p>
          </p:txBody>
        </p:sp>
        <p:sp>
          <p:nvSpPr>
            <p:cNvPr id="3" name="ZoneTexte 2">
              <a:extLst>
                <a:ext uri="{FF2B5EF4-FFF2-40B4-BE49-F238E27FC236}">
                  <a16:creationId xmlns:a16="http://schemas.microsoft.com/office/drawing/2014/main" id="{4E57451C-C6F7-CDBE-820D-12610BFB2A0F}"/>
                </a:ext>
              </a:extLst>
            </p:cNvPr>
            <p:cNvSpPr txBox="1"/>
            <p:nvPr/>
          </p:nvSpPr>
          <p:spPr>
            <a:xfrm>
              <a:off x="9217478" y="849476"/>
              <a:ext cx="6221184" cy="55399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fr-FR" sz="3000" b="1" dirty="0">
                  <a:effectLst/>
                  <a:latin typeface="Cursive standard" pitchFamily="2" charset="0"/>
                  <a:ea typeface="Calibri" panose="020F0502020204030204" pitchFamily="34" charset="0"/>
                  <a:cs typeface="Times New Roman" panose="02020603050405020304" pitchFamily="18" charset="0"/>
                </a:rPr>
                <a:t>C</a:t>
              </a:r>
              <a:endParaRPr lang="fr-FR" sz="3000" dirty="0"/>
            </a:p>
          </p:txBody>
        </p:sp>
      </p:grpSp>
      <p:sp>
        <p:nvSpPr>
          <p:cNvPr id="23" name="ZoneTexte 22">
            <a:extLst>
              <a:ext uri="{FF2B5EF4-FFF2-40B4-BE49-F238E27FC236}">
                <a16:creationId xmlns:a16="http://schemas.microsoft.com/office/drawing/2014/main" id="{F2BEF860-5650-38B3-D433-A7ABBC89AB9E}"/>
              </a:ext>
            </a:extLst>
          </p:cNvPr>
          <p:cNvSpPr txBox="1"/>
          <p:nvPr/>
        </p:nvSpPr>
        <p:spPr>
          <a:xfrm>
            <a:off x="10326029" y="6311590"/>
            <a:ext cx="1597810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300" dirty="0"/>
              <a:t>www.ardoise-craie.fr</a:t>
            </a:r>
          </a:p>
        </p:txBody>
      </p:sp>
    </p:spTree>
    <p:extLst>
      <p:ext uri="{BB962C8B-B14F-4D97-AF65-F5344CB8AC3E}">
        <p14:creationId xmlns:p14="http://schemas.microsoft.com/office/powerpoint/2010/main" val="39893103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  <p:bldP spid="36" grpId="0"/>
      <p:bldP spid="39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D285AC05-21F9-99E4-FB46-65402F15EFFE}"/>
              </a:ext>
            </a:extLst>
          </p:cNvPr>
          <p:cNvSpPr txBox="1"/>
          <p:nvPr/>
        </p:nvSpPr>
        <p:spPr>
          <a:xfrm>
            <a:off x="631372" y="206828"/>
            <a:ext cx="7707086" cy="20159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500" dirty="0">
                <a:solidFill>
                  <a:srgbClr val="00B0F0"/>
                </a:solidFill>
              </a:rPr>
              <a:t>1) Tracer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500" dirty="0">
                <a:solidFill>
                  <a:srgbClr val="00B0F0"/>
                </a:solidFill>
              </a:rPr>
              <a:t>un cercle C de centre O et de rayon 5 cm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500" dirty="0">
                <a:solidFill>
                  <a:srgbClr val="00B0F0"/>
                </a:solidFill>
              </a:rPr>
              <a:t>les diamètres [EF] [CA] [GH] [LM]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500" dirty="0">
                <a:solidFill>
                  <a:srgbClr val="00B0F0"/>
                </a:solidFill>
              </a:rPr>
              <a:t>Les rayons [OI] [OP] [OX]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500" dirty="0">
                <a:solidFill>
                  <a:srgbClr val="00B0F0"/>
                </a:solidFill>
              </a:rPr>
              <a:t>La corde [TR]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E35E21EC-E1E2-DB88-AD28-D5DEE2FBBDAA}"/>
              </a:ext>
            </a:extLst>
          </p:cNvPr>
          <p:cNvSpPr txBox="1"/>
          <p:nvPr/>
        </p:nvSpPr>
        <p:spPr>
          <a:xfrm>
            <a:off x="631372" y="2895600"/>
            <a:ext cx="7707086" cy="20159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500" dirty="0">
                <a:solidFill>
                  <a:srgbClr val="7030A0"/>
                </a:solidFill>
              </a:rPr>
              <a:t>2) Tracer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500" dirty="0">
                <a:solidFill>
                  <a:srgbClr val="7030A0"/>
                </a:solidFill>
              </a:rPr>
              <a:t>un cercle E de centre H et de rayon 3 cm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500" dirty="0">
                <a:solidFill>
                  <a:srgbClr val="7030A0"/>
                </a:solidFill>
              </a:rPr>
              <a:t>les diamètres [FA] [RT] [GH] [LM]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500" dirty="0">
                <a:solidFill>
                  <a:srgbClr val="7030A0"/>
                </a:solidFill>
              </a:rPr>
              <a:t>Les rayons [HI] [HP] [HX]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500" dirty="0">
                <a:solidFill>
                  <a:srgbClr val="7030A0"/>
                </a:solidFill>
              </a:rPr>
              <a:t>La corde [UV]</a:t>
            </a: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EA61898A-5262-5667-E1E8-507FD4888AED}"/>
              </a:ext>
            </a:extLst>
          </p:cNvPr>
          <p:cNvSpPr txBox="1"/>
          <p:nvPr/>
        </p:nvSpPr>
        <p:spPr>
          <a:xfrm>
            <a:off x="10326029" y="6311590"/>
            <a:ext cx="1597810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300" dirty="0"/>
              <a:t>www.ardoise-craie.fr</a:t>
            </a:r>
          </a:p>
        </p:txBody>
      </p:sp>
    </p:spTree>
    <p:extLst>
      <p:ext uri="{BB962C8B-B14F-4D97-AF65-F5344CB8AC3E}">
        <p14:creationId xmlns:p14="http://schemas.microsoft.com/office/powerpoint/2010/main" val="72923037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B6B3260-C684-6081-4A87-1CB59D0FD5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04309"/>
          </a:xfrm>
        </p:spPr>
        <p:txBody>
          <a:bodyPr>
            <a:normAutofit fontScale="90000"/>
          </a:bodyPr>
          <a:lstStyle/>
          <a:p>
            <a:pPr algn="ctr"/>
            <a:r>
              <a:rPr lang="fr-FR" sz="3500" dirty="0"/>
              <a:t>Ecris le programme de construction de cette figure </a:t>
            </a:r>
          </a:p>
        </p:txBody>
      </p:sp>
      <p:grpSp>
        <p:nvGrpSpPr>
          <p:cNvPr id="9" name="Groupe 8">
            <a:extLst>
              <a:ext uri="{FF2B5EF4-FFF2-40B4-BE49-F238E27FC236}">
                <a16:creationId xmlns:a16="http://schemas.microsoft.com/office/drawing/2014/main" id="{7C85D8C9-21AA-6E3F-E8E4-2831012AF96C}"/>
              </a:ext>
            </a:extLst>
          </p:cNvPr>
          <p:cNvGrpSpPr/>
          <p:nvPr/>
        </p:nvGrpSpPr>
        <p:grpSpPr>
          <a:xfrm>
            <a:off x="1795345" y="2018370"/>
            <a:ext cx="3240000" cy="3240000"/>
            <a:chOff x="1795345" y="2018370"/>
            <a:chExt cx="3240000" cy="3240000"/>
          </a:xfrm>
        </p:grpSpPr>
        <p:sp>
          <p:nvSpPr>
            <p:cNvPr id="4" name="Organigramme : Connecteur 3">
              <a:extLst>
                <a:ext uri="{FF2B5EF4-FFF2-40B4-BE49-F238E27FC236}">
                  <a16:creationId xmlns:a16="http://schemas.microsoft.com/office/drawing/2014/main" id="{4FA2F735-1BFB-C050-D4F9-02AFD5D357F6}"/>
                </a:ext>
              </a:extLst>
            </p:cNvPr>
            <p:cNvSpPr/>
            <p:nvPr/>
          </p:nvSpPr>
          <p:spPr>
            <a:xfrm>
              <a:off x="1795345" y="2018370"/>
              <a:ext cx="3240000" cy="3240000"/>
            </a:xfrm>
            <a:prstGeom prst="flowChartConnector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cxnSp>
          <p:nvCxnSpPr>
            <p:cNvPr id="6" name="Connecteur droit 5">
              <a:extLst>
                <a:ext uri="{FF2B5EF4-FFF2-40B4-BE49-F238E27FC236}">
                  <a16:creationId xmlns:a16="http://schemas.microsoft.com/office/drawing/2014/main" id="{EAB0E0D0-F854-62FF-808F-81305024CA33}"/>
                </a:ext>
              </a:extLst>
            </p:cNvPr>
            <p:cNvCxnSpPr/>
            <p:nvPr/>
          </p:nvCxnSpPr>
          <p:spPr>
            <a:xfrm>
              <a:off x="3401121" y="3395547"/>
              <a:ext cx="0" cy="418171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" name="Connecteur droit 7">
              <a:extLst>
                <a:ext uri="{FF2B5EF4-FFF2-40B4-BE49-F238E27FC236}">
                  <a16:creationId xmlns:a16="http://schemas.microsoft.com/office/drawing/2014/main" id="{426F126B-D8AB-4347-96CD-0CDFF312F9E2}"/>
                </a:ext>
              </a:extLst>
            </p:cNvPr>
            <p:cNvCxnSpPr/>
            <p:nvPr/>
          </p:nvCxnSpPr>
          <p:spPr>
            <a:xfrm>
              <a:off x="3166946" y="3601845"/>
              <a:ext cx="43489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cxnSp>
        <p:nvCxnSpPr>
          <p:cNvPr id="22" name="Connecteur droit 21">
            <a:extLst>
              <a:ext uri="{FF2B5EF4-FFF2-40B4-BE49-F238E27FC236}">
                <a16:creationId xmlns:a16="http://schemas.microsoft.com/office/drawing/2014/main" id="{3D2A86DF-3DF1-757D-1CE6-1BF43C8F5648}"/>
              </a:ext>
            </a:extLst>
          </p:cNvPr>
          <p:cNvCxnSpPr>
            <a:cxnSpLocks/>
          </p:cNvCxnSpPr>
          <p:nvPr/>
        </p:nvCxnSpPr>
        <p:spPr>
          <a:xfrm>
            <a:off x="2280983" y="2481706"/>
            <a:ext cx="2291026" cy="229102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Connecteur droit 23">
            <a:extLst>
              <a:ext uri="{FF2B5EF4-FFF2-40B4-BE49-F238E27FC236}">
                <a16:creationId xmlns:a16="http://schemas.microsoft.com/office/drawing/2014/main" id="{CC3E822F-C226-D5C3-B173-90A95FF5C265}"/>
              </a:ext>
            </a:extLst>
          </p:cNvPr>
          <p:cNvCxnSpPr>
            <a:endCxn id="4" idx="2"/>
          </p:cNvCxnSpPr>
          <p:nvPr/>
        </p:nvCxnSpPr>
        <p:spPr>
          <a:xfrm flipH="1">
            <a:off x="1795345" y="3601845"/>
            <a:ext cx="160577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5" name="ZoneTexte 24">
            <a:extLst>
              <a:ext uri="{FF2B5EF4-FFF2-40B4-BE49-F238E27FC236}">
                <a16:creationId xmlns:a16="http://schemas.microsoft.com/office/drawing/2014/main" id="{9764C359-7905-7DC6-C203-4C4996E2DC7D}"/>
              </a:ext>
            </a:extLst>
          </p:cNvPr>
          <p:cNvSpPr txBox="1"/>
          <p:nvPr/>
        </p:nvSpPr>
        <p:spPr>
          <a:xfrm>
            <a:off x="1963267" y="2168243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A</a:t>
            </a:r>
          </a:p>
        </p:txBody>
      </p:sp>
      <p:sp>
        <p:nvSpPr>
          <p:cNvPr id="26" name="ZoneTexte 25">
            <a:extLst>
              <a:ext uri="{FF2B5EF4-FFF2-40B4-BE49-F238E27FC236}">
                <a16:creationId xmlns:a16="http://schemas.microsoft.com/office/drawing/2014/main" id="{782B7166-D1E1-1E0A-9C9D-938856BE4006}"/>
              </a:ext>
            </a:extLst>
          </p:cNvPr>
          <p:cNvSpPr txBox="1"/>
          <p:nvPr/>
        </p:nvSpPr>
        <p:spPr>
          <a:xfrm>
            <a:off x="4600446" y="4716863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B</a:t>
            </a:r>
          </a:p>
        </p:txBody>
      </p:sp>
      <p:sp>
        <p:nvSpPr>
          <p:cNvPr id="27" name="ZoneTexte 26">
            <a:extLst>
              <a:ext uri="{FF2B5EF4-FFF2-40B4-BE49-F238E27FC236}">
                <a16:creationId xmlns:a16="http://schemas.microsoft.com/office/drawing/2014/main" id="{C7411E1A-C086-8AE4-3B82-F3C85D2ACD14}"/>
              </a:ext>
            </a:extLst>
          </p:cNvPr>
          <p:cNvSpPr txBox="1"/>
          <p:nvPr/>
        </p:nvSpPr>
        <p:spPr>
          <a:xfrm>
            <a:off x="1449238" y="3269038"/>
            <a:ext cx="3273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D</a:t>
            </a:r>
          </a:p>
        </p:txBody>
      </p:sp>
      <p:sp>
        <p:nvSpPr>
          <p:cNvPr id="28" name="ZoneTexte 27">
            <a:extLst>
              <a:ext uri="{FF2B5EF4-FFF2-40B4-BE49-F238E27FC236}">
                <a16:creationId xmlns:a16="http://schemas.microsoft.com/office/drawing/2014/main" id="{94F0DE8B-4AD2-7171-1B1C-1F6DFB2D5138}"/>
              </a:ext>
            </a:extLst>
          </p:cNvPr>
          <p:cNvSpPr txBox="1"/>
          <p:nvPr/>
        </p:nvSpPr>
        <p:spPr>
          <a:xfrm>
            <a:off x="3384395" y="3269038"/>
            <a:ext cx="3369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O</a:t>
            </a:r>
          </a:p>
        </p:txBody>
      </p:sp>
      <p:sp>
        <p:nvSpPr>
          <p:cNvPr id="29" name="ZoneTexte 28">
            <a:extLst>
              <a:ext uri="{FF2B5EF4-FFF2-40B4-BE49-F238E27FC236}">
                <a16:creationId xmlns:a16="http://schemas.microsoft.com/office/drawing/2014/main" id="{2F44B65B-0B93-CD28-221F-239E89FAD29D}"/>
              </a:ext>
            </a:extLst>
          </p:cNvPr>
          <p:cNvSpPr txBox="1"/>
          <p:nvPr/>
        </p:nvSpPr>
        <p:spPr>
          <a:xfrm>
            <a:off x="2419939" y="3579544"/>
            <a:ext cx="6367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i="1" dirty="0">
                <a:solidFill>
                  <a:srgbClr val="00B050"/>
                </a:solidFill>
              </a:rPr>
              <a:t>4 cm</a:t>
            </a:r>
          </a:p>
        </p:txBody>
      </p:sp>
      <p:sp>
        <p:nvSpPr>
          <p:cNvPr id="31" name="ZoneTexte 30">
            <a:extLst>
              <a:ext uri="{FF2B5EF4-FFF2-40B4-BE49-F238E27FC236}">
                <a16:creationId xmlns:a16="http://schemas.microsoft.com/office/drawing/2014/main" id="{37D8E7CE-924F-63AA-E937-5A9C0D98D316}"/>
              </a:ext>
            </a:extLst>
          </p:cNvPr>
          <p:cNvSpPr txBox="1"/>
          <p:nvPr/>
        </p:nvSpPr>
        <p:spPr>
          <a:xfrm>
            <a:off x="5234967" y="1514301"/>
            <a:ext cx="6957033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500" dirty="0">
                <a:solidFill>
                  <a:srgbClr val="0070C0"/>
                </a:solidFill>
              </a:rPr>
              <a:t>Trace un cercle de centre O et de rayon [OD] = 4 cm.</a:t>
            </a:r>
          </a:p>
        </p:txBody>
      </p:sp>
      <p:sp>
        <p:nvSpPr>
          <p:cNvPr id="33" name="ZoneTexte 32">
            <a:extLst>
              <a:ext uri="{FF2B5EF4-FFF2-40B4-BE49-F238E27FC236}">
                <a16:creationId xmlns:a16="http://schemas.microsoft.com/office/drawing/2014/main" id="{DEF805AE-5967-4A31-FF0D-B63DA82A8FD2}"/>
              </a:ext>
            </a:extLst>
          </p:cNvPr>
          <p:cNvSpPr txBox="1"/>
          <p:nvPr/>
        </p:nvSpPr>
        <p:spPr>
          <a:xfrm>
            <a:off x="5237356" y="2018370"/>
            <a:ext cx="6116444" cy="4770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2500" dirty="0">
                <a:solidFill>
                  <a:srgbClr val="0070C0"/>
                </a:solidFill>
              </a:rPr>
              <a:t>Trace un diamètre [AB].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FC2D14DF-B8E9-B098-B88B-89505A90C48E}"/>
              </a:ext>
            </a:extLst>
          </p:cNvPr>
          <p:cNvSpPr txBox="1"/>
          <p:nvPr/>
        </p:nvSpPr>
        <p:spPr>
          <a:xfrm>
            <a:off x="10326029" y="6311590"/>
            <a:ext cx="1597810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300" dirty="0"/>
              <a:t>www.ardoise-craie.fr</a:t>
            </a:r>
          </a:p>
        </p:txBody>
      </p:sp>
    </p:spTree>
    <p:extLst>
      <p:ext uri="{BB962C8B-B14F-4D97-AF65-F5344CB8AC3E}">
        <p14:creationId xmlns:p14="http://schemas.microsoft.com/office/powerpoint/2010/main" val="7168411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  <p:bldP spid="33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B6B3260-C684-6081-4A87-1CB59D0FD5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04309"/>
          </a:xfrm>
        </p:spPr>
        <p:txBody>
          <a:bodyPr>
            <a:normAutofit fontScale="90000"/>
          </a:bodyPr>
          <a:lstStyle/>
          <a:p>
            <a:pPr algn="ctr"/>
            <a:r>
              <a:rPr lang="fr-FR" sz="3500" dirty="0"/>
              <a:t>Ecris le programme de construction de cette figure </a:t>
            </a:r>
          </a:p>
        </p:txBody>
      </p:sp>
      <p:grpSp>
        <p:nvGrpSpPr>
          <p:cNvPr id="9" name="Groupe 8">
            <a:extLst>
              <a:ext uri="{FF2B5EF4-FFF2-40B4-BE49-F238E27FC236}">
                <a16:creationId xmlns:a16="http://schemas.microsoft.com/office/drawing/2014/main" id="{7C85D8C9-21AA-6E3F-E8E4-2831012AF96C}"/>
              </a:ext>
            </a:extLst>
          </p:cNvPr>
          <p:cNvGrpSpPr/>
          <p:nvPr/>
        </p:nvGrpSpPr>
        <p:grpSpPr>
          <a:xfrm>
            <a:off x="1795345" y="2018370"/>
            <a:ext cx="3240000" cy="3240000"/>
            <a:chOff x="1795345" y="2018370"/>
            <a:chExt cx="3240000" cy="3240000"/>
          </a:xfrm>
        </p:grpSpPr>
        <p:sp>
          <p:nvSpPr>
            <p:cNvPr id="4" name="Organigramme : Connecteur 3">
              <a:extLst>
                <a:ext uri="{FF2B5EF4-FFF2-40B4-BE49-F238E27FC236}">
                  <a16:creationId xmlns:a16="http://schemas.microsoft.com/office/drawing/2014/main" id="{4FA2F735-1BFB-C050-D4F9-02AFD5D357F6}"/>
                </a:ext>
              </a:extLst>
            </p:cNvPr>
            <p:cNvSpPr/>
            <p:nvPr/>
          </p:nvSpPr>
          <p:spPr>
            <a:xfrm>
              <a:off x="1795345" y="2018370"/>
              <a:ext cx="3240000" cy="3240000"/>
            </a:xfrm>
            <a:prstGeom prst="flowChartConnector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cxnSp>
          <p:nvCxnSpPr>
            <p:cNvPr id="6" name="Connecteur droit 5">
              <a:extLst>
                <a:ext uri="{FF2B5EF4-FFF2-40B4-BE49-F238E27FC236}">
                  <a16:creationId xmlns:a16="http://schemas.microsoft.com/office/drawing/2014/main" id="{EAB0E0D0-F854-62FF-808F-81305024CA33}"/>
                </a:ext>
              </a:extLst>
            </p:cNvPr>
            <p:cNvCxnSpPr/>
            <p:nvPr/>
          </p:nvCxnSpPr>
          <p:spPr>
            <a:xfrm>
              <a:off x="3401121" y="3395547"/>
              <a:ext cx="0" cy="418171"/>
            </a:xfrm>
            <a:prstGeom prst="line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</p:cxnSp>
        <p:cxnSp>
          <p:nvCxnSpPr>
            <p:cNvPr id="8" name="Connecteur droit 7">
              <a:extLst>
                <a:ext uri="{FF2B5EF4-FFF2-40B4-BE49-F238E27FC236}">
                  <a16:creationId xmlns:a16="http://schemas.microsoft.com/office/drawing/2014/main" id="{426F126B-D8AB-4347-96CD-0CDFF312F9E2}"/>
                </a:ext>
              </a:extLst>
            </p:cNvPr>
            <p:cNvCxnSpPr/>
            <p:nvPr/>
          </p:nvCxnSpPr>
          <p:spPr>
            <a:xfrm>
              <a:off x="3166946" y="3601845"/>
              <a:ext cx="434898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</p:cxnSp>
      </p:grpSp>
      <p:cxnSp>
        <p:nvCxnSpPr>
          <p:cNvPr id="22" name="Connecteur droit 21">
            <a:extLst>
              <a:ext uri="{FF2B5EF4-FFF2-40B4-BE49-F238E27FC236}">
                <a16:creationId xmlns:a16="http://schemas.microsoft.com/office/drawing/2014/main" id="{3D2A86DF-3DF1-757D-1CE6-1BF43C8F5648}"/>
              </a:ext>
            </a:extLst>
          </p:cNvPr>
          <p:cNvCxnSpPr>
            <a:cxnSpLocks/>
          </p:cNvCxnSpPr>
          <p:nvPr/>
        </p:nvCxnSpPr>
        <p:spPr>
          <a:xfrm>
            <a:off x="2280983" y="2481706"/>
            <a:ext cx="2291026" cy="2291026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4" name="Connecteur droit 23">
            <a:extLst>
              <a:ext uri="{FF2B5EF4-FFF2-40B4-BE49-F238E27FC236}">
                <a16:creationId xmlns:a16="http://schemas.microsoft.com/office/drawing/2014/main" id="{CC3E822F-C226-D5C3-B173-90A95FF5C265}"/>
              </a:ext>
            </a:extLst>
          </p:cNvPr>
          <p:cNvCxnSpPr>
            <a:endCxn id="4" idx="2"/>
          </p:cNvCxnSpPr>
          <p:nvPr/>
        </p:nvCxnSpPr>
        <p:spPr>
          <a:xfrm flipH="1">
            <a:off x="1795345" y="3601845"/>
            <a:ext cx="160577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5" name="ZoneTexte 24">
            <a:extLst>
              <a:ext uri="{FF2B5EF4-FFF2-40B4-BE49-F238E27FC236}">
                <a16:creationId xmlns:a16="http://schemas.microsoft.com/office/drawing/2014/main" id="{9764C359-7905-7DC6-C203-4C4996E2DC7D}"/>
              </a:ext>
            </a:extLst>
          </p:cNvPr>
          <p:cNvSpPr txBox="1"/>
          <p:nvPr/>
        </p:nvSpPr>
        <p:spPr>
          <a:xfrm>
            <a:off x="1963267" y="2168243"/>
            <a:ext cx="2423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chemeClr val="accent2">
                    <a:lumMod val="75000"/>
                  </a:schemeClr>
                </a:solidFill>
              </a:rPr>
              <a:t>I</a:t>
            </a:r>
          </a:p>
        </p:txBody>
      </p:sp>
      <p:sp>
        <p:nvSpPr>
          <p:cNvPr id="26" name="ZoneTexte 25">
            <a:extLst>
              <a:ext uri="{FF2B5EF4-FFF2-40B4-BE49-F238E27FC236}">
                <a16:creationId xmlns:a16="http://schemas.microsoft.com/office/drawing/2014/main" id="{782B7166-D1E1-1E0A-9C9D-938856BE4006}"/>
              </a:ext>
            </a:extLst>
          </p:cNvPr>
          <p:cNvSpPr txBox="1"/>
          <p:nvPr/>
        </p:nvSpPr>
        <p:spPr>
          <a:xfrm>
            <a:off x="4600446" y="4716863"/>
            <a:ext cx="304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chemeClr val="accent2">
                    <a:lumMod val="75000"/>
                  </a:schemeClr>
                </a:solidFill>
              </a:rPr>
              <a:t>K</a:t>
            </a:r>
          </a:p>
        </p:txBody>
      </p:sp>
      <p:sp>
        <p:nvSpPr>
          <p:cNvPr id="27" name="ZoneTexte 26">
            <a:extLst>
              <a:ext uri="{FF2B5EF4-FFF2-40B4-BE49-F238E27FC236}">
                <a16:creationId xmlns:a16="http://schemas.microsoft.com/office/drawing/2014/main" id="{C7411E1A-C086-8AE4-3B82-F3C85D2ACD14}"/>
              </a:ext>
            </a:extLst>
          </p:cNvPr>
          <p:cNvSpPr txBox="1"/>
          <p:nvPr/>
        </p:nvSpPr>
        <p:spPr>
          <a:xfrm>
            <a:off x="1449238" y="3269038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E</a:t>
            </a:r>
          </a:p>
        </p:txBody>
      </p:sp>
      <p:sp>
        <p:nvSpPr>
          <p:cNvPr id="28" name="ZoneTexte 27">
            <a:extLst>
              <a:ext uri="{FF2B5EF4-FFF2-40B4-BE49-F238E27FC236}">
                <a16:creationId xmlns:a16="http://schemas.microsoft.com/office/drawing/2014/main" id="{94F0DE8B-4AD2-7171-1B1C-1F6DFB2D5138}"/>
              </a:ext>
            </a:extLst>
          </p:cNvPr>
          <p:cNvSpPr txBox="1"/>
          <p:nvPr/>
        </p:nvSpPr>
        <p:spPr>
          <a:xfrm>
            <a:off x="3384395" y="3269038"/>
            <a:ext cx="3369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O</a:t>
            </a:r>
          </a:p>
        </p:txBody>
      </p:sp>
      <p:sp>
        <p:nvSpPr>
          <p:cNvPr id="29" name="ZoneTexte 28">
            <a:extLst>
              <a:ext uri="{FF2B5EF4-FFF2-40B4-BE49-F238E27FC236}">
                <a16:creationId xmlns:a16="http://schemas.microsoft.com/office/drawing/2014/main" id="{2F44B65B-0B93-CD28-221F-239E89FAD29D}"/>
              </a:ext>
            </a:extLst>
          </p:cNvPr>
          <p:cNvSpPr txBox="1"/>
          <p:nvPr/>
        </p:nvSpPr>
        <p:spPr>
          <a:xfrm>
            <a:off x="2419939" y="3579544"/>
            <a:ext cx="6335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i="1" dirty="0">
                <a:solidFill>
                  <a:srgbClr val="00B050"/>
                </a:solidFill>
              </a:rPr>
              <a:t>6 cm</a:t>
            </a:r>
          </a:p>
        </p:txBody>
      </p:sp>
      <p:sp>
        <p:nvSpPr>
          <p:cNvPr id="31" name="ZoneTexte 30">
            <a:extLst>
              <a:ext uri="{FF2B5EF4-FFF2-40B4-BE49-F238E27FC236}">
                <a16:creationId xmlns:a16="http://schemas.microsoft.com/office/drawing/2014/main" id="{37D8E7CE-924F-63AA-E937-5A9C0D98D316}"/>
              </a:ext>
            </a:extLst>
          </p:cNvPr>
          <p:cNvSpPr txBox="1"/>
          <p:nvPr/>
        </p:nvSpPr>
        <p:spPr>
          <a:xfrm>
            <a:off x="4905338" y="1470058"/>
            <a:ext cx="7200689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500" dirty="0">
                <a:solidFill>
                  <a:srgbClr val="0070C0"/>
                </a:solidFill>
              </a:rPr>
              <a:t>Trace un cercle C de centre O et </a:t>
            </a:r>
            <a:r>
              <a:rPr lang="fr-FR" sz="2500" dirty="0"/>
              <a:t>de rayon [OE] = 6 cm.</a:t>
            </a:r>
          </a:p>
        </p:txBody>
      </p:sp>
      <p:sp>
        <p:nvSpPr>
          <p:cNvPr id="33" name="ZoneTexte 32">
            <a:extLst>
              <a:ext uri="{FF2B5EF4-FFF2-40B4-BE49-F238E27FC236}">
                <a16:creationId xmlns:a16="http://schemas.microsoft.com/office/drawing/2014/main" id="{DEF805AE-5967-4A31-FF0D-B63DA82A8FD2}"/>
              </a:ext>
            </a:extLst>
          </p:cNvPr>
          <p:cNvSpPr txBox="1"/>
          <p:nvPr/>
        </p:nvSpPr>
        <p:spPr>
          <a:xfrm>
            <a:off x="4905338" y="2049369"/>
            <a:ext cx="6116444" cy="4770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2500" dirty="0">
                <a:solidFill>
                  <a:schemeClr val="accent2">
                    <a:lumMod val="75000"/>
                  </a:schemeClr>
                </a:solidFill>
              </a:rPr>
              <a:t>Trace un diamètre [IK].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6A45D3EF-77F1-22EC-5AD6-67B745C64C0E}"/>
              </a:ext>
            </a:extLst>
          </p:cNvPr>
          <p:cNvSpPr txBox="1"/>
          <p:nvPr/>
        </p:nvSpPr>
        <p:spPr>
          <a:xfrm>
            <a:off x="3963733" y="1834570"/>
            <a:ext cx="6367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latin typeface="BelleAllureCM" panose="02000803000000000000" pitchFamily="50" charset="0"/>
              </a:rPr>
              <a:t>C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5D72B68E-8B39-FCEB-8D91-ED59C993CFC3}"/>
              </a:ext>
            </a:extLst>
          </p:cNvPr>
          <p:cNvSpPr txBox="1"/>
          <p:nvPr/>
        </p:nvSpPr>
        <p:spPr>
          <a:xfrm>
            <a:off x="10326029" y="6311590"/>
            <a:ext cx="1597810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300" dirty="0"/>
              <a:t>www.ardoise-craie.fr</a:t>
            </a:r>
          </a:p>
        </p:txBody>
      </p:sp>
    </p:spTree>
    <p:extLst>
      <p:ext uri="{BB962C8B-B14F-4D97-AF65-F5344CB8AC3E}">
        <p14:creationId xmlns:p14="http://schemas.microsoft.com/office/powerpoint/2010/main" val="21572985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  <p:bldP spid="33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B6B3260-C684-6081-4A87-1CB59D0FD5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04309"/>
          </a:xfrm>
        </p:spPr>
        <p:txBody>
          <a:bodyPr>
            <a:normAutofit fontScale="90000"/>
          </a:bodyPr>
          <a:lstStyle/>
          <a:p>
            <a:pPr algn="ctr"/>
            <a:r>
              <a:rPr lang="fr-FR" sz="3500" dirty="0"/>
              <a:t>Ecris le programme de construction de cette figure </a:t>
            </a:r>
          </a:p>
        </p:txBody>
      </p:sp>
      <p:sp>
        <p:nvSpPr>
          <p:cNvPr id="31" name="ZoneTexte 30">
            <a:extLst>
              <a:ext uri="{FF2B5EF4-FFF2-40B4-BE49-F238E27FC236}">
                <a16:creationId xmlns:a16="http://schemas.microsoft.com/office/drawing/2014/main" id="{37D8E7CE-924F-63AA-E937-5A9C0D98D316}"/>
              </a:ext>
            </a:extLst>
          </p:cNvPr>
          <p:cNvSpPr txBox="1"/>
          <p:nvPr/>
        </p:nvSpPr>
        <p:spPr>
          <a:xfrm>
            <a:off x="4559231" y="1478573"/>
            <a:ext cx="7200689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500" dirty="0">
                <a:solidFill>
                  <a:srgbClr val="0070C0"/>
                </a:solidFill>
              </a:rPr>
              <a:t>Trace un cercle C de centre O et </a:t>
            </a:r>
            <a:r>
              <a:rPr lang="fr-FR" sz="2500" dirty="0"/>
              <a:t>de rayon [OE] = 6 cm.</a:t>
            </a:r>
          </a:p>
        </p:txBody>
      </p:sp>
      <p:sp>
        <p:nvSpPr>
          <p:cNvPr id="33" name="ZoneTexte 32">
            <a:extLst>
              <a:ext uri="{FF2B5EF4-FFF2-40B4-BE49-F238E27FC236}">
                <a16:creationId xmlns:a16="http://schemas.microsoft.com/office/drawing/2014/main" id="{DEF805AE-5967-4A31-FF0D-B63DA82A8FD2}"/>
              </a:ext>
            </a:extLst>
          </p:cNvPr>
          <p:cNvSpPr txBox="1"/>
          <p:nvPr/>
        </p:nvSpPr>
        <p:spPr>
          <a:xfrm>
            <a:off x="4559231" y="2083175"/>
            <a:ext cx="6116444" cy="4770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2500" dirty="0">
                <a:solidFill>
                  <a:schemeClr val="accent2">
                    <a:lumMod val="75000"/>
                  </a:schemeClr>
                </a:solidFill>
              </a:rPr>
              <a:t>Trace un diamètre [IK].</a:t>
            </a:r>
          </a:p>
        </p:txBody>
      </p:sp>
      <p:grpSp>
        <p:nvGrpSpPr>
          <p:cNvPr id="13" name="Groupe 12">
            <a:extLst>
              <a:ext uri="{FF2B5EF4-FFF2-40B4-BE49-F238E27FC236}">
                <a16:creationId xmlns:a16="http://schemas.microsoft.com/office/drawing/2014/main" id="{175C19B2-C222-8E0B-8123-CB84177290DC}"/>
              </a:ext>
            </a:extLst>
          </p:cNvPr>
          <p:cNvGrpSpPr/>
          <p:nvPr/>
        </p:nvGrpSpPr>
        <p:grpSpPr>
          <a:xfrm>
            <a:off x="532022" y="1717100"/>
            <a:ext cx="3586107" cy="3423800"/>
            <a:chOff x="1449238" y="1834570"/>
            <a:chExt cx="3586107" cy="3423800"/>
          </a:xfrm>
        </p:grpSpPr>
        <p:grpSp>
          <p:nvGrpSpPr>
            <p:cNvPr id="9" name="Groupe 8">
              <a:extLst>
                <a:ext uri="{FF2B5EF4-FFF2-40B4-BE49-F238E27FC236}">
                  <a16:creationId xmlns:a16="http://schemas.microsoft.com/office/drawing/2014/main" id="{7C85D8C9-21AA-6E3F-E8E4-2831012AF96C}"/>
                </a:ext>
              </a:extLst>
            </p:cNvPr>
            <p:cNvGrpSpPr/>
            <p:nvPr/>
          </p:nvGrpSpPr>
          <p:grpSpPr>
            <a:xfrm>
              <a:off x="1795345" y="2018370"/>
              <a:ext cx="3240000" cy="3240000"/>
              <a:chOff x="1795345" y="2018370"/>
              <a:chExt cx="3240000" cy="3240000"/>
            </a:xfrm>
          </p:grpSpPr>
          <p:sp>
            <p:nvSpPr>
              <p:cNvPr id="4" name="Organigramme : Connecteur 3">
                <a:extLst>
                  <a:ext uri="{FF2B5EF4-FFF2-40B4-BE49-F238E27FC236}">
                    <a16:creationId xmlns:a16="http://schemas.microsoft.com/office/drawing/2014/main" id="{4FA2F735-1BFB-C050-D4F9-02AFD5D357F6}"/>
                  </a:ext>
                </a:extLst>
              </p:cNvPr>
              <p:cNvSpPr/>
              <p:nvPr/>
            </p:nvSpPr>
            <p:spPr>
              <a:xfrm>
                <a:off x="1795345" y="2018370"/>
                <a:ext cx="3240000" cy="3240000"/>
              </a:xfrm>
              <a:prstGeom prst="flowChartConnector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fr-FR" dirty="0"/>
              </a:p>
            </p:txBody>
          </p:sp>
          <p:cxnSp>
            <p:nvCxnSpPr>
              <p:cNvPr id="6" name="Connecteur droit 5">
                <a:extLst>
                  <a:ext uri="{FF2B5EF4-FFF2-40B4-BE49-F238E27FC236}">
                    <a16:creationId xmlns:a16="http://schemas.microsoft.com/office/drawing/2014/main" id="{EAB0E0D0-F854-62FF-808F-81305024CA33}"/>
                  </a:ext>
                </a:extLst>
              </p:cNvPr>
              <p:cNvCxnSpPr/>
              <p:nvPr/>
            </p:nvCxnSpPr>
            <p:spPr>
              <a:xfrm>
                <a:off x="3401121" y="3395547"/>
                <a:ext cx="0" cy="418171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8" name="Connecteur droit 7">
                <a:extLst>
                  <a:ext uri="{FF2B5EF4-FFF2-40B4-BE49-F238E27FC236}">
                    <a16:creationId xmlns:a16="http://schemas.microsoft.com/office/drawing/2014/main" id="{426F126B-D8AB-4347-96CD-0CDFF312F9E2}"/>
                  </a:ext>
                </a:extLst>
              </p:cNvPr>
              <p:cNvCxnSpPr/>
              <p:nvPr/>
            </p:nvCxnSpPr>
            <p:spPr>
              <a:xfrm>
                <a:off x="3166946" y="3601845"/>
                <a:ext cx="434898" cy="0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cxnSp>
          <p:nvCxnSpPr>
            <p:cNvPr id="22" name="Connecteur droit 21">
              <a:extLst>
                <a:ext uri="{FF2B5EF4-FFF2-40B4-BE49-F238E27FC236}">
                  <a16:creationId xmlns:a16="http://schemas.microsoft.com/office/drawing/2014/main" id="{3D2A86DF-3DF1-757D-1CE6-1BF43C8F5648}"/>
                </a:ext>
              </a:extLst>
            </p:cNvPr>
            <p:cNvCxnSpPr>
              <a:cxnSpLocks/>
            </p:cNvCxnSpPr>
            <p:nvPr/>
          </p:nvCxnSpPr>
          <p:spPr>
            <a:xfrm>
              <a:off x="2280983" y="2481706"/>
              <a:ext cx="2291026" cy="2291026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4" name="Connecteur droit 23">
              <a:extLst>
                <a:ext uri="{FF2B5EF4-FFF2-40B4-BE49-F238E27FC236}">
                  <a16:creationId xmlns:a16="http://schemas.microsoft.com/office/drawing/2014/main" id="{CC3E822F-C226-D5C3-B173-90A95FF5C265}"/>
                </a:ext>
              </a:extLst>
            </p:cNvPr>
            <p:cNvCxnSpPr>
              <a:endCxn id="4" idx="2"/>
            </p:cNvCxnSpPr>
            <p:nvPr/>
          </p:nvCxnSpPr>
          <p:spPr>
            <a:xfrm flipH="1">
              <a:off x="1795345" y="3601845"/>
              <a:ext cx="1605776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5" name="ZoneTexte 24">
              <a:extLst>
                <a:ext uri="{FF2B5EF4-FFF2-40B4-BE49-F238E27FC236}">
                  <a16:creationId xmlns:a16="http://schemas.microsoft.com/office/drawing/2014/main" id="{9764C359-7905-7DC6-C203-4C4996E2DC7D}"/>
                </a:ext>
              </a:extLst>
            </p:cNvPr>
            <p:cNvSpPr txBox="1"/>
            <p:nvPr/>
          </p:nvSpPr>
          <p:spPr>
            <a:xfrm>
              <a:off x="1963267" y="2168243"/>
              <a:ext cx="24237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>
                  <a:solidFill>
                    <a:schemeClr val="accent2">
                      <a:lumMod val="75000"/>
                    </a:schemeClr>
                  </a:solidFill>
                </a:rPr>
                <a:t>I</a:t>
              </a:r>
            </a:p>
          </p:txBody>
        </p:sp>
        <p:sp>
          <p:nvSpPr>
            <p:cNvPr id="26" name="ZoneTexte 25">
              <a:extLst>
                <a:ext uri="{FF2B5EF4-FFF2-40B4-BE49-F238E27FC236}">
                  <a16:creationId xmlns:a16="http://schemas.microsoft.com/office/drawing/2014/main" id="{782B7166-D1E1-1E0A-9C9D-938856BE4006}"/>
                </a:ext>
              </a:extLst>
            </p:cNvPr>
            <p:cNvSpPr txBox="1"/>
            <p:nvPr/>
          </p:nvSpPr>
          <p:spPr>
            <a:xfrm>
              <a:off x="4600446" y="4716863"/>
              <a:ext cx="30489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>
                  <a:solidFill>
                    <a:schemeClr val="accent2">
                      <a:lumMod val="75000"/>
                    </a:schemeClr>
                  </a:solidFill>
                </a:rPr>
                <a:t>K</a:t>
              </a:r>
            </a:p>
          </p:txBody>
        </p:sp>
        <p:sp>
          <p:nvSpPr>
            <p:cNvPr id="27" name="ZoneTexte 26">
              <a:extLst>
                <a:ext uri="{FF2B5EF4-FFF2-40B4-BE49-F238E27FC236}">
                  <a16:creationId xmlns:a16="http://schemas.microsoft.com/office/drawing/2014/main" id="{C7411E1A-C086-8AE4-3B82-F3C85D2ACD14}"/>
                </a:ext>
              </a:extLst>
            </p:cNvPr>
            <p:cNvSpPr txBox="1"/>
            <p:nvPr/>
          </p:nvSpPr>
          <p:spPr>
            <a:xfrm>
              <a:off x="1449238" y="3269038"/>
              <a:ext cx="29687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/>
                <a:t>E</a:t>
              </a:r>
            </a:p>
          </p:txBody>
        </p:sp>
        <p:sp>
          <p:nvSpPr>
            <p:cNvPr id="28" name="ZoneTexte 27">
              <a:extLst>
                <a:ext uri="{FF2B5EF4-FFF2-40B4-BE49-F238E27FC236}">
                  <a16:creationId xmlns:a16="http://schemas.microsoft.com/office/drawing/2014/main" id="{94F0DE8B-4AD2-7171-1B1C-1F6DFB2D5138}"/>
                </a:ext>
              </a:extLst>
            </p:cNvPr>
            <p:cNvSpPr txBox="1"/>
            <p:nvPr/>
          </p:nvSpPr>
          <p:spPr>
            <a:xfrm>
              <a:off x="3384395" y="3269038"/>
              <a:ext cx="33695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/>
                <a:t>O</a:t>
              </a:r>
            </a:p>
          </p:txBody>
        </p:sp>
        <p:sp>
          <p:nvSpPr>
            <p:cNvPr id="29" name="ZoneTexte 28">
              <a:extLst>
                <a:ext uri="{FF2B5EF4-FFF2-40B4-BE49-F238E27FC236}">
                  <a16:creationId xmlns:a16="http://schemas.microsoft.com/office/drawing/2014/main" id="{2F44B65B-0B93-CD28-221F-239E89FAD29D}"/>
                </a:ext>
              </a:extLst>
            </p:cNvPr>
            <p:cNvSpPr txBox="1"/>
            <p:nvPr/>
          </p:nvSpPr>
          <p:spPr>
            <a:xfrm>
              <a:off x="2419939" y="3579544"/>
              <a:ext cx="63350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i="1" dirty="0">
                  <a:solidFill>
                    <a:srgbClr val="00B050"/>
                  </a:solidFill>
                </a:rPr>
                <a:t>6 cm</a:t>
              </a:r>
            </a:p>
          </p:txBody>
        </p:sp>
        <p:sp>
          <p:nvSpPr>
            <p:cNvPr id="5" name="ZoneTexte 4">
              <a:extLst>
                <a:ext uri="{FF2B5EF4-FFF2-40B4-BE49-F238E27FC236}">
                  <a16:creationId xmlns:a16="http://schemas.microsoft.com/office/drawing/2014/main" id="{6A45D3EF-77F1-22EC-5AD6-67B745C64C0E}"/>
                </a:ext>
              </a:extLst>
            </p:cNvPr>
            <p:cNvSpPr txBox="1"/>
            <p:nvPr/>
          </p:nvSpPr>
          <p:spPr>
            <a:xfrm>
              <a:off x="3963733" y="1834570"/>
              <a:ext cx="63671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dirty="0">
                  <a:latin typeface="BelleAllureCM" panose="02000803000000000000" pitchFamily="50" charset="0"/>
                </a:rPr>
                <a:t>C</a:t>
              </a:r>
            </a:p>
          </p:txBody>
        </p:sp>
        <p:sp>
          <p:nvSpPr>
            <p:cNvPr id="3" name="Organigramme : Connecteur 2">
              <a:extLst>
                <a:ext uri="{FF2B5EF4-FFF2-40B4-BE49-F238E27FC236}">
                  <a16:creationId xmlns:a16="http://schemas.microsoft.com/office/drawing/2014/main" id="{3A367FC9-CD19-4703-4C93-53D834CB1A58}"/>
                </a:ext>
              </a:extLst>
            </p:cNvPr>
            <p:cNvSpPr/>
            <p:nvPr/>
          </p:nvSpPr>
          <p:spPr>
            <a:xfrm>
              <a:off x="3102677" y="3395548"/>
              <a:ext cx="1692000" cy="1656000"/>
            </a:xfrm>
            <a:prstGeom prst="flowChartConnector">
              <a:avLst/>
            </a:prstGeom>
            <a:noFill/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10" name="Connecteur droit 9">
              <a:extLst>
                <a:ext uri="{FF2B5EF4-FFF2-40B4-BE49-F238E27FC236}">
                  <a16:creationId xmlns:a16="http://schemas.microsoft.com/office/drawing/2014/main" id="{0094B35B-F43B-8A52-14E9-45C76F904FA3}"/>
                </a:ext>
              </a:extLst>
            </p:cNvPr>
            <p:cNvCxnSpPr/>
            <p:nvPr/>
          </p:nvCxnSpPr>
          <p:spPr>
            <a:xfrm flipV="1">
              <a:off x="3919129" y="4064424"/>
              <a:ext cx="194231" cy="173038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1" name="ZoneTexte 10">
              <a:extLst>
                <a:ext uri="{FF2B5EF4-FFF2-40B4-BE49-F238E27FC236}">
                  <a16:creationId xmlns:a16="http://schemas.microsoft.com/office/drawing/2014/main" id="{FC28F056-1C6E-2F5C-A3A0-697F715C790F}"/>
                </a:ext>
              </a:extLst>
            </p:cNvPr>
            <p:cNvSpPr txBox="1"/>
            <p:nvPr/>
          </p:nvSpPr>
          <p:spPr>
            <a:xfrm>
              <a:off x="3919128" y="3740856"/>
              <a:ext cx="36623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dirty="0">
                  <a:solidFill>
                    <a:srgbClr val="00B050"/>
                  </a:solidFill>
                </a:rPr>
                <a:t>J</a:t>
              </a:r>
            </a:p>
          </p:txBody>
        </p:sp>
      </p:grpSp>
      <p:sp>
        <p:nvSpPr>
          <p:cNvPr id="12" name="ZoneTexte 11">
            <a:extLst>
              <a:ext uri="{FF2B5EF4-FFF2-40B4-BE49-F238E27FC236}">
                <a16:creationId xmlns:a16="http://schemas.microsoft.com/office/drawing/2014/main" id="{91B4D783-5395-BAC0-17EE-D8217BA15B30}"/>
              </a:ext>
            </a:extLst>
          </p:cNvPr>
          <p:cNvSpPr txBox="1"/>
          <p:nvPr/>
        </p:nvSpPr>
        <p:spPr>
          <a:xfrm>
            <a:off x="4559231" y="3007321"/>
            <a:ext cx="7317269" cy="4770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2500" dirty="0">
                <a:solidFill>
                  <a:srgbClr val="00B050"/>
                </a:solidFill>
              </a:rPr>
              <a:t>Trace un cercle de centre J et de diamètre [OK] = 6 cm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A3C0F330-18B8-360D-2021-32F1082A51D3}"/>
              </a:ext>
            </a:extLst>
          </p:cNvPr>
          <p:cNvSpPr txBox="1"/>
          <p:nvPr/>
        </p:nvSpPr>
        <p:spPr>
          <a:xfrm>
            <a:off x="10326029" y="6311590"/>
            <a:ext cx="1597810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300" dirty="0"/>
              <a:t>www.ardoise-craie.fr</a:t>
            </a:r>
          </a:p>
        </p:txBody>
      </p:sp>
    </p:spTree>
    <p:extLst>
      <p:ext uri="{BB962C8B-B14F-4D97-AF65-F5344CB8AC3E}">
        <p14:creationId xmlns:p14="http://schemas.microsoft.com/office/powerpoint/2010/main" val="16149037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  <p:bldP spid="33" grpId="0"/>
      <p:bldP spid="12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B6B3260-C684-6081-4A87-1CB59D0FD5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04309"/>
          </a:xfrm>
        </p:spPr>
        <p:txBody>
          <a:bodyPr>
            <a:normAutofit fontScale="90000"/>
          </a:bodyPr>
          <a:lstStyle/>
          <a:p>
            <a:pPr algn="ctr"/>
            <a:r>
              <a:rPr lang="fr-FR" sz="3500" dirty="0"/>
              <a:t>Ecris le programme de construction de cette figure </a:t>
            </a:r>
          </a:p>
        </p:txBody>
      </p:sp>
      <p:sp>
        <p:nvSpPr>
          <p:cNvPr id="31" name="ZoneTexte 30">
            <a:extLst>
              <a:ext uri="{FF2B5EF4-FFF2-40B4-BE49-F238E27FC236}">
                <a16:creationId xmlns:a16="http://schemas.microsoft.com/office/drawing/2014/main" id="{37D8E7CE-924F-63AA-E937-5A9C0D98D316}"/>
              </a:ext>
            </a:extLst>
          </p:cNvPr>
          <p:cNvSpPr txBox="1"/>
          <p:nvPr/>
        </p:nvSpPr>
        <p:spPr>
          <a:xfrm>
            <a:off x="4559231" y="1478573"/>
            <a:ext cx="7200689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500" dirty="0">
                <a:solidFill>
                  <a:srgbClr val="0070C0"/>
                </a:solidFill>
              </a:rPr>
              <a:t>Trace un cercle C de centre O et </a:t>
            </a:r>
            <a:r>
              <a:rPr lang="fr-FR" sz="2500" dirty="0"/>
              <a:t>de rayon [OB] = 3 cm.</a:t>
            </a:r>
          </a:p>
        </p:txBody>
      </p:sp>
      <p:sp>
        <p:nvSpPr>
          <p:cNvPr id="33" name="ZoneTexte 32">
            <a:extLst>
              <a:ext uri="{FF2B5EF4-FFF2-40B4-BE49-F238E27FC236}">
                <a16:creationId xmlns:a16="http://schemas.microsoft.com/office/drawing/2014/main" id="{DEF805AE-5967-4A31-FF0D-B63DA82A8FD2}"/>
              </a:ext>
            </a:extLst>
          </p:cNvPr>
          <p:cNvSpPr txBox="1"/>
          <p:nvPr/>
        </p:nvSpPr>
        <p:spPr>
          <a:xfrm>
            <a:off x="4559231" y="2083175"/>
            <a:ext cx="6116444" cy="4770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2500" dirty="0">
                <a:solidFill>
                  <a:schemeClr val="accent2">
                    <a:lumMod val="75000"/>
                  </a:schemeClr>
                </a:solidFill>
              </a:rPr>
              <a:t>Trace un diamètre [FK].</a:t>
            </a:r>
          </a:p>
        </p:txBody>
      </p:sp>
      <p:grpSp>
        <p:nvGrpSpPr>
          <p:cNvPr id="13" name="Groupe 12">
            <a:extLst>
              <a:ext uri="{FF2B5EF4-FFF2-40B4-BE49-F238E27FC236}">
                <a16:creationId xmlns:a16="http://schemas.microsoft.com/office/drawing/2014/main" id="{175C19B2-C222-8E0B-8123-CB84177290DC}"/>
              </a:ext>
            </a:extLst>
          </p:cNvPr>
          <p:cNvGrpSpPr/>
          <p:nvPr/>
        </p:nvGrpSpPr>
        <p:grpSpPr>
          <a:xfrm>
            <a:off x="532022" y="1717100"/>
            <a:ext cx="3586107" cy="3423800"/>
            <a:chOff x="1449238" y="1834570"/>
            <a:chExt cx="3586107" cy="3423800"/>
          </a:xfrm>
        </p:grpSpPr>
        <p:grpSp>
          <p:nvGrpSpPr>
            <p:cNvPr id="9" name="Groupe 8">
              <a:extLst>
                <a:ext uri="{FF2B5EF4-FFF2-40B4-BE49-F238E27FC236}">
                  <a16:creationId xmlns:a16="http://schemas.microsoft.com/office/drawing/2014/main" id="{7C85D8C9-21AA-6E3F-E8E4-2831012AF96C}"/>
                </a:ext>
              </a:extLst>
            </p:cNvPr>
            <p:cNvGrpSpPr/>
            <p:nvPr/>
          </p:nvGrpSpPr>
          <p:grpSpPr>
            <a:xfrm>
              <a:off x="1795345" y="2018370"/>
              <a:ext cx="3240000" cy="3240000"/>
              <a:chOff x="1795345" y="2018370"/>
              <a:chExt cx="3240000" cy="3240000"/>
            </a:xfrm>
          </p:grpSpPr>
          <p:sp>
            <p:nvSpPr>
              <p:cNvPr id="4" name="Organigramme : Connecteur 3">
                <a:extLst>
                  <a:ext uri="{FF2B5EF4-FFF2-40B4-BE49-F238E27FC236}">
                    <a16:creationId xmlns:a16="http://schemas.microsoft.com/office/drawing/2014/main" id="{4FA2F735-1BFB-C050-D4F9-02AFD5D357F6}"/>
                  </a:ext>
                </a:extLst>
              </p:cNvPr>
              <p:cNvSpPr/>
              <p:nvPr/>
            </p:nvSpPr>
            <p:spPr>
              <a:xfrm>
                <a:off x="1795345" y="2018370"/>
                <a:ext cx="3240000" cy="3240000"/>
              </a:xfrm>
              <a:prstGeom prst="flowChartConnector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fr-FR" dirty="0"/>
              </a:p>
            </p:txBody>
          </p:sp>
          <p:cxnSp>
            <p:nvCxnSpPr>
              <p:cNvPr id="6" name="Connecteur droit 5">
                <a:extLst>
                  <a:ext uri="{FF2B5EF4-FFF2-40B4-BE49-F238E27FC236}">
                    <a16:creationId xmlns:a16="http://schemas.microsoft.com/office/drawing/2014/main" id="{EAB0E0D0-F854-62FF-808F-81305024CA33}"/>
                  </a:ext>
                </a:extLst>
              </p:cNvPr>
              <p:cNvCxnSpPr/>
              <p:nvPr/>
            </p:nvCxnSpPr>
            <p:spPr>
              <a:xfrm>
                <a:off x="3401121" y="3395547"/>
                <a:ext cx="0" cy="418171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8" name="Connecteur droit 7">
                <a:extLst>
                  <a:ext uri="{FF2B5EF4-FFF2-40B4-BE49-F238E27FC236}">
                    <a16:creationId xmlns:a16="http://schemas.microsoft.com/office/drawing/2014/main" id="{426F126B-D8AB-4347-96CD-0CDFF312F9E2}"/>
                  </a:ext>
                </a:extLst>
              </p:cNvPr>
              <p:cNvCxnSpPr/>
              <p:nvPr/>
            </p:nvCxnSpPr>
            <p:spPr>
              <a:xfrm>
                <a:off x="3166946" y="3601845"/>
                <a:ext cx="434898" cy="0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cxnSp>
          <p:nvCxnSpPr>
            <p:cNvPr id="22" name="Connecteur droit 21">
              <a:extLst>
                <a:ext uri="{FF2B5EF4-FFF2-40B4-BE49-F238E27FC236}">
                  <a16:creationId xmlns:a16="http://schemas.microsoft.com/office/drawing/2014/main" id="{3D2A86DF-3DF1-757D-1CE6-1BF43C8F5648}"/>
                </a:ext>
              </a:extLst>
            </p:cNvPr>
            <p:cNvCxnSpPr>
              <a:cxnSpLocks/>
            </p:cNvCxnSpPr>
            <p:nvPr/>
          </p:nvCxnSpPr>
          <p:spPr>
            <a:xfrm>
              <a:off x="2280983" y="2481706"/>
              <a:ext cx="2291026" cy="2291026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4" name="Connecteur droit 23">
              <a:extLst>
                <a:ext uri="{FF2B5EF4-FFF2-40B4-BE49-F238E27FC236}">
                  <a16:creationId xmlns:a16="http://schemas.microsoft.com/office/drawing/2014/main" id="{CC3E822F-C226-D5C3-B173-90A95FF5C265}"/>
                </a:ext>
              </a:extLst>
            </p:cNvPr>
            <p:cNvCxnSpPr>
              <a:endCxn id="4" idx="2"/>
            </p:cNvCxnSpPr>
            <p:nvPr/>
          </p:nvCxnSpPr>
          <p:spPr>
            <a:xfrm flipH="1">
              <a:off x="1795345" y="3601845"/>
              <a:ext cx="1605776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5" name="ZoneTexte 24">
              <a:extLst>
                <a:ext uri="{FF2B5EF4-FFF2-40B4-BE49-F238E27FC236}">
                  <a16:creationId xmlns:a16="http://schemas.microsoft.com/office/drawing/2014/main" id="{9764C359-7905-7DC6-C203-4C4996E2DC7D}"/>
                </a:ext>
              </a:extLst>
            </p:cNvPr>
            <p:cNvSpPr txBox="1"/>
            <p:nvPr/>
          </p:nvSpPr>
          <p:spPr>
            <a:xfrm>
              <a:off x="1963267" y="2168243"/>
              <a:ext cx="29046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>
                  <a:solidFill>
                    <a:schemeClr val="accent2">
                      <a:lumMod val="75000"/>
                    </a:schemeClr>
                  </a:solidFill>
                </a:rPr>
                <a:t>F</a:t>
              </a:r>
            </a:p>
          </p:txBody>
        </p:sp>
        <p:sp>
          <p:nvSpPr>
            <p:cNvPr id="26" name="ZoneTexte 25">
              <a:extLst>
                <a:ext uri="{FF2B5EF4-FFF2-40B4-BE49-F238E27FC236}">
                  <a16:creationId xmlns:a16="http://schemas.microsoft.com/office/drawing/2014/main" id="{782B7166-D1E1-1E0A-9C9D-938856BE4006}"/>
                </a:ext>
              </a:extLst>
            </p:cNvPr>
            <p:cNvSpPr txBox="1"/>
            <p:nvPr/>
          </p:nvSpPr>
          <p:spPr>
            <a:xfrm>
              <a:off x="4600446" y="4716863"/>
              <a:ext cx="30489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>
                  <a:solidFill>
                    <a:schemeClr val="accent2">
                      <a:lumMod val="75000"/>
                    </a:schemeClr>
                  </a:solidFill>
                </a:rPr>
                <a:t>K</a:t>
              </a:r>
            </a:p>
          </p:txBody>
        </p:sp>
        <p:sp>
          <p:nvSpPr>
            <p:cNvPr id="27" name="ZoneTexte 26">
              <a:extLst>
                <a:ext uri="{FF2B5EF4-FFF2-40B4-BE49-F238E27FC236}">
                  <a16:creationId xmlns:a16="http://schemas.microsoft.com/office/drawing/2014/main" id="{C7411E1A-C086-8AE4-3B82-F3C85D2ACD14}"/>
                </a:ext>
              </a:extLst>
            </p:cNvPr>
            <p:cNvSpPr txBox="1"/>
            <p:nvPr/>
          </p:nvSpPr>
          <p:spPr>
            <a:xfrm>
              <a:off x="1449238" y="3269038"/>
              <a:ext cx="30970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/>
                <a:t>B</a:t>
              </a:r>
            </a:p>
          </p:txBody>
        </p:sp>
        <p:sp>
          <p:nvSpPr>
            <p:cNvPr id="28" name="ZoneTexte 27">
              <a:extLst>
                <a:ext uri="{FF2B5EF4-FFF2-40B4-BE49-F238E27FC236}">
                  <a16:creationId xmlns:a16="http://schemas.microsoft.com/office/drawing/2014/main" id="{94F0DE8B-4AD2-7171-1B1C-1F6DFB2D5138}"/>
                </a:ext>
              </a:extLst>
            </p:cNvPr>
            <p:cNvSpPr txBox="1"/>
            <p:nvPr/>
          </p:nvSpPr>
          <p:spPr>
            <a:xfrm>
              <a:off x="3384395" y="3269038"/>
              <a:ext cx="33695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/>
                <a:t>O</a:t>
              </a:r>
            </a:p>
          </p:txBody>
        </p:sp>
        <p:sp>
          <p:nvSpPr>
            <p:cNvPr id="29" name="ZoneTexte 28">
              <a:extLst>
                <a:ext uri="{FF2B5EF4-FFF2-40B4-BE49-F238E27FC236}">
                  <a16:creationId xmlns:a16="http://schemas.microsoft.com/office/drawing/2014/main" id="{2F44B65B-0B93-CD28-221F-239E89FAD29D}"/>
                </a:ext>
              </a:extLst>
            </p:cNvPr>
            <p:cNvSpPr txBox="1"/>
            <p:nvPr/>
          </p:nvSpPr>
          <p:spPr>
            <a:xfrm>
              <a:off x="2419939" y="3579544"/>
              <a:ext cx="63350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i="1" dirty="0">
                  <a:solidFill>
                    <a:srgbClr val="00B050"/>
                  </a:solidFill>
                </a:rPr>
                <a:t>3 cm</a:t>
              </a:r>
            </a:p>
          </p:txBody>
        </p:sp>
        <p:sp>
          <p:nvSpPr>
            <p:cNvPr id="5" name="ZoneTexte 4">
              <a:extLst>
                <a:ext uri="{FF2B5EF4-FFF2-40B4-BE49-F238E27FC236}">
                  <a16:creationId xmlns:a16="http://schemas.microsoft.com/office/drawing/2014/main" id="{6A45D3EF-77F1-22EC-5AD6-67B745C64C0E}"/>
                </a:ext>
              </a:extLst>
            </p:cNvPr>
            <p:cNvSpPr txBox="1"/>
            <p:nvPr/>
          </p:nvSpPr>
          <p:spPr>
            <a:xfrm>
              <a:off x="3963733" y="1834570"/>
              <a:ext cx="63671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dirty="0">
                  <a:latin typeface="BelleAllureCM" panose="02000803000000000000" pitchFamily="50" charset="0"/>
                </a:rPr>
                <a:t>C</a:t>
              </a:r>
            </a:p>
          </p:txBody>
        </p:sp>
        <p:sp>
          <p:nvSpPr>
            <p:cNvPr id="3" name="Organigramme : Connecteur 2">
              <a:extLst>
                <a:ext uri="{FF2B5EF4-FFF2-40B4-BE49-F238E27FC236}">
                  <a16:creationId xmlns:a16="http://schemas.microsoft.com/office/drawing/2014/main" id="{3A367FC9-CD19-4703-4C93-53D834CB1A58}"/>
                </a:ext>
              </a:extLst>
            </p:cNvPr>
            <p:cNvSpPr/>
            <p:nvPr/>
          </p:nvSpPr>
          <p:spPr>
            <a:xfrm>
              <a:off x="3102677" y="3395548"/>
              <a:ext cx="1692000" cy="1656000"/>
            </a:xfrm>
            <a:prstGeom prst="flowChartConnector">
              <a:avLst/>
            </a:prstGeom>
            <a:noFill/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10" name="Connecteur droit 9">
              <a:extLst>
                <a:ext uri="{FF2B5EF4-FFF2-40B4-BE49-F238E27FC236}">
                  <a16:creationId xmlns:a16="http://schemas.microsoft.com/office/drawing/2014/main" id="{0094B35B-F43B-8A52-14E9-45C76F904FA3}"/>
                </a:ext>
              </a:extLst>
            </p:cNvPr>
            <p:cNvCxnSpPr/>
            <p:nvPr/>
          </p:nvCxnSpPr>
          <p:spPr>
            <a:xfrm flipV="1">
              <a:off x="3919129" y="4064424"/>
              <a:ext cx="194231" cy="173038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1" name="ZoneTexte 10">
              <a:extLst>
                <a:ext uri="{FF2B5EF4-FFF2-40B4-BE49-F238E27FC236}">
                  <a16:creationId xmlns:a16="http://schemas.microsoft.com/office/drawing/2014/main" id="{FC28F056-1C6E-2F5C-A3A0-697F715C790F}"/>
                </a:ext>
              </a:extLst>
            </p:cNvPr>
            <p:cNvSpPr txBox="1"/>
            <p:nvPr/>
          </p:nvSpPr>
          <p:spPr>
            <a:xfrm>
              <a:off x="3919128" y="3740856"/>
              <a:ext cx="36623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dirty="0">
                  <a:solidFill>
                    <a:srgbClr val="00B050"/>
                  </a:solidFill>
                </a:rPr>
                <a:t>T</a:t>
              </a:r>
            </a:p>
          </p:txBody>
        </p:sp>
      </p:grpSp>
      <p:sp>
        <p:nvSpPr>
          <p:cNvPr id="12" name="ZoneTexte 11">
            <a:extLst>
              <a:ext uri="{FF2B5EF4-FFF2-40B4-BE49-F238E27FC236}">
                <a16:creationId xmlns:a16="http://schemas.microsoft.com/office/drawing/2014/main" id="{91B4D783-5395-BAC0-17EE-D8217BA15B30}"/>
              </a:ext>
            </a:extLst>
          </p:cNvPr>
          <p:cNvSpPr txBox="1"/>
          <p:nvPr/>
        </p:nvSpPr>
        <p:spPr>
          <a:xfrm>
            <a:off x="4559231" y="3007321"/>
            <a:ext cx="7317269" cy="4770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2500" dirty="0">
                <a:solidFill>
                  <a:srgbClr val="00B050"/>
                </a:solidFill>
              </a:rPr>
              <a:t>Trace un cercle de </a:t>
            </a:r>
            <a:r>
              <a:rPr lang="fr-FR" sz="2500">
                <a:solidFill>
                  <a:srgbClr val="00B050"/>
                </a:solidFill>
              </a:rPr>
              <a:t>centre T </a:t>
            </a:r>
            <a:r>
              <a:rPr lang="fr-FR" sz="2500" dirty="0">
                <a:solidFill>
                  <a:srgbClr val="00B050"/>
                </a:solidFill>
              </a:rPr>
              <a:t>et de diamètre [OK] </a:t>
            </a:r>
            <a:r>
              <a:rPr lang="fr-FR" sz="2500">
                <a:solidFill>
                  <a:srgbClr val="00B050"/>
                </a:solidFill>
              </a:rPr>
              <a:t>= 3 </a:t>
            </a:r>
            <a:r>
              <a:rPr lang="fr-FR" sz="2500" dirty="0">
                <a:solidFill>
                  <a:srgbClr val="00B050"/>
                </a:solidFill>
              </a:rPr>
              <a:t>cm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37884BB7-23B5-AF36-35FE-8076A07EED68}"/>
              </a:ext>
            </a:extLst>
          </p:cNvPr>
          <p:cNvSpPr txBox="1"/>
          <p:nvPr/>
        </p:nvSpPr>
        <p:spPr>
          <a:xfrm>
            <a:off x="10326029" y="6311590"/>
            <a:ext cx="1597810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300" dirty="0"/>
              <a:t>www.ardoise-craie.fr</a:t>
            </a:r>
          </a:p>
        </p:txBody>
      </p:sp>
    </p:spTree>
    <p:extLst>
      <p:ext uri="{BB962C8B-B14F-4D97-AF65-F5344CB8AC3E}">
        <p14:creationId xmlns:p14="http://schemas.microsoft.com/office/powerpoint/2010/main" val="22860009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  <p:bldP spid="33" grpId="0"/>
      <p:bldP spid="1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Règle plate 15 cm incassable MAPED pas cher sur ma-rentree-scolaire.fr">
            <a:extLst>
              <a:ext uri="{FF2B5EF4-FFF2-40B4-BE49-F238E27FC236}">
                <a16:creationId xmlns:a16="http://schemas.microsoft.com/office/drawing/2014/main" id="{293D13AD-B65A-5CE4-B8E4-E2F00A70021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6496375">
            <a:off x="5514816" y="2348404"/>
            <a:ext cx="3429000" cy="3429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ZoneTexte 1">
            <a:extLst>
              <a:ext uri="{FF2B5EF4-FFF2-40B4-BE49-F238E27FC236}">
                <a16:creationId xmlns:a16="http://schemas.microsoft.com/office/drawing/2014/main" id="{F3A83940-CD3B-5D54-AB60-4A102AE7D0E7}"/>
              </a:ext>
            </a:extLst>
          </p:cNvPr>
          <p:cNvSpPr txBox="1"/>
          <p:nvPr/>
        </p:nvSpPr>
        <p:spPr>
          <a:xfrm>
            <a:off x="733647" y="0"/>
            <a:ext cx="10366872" cy="2569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15000"/>
              </a:lnSpc>
              <a:spcAft>
                <a:spcPts val="1000"/>
              </a:spcAft>
              <a:buFontTx/>
              <a:buChar char="-"/>
            </a:pPr>
            <a:r>
              <a:rPr lang="fr-FR" sz="3000" b="1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 bleu, place un point A au centre de la feuille.</a:t>
            </a:r>
          </a:p>
          <a:p>
            <a:pPr marL="285750" indent="-285750">
              <a:lnSpc>
                <a:spcPct val="115000"/>
              </a:lnSpc>
              <a:spcAft>
                <a:spcPts val="1000"/>
              </a:spcAft>
              <a:buFontTx/>
              <a:buChar char="-"/>
            </a:pPr>
            <a:r>
              <a:rPr lang="fr-FR" sz="3000" b="1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 vert, place un point B à 10 cm </a:t>
            </a:r>
            <a:r>
              <a:rPr lang="fr-FR" sz="3000" b="1" dirty="0">
                <a:solidFill>
                  <a:srgbClr val="00B05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 A.</a:t>
            </a:r>
          </a:p>
          <a:p>
            <a:pPr marL="285750" indent="-285750">
              <a:lnSpc>
                <a:spcPct val="115000"/>
              </a:lnSpc>
              <a:spcAft>
                <a:spcPts val="1000"/>
              </a:spcAft>
              <a:buFontTx/>
              <a:buChar char="-"/>
            </a:pPr>
            <a:r>
              <a:rPr lang="fr-FR" sz="3000" b="1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Trace le segment</a:t>
            </a:r>
            <a:r>
              <a:rPr lang="fr-FR" sz="3000" b="1" dirty="0">
                <a:solidFill>
                  <a:srgbClr val="00B05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[</a:t>
            </a:r>
            <a:r>
              <a:rPr lang="fr-FR" sz="3000" b="1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AB]</a:t>
            </a:r>
          </a:p>
          <a:p>
            <a:pPr marL="285750" indent="-285750">
              <a:lnSpc>
                <a:spcPct val="115000"/>
              </a:lnSpc>
              <a:spcAft>
                <a:spcPts val="1000"/>
              </a:spcAft>
              <a:buFontTx/>
              <a:buChar char="-"/>
            </a:pPr>
            <a:endParaRPr lang="fr-FR" sz="3000" b="1" dirty="0">
              <a:solidFill>
                <a:srgbClr val="92D05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AC1DA492-11AA-735F-58F8-2CC51E24C090}"/>
              </a:ext>
            </a:extLst>
          </p:cNvPr>
          <p:cNvSpPr txBox="1"/>
          <p:nvPr/>
        </p:nvSpPr>
        <p:spPr>
          <a:xfrm>
            <a:off x="5345294" y="3957621"/>
            <a:ext cx="5838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rgbClr val="0070C0"/>
                </a:solidFill>
              </a:rPr>
              <a:t>X</a:t>
            </a:r>
            <a:r>
              <a:rPr lang="fr-FR" sz="4000" baseline="30000" dirty="0">
                <a:solidFill>
                  <a:srgbClr val="0070C0"/>
                </a:solidFill>
              </a:rPr>
              <a:t>A</a:t>
            </a:r>
            <a:endParaRPr lang="fr-FR" sz="4000" dirty="0">
              <a:solidFill>
                <a:srgbClr val="0070C0"/>
              </a:solidFill>
            </a:endParaRP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859089D0-5EED-1E3E-89DF-76C29F79433E}"/>
              </a:ext>
            </a:extLst>
          </p:cNvPr>
          <p:cNvSpPr txBox="1"/>
          <p:nvPr/>
        </p:nvSpPr>
        <p:spPr>
          <a:xfrm>
            <a:off x="7390481" y="2950684"/>
            <a:ext cx="5838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rgbClr val="00B050"/>
                </a:solidFill>
              </a:rPr>
              <a:t>X</a:t>
            </a:r>
            <a:r>
              <a:rPr lang="fr-FR" sz="4000" baseline="30000" dirty="0">
                <a:solidFill>
                  <a:srgbClr val="00B050"/>
                </a:solidFill>
              </a:rPr>
              <a:t>B</a:t>
            </a:r>
            <a:endParaRPr lang="fr-FR" sz="4000" dirty="0">
              <a:solidFill>
                <a:srgbClr val="00B050"/>
              </a:solidFill>
            </a:endParaRP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5F26E2C1-43CA-77EE-FE9E-41AD826FA5B8}"/>
              </a:ext>
            </a:extLst>
          </p:cNvPr>
          <p:cNvSpPr txBox="1"/>
          <p:nvPr/>
        </p:nvSpPr>
        <p:spPr>
          <a:xfrm>
            <a:off x="6050071" y="3432132"/>
            <a:ext cx="7537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10 cm</a:t>
            </a:r>
          </a:p>
        </p:txBody>
      </p:sp>
      <p:cxnSp>
        <p:nvCxnSpPr>
          <p:cNvPr id="7" name="Connecteur droit 6">
            <a:extLst>
              <a:ext uri="{FF2B5EF4-FFF2-40B4-BE49-F238E27FC236}">
                <a16:creationId xmlns:a16="http://schemas.microsoft.com/office/drawing/2014/main" id="{E09674A0-1A0D-4E2C-5F95-A8CCFB63702D}"/>
              </a:ext>
            </a:extLst>
          </p:cNvPr>
          <p:cNvCxnSpPr/>
          <p:nvPr/>
        </p:nvCxnSpPr>
        <p:spPr>
          <a:xfrm flipV="1">
            <a:off x="5486400" y="3394553"/>
            <a:ext cx="2066795" cy="101460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ZoneTexte 3">
            <a:extLst>
              <a:ext uri="{FF2B5EF4-FFF2-40B4-BE49-F238E27FC236}">
                <a16:creationId xmlns:a16="http://schemas.microsoft.com/office/drawing/2014/main" id="{5A77F9A7-8476-D2A2-0EEC-DAEACBBA744A}"/>
              </a:ext>
            </a:extLst>
          </p:cNvPr>
          <p:cNvSpPr txBox="1"/>
          <p:nvPr/>
        </p:nvSpPr>
        <p:spPr>
          <a:xfrm>
            <a:off x="10326029" y="6311590"/>
            <a:ext cx="1597810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300" dirty="0"/>
              <a:t>www.ardoise-craie.fr</a:t>
            </a:r>
          </a:p>
        </p:txBody>
      </p:sp>
    </p:spTree>
    <p:extLst>
      <p:ext uri="{BB962C8B-B14F-4D97-AF65-F5344CB8AC3E}">
        <p14:creationId xmlns:p14="http://schemas.microsoft.com/office/powerpoint/2010/main" val="19634365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B6B3260-C684-6081-4A87-1CB59D0FD5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04309"/>
          </a:xfrm>
        </p:spPr>
        <p:txBody>
          <a:bodyPr>
            <a:normAutofit fontScale="90000"/>
          </a:bodyPr>
          <a:lstStyle/>
          <a:p>
            <a:pPr algn="ctr"/>
            <a:r>
              <a:rPr lang="fr-FR" sz="3500" dirty="0"/>
              <a:t>Ecris le programme de construction de cette figure </a:t>
            </a:r>
          </a:p>
        </p:txBody>
      </p:sp>
      <p:sp>
        <p:nvSpPr>
          <p:cNvPr id="31" name="ZoneTexte 30">
            <a:extLst>
              <a:ext uri="{FF2B5EF4-FFF2-40B4-BE49-F238E27FC236}">
                <a16:creationId xmlns:a16="http://schemas.microsoft.com/office/drawing/2014/main" id="{37D8E7CE-924F-63AA-E937-5A9C0D98D316}"/>
              </a:ext>
            </a:extLst>
          </p:cNvPr>
          <p:cNvSpPr txBox="1"/>
          <p:nvPr/>
        </p:nvSpPr>
        <p:spPr>
          <a:xfrm>
            <a:off x="4559231" y="1478573"/>
            <a:ext cx="7309693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500" dirty="0">
                <a:solidFill>
                  <a:srgbClr val="0070C0"/>
                </a:solidFill>
              </a:rPr>
              <a:t>Trace un cercle </a:t>
            </a:r>
            <a:r>
              <a:rPr lang="fr-FR" sz="2500" dirty="0">
                <a:solidFill>
                  <a:srgbClr val="0070C0"/>
                </a:solidFill>
                <a:latin typeface="BelleAllureCM" panose="02000803000000000000" pitchFamily="50" charset="0"/>
              </a:rPr>
              <a:t>C</a:t>
            </a:r>
            <a:r>
              <a:rPr lang="fr-FR" sz="2500" dirty="0">
                <a:solidFill>
                  <a:srgbClr val="0070C0"/>
                </a:solidFill>
              </a:rPr>
              <a:t> de centre O et </a:t>
            </a:r>
            <a:r>
              <a:rPr lang="fr-FR" sz="2500" dirty="0"/>
              <a:t>de rayon [OP] = 5 cm.</a:t>
            </a:r>
          </a:p>
        </p:txBody>
      </p:sp>
      <p:sp>
        <p:nvSpPr>
          <p:cNvPr id="33" name="ZoneTexte 32">
            <a:extLst>
              <a:ext uri="{FF2B5EF4-FFF2-40B4-BE49-F238E27FC236}">
                <a16:creationId xmlns:a16="http://schemas.microsoft.com/office/drawing/2014/main" id="{DEF805AE-5967-4A31-FF0D-B63DA82A8FD2}"/>
              </a:ext>
            </a:extLst>
          </p:cNvPr>
          <p:cNvSpPr txBox="1"/>
          <p:nvPr/>
        </p:nvSpPr>
        <p:spPr>
          <a:xfrm>
            <a:off x="4559231" y="2083175"/>
            <a:ext cx="6116444" cy="4770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2500" dirty="0">
                <a:solidFill>
                  <a:schemeClr val="accent2">
                    <a:lumMod val="75000"/>
                  </a:schemeClr>
                </a:solidFill>
              </a:rPr>
              <a:t>Trace un diamètre [UT].</a:t>
            </a:r>
          </a:p>
        </p:txBody>
      </p:sp>
      <p:grpSp>
        <p:nvGrpSpPr>
          <p:cNvPr id="13" name="Groupe 12">
            <a:extLst>
              <a:ext uri="{FF2B5EF4-FFF2-40B4-BE49-F238E27FC236}">
                <a16:creationId xmlns:a16="http://schemas.microsoft.com/office/drawing/2014/main" id="{175C19B2-C222-8E0B-8123-CB84177290DC}"/>
              </a:ext>
            </a:extLst>
          </p:cNvPr>
          <p:cNvGrpSpPr/>
          <p:nvPr/>
        </p:nvGrpSpPr>
        <p:grpSpPr>
          <a:xfrm>
            <a:off x="532022" y="1717100"/>
            <a:ext cx="4762278" cy="4550020"/>
            <a:chOff x="1449238" y="1834570"/>
            <a:chExt cx="4762278" cy="4550020"/>
          </a:xfrm>
        </p:grpSpPr>
        <p:grpSp>
          <p:nvGrpSpPr>
            <p:cNvPr id="9" name="Groupe 8">
              <a:extLst>
                <a:ext uri="{FF2B5EF4-FFF2-40B4-BE49-F238E27FC236}">
                  <a16:creationId xmlns:a16="http://schemas.microsoft.com/office/drawing/2014/main" id="{7C85D8C9-21AA-6E3F-E8E4-2831012AF96C}"/>
                </a:ext>
              </a:extLst>
            </p:cNvPr>
            <p:cNvGrpSpPr/>
            <p:nvPr/>
          </p:nvGrpSpPr>
          <p:grpSpPr>
            <a:xfrm>
              <a:off x="1795345" y="2018370"/>
              <a:ext cx="3240000" cy="3240000"/>
              <a:chOff x="1795345" y="2018370"/>
              <a:chExt cx="3240000" cy="3240000"/>
            </a:xfrm>
          </p:grpSpPr>
          <p:sp>
            <p:nvSpPr>
              <p:cNvPr id="4" name="Organigramme : Connecteur 3">
                <a:extLst>
                  <a:ext uri="{FF2B5EF4-FFF2-40B4-BE49-F238E27FC236}">
                    <a16:creationId xmlns:a16="http://schemas.microsoft.com/office/drawing/2014/main" id="{4FA2F735-1BFB-C050-D4F9-02AFD5D357F6}"/>
                  </a:ext>
                </a:extLst>
              </p:cNvPr>
              <p:cNvSpPr/>
              <p:nvPr/>
            </p:nvSpPr>
            <p:spPr>
              <a:xfrm>
                <a:off x="1795345" y="2018370"/>
                <a:ext cx="3240000" cy="3240000"/>
              </a:xfrm>
              <a:prstGeom prst="flowChartConnector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fr-FR" dirty="0"/>
              </a:p>
            </p:txBody>
          </p:sp>
          <p:cxnSp>
            <p:nvCxnSpPr>
              <p:cNvPr id="6" name="Connecteur droit 5">
                <a:extLst>
                  <a:ext uri="{FF2B5EF4-FFF2-40B4-BE49-F238E27FC236}">
                    <a16:creationId xmlns:a16="http://schemas.microsoft.com/office/drawing/2014/main" id="{EAB0E0D0-F854-62FF-808F-81305024CA33}"/>
                  </a:ext>
                </a:extLst>
              </p:cNvPr>
              <p:cNvCxnSpPr/>
              <p:nvPr/>
            </p:nvCxnSpPr>
            <p:spPr>
              <a:xfrm>
                <a:off x="3401121" y="3395547"/>
                <a:ext cx="0" cy="418171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8" name="Connecteur droit 7">
                <a:extLst>
                  <a:ext uri="{FF2B5EF4-FFF2-40B4-BE49-F238E27FC236}">
                    <a16:creationId xmlns:a16="http://schemas.microsoft.com/office/drawing/2014/main" id="{426F126B-D8AB-4347-96CD-0CDFF312F9E2}"/>
                  </a:ext>
                </a:extLst>
              </p:cNvPr>
              <p:cNvCxnSpPr/>
              <p:nvPr/>
            </p:nvCxnSpPr>
            <p:spPr>
              <a:xfrm>
                <a:off x="3166946" y="3601845"/>
                <a:ext cx="434898" cy="0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cxnSp>
          <p:nvCxnSpPr>
            <p:cNvPr id="22" name="Connecteur droit 21">
              <a:extLst>
                <a:ext uri="{FF2B5EF4-FFF2-40B4-BE49-F238E27FC236}">
                  <a16:creationId xmlns:a16="http://schemas.microsoft.com/office/drawing/2014/main" id="{3D2A86DF-3DF1-757D-1CE6-1BF43C8F5648}"/>
                </a:ext>
              </a:extLst>
            </p:cNvPr>
            <p:cNvCxnSpPr>
              <a:cxnSpLocks/>
              <a:endCxn id="26" idx="1"/>
            </p:cNvCxnSpPr>
            <p:nvPr/>
          </p:nvCxnSpPr>
          <p:spPr>
            <a:xfrm>
              <a:off x="2280983" y="2481706"/>
              <a:ext cx="2319463" cy="2282884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4" name="Connecteur droit 23">
              <a:extLst>
                <a:ext uri="{FF2B5EF4-FFF2-40B4-BE49-F238E27FC236}">
                  <a16:creationId xmlns:a16="http://schemas.microsoft.com/office/drawing/2014/main" id="{CC3E822F-C226-D5C3-B173-90A95FF5C265}"/>
                </a:ext>
              </a:extLst>
            </p:cNvPr>
            <p:cNvCxnSpPr>
              <a:endCxn id="4" idx="2"/>
            </p:cNvCxnSpPr>
            <p:nvPr/>
          </p:nvCxnSpPr>
          <p:spPr>
            <a:xfrm flipH="1">
              <a:off x="1795345" y="3601845"/>
              <a:ext cx="1605776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5" name="ZoneTexte 24">
              <a:extLst>
                <a:ext uri="{FF2B5EF4-FFF2-40B4-BE49-F238E27FC236}">
                  <a16:creationId xmlns:a16="http://schemas.microsoft.com/office/drawing/2014/main" id="{9764C359-7905-7DC6-C203-4C4996E2DC7D}"/>
                </a:ext>
              </a:extLst>
            </p:cNvPr>
            <p:cNvSpPr txBox="1"/>
            <p:nvPr/>
          </p:nvSpPr>
          <p:spPr>
            <a:xfrm>
              <a:off x="1963267" y="2168243"/>
              <a:ext cx="33214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>
                  <a:solidFill>
                    <a:schemeClr val="accent2">
                      <a:lumMod val="75000"/>
                    </a:schemeClr>
                  </a:solidFill>
                </a:rPr>
                <a:t>U</a:t>
              </a:r>
            </a:p>
          </p:txBody>
        </p:sp>
        <p:sp>
          <p:nvSpPr>
            <p:cNvPr id="26" name="ZoneTexte 25">
              <a:extLst>
                <a:ext uri="{FF2B5EF4-FFF2-40B4-BE49-F238E27FC236}">
                  <a16:creationId xmlns:a16="http://schemas.microsoft.com/office/drawing/2014/main" id="{782B7166-D1E1-1E0A-9C9D-938856BE4006}"/>
                </a:ext>
              </a:extLst>
            </p:cNvPr>
            <p:cNvSpPr txBox="1"/>
            <p:nvPr/>
          </p:nvSpPr>
          <p:spPr>
            <a:xfrm>
              <a:off x="4600446" y="4579924"/>
              <a:ext cx="29687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>
                  <a:solidFill>
                    <a:schemeClr val="accent2">
                      <a:lumMod val="75000"/>
                    </a:schemeClr>
                  </a:solidFill>
                </a:rPr>
                <a:t>T</a:t>
              </a:r>
            </a:p>
          </p:txBody>
        </p:sp>
        <p:sp>
          <p:nvSpPr>
            <p:cNvPr id="27" name="ZoneTexte 26">
              <a:extLst>
                <a:ext uri="{FF2B5EF4-FFF2-40B4-BE49-F238E27FC236}">
                  <a16:creationId xmlns:a16="http://schemas.microsoft.com/office/drawing/2014/main" id="{C7411E1A-C086-8AE4-3B82-F3C85D2ACD14}"/>
                </a:ext>
              </a:extLst>
            </p:cNvPr>
            <p:cNvSpPr txBox="1"/>
            <p:nvPr/>
          </p:nvSpPr>
          <p:spPr>
            <a:xfrm>
              <a:off x="1449238" y="3269038"/>
              <a:ext cx="30328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/>
                <a:t>P</a:t>
              </a:r>
            </a:p>
          </p:txBody>
        </p:sp>
        <p:sp>
          <p:nvSpPr>
            <p:cNvPr id="28" name="ZoneTexte 27">
              <a:extLst>
                <a:ext uri="{FF2B5EF4-FFF2-40B4-BE49-F238E27FC236}">
                  <a16:creationId xmlns:a16="http://schemas.microsoft.com/office/drawing/2014/main" id="{94F0DE8B-4AD2-7171-1B1C-1F6DFB2D5138}"/>
                </a:ext>
              </a:extLst>
            </p:cNvPr>
            <p:cNvSpPr txBox="1"/>
            <p:nvPr/>
          </p:nvSpPr>
          <p:spPr>
            <a:xfrm>
              <a:off x="3384395" y="3157899"/>
              <a:ext cx="33695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/>
                <a:t>O</a:t>
              </a:r>
            </a:p>
          </p:txBody>
        </p:sp>
        <p:sp>
          <p:nvSpPr>
            <p:cNvPr id="29" name="ZoneTexte 28">
              <a:extLst>
                <a:ext uri="{FF2B5EF4-FFF2-40B4-BE49-F238E27FC236}">
                  <a16:creationId xmlns:a16="http://schemas.microsoft.com/office/drawing/2014/main" id="{2F44B65B-0B93-CD28-221F-239E89FAD29D}"/>
                </a:ext>
              </a:extLst>
            </p:cNvPr>
            <p:cNvSpPr txBox="1"/>
            <p:nvPr/>
          </p:nvSpPr>
          <p:spPr>
            <a:xfrm>
              <a:off x="2419939" y="3579544"/>
              <a:ext cx="63350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i="1" dirty="0">
                  <a:solidFill>
                    <a:srgbClr val="00B050"/>
                  </a:solidFill>
                </a:rPr>
                <a:t>5 cm</a:t>
              </a:r>
            </a:p>
          </p:txBody>
        </p:sp>
        <p:sp>
          <p:nvSpPr>
            <p:cNvPr id="5" name="ZoneTexte 4">
              <a:extLst>
                <a:ext uri="{FF2B5EF4-FFF2-40B4-BE49-F238E27FC236}">
                  <a16:creationId xmlns:a16="http://schemas.microsoft.com/office/drawing/2014/main" id="{6A45D3EF-77F1-22EC-5AD6-67B745C64C0E}"/>
                </a:ext>
              </a:extLst>
            </p:cNvPr>
            <p:cNvSpPr txBox="1"/>
            <p:nvPr/>
          </p:nvSpPr>
          <p:spPr>
            <a:xfrm>
              <a:off x="3963733" y="1834570"/>
              <a:ext cx="63671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dirty="0">
                  <a:latin typeface="BelleAllureCM" panose="02000803000000000000" pitchFamily="50" charset="0"/>
                </a:rPr>
                <a:t>C</a:t>
              </a:r>
            </a:p>
          </p:txBody>
        </p:sp>
        <p:sp>
          <p:nvSpPr>
            <p:cNvPr id="3" name="Organigramme : Connecteur 2">
              <a:extLst>
                <a:ext uri="{FF2B5EF4-FFF2-40B4-BE49-F238E27FC236}">
                  <a16:creationId xmlns:a16="http://schemas.microsoft.com/office/drawing/2014/main" id="{3A367FC9-CD19-4703-4C93-53D834CB1A58}"/>
                </a:ext>
              </a:extLst>
            </p:cNvPr>
            <p:cNvSpPr/>
            <p:nvPr/>
          </p:nvSpPr>
          <p:spPr>
            <a:xfrm>
              <a:off x="2929707" y="3144591"/>
              <a:ext cx="3239999" cy="3239999"/>
            </a:xfrm>
            <a:prstGeom prst="flowChartConnector">
              <a:avLst/>
            </a:prstGeom>
            <a:noFill/>
            <a:ln>
              <a:solidFill>
                <a:srgbClr val="00B05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 dirty="0">
                <a:solidFill>
                  <a:srgbClr val="00B050"/>
                </a:solidFill>
              </a:endParaRPr>
            </a:p>
          </p:txBody>
        </p:sp>
        <p:sp>
          <p:nvSpPr>
            <p:cNvPr id="11" name="ZoneTexte 10">
              <a:extLst>
                <a:ext uri="{FF2B5EF4-FFF2-40B4-BE49-F238E27FC236}">
                  <a16:creationId xmlns:a16="http://schemas.microsoft.com/office/drawing/2014/main" id="{FC28F056-1C6E-2F5C-A3A0-697F715C790F}"/>
                </a:ext>
              </a:extLst>
            </p:cNvPr>
            <p:cNvSpPr txBox="1"/>
            <p:nvPr/>
          </p:nvSpPr>
          <p:spPr>
            <a:xfrm>
              <a:off x="5801288" y="5858954"/>
              <a:ext cx="41022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dirty="0"/>
                <a:t>R</a:t>
              </a:r>
            </a:p>
          </p:txBody>
        </p:sp>
      </p:grpSp>
      <p:sp>
        <p:nvSpPr>
          <p:cNvPr id="12" name="ZoneTexte 11">
            <a:extLst>
              <a:ext uri="{FF2B5EF4-FFF2-40B4-BE49-F238E27FC236}">
                <a16:creationId xmlns:a16="http://schemas.microsoft.com/office/drawing/2014/main" id="{91B4D783-5395-BAC0-17EE-D8217BA15B30}"/>
              </a:ext>
            </a:extLst>
          </p:cNvPr>
          <p:cNvSpPr txBox="1"/>
          <p:nvPr/>
        </p:nvSpPr>
        <p:spPr>
          <a:xfrm>
            <a:off x="4559231" y="3007321"/>
            <a:ext cx="7317269" cy="4770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2500" dirty="0">
                <a:solidFill>
                  <a:srgbClr val="00B050"/>
                </a:solidFill>
              </a:rPr>
              <a:t>Trace un cercle </a:t>
            </a:r>
            <a:r>
              <a:rPr lang="fr-FR" sz="2500" dirty="0">
                <a:solidFill>
                  <a:srgbClr val="00B050"/>
                </a:solidFill>
                <a:latin typeface="BelleAllureCM" panose="02000803000000000000" pitchFamily="50" charset="0"/>
              </a:rPr>
              <a:t>G</a:t>
            </a:r>
            <a:r>
              <a:rPr lang="fr-FR" sz="2500" dirty="0">
                <a:solidFill>
                  <a:srgbClr val="00B050"/>
                </a:solidFill>
              </a:rPr>
              <a:t> de centre T et de rayon [OT] = 5 cm</a:t>
            </a:r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C2FF25C7-F939-B57C-43FF-4D7658FF8D72}"/>
              </a:ext>
            </a:extLst>
          </p:cNvPr>
          <p:cNvSpPr txBox="1"/>
          <p:nvPr/>
        </p:nvSpPr>
        <p:spPr>
          <a:xfrm>
            <a:off x="5252490" y="4220713"/>
            <a:ext cx="6367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latin typeface="BelleAllureCM" panose="02000803000000000000" pitchFamily="50" charset="0"/>
              </a:rPr>
              <a:t>G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17434FEB-2671-A957-43FD-1130CB64D73F}"/>
              </a:ext>
            </a:extLst>
          </p:cNvPr>
          <p:cNvSpPr txBox="1"/>
          <p:nvPr/>
        </p:nvSpPr>
        <p:spPr>
          <a:xfrm>
            <a:off x="10326029" y="6311590"/>
            <a:ext cx="1597810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300" dirty="0"/>
              <a:t>www.ardoise-craie.fr</a:t>
            </a:r>
          </a:p>
        </p:txBody>
      </p:sp>
    </p:spTree>
    <p:extLst>
      <p:ext uri="{BB962C8B-B14F-4D97-AF65-F5344CB8AC3E}">
        <p14:creationId xmlns:p14="http://schemas.microsoft.com/office/powerpoint/2010/main" val="7391545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  <p:bldP spid="33" grpId="0"/>
      <p:bldP spid="12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B6B3260-C684-6081-4A87-1CB59D0FD5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04309"/>
          </a:xfrm>
        </p:spPr>
        <p:txBody>
          <a:bodyPr>
            <a:normAutofit fontScale="90000"/>
          </a:bodyPr>
          <a:lstStyle/>
          <a:p>
            <a:pPr algn="ctr"/>
            <a:r>
              <a:rPr lang="fr-FR" sz="3500" dirty="0"/>
              <a:t>Ecris le programme de construction de cette figure </a:t>
            </a:r>
          </a:p>
        </p:txBody>
      </p:sp>
      <p:sp>
        <p:nvSpPr>
          <p:cNvPr id="31" name="ZoneTexte 30">
            <a:extLst>
              <a:ext uri="{FF2B5EF4-FFF2-40B4-BE49-F238E27FC236}">
                <a16:creationId xmlns:a16="http://schemas.microsoft.com/office/drawing/2014/main" id="{37D8E7CE-924F-63AA-E937-5A9C0D98D316}"/>
              </a:ext>
            </a:extLst>
          </p:cNvPr>
          <p:cNvSpPr txBox="1"/>
          <p:nvPr/>
        </p:nvSpPr>
        <p:spPr>
          <a:xfrm>
            <a:off x="4559231" y="1478573"/>
            <a:ext cx="7562263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500" dirty="0">
                <a:solidFill>
                  <a:srgbClr val="0070C0"/>
                </a:solidFill>
              </a:rPr>
              <a:t>Trace un cercle</a:t>
            </a:r>
            <a:r>
              <a:rPr lang="fr-FR" sz="2500" dirty="0">
                <a:solidFill>
                  <a:srgbClr val="0070C0"/>
                </a:solidFill>
                <a:latin typeface="BelleAllureCM" panose="02000803000000000000" pitchFamily="50" charset="0"/>
              </a:rPr>
              <a:t> C </a:t>
            </a:r>
            <a:r>
              <a:rPr lang="fr-FR" sz="2500" dirty="0">
                <a:solidFill>
                  <a:srgbClr val="0070C0"/>
                </a:solidFill>
              </a:rPr>
              <a:t>de centre O et </a:t>
            </a:r>
            <a:r>
              <a:rPr lang="fr-FR" sz="2500" dirty="0"/>
              <a:t>de rayon [OV] = 7 cm.</a:t>
            </a:r>
          </a:p>
        </p:txBody>
      </p:sp>
      <p:sp>
        <p:nvSpPr>
          <p:cNvPr id="33" name="ZoneTexte 32">
            <a:extLst>
              <a:ext uri="{FF2B5EF4-FFF2-40B4-BE49-F238E27FC236}">
                <a16:creationId xmlns:a16="http://schemas.microsoft.com/office/drawing/2014/main" id="{DEF805AE-5967-4A31-FF0D-B63DA82A8FD2}"/>
              </a:ext>
            </a:extLst>
          </p:cNvPr>
          <p:cNvSpPr txBox="1"/>
          <p:nvPr/>
        </p:nvSpPr>
        <p:spPr>
          <a:xfrm>
            <a:off x="4559231" y="2083175"/>
            <a:ext cx="6116444" cy="4770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2500" dirty="0">
                <a:solidFill>
                  <a:schemeClr val="accent2">
                    <a:lumMod val="75000"/>
                  </a:schemeClr>
                </a:solidFill>
              </a:rPr>
              <a:t>Trace un diamètre [EM].</a:t>
            </a:r>
          </a:p>
        </p:txBody>
      </p:sp>
      <p:grpSp>
        <p:nvGrpSpPr>
          <p:cNvPr id="13" name="Groupe 12">
            <a:extLst>
              <a:ext uri="{FF2B5EF4-FFF2-40B4-BE49-F238E27FC236}">
                <a16:creationId xmlns:a16="http://schemas.microsoft.com/office/drawing/2014/main" id="{175C19B2-C222-8E0B-8123-CB84177290DC}"/>
              </a:ext>
            </a:extLst>
          </p:cNvPr>
          <p:cNvGrpSpPr/>
          <p:nvPr/>
        </p:nvGrpSpPr>
        <p:grpSpPr>
          <a:xfrm>
            <a:off x="532022" y="1717100"/>
            <a:ext cx="4720468" cy="4550020"/>
            <a:chOff x="1449238" y="1834570"/>
            <a:chExt cx="4720468" cy="4550020"/>
          </a:xfrm>
        </p:grpSpPr>
        <p:grpSp>
          <p:nvGrpSpPr>
            <p:cNvPr id="9" name="Groupe 8">
              <a:extLst>
                <a:ext uri="{FF2B5EF4-FFF2-40B4-BE49-F238E27FC236}">
                  <a16:creationId xmlns:a16="http://schemas.microsoft.com/office/drawing/2014/main" id="{7C85D8C9-21AA-6E3F-E8E4-2831012AF96C}"/>
                </a:ext>
              </a:extLst>
            </p:cNvPr>
            <p:cNvGrpSpPr/>
            <p:nvPr/>
          </p:nvGrpSpPr>
          <p:grpSpPr>
            <a:xfrm>
              <a:off x="1795345" y="2018370"/>
              <a:ext cx="3240000" cy="3240000"/>
              <a:chOff x="1795345" y="2018370"/>
              <a:chExt cx="3240000" cy="3240000"/>
            </a:xfrm>
          </p:grpSpPr>
          <p:sp>
            <p:nvSpPr>
              <p:cNvPr id="4" name="Organigramme : Connecteur 3">
                <a:extLst>
                  <a:ext uri="{FF2B5EF4-FFF2-40B4-BE49-F238E27FC236}">
                    <a16:creationId xmlns:a16="http://schemas.microsoft.com/office/drawing/2014/main" id="{4FA2F735-1BFB-C050-D4F9-02AFD5D357F6}"/>
                  </a:ext>
                </a:extLst>
              </p:cNvPr>
              <p:cNvSpPr/>
              <p:nvPr/>
            </p:nvSpPr>
            <p:spPr>
              <a:xfrm>
                <a:off x="1795345" y="2018370"/>
                <a:ext cx="3240000" cy="3240000"/>
              </a:xfrm>
              <a:prstGeom prst="flowChartConnector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fr-FR" dirty="0"/>
              </a:p>
            </p:txBody>
          </p:sp>
          <p:cxnSp>
            <p:nvCxnSpPr>
              <p:cNvPr id="6" name="Connecteur droit 5">
                <a:extLst>
                  <a:ext uri="{FF2B5EF4-FFF2-40B4-BE49-F238E27FC236}">
                    <a16:creationId xmlns:a16="http://schemas.microsoft.com/office/drawing/2014/main" id="{EAB0E0D0-F854-62FF-808F-81305024CA33}"/>
                  </a:ext>
                </a:extLst>
              </p:cNvPr>
              <p:cNvCxnSpPr/>
              <p:nvPr/>
            </p:nvCxnSpPr>
            <p:spPr>
              <a:xfrm>
                <a:off x="3401121" y="3395547"/>
                <a:ext cx="0" cy="418171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8" name="Connecteur droit 7">
                <a:extLst>
                  <a:ext uri="{FF2B5EF4-FFF2-40B4-BE49-F238E27FC236}">
                    <a16:creationId xmlns:a16="http://schemas.microsoft.com/office/drawing/2014/main" id="{426F126B-D8AB-4347-96CD-0CDFF312F9E2}"/>
                  </a:ext>
                </a:extLst>
              </p:cNvPr>
              <p:cNvCxnSpPr/>
              <p:nvPr/>
            </p:nvCxnSpPr>
            <p:spPr>
              <a:xfrm>
                <a:off x="3166946" y="3601845"/>
                <a:ext cx="434898" cy="0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cxnSp>
          <p:nvCxnSpPr>
            <p:cNvPr id="22" name="Connecteur droit 21">
              <a:extLst>
                <a:ext uri="{FF2B5EF4-FFF2-40B4-BE49-F238E27FC236}">
                  <a16:creationId xmlns:a16="http://schemas.microsoft.com/office/drawing/2014/main" id="{3D2A86DF-3DF1-757D-1CE6-1BF43C8F5648}"/>
                </a:ext>
              </a:extLst>
            </p:cNvPr>
            <p:cNvCxnSpPr>
              <a:cxnSpLocks/>
              <a:endCxn id="26" idx="1"/>
            </p:cNvCxnSpPr>
            <p:nvPr/>
          </p:nvCxnSpPr>
          <p:spPr>
            <a:xfrm>
              <a:off x="2280983" y="2481706"/>
              <a:ext cx="2319463" cy="2282884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4" name="Connecteur droit 23">
              <a:extLst>
                <a:ext uri="{FF2B5EF4-FFF2-40B4-BE49-F238E27FC236}">
                  <a16:creationId xmlns:a16="http://schemas.microsoft.com/office/drawing/2014/main" id="{CC3E822F-C226-D5C3-B173-90A95FF5C265}"/>
                </a:ext>
              </a:extLst>
            </p:cNvPr>
            <p:cNvCxnSpPr>
              <a:endCxn id="4" idx="2"/>
            </p:cNvCxnSpPr>
            <p:nvPr/>
          </p:nvCxnSpPr>
          <p:spPr>
            <a:xfrm flipH="1">
              <a:off x="1795345" y="3601845"/>
              <a:ext cx="1605776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5" name="ZoneTexte 24">
              <a:extLst>
                <a:ext uri="{FF2B5EF4-FFF2-40B4-BE49-F238E27FC236}">
                  <a16:creationId xmlns:a16="http://schemas.microsoft.com/office/drawing/2014/main" id="{9764C359-7905-7DC6-C203-4C4996E2DC7D}"/>
                </a:ext>
              </a:extLst>
            </p:cNvPr>
            <p:cNvSpPr txBox="1"/>
            <p:nvPr/>
          </p:nvSpPr>
          <p:spPr>
            <a:xfrm>
              <a:off x="1963267" y="2168243"/>
              <a:ext cx="29687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>
                  <a:solidFill>
                    <a:schemeClr val="accent2">
                      <a:lumMod val="75000"/>
                    </a:schemeClr>
                  </a:solidFill>
                </a:rPr>
                <a:t>E</a:t>
              </a:r>
            </a:p>
          </p:txBody>
        </p:sp>
        <p:sp>
          <p:nvSpPr>
            <p:cNvPr id="26" name="ZoneTexte 25">
              <a:extLst>
                <a:ext uri="{FF2B5EF4-FFF2-40B4-BE49-F238E27FC236}">
                  <a16:creationId xmlns:a16="http://schemas.microsoft.com/office/drawing/2014/main" id="{782B7166-D1E1-1E0A-9C9D-938856BE4006}"/>
                </a:ext>
              </a:extLst>
            </p:cNvPr>
            <p:cNvSpPr txBox="1"/>
            <p:nvPr/>
          </p:nvSpPr>
          <p:spPr>
            <a:xfrm>
              <a:off x="4600446" y="4579924"/>
              <a:ext cx="38183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>
                  <a:solidFill>
                    <a:schemeClr val="accent2">
                      <a:lumMod val="75000"/>
                    </a:schemeClr>
                  </a:solidFill>
                </a:rPr>
                <a:t>M</a:t>
              </a:r>
            </a:p>
          </p:txBody>
        </p:sp>
        <p:sp>
          <p:nvSpPr>
            <p:cNvPr id="27" name="ZoneTexte 26">
              <a:extLst>
                <a:ext uri="{FF2B5EF4-FFF2-40B4-BE49-F238E27FC236}">
                  <a16:creationId xmlns:a16="http://schemas.microsoft.com/office/drawing/2014/main" id="{C7411E1A-C086-8AE4-3B82-F3C85D2ACD14}"/>
                </a:ext>
              </a:extLst>
            </p:cNvPr>
            <p:cNvSpPr txBox="1"/>
            <p:nvPr/>
          </p:nvSpPr>
          <p:spPr>
            <a:xfrm>
              <a:off x="1449238" y="3269038"/>
              <a:ext cx="31611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/>
                <a:t>V</a:t>
              </a:r>
            </a:p>
          </p:txBody>
        </p:sp>
        <p:sp>
          <p:nvSpPr>
            <p:cNvPr id="28" name="ZoneTexte 27">
              <a:extLst>
                <a:ext uri="{FF2B5EF4-FFF2-40B4-BE49-F238E27FC236}">
                  <a16:creationId xmlns:a16="http://schemas.microsoft.com/office/drawing/2014/main" id="{94F0DE8B-4AD2-7171-1B1C-1F6DFB2D5138}"/>
                </a:ext>
              </a:extLst>
            </p:cNvPr>
            <p:cNvSpPr txBox="1"/>
            <p:nvPr/>
          </p:nvSpPr>
          <p:spPr>
            <a:xfrm>
              <a:off x="3384395" y="3157899"/>
              <a:ext cx="33695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/>
                <a:t>O</a:t>
              </a:r>
            </a:p>
          </p:txBody>
        </p:sp>
        <p:sp>
          <p:nvSpPr>
            <p:cNvPr id="29" name="ZoneTexte 28">
              <a:extLst>
                <a:ext uri="{FF2B5EF4-FFF2-40B4-BE49-F238E27FC236}">
                  <a16:creationId xmlns:a16="http://schemas.microsoft.com/office/drawing/2014/main" id="{2F44B65B-0B93-CD28-221F-239E89FAD29D}"/>
                </a:ext>
              </a:extLst>
            </p:cNvPr>
            <p:cNvSpPr txBox="1"/>
            <p:nvPr/>
          </p:nvSpPr>
          <p:spPr>
            <a:xfrm>
              <a:off x="2419939" y="3579544"/>
              <a:ext cx="63350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i="1" dirty="0">
                  <a:solidFill>
                    <a:srgbClr val="00B050"/>
                  </a:solidFill>
                </a:rPr>
                <a:t>7 cm</a:t>
              </a:r>
            </a:p>
          </p:txBody>
        </p:sp>
        <p:sp>
          <p:nvSpPr>
            <p:cNvPr id="5" name="ZoneTexte 4">
              <a:extLst>
                <a:ext uri="{FF2B5EF4-FFF2-40B4-BE49-F238E27FC236}">
                  <a16:creationId xmlns:a16="http://schemas.microsoft.com/office/drawing/2014/main" id="{6A45D3EF-77F1-22EC-5AD6-67B745C64C0E}"/>
                </a:ext>
              </a:extLst>
            </p:cNvPr>
            <p:cNvSpPr txBox="1"/>
            <p:nvPr/>
          </p:nvSpPr>
          <p:spPr>
            <a:xfrm>
              <a:off x="3963733" y="1834570"/>
              <a:ext cx="63671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dirty="0">
                  <a:latin typeface="BelleAllureCM" panose="02000803000000000000" pitchFamily="50" charset="0"/>
                </a:rPr>
                <a:t>C</a:t>
              </a:r>
            </a:p>
          </p:txBody>
        </p:sp>
        <p:sp>
          <p:nvSpPr>
            <p:cNvPr id="3" name="Organigramme : Connecteur 2">
              <a:extLst>
                <a:ext uri="{FF2B5EF4-FFF2-40B4-BE49-F238E27FC236}">
                  <a16:creationId xmlns:a16="http://schemas.microsoft.com/office/drawing/2014/main" id="{3A367FC9-CD19-4703-4C93-53D834CB1A58}"/>
                </a:ext>
              </a:extLst>
            </p:cNvPr>
            <p:cNvSpPr/>
            <p:nvPr/>
          </p:nvSpPr>
          <p:spPr>
            <a:xfrm>
              <a:off x="2929707" y="3144591"/>
              <a:ext cx="3239999" cy="3239999"/>
            </a:xfrm>
            <a:prstGeom prst="flowChartConnector">
              <a:avLst/>
            </a:prstGeom>
            <a:noFill/>
            <a:ln>
              <a:solidFill>
                <a:srgbClr val="00B05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 dirty="0">
                <a:solidFill>
                  <a:srgbClr val="00B050"/>
                </a:solidFill>
              </a:endParaRPr>
            </a:p>
          </p:txBody>
        </p:sp>
      </p:grpSp>
      <p:sp>
        <p:nvSpPr>
          <p:cNvPr id="12" name="ZoneTexte 11">
            <a:extLst>
              <a:ext uri="{FF2B5EF4-FFF2-40B4-BE49-F238E27FC236}">
                <a16:creationId xmlns:a16="http://schemas.microsoft.com/office/drawing/2014/main" id="{91B4D783-5395-BAC0-17EE-D8217BA15B30}"/>
              </a:ext>
            </a:extLst>
          </p:cNvPr>
          <p:cNvSpPr txBox="1"/>
          <p:nvPr/>
        </p:nvSpPr>
        <p:spPr>
          <a:xfrm>
            <a:off x="4559231" y="3007321"/>
            <a:ext cx="7317269" cy="4770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2500" dirty="0">
                <a:solidFill>
                  <a:srgbClr val="00B050"/>
                </a:solidFill>
              </a:rPr>
              <a:t>Trace un cercle </a:t>
            </a:r>
            <a:r>
              <a:rPr lang="fr-FR" sz="2500" dirty="0">
                <a:solidFill>
                  <a:srgbClr val="00B050"/>
                </a:solidFill>
                <a:latin typeface="BelleAllureCM" panose="02000803000000000000" pitchFamily="50" charset="0"/>
              </a:rPr>
              <a:t>G</a:t>
            </a:r>
            <a:r>
              <a:rPr lang="fr-FR" sz="2500" dirty="0">
                <a:solidFill>
                  <a:srgbClr val="00B050"/>
                </a:solidFill>
              </a:rPr>
              <a:t> de centre M et de rayon [OM] = 7 cm</a:t>
            </a:r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C2FF25C7-F939-B57C-43FF-4D7658FF8D72}"/>
              </a:ext>
            </a:extLst>
          </p:cNvPr>
          <p:cNvSpPr txBox="1"/>
          <p:nvPr/>
        </p:nvSpPr>
        <p:spPr>
          <a:xfrm>
            <a:off x="5252490" y="4220713"/>
            <a:ext cx="6367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latin typeface="BelleAllureCM" panose="02000803000000000000" pitchFamily="50" charset="0"/>
              </a:rPr>
              <a:t>G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4EF48451-1D91-940A-ECBA-D4A837528746}"/>
              </a:ext>
            </a:extLst>
          </p:cNvPr>
          <p:cNvSpPr txBox="1"/>
          <p:nvPr/>
        </p:nvSpPr>
        <p:spPr>
          <a:xfrm>
            <a:off x="10326029" y="6311590"/>
            <a:ext cx="1597810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300" dirty="0"/>
              <a:t>www.ardoise-craie.fr</a:t>
            </a:r>
          </a:p>
        </p:txBody>
      </p:sp>
    </p:spTree>
    <p:extLst>
      <p:ext uri="{BB962C8B-B14F-4D97-AF65-F5344CB8AC3E}">
        <p14:creationId xmlns:p14="http://schemas.microsoft.com/office/powerpoint/2010/main" val="6847212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  <p:bldP spid="33" grpId="0"/>
      <p:bldP spid="12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76000" b="-7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e 16"/>
          <p:cNvGrpSpPr/>
          <p:nvPr/>
        </p:nvGrpSpPr>
        <p:grpSpPr>
          <a:xfrm rot="16200000">
            <a:off x="3207969" y="-168742"/>
            <a:ext cx="6388679" cy="6540660"/>
            <a:chOff x="3825241" y="1019822"/>
            <a:chExt cx="5462517" cy="4689077"/>
          </a:xfrm>
        </p:grpSpPr>
        <p:grpSp>
          <p:nvGrpSpPr>
            <p:cNvPr id="4" name="Groupe 3">
              <a:extLst>
                <a:ext uri="{FF2B5EF4-FFF2-40B4-BE49-F238E27FC236}">
                  <a16:creationId xmlns:a16="http://schemas.microsoft.com/office/drawing/2014/main" id="{D53AFF0B-3D0F-42E7-AB2B-CB762901765C}"/>
                </a:ext>
              </a:extLst>
            </p:cNvPr>
            <p:cNvGrpSpPr/>
            <p:nvPr/>
          </p:nvGrpSpPr>
          <p:grpSpPr>
            <a:xfrm rot="879579">
              <a:off x="6678780" y="1179708"/>
              <a:ext cx="2608978" cy="2508092"/>
              <a:chOff x="5288096" y="1766452"/>
              <a:chExt cx="2706737" cy="2508092"/>
            </a:xfrm>
          </p:grpSpPr>
          <p:grpSp>
            <p:nvGrpSpPr>
              <p:cNvPr id="5" name="Groupe 4">
                <a:extLst>
                  <a:ext uri="{FF2B5EF4-FFF2-40B4-BE49-F238E27FC236}">
                    <a16:creationId xmlns:a16="http://schemas.microsoft.com/office/drawing/2014/main" id="{EC21E9B9-1CB7-47A6-8DB2-2FE4559717AF}"/>
                  </a:ext>
                </a:extLst>
              </p:cNvPr>
              <p:cNvGrpSpPr/>
              <p:nvPr/>
            </p:nvGrpSpPr>
            <p:grpSpPr>
              <a:xfrm>
                <a:off x="5288096" y="1766452"/>
                <a:ext cx="2706737" cy="2508092"/>
                <a:chOff x="2148289" y="3132544"/>
                <a:chExt cx="2706737" cy="2508092"/>
              </a:xfrm>
            </p:grpSpPr>
            <p:cxnSp>
              <p:nvCxnSpPr>
                <p:cNvPr id="7" name="Connecteur droit 6">
                  <a:extLst>
                    <a:ext uri="{FF2B5EF4-FFF2-40B4-BE49-F238E27FC236}">
                      <a16:creationId xmlns:a16="http://schemas.microsoft.com/office/drawing/2014/main" id="{8D23E462-4695-40E8-BC2A-61E99A3D83DF}"/>
                    </a:ext>
                  </a:extLst>
                </p:cNvPr>
                <p:cNvCxnSpPr/>
                <p:nvPr/>
              </p:nvCxnSpPr>
              <p:spPr>
                <a:xfrm>
                  <a:off x="2148289" y="5409282"/>
                  <a:ext cx="0" cy="231354"/>
                </a:xfrm>
                <a:prstGeom prst="line">
                  <a:avLst/>
                </a:prstGeom>
                <a:ln>
                  <a:solidFill>
                    <a:srgbClr val="FF0000"/>
                  </a:solidFill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grpSp>
              <p:nvGrpSpPr>
                <p:cNvPr id="8" name="Groupe 7">
                  <a:extLst>
                    <a:ext uri="{FF2B5EF4-FFF2-40B4-BE49-F238E27FC236}">
                      <a16:creationId xmlns:a16="http://schemas.microsoft.com/office/drawing/2014/main" id="{F1B8B4D6-3D08-4D4F-AB99-9CA901DC652A}"/>
                    </a:ext>
                  </a:extLst>
                </p:cNvPr>
                <p:cNvGrpSpPr/>
                <p:nvPr/>
              </p:nvGrpSpPr>
              <p:grpSpPr>
                <a:xfrm>
                  <a:off x="2178797" y="3132544"/>
                  <a:ext cx="2676229" cy="2308564"/>
                  <a:chOff x="1264397" y="3231695"/>
                  <a:chExt cx="2676229" cy="2308564"/>
                </a:xfrm>
              </p:grpSpPr>
              <p:sp>
                <p:nvSpPr>
                  <p:cNvPr id="9" name="Rectangle 8">
                    <a:extLst>
                      <a:ext uri="{FF2B5EF4-FFF2-40B4-BE49-F238E27FC236}">
                        <a16:creationId xmlns:a16="http://schemas.microsoft.com/office/drawing/2014/main" id="{C39BF9DB-B892-4EF7-A06B-6FFBB4FDEF43}"/>
                      </a:ext>
                    </a:extLst>
                  </p:cNvPr>
                  <p:cNvSpPr/>
                  <p:nvPr/>
                </p:nvSpPr>
                <p:spPr>
                  <a:xfrm rot="724289" flipH="1">
                    <a:off x="1481937" y="3516148"/>
                    <a:ext cx="40556" cy="2024111"/>
                  </a:xfrm>
                  <a:prstGeom prst="rect">
                    <a:avLst/>
                  </a:prstGeom>
                  <a:solidFill>
                    <a:srgbClr val="FF0000"/>
                  </a:solidFill>
                  <a:ln>
                    <a:solidFill>
                      <a:srgbClr val="FF0000"/>
                    </a:solidFill>
                  </a:ln>
                </p:spPr>
                <p:style>
                  <a:lnRef idx="2">
                    <a:schemeClr val="dk1">
                      <a:shade val="50000"/>
                    </a:schemeClr>
                  </a:lnRef>
                  <a:fillRef idx="1">
                    <a:schemeClr val="dk1"/>
                  </a:fillRef>
                  <a:effectRef idx="0">
                    <a:schemeClr val="dk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>
                      <a:solidFill>
                        <a:srgbClr val="FF0000"/>
                      </a:solidFill>
                    </a:endParaRPr>
                  </a:p>
                </p:txBody>
              </p:sp>
              <p:sp>
                <p:nvSpPr>
                  <p:cNvPr id="10" name="Rectangle 9">
                    <a:extLst>
                      <a:ext uri="{FF2B5EF4-FFF2-40B4-BE49-F238E27FC236}">
                        <a16:creationId xmlns:a16="http://schemas.microsoft.com/office/drawing/2014/main" id="{90D34903-96B1-4DBC-BBC4-7D501579FA3E}"/>
                      </a:ext>
                    </a:extLst>
                  </p:cNvPr>
                  <p:cNvSpPr/>
                  <p:nvPr/>
                </p:nvSpPr>
                <p:spPr>
                  <a:xfrm rot="18559230" flipH="1">
                    <a:off x="2572116" y="2909580"/>
                    <a:ext cx="60791" cy="2676229"/>
                  </a:xfrm>
                  <a:prstGeom prst="rect">
                    <a:avLst/>
                  </a:prstGeom>
                  <a:solidFill>
                    <a:srgbClr val="FF0000"/>
                  </a:solidFill>
                  <a:ln>
                    <a:solidFill>
                      <a:srgbClr val="FF0000"/>
                    </a:solidFill>
                  </a:ln>
                </p:spPr>
                <p:style>
                  <a:lnRef idx="2">
                    <a:schemeClr val="dk1">
                      <a:shade val="50000"/>
                    </a:schemeClr>
                  </a:lnRef>
                  <a:fillRef idx="1">
                    <a:schemeClr val="dk1"/>
                  </a:fillRef>
                  <a:effectRef idx="0">
                    <a:schemeClr val="dk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>
                      <a:solidFill>
                        <a:srgbClr val="FF0000"/>
                      </a:solidFill>
                    </a:endParaRPr>
                  </a:p>
                </p:txBody>
              </p:sp>
              <p:sp>
                <p:nvSpPr>
                  <p:cNvPr id="11" name="Triangle isocèle 10">
                    <a:extLst>
                      <a:ext uri="{FF2B5EF4-FFF2-40B4-BE49-F238E27FC236}">
                        <a16:creationId xmlns:a16="http://schemas.microsoft.com/office/drawing/2014/main" id="{9ACAD191-ACAB-4E7E-B860-2C7733CFE15E}"/>
                      </a:ext>
                    </a:extLst>
                  </p:cNvPr>
                  <p:cNvSpPr/>
                  <p:nvPr/>
                </p:nvSpPr>
                <p:spPr>
                  <a:xfrm rot="20826372">
                    <a:off x="1451272" y="3231695"/>
                    <a:ext cx="432401" cy="469845"/>
                  </a:xfrm>
                  <a:prstGeom prst="triangle">
                    <a:avLst/>
                  </a:prstGeom>
                  <a:ln>
                    <a:solidFill>
                      <a:srgbClr val="FF0000"/>
                    </a:solidFill>
                  </a:ln>
                </p:spPr>
                <p:style>
                  <a:lnRef idx="2">
                    <a:schemeClr val="accent3">
                      <a:shade val="50000"/>
                    </a:schemeClr>
                  </a:lnRef>
                  <a:fillRef idx="1">
                    <a:schemeClr val="accent3"/>
                  </a:fillRef>
                  <a:effectRef idx="0">
                    <a:schemeClr val="accent3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>
                      <a:solidFill>
                        <a:srgbClr val="FF0000"/>
                      </a:solidFill>
                    </a:endParaRPr>
                  </a:p>
                </p:txBody>
              </p:sp>
            </p:grpSp>
          </p:grpSp>
          <p:cxnSp>
            <p:nvCxnSpPr>
              <p:cNvPr id="6" name="Connecteur droit avec flèche 5">
                <a:extLst>
                  <a:ext uri="{FF2B5EF4-FFF2-40B4-BE49-F238E27FC236}">
                    <a16:creationId xmlns:a16="http://schemas.microsoft.com/office/drawing/2014/main" id="{5ED20A52-65B8-4525-AAF8-7876FF96F8BF}"/>
                  </a:ext>
                </a:extLst>
              </p:cNvPr>
              <p:cNvCxnSpPr/>
              <p:nvPr/>
            </p:nvCxnSpPr>
            <p:spPr>
              <a:xfrm rot="20720421">
                <a:off x="7725465" y="3443992"/>
                <a:ext cx="19183" cy="231322"/>
              </a:xfrm>
              <a:prstGeom prst="straightConnector1">
                <a:avLst/>
              </a:prstGeom>
              <a:ln>
                <a:solidFill>
                  <a:srgbClr val="FF0000"/>
                </a:solidFill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15" name="Rectangle 14"/>
            <p:cNvSpPr/>
            <p:nvPr/>
          </p:nvSpPr>
          <p:spPr>
            <a:xfrm>
              <a:off x="3825241" y="3407659"/>
              <a:ext cx="4648200" cy="230124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6" name="Rectangle 15"/>
            <p:cNvSpPr/>
            <p:nvPr/>
          </p:nvSpPr>
          <p:spPr>
            <a:xfrm>
              <a:off x="4053840" y="1019822"/>
              <a:ext cx="2350034" cy="2297019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21" name="Groupe 20"/>
          <p:cNvGrpSpPr/>
          <p:nvPr/>
        </p:nvGrpSpPr>
        <p:grpSpPr>
          <a:xfrm rot="16200000">
            <a:off x="5561738" y="1196435"/>
            <a:ext cx="2752384" cy="1335261"/>
            <a:chOff x="6403874" y="3474720"/>
            <a:chExt cx="2271573" cy="1335261"/>
          </a:xfrm>
        </p:grpSpPr>
        <p:cxnSp>
          <p:nvCxnSpPr>
            <p:cNvPr id="19" name="Connecteur droit avec flèche 18"/>
            <p:cNvCxnSpPr/>
            <p:nvPr/>
          </p:nvCxnSpPr>
          <p:spPr>
            <a:xfrm>
              <a:off x="6403874" y="3474720"/>
              <a:ext cx="2271573" cy="0"/>
            </a:xfrm>
            <a:prstGeom prst="straightConnector1">
              <a:avLst/>
            </a:prstGeom>
            <a:ln w="76200">
              <a:solidFill>
                <a:srgbClr val="9966FF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ZoneTexte 19"/>
            <p:cNvSpPr txBox="1"/>
            <p:nvPr/>
          </p:nvSpPr>
          <p:spPr>
            <a:xfrm rot="5400000">
              <a:off x="7021480" y="3996074"/>
              <a:ext cx="1297599" cy="33021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2000" b="1" dirty="0">
                  <a:solidFill>
                    <a:srgbClr val="9966FF"/>
                  </a:solidFill>
                </a:rPr>
                <a:t>8</a:t>
              </a:r>
              <a:r>
                <a:rPr lang="fr-FR" sz="2000" b="1">
                  <a:solidFill>
                    <a:srgbClr val="9966FF"/>
                  </a:solidFill>
                </a:rPr>
                <a:t> </a:t>
              </a:r>
              <a:r>
                <a:rPr lang="fr-FR" sz="2000" b="1" dirty="0">
                  <a:solidFill>
                    <a:srgbClr val="9966FF"/>
                  </a:solidFill>
                </a:rPr>
                <a:t>carreaux</a:t>
              </a:r>
            </a:p>
          </p:txBody>
        </p:sp>
      </p:grpSp>
      <p:sp>
        <p:nvSpPr>
          <p:cNvPr id="22" name="Organigramme : Connecteur 21"/>
          <p:cNvSpPr/>
          <p:nvPr/>
        </p:nvSpPr>
        <p:spPr>
          <a:xfrm rot="5400000">
            <a:off x="3512878" y="460025"/>
            <a:ext cx="5808053" cy="5749116"/>
          </a:xfrm>
          <a:prstGeom prst="flowChartConnector">
            <a:avLst/>
          </a:prstGeom>
          <a:noFill/>
          <a:ln w="5715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" name="ZoneTexte 17"/>
          <p:cNvSpPr txBox="1"/>
          <p:nvPr/>
        </p:nvSpPr>
        <p:spPr>
          <a:xfrm>
            <a:off x="6211556" y="2936975"/>
            <a:ext cx="957262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 err="1">
                <a:solidFill>
                  <a:srgbClr val="00B050"/>
                </a:solidFill>
              </a:rPr>
              <a:t>x</a:t>
            </a:r>
            <a:r>
              <a:rPr lang="fr-FR" sz="3500" b="1" baseline="30000" dirty="0" err="1">
                <a:solidFill>
                  <a:srgbClr val="00B050"/>
                </a:solidFill>
              </a:rPr>
              <a:t>O</a:t>
            </a:r>
            <a:endParaRPr lang="fr-FR" sz="3500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41695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4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5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2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18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76000" b="-7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e 16"/>
          <p:cNvGrpSpPr/>
          <p:nvPr/>
        </p:nvGrpSpPr>
        <p:grpSpPr>
          <a:xfrm rot="16200000">
            <a:off x="3207969" y="-168742"/>
            <a:ext cx="6388679" cy="6540660"/>
            <a:chOff x="3825241" y="1019822"/>
            <a:chExt cx="5462517" cy="4689077"/>
          </a:xfrm>
        </p:grpSpPr>
        <p:grpSp>
          <p:nvGrpSpPr>
            <p:cNvPr id="4" name="Groupe 3">
              <a:extLst>
                <a:ext uri="{FF2B5EF4-FFF2-40B4-BE49-F238E27FC236}">
                  <a16:creationId xmlns:a16="http://schemas.microsoft.com/office/drawing/2014/main" id="{D53AFF0B-3D0F-42E7-AB2B-CB762901765C}"/>
                </a:ext>
              </a:extLst>
            </p:cNvPr>
            <p:cNvGrpSpPr/>
            <p:nvPr/>
          </p:nvGrpSpPr>
          <p:grpSpPr>
            <a:xfrm rot="879579">
              <a:off x="6678780" y="1179708"/>
              <a:ext cx="2608978" cy="2508092"/>
              <a:chOff x="5288096" y="1766452"/>
              <a:chExt cx="2706737" cy="2508092"/>
            </a:xfrm>
          </p:grpSpPr>
          <p:grpSp>
            <p:nvGrpSpPr>
              <p:cNvPr id="5" name="Groupe 4">
                <a:extLst>
                  <a:ext uri="{FF2B5EF4-FFF2-40B4-BE49-F238E27FC236}">
                    <a16:creationId xmlns:a16="http://schemas.microsoft.com/office/drawing/2014/main" id="{EC21E9B9-1CB7-47A6-8DB2-2FE4559717AF}"/>
                  </a:ext>
                </a:extLst>
              </p:cNvPr>
              <p:cNvGrpSpPr/>
              <p:nvPr/>
            </p:nvGrpSpPr>
            <p:grpSpPr>
              <a:xfrm>
                <a:off x="5288096" y="1766452"/>
                <a:ext cx="2706737" cy="2508092"/>
                <a:chOff x="2148289" y="3132544"/>
                <a:chExt cx="2706737" cy="2508092"/>
              </a:xfrm>
            </p:grpSpPr>
            <p:cxnSp>
              <p:nvCxnSpPr>
                <p:cNvPr id="7" name="Connecteur droit 6">
                  <a:extLst>
                    <a:ext uri="{FF2B5EF4-FFF2-40B4-BE49-F238E27FC236}">
                      <a16:creationId xmlns:a16="http://schemas.microsoft.com/office/drawing/2014/main" id="{8D23E462-4695-40E8-BC2A-61E99A3D83DF}"/>
                    </a:ext>
                  </a:extLst>
                </p:cNvPr>
                <p:cNvCxnSpPr/>
                <p:nvPr/>
              </p:nvCxnSpPr>
              <p:spPr>
                <a:xfrm>
                  <a:off x="2148289" y="5409282"/>
                  <a:ext cx="0" cy="231354"/>
                </a:xfrm>
                <a:prstGeom prst="line">
                  <a:avLst/>
                </a:prstGeom>
                <a:ln>
                  <a:solidFill>
                    <a:srgbClr val="FF0000"/>
                  </a:solidFill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grpSp>
              <p:nvGrpSpPr>
                <p:cNvPr id="8" name="Groupe 7">
                  <a:extLst>
                    <a:ext uri="{FF2B5EF4-FFF2-40B4-BE49-F238E27FC236}">
                      <a16:creationId xmlns:a16="http://schemas.microsoft.com/office/drawing/2014/main" id="{F1B8B4D6-3D08-4D4F-AB99-9CA901DC652A}"/>
                    </a:ext>
                  </a:extLst>
                </p:cNvPr>
                <p:cNvGrpSpPr/>
                <p:nvPr/>
              </p:nvGrpSpPr>
              <p:grpSpPr>
                <a:xfrm>
                  <a:off x="2178797" y="3132544"/>
                  <a:ext cx="2676229" cy="2308564"/>
                  <a:chOff x="1264397" y="3231695"/>
                  <a:chExt cx="2676229" cy="2308564"/>
                </a:xfrm>
              </p:grpSpPr>
              <p:sp>
                <p:nvSpPr>
                  <p:cNvPr id="9" name="Rectangle 8">
                    <a:extLst>
                      <a:ext uri="{FF2B5EF4-FFF2-40B4-BE49-F238E27FC236}">
                        <a16:creationId xmlns:a16="http://schemas.microsoft.com/office/drawing/2014/main" id="{C39BF9DB-B892-4EF7-A06B-6FFBB4FDEF43}"/>
                      </a:ext>
                    </a:extLst>
                  </p:cNvPr>
                  <p:cNvSpPr/>
                  <p:nvPr/>
                </p:nvSpPr>
                <p:spPr>
                  <a:xfrm rot="724289" flipH="1">
                    <a:off x="1481937" y="3516148"/>
                    <a:ext cx="40556" cy="2024111"/>
                  </a:xfrm>
                  <a:prstGeom prst="rect">
                    <a:avLst/>
                  </a:prstGeom>
                  <a:solidFill>
                    <a:srgbClr val="FF0000"/>
                  </a:solidFill>
                  <a:ln>
                    <a:solidFill>
                      <a:srgbClr val="FF0000"/>
                    </a:solidFill>
                  </a:ln>
                </p:spPr>
                <p:style>
                  <a:lnRef idx="2">
                    <a:schemeClr val="dk1">
                      <a:shade val="50000"/>
                    </a:schemeClr>
                  </a:lnRef>
                  <a:fillRef idx="1">
                    <a:schemeClr val="dk1"/>
                  </a:fillRef>
                  <a:effectRef idx="0">
                    <a:schemeClr val="dk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>
                      <a:solidFill>
                        <a:srgbClr val="FF0000"/>
                      </a:solidFill>
                    </a:endParaRPr>
                  </a:p>
                </p:txBody>
              </p:sp>
              <p:sp>
                <p:nvSpPr>
                  <p:cNvPr id="10" name="Rectangle 9">
                    <a:extLst>
                      <a:ext uri="{FF2B5EF4-FFF2-40B4-BE49-F238E27FC236}">
                        <a16:creationId xmlns:a16="http://schemas.microsoft.com/office/drawing/2014/main" id="{90D34903-96B1-4DBC-BBC4-7D501579FA3E}"/>
                      </a:ext>
                    </a:extLst>
                  </p:cNvPr>
                  <p:cNvSpPr/>
                  <p:nvPr/>
                </p:nvSpPr>
                <p:spPr>
                  <a:xfrm rot="18559230" flipH="1">
                    <a:off x="2572116" y="2909580"/>
                    <a:ext cx="60791" cy="2676229"/>
                  </a:xfrm>
                  <a:prstGeom prst="rect">
                    <a:avLst/>
                  </a:prstGeom>
                  <a:solidFill>
                    <a:srgbClr val="FF0000"/>
                  </a:solidFill>
                  <a:ln>
                    <a:solidFill>
                      <a:srgbClr val="FF0000"/>
                    </a:solidFill>
                  </a:ln>
                </p:spPr>
                <p:style>
                  <a:lnRef idx="2">
                    <a:schemeClr val="dk1">
                      <a:shade val="50000"/>
                    </a:schemeClr>
                  </a:lnRef>
                  <a:fillRef idx="1">
                    <a:schemeClr val="dk1"/>
                  </a:fillRef>
                  <a:effectRef idx="0">
                    <a:schemeClr val="dk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>
                      <a:solidFill>
                        <a:srgbClr val="FF0000"/>
                      </a:solidFill>
                    </a:endParaRPr>
                  </a:p>
                </p:txBody>
              </p:sp>
              <p:sp>
                <p:nvSpPr>
                  <p:cNvPr id="11" name="Triangle isocèle 10">
                    <a:extLst>
                      <a:ext uri="{FF2B5EF4-FFF2-40B4-BE49-F238E27FC236}">
                        <a16:creationId xmlns:a16="http://schemas.microsoft.com/office/drawing/2014/main" id="{9ACAD191-ACAB-4E7E-B860-2C7733CFE15E}"/>
                      </a:ext>
                    </a:extLst>
                  </p:cNvPr>
                  <p:cNvSpPr/>
                  <p:nvPr/>
                </p:nvSpPr>
                <p:spPr>
                  <a:xfrm rot="20826372">
                    <a:off x="1451272" y="3231695"/>
                    <a:ext cx="432401" cy="469845"/>
                  </a:xfrm>
                  <a:prstGeom prst="triangle">
                    <a:avLst/>
                  </a:prstGeom>
                  <a:ln>
                    <a:solidFill>
                      <a:srgbClr val="FF0000"/>
                    </a:solidFill>
                  </a:ln>
                </p:spPr>
                <p:style>
                  <a:lnRef idx="2">
                    <a:schemeClr val="accent3">
                      <a:shade val="50000"/>
                    </a:schemeClr>
                  </a:lnRef>
                  <a:fillRef idx="1">
                    <a:schemeClr val="accent3"/>
                  </a:fillRef>
                  <a:effectRef idx="0">
                    <a:schemeClr val="accent3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>
                      <a:solidFill>
                        <a:srgbClr val="FF0000"/>
                      </a:solidFill>
                    </a:endParaRPr>
                  </a:p>
                </p:txBody>
              </p:sp>
            </p:grpSp>
          </p:grpSp>
          <p:cxnSp>
            <p:nvCxnSpPr>
              <p:cNvPr id="6" name="Connecteur droit avec flèche 5">
                <a:extLst>
                  <a:ext uri="{FF2B5EF4-FFF2-40B4-BE49-F238E27FC236}">
                    <a16:creationId xmlns:a16="http://schemas.microsoft.com/office/drawing/2014/main" id="{5ED20A52-65B8-4525-AAF8-7876FF96F8BF}"/>
                  </a:ext>
                </a:extLst>
              </p:cNvPr>
              <p:cNvCxnSpPr/>
              <p:nvPr/>
            </p:nvCxnSpPr>
            <p:spPr>
              <a:xfrm rot="20720421">
                <a:off x="7725465" y="3443992"/>
                <a:ext cx="19183" cy="231322"/>
              </a:xfrm>
              <a:prstGeom prst="straightConnector1">
                <a:avLst/>
              </a:prstGeom>
              <a:ln>
                <a:solidFill>
                  <a:srgbClr val="FF0000"/>
                </a:solidFill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15" name="Rectangle 14"/>
            <p:cNvSpPr/>
            <p:nvPr/>
          </p:nvSpPr>
          <p:spPr>
            <a:xfrm>
              <a:off x="3825241" y="3407659"/>
              <a:ext cx="4648200" cy="230124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6" name="Rectangle 15"/>
            <p:cNvSpPr/>
            <p:nvPr/>
          </p:nvSpPr>
          <p:spPr>
            <a:xfrm>
              <a:off x="4053840" y="1019822"/>
              <a:ext cx="2350034" cy="2297019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21" name="Groupe 20"/>
          <p:cNvGrpSpPr/>
          <p:nvPr/>
        </p:nvGrpSpPr>
        <p:grpSpPr>
          <a:xfrm rot="16200000">
            <a:off x="5561738" y="1196435"/>
            <a:ext cx="2752384" cy="1335261"/>
            <a:chOff x="6403874" y="3474720"/>
            <a:chExt cx="2271573" cy="1335261"/>
          </a:xfrm>
        </p:grpSpPr>
        <p:cxnSp>
          <p:nvCxnSpPr>
            <p:cNvPr id="19" name="Connecteur droit avec flèche 18"/>
            <p:cNvCxnSpPr/>
            <p:nvPr/>
          </p:nvCxnSpPr>
          <p:spPr>
            <a:xfrm>
              <a:off x="6403874" y="3474720"/>
              <a:ext cx="2271573" cy="0"/>
            </a:xfrm>
            <a:prstGeom prst="straightConnector1">
              <a:avLst/>
            </a:prstGeom>
            <a:ln w="76200">
              <a:solidFill>
                <a:srgbClr val="9966FF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ZoneTexte 19"/>
            <p:cNvSpPr txBox="1"/>
            <p:nvPr/>
          </p:nvSpPr>
          <p:spPr>
            <a:xfrm rot="5400000">
              <a:off x="7021481" y="3996074"/>
              <a:ext cx="1297599" cy="33021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2000" b="1" dirty="0">
                  <a:solidFill>
                    <a:srgbClr val="9966FF"/>
                  </a:solidFill>
                </a:rPr>
                <a:t>5 carreaux</a:t>
              </a:r>
            </a:p>
          </p:txBody>
        </p:sp>
      </p:grpSp>
      <p:sp>
        <p:nvSpPr>
          <p:cNvPr id="22" name="Organigramme : Connecteur 21"/>
          <p:cNvSpPr/>
          <p:nvPr/>
        </p:nvSpPr>
        <p:spPr>
          <a:xfrm rot="5400000">
            <a:off x="3512878" y="460025"/>
            <a:ext cx="5808053" cy="5749116"/>
          </a:xfrm>
          <a:prstGeom prst="flowChartConnector">
            <a:avLst/>
          </a:prstGeom>
          <a:noFill/>
          <a:ln w="5715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" name="ZoneTexte 17"/>
          <p:cNvSpPr txBox="1"/>
          <p:nvPr/>
        </p:nvSpPr>
        <p:spPr>
          <a:xfrm>
            <a:off x="6211556" y="2936975"/>
            <a:ext cx="957262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 err="1">
                <a:solidFill>
                  <a:srgbClr val="00B050"/>
                </a:solidFill>
              </a:rPr>
              <a:t>x</a:t>
            </a:r>
            <a:r>
              <a:rPr lang="fr-FR" sz="3500" b="1" baseline="30000" dirty="0" err="1">
                <a:solidFill>
                  <a:srgbClr val="00B050"/>
                </a:solidFill>
              </a:rPr>
              <a:t>O</a:t>
            </a:r>
            <a:endParaRPr lang="fr-FR" sz="3500" b="1" dirty="0">
              <a:solidFill>
                <a:srgbClr val="00B050"/>
              </a:solidFill>
            </a:endParaRP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60080331-2388-5810-5A8D-9790BB298565}"/>
              </a:ext>
            </a:extLst>
          </p:cNvPr>
          <p:cNvSpPr txBox="1"/>
          <p:nvPr/>
        </p:nvSpPr>
        <p:spPr>
          <a:xfrm>
            <a:off x="10326029" y="6311590"/>
            <a:ext cx="1597810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300" dirty="0"/>
              <a:t>www.ardoise-craie.fr</a:t>
            </a:r>
          </a:p>
        </p:txBody>
      </p:sp>
    </p:spTree>
    <p:extLst>
      <p:ext uri="{BB962C8B-B14F-4D97-AF65-F5344CB8AC3E}">
        <p14:creationId xmlns:p14="http://schemas.microsoft.com/office/powerpoint/2010/main" val="2123122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4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5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2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18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76000" b="-7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e 16"/>
          <p:cNvGrpSpPr/>
          <p:nvPr/>
        </p:nvGrpSpPr>
        <p:grpSpPr>
          <a:xfrm rot="16200000">
            <a:off x="3855466" y="824177"/>
            <a:ext cx="5039490" cy="4634218"/>
            <a:chOff x="4053840" y="1019822"/>
            <a:chExt cx="5039490" cy="4634218"/>
          </a:xfrm>
        </p:grpSpPr>
        <p:grpSp>
          <p:nvGrpSpPr>
            <p:cNvPr id="4" name="Groupe 3">
              <a:extLst>
                <a:ext uri="{FF2B5EF4-FFF2-40B4-BE49-F238E27FC236}">
                  <a16:creationId xmlns:a16="http://schemas.microsoft.com/office/drawing/2014/main" id="{D53AFF0B-3D0F-42E7-AB2B-CB762901765C}"/>
                </a:ext>
              </a:extLst>
            </p:cNvPr>
            <p:cNvGrpSpPr/>
            <p:nvPr/>
          </p:nvGrpSpPr>
          <p:grpSpPr>
            <a:xfrm rot="879579">
              <a:off x="6688891" y="1101092"/>
              <a:ext cx="2404439" cy="2561698"/>
              <a:chOff x="5288096" y="1712846"/>
              <a:chExt cx="2494534" cy="2561698"/>
            </a:xfrm>
          </p:grpSpPr>
          <p:grpSp>
            <p:nvGrpSpPr>
              <p:cNvPr id="5" name="Groupe 4">
                <a:extLst>
                  <a:ext uri="{FF2B5EF4-FFF2-40B4-BE49-F238E27FC236}">
                    <a16:creationId xmlns:a16="http://schemas.microsoft.com/office/drawing/2014/main" id="{EC21E9B9-1CB7-47A6-8DB2-2FE4559717AF}"/>
                  </a:ext>
                </a:extLst>
              </p:cNvPr>
              <p:cNvGrpSpPr/>
              <p:nvPr/>
            </p:nvGrpSpPr>
            <p:grpSpPr>
              <a:xfrm>
                <a:off x="5288096" y="1712846"/>
                <a:ext cx="2494534" cy="2561698"/>
                <a:chOff x="2148289" y="3078938"/>
                <a:chExt cx="2494534" cy="2561698"/>
              </a:xfrm>
            </p:grpSpPr>
            <p:cxnSp>
              <p:nvCxnSpPr>
                <p:cNvPr id="7" name="Connecteur droit 6">
                  <a:extLst>
                    <a:ext uri="{FF2B5EF4-FFF2-40B4-BE49-F238E27FC236}">
                      <a16:creationId xmlns:a16="http://schemas.microsoft.com/office/drawing/2014/main" id="{8D23E462-4695-40E8-BC2A-61E99A3D83DF}"/>
                    </a:ext>
                  </a:extLst>
                </p:cNvPr>
                <p:cNvCxnSpPr/>
                <p:nvPr/>
              </p:nvCxnSpPr>
              <p:spPr>
                <a:xfrm>
                  <a:off x="2148289" y="5409282"/>
                  <a:ext cx="0" cy="231354"/>
                </a:xfrm>
                <a:prstGeom prst="line">
                  <a:avLst/>
                </a:prstGeom>
                <a:ln>
                  <a:solidFill>
                    <a:srgbClr val="FF0000"/>
                  </a:solidFill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grpSp>
              <p:nvGrpSpPr>
                <p:cNvPr id="8" name="Groupe 7">
                  <a:extLst>
                    <a:ext uri="{FF2B5EF4-FFF2-40B4-BE49-F238E27FC236}">
                      <a16:creationId xmlns:a16="http://schemas.microsoft.com/office/drawing/2014/main" id="{F1B8B4D6-3D08-4D4F-AB99-9CA901DC652A}"/>
                    </a:ext>
                  </a:extLst>
                </p:cNvPr>
                <p:cNvGrpSpPr/>
                <p:nvPr/>
              </p:nvGrpSpPr>
              <p:grpSpPr>
                <a:xfrm>
                  <a:off x="2261673" y="3078938"/>
                  <a:ext cx="2381150" cy="2364087"/>
                  <a:chOff x="1347273" y="3178089"/>
                  <a:chExt cx="2381150" cy="2364087"/>
                </a:xfrm>
              </p:grpSpPr>
              <p:sp>
                <p:nvSpPr>
                  <p:cNvPr id="9" name="Rectangle 8">
                    <a:extLst>
                      <a:ext uri="{FF2B5EF4-FFF2-40B4-BE49-F238E27FC236}">
                        <a16:creationId xmlns:a16="http://schemas.microsoft.com/office/drawing/2014/main" id="{C39BF9DB-B892-4EF7-A06B-6FFBB4FDEF43}"/>
                      </a:ext>
                    </a:extLst>
                  </p:cNvPr>
                  <p:cNvSpPr/>
                  <p:nvPr/>
                </p:nvSpPr>
                <p:spPr>
                  <a:xfrm rot="724289">
                    <a:off x="1443210" y="3382176"/>
                    <a:ext cx="36000" cy="2160000"/>
                  </a:xfrm>
                  <a:prstGeom prst="rect">
                    <a:avLst/>
                  </a:prstGeom>
                  <a:solidFill>
                    <a:srgbClr val="FF0000"/>
                  </a:solidFill>
                  <a:ln>
                    <a:solidFill>
                      <a:srgbClr val="FF0000"/>
                    </a:solidFill>
                  </a:ln>
                </p:spPr>
                <p:style>
                  <a:lnRef idx="2">
                    <a:schemeClr val="dk1">
                      <a:shade val="50000"/>
                    </a:schemeClr>
                  </a:lnRef>
                  <a:fillRef idx="1">
                    <a:schemeClr val="dk1"/>
                  </a:fillRef>
                  <a:effectRef idx="0">
                    <a:schemeClr val="dk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>
                      <a:solidFill>
                        <a:srgbClr val="FF0000"/>
                      </a:solidFill>
                    </a:endParaRPr>
                  </a:p>
                </p:txBody>
              </p:sp>
              <p:sp>
                <p:nvSpPr>
                  <p:cNvPr id="10" name="Rectangle 9">
                    <a:extLst>
                      <a:ext uri="{FF2B5EF4-FFF2-40B4-BE49-F238E27FC236}">
                        <a16:creationId xmlns:a16="http://schemas.microsoft.com/office/drawing/2014/main" id="{90D34903-96B1-4DBC-BBC4-7D501579FA3E}"/>
                      </a:ext>
                    </a:extLst>
                  </p:cNvPr>
                  <p:cNvSpPr/>
                  <p:nvPr/>
                </p:nvSpPr>
                <p:spPr>
                  <a:xfrm rot="18559230" flipH="1">
                    <a:off x="2514988" y="3044628"/>
                    <a:ext cx="45719" cy="2381150"/>
                  </a:xfrm>
                  <a:prstGeom prst="rect">
                    <a:avLst/>
                  </a:prstGeom>
                  <a:solidFill>
                    <a:srgbClr val="FF0000"/>
                  </a:solidFill>
                  <a:ln>
                    <a:solidFill>
                      <a:srgbClr val="FF0000"/>
                    </a:solidFill>
                  </a:ln>
                </p:spPr>
                <p:style>
                  <a:lnRef idx="2">
                    <a:schemeClr val="dk1">
                      <a:shade val="50000"/>
                    </a:schemeClr>
                  </a:lnRef>
                  <a:fillRef idx="1">
                    <a:schemeClr val="dk1"/>
                  </a:fillRef>
                  <a:effectRef idx="0">
                    <a:schemeClr val="dk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>
                      <a:solidFill>
                        <a:srgbClr val="FF0000"/>
                      </a:solidFill>
                    </a:endParaRPr>
                  </a:p>
                </p:txBody>
              </p:sp>
              <p:sp>
                <p:nvSpPr>
                  <p:cNvPr id="11" name="Triangle isocèle 10">
                    <a:extLst>
                      <a:ext uri="{FF2B5EF4-FFF2-40B4-BE49-F238E27FC236}">
                        <a16:creationId xmlns:a16="http://schemas.microsoft.com/office/drawing/2014/main" id="{9ACAD191-ACAB-4E7E-B860-2C7733CFE15E}"/>
                      </a:ext>
                    </a:extLst>
                  </p:cNvPr>
                  <p:cNvSpPr/>
                  <p:nvPr/>
                </p:nvSpPr>
                <p:spPr>
                  <a:xfrm rot="20826372">
                    <a:off x="1481357" y="3178089"/>
                    <a:ext cx="253388" cy="407624"/>
                  </a:xfrm>
                  <a:prstGeom prst="triangle">
                    <a:avLst/>
                  </a:prstGeom>
                  <a:ln>
                    <a:solidFill>
                      <a:srgbClr val="FF0000"/>
                    </a:solidFill>
                  </a:ln>
                </p:spPr>
                <p:style>
                  <a:lnRef idx="2">
                    <a:schemeClr val="accent3">
                      <a:shade val="50000"/>
                    </a:schemeClr>
                  </a:lnRef>
                  <a:fillRef idx="1">
                    <a:schemeClr val="accent3"/>
                  </a:fillRef>
                  <a:effectRef idx="0">
                    <a:schemeClr val="accent3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>
                      <a:solidFill>
                        <a:srgbClr val="FF0000"/>
                      </a:solidFill>
                    </a:endParaRPr>
                  </a:p>
                </p:txBody>
              </p:sp>
            </p:grpSp>
          </p:grpSp>
          <p:cxnSp>
            <p:nvCxnSpPr>
              <p:cNvPr id="6" name="Connecteur droit avec flèche 5">
                <a:extLst>
                  <a:ext uri="{FF2B5EF4-FFF2-40B4-BE49-F238E27FC236}">
                    <a16:creationId xmlns:a16="http://schemas.microsoft.com/office/drawing/2014/main" id="{5ED20A52-65B8-4525-AAF8-7876FF96F8BF}"/>
                  </a:ext>
                </a:extLst>
              </p:cNvPr>
              <p:cNvCxnSpPr>
                <a:stCxn id="10" idx="2"/>
              </p:cNvCxnSpPr>
              <p:nvPr/>
            </p:nvCxnSpPr>
            <p:spPr>
              <a:xfrm rot="20720421">
                <a:off x="7543155" y="3491026"/>
                <a:ext cx="19183" cy="231322"/>
              </a:xfrm>
              <a:prstGeom prst="straightConnector1">
                <a:avLst/>
              </a:prstGeom>
              <a:ln>
                <a:solidFill>
                  <a:srgbClr val="FF0000"/>
                </a:solidFill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15" name="Rectangle 14"/>
            <p:cNvSpPr/>
            <p:nvPr/>
          </p:nvSpPr>
          <p:spPr>
            <a:xfrm>
              <a:off x="4053840" y="3352800"/>
              <a:ext cx="4648200" cy="230124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6" name="Rectangle 15"/>
            <p:cNvSpPr/>
            <p:nvPr/>
          </p:nvSpPr>
          <p:spPr>
            <a:xfrm>
              <a:off x="4053840" y="1019822"/>
              <a:ext cx="2350034" cy="2297019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21" name="Groupe 20"/>
          <p:cNvGrpSpPr/>
          <p:nvPr/>
        </p:nvGrpSpPr>
        <p:grpSpPr>
          <a:xfrm rot="16200000">
            <a:off x="5793535" y="1449028"/>
            <a:ext cx="2271573" cy="1335260"/>
            <a:chOff x="6403874" y="3474720"/>
            <a:chExt cx="2271573" cy="1335260"/>
          </a:xfrm>
        </p:grpSpPr>
        <p:cxnSp>
          <p:nvCxnSpPr>
            <p:cNvPr id="19" name="Connecteur droit avec flèche 18"/>
            <p:cNvCxnSpPr/>
            <p:nvPr/>
          </p:nvCxnSpPr>
          <p:spPr>
            <a:xfrm>
              <a:off x="6403874" y="3474720"/>
              <a:ext cx="2271573" cy="0"/>
            </a:xfrm>
            <a:prstGeom prst="straightConnector1">
              <a:avLst/>
            </a:prstGeom>
            <a:ln w="76200">
              <a:solidFill>
                <a:srgbClr val="9966FF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ZoneTexte 19"/>
            <p:cNvSpPr txBox="1"/>
            <p:nvPr/>
          </p:nvSpPr>
          <p:spPr>
            <a:xfrm rot="5400000">
              <a:off x="6986533" y="3961126"/>
              <a:ext cx="1297599" cy="400110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fr-FR" sz="2000" b="1" dirty="0">
                  <a:solidFill>
                    <a:srgbClr val="9966FF"/>
                  </a:solidFill>
                </a:rPr>
                <a:t>4 carreaux</a:t>
              </a:r>
            </a:p>
          </p:txBody>
        </p:sp>
      </p:grpSp>
      <p:sp>
        <p:nvSpPr>
          <p:cNvPr id="22" name="Organigramme : Connecteur 21"/>
          <p:cNvSpPr/>
          <p:nvPr/>
        </p:nvSpPr>
        <p:spPr>
          <a:xfrm rot="5400000">
            <a:off x="4053840" y="1019822"/>
            <a:ext cx="4648200" cy="4634218"/>
          </a:xfrm>
          <a:prstGeom prst="flowChartConnector">
            <a:avLst/>
          </a:prstGeom>
          <a:noFill/>
          <a:ln w="5715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" name="ZoneTexte 22"/>
          <p:cNvSpPr txBox="1"/>
          <p:nvPr/>
        </p:nvSpPr>
        <p:spPr>
          <a:xfrm>
            <a:off x="6211556" y="2936975"/>
            <a:ext cx="957262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 err="1">
                <a:solidFill>
                  <a:srgbClr val="00B050"/>
                </a:solidFill>
              </a:rPr>
              <a:t>x</a:t>
            </a:r>
            <a:r>
              <a:rPr lang="fr-FR" sz="3500" b="1" baseline="30000" dirty="0" err="1">
                <a:solidFill>
                  <a:srgbClr val="00B050"/>
                </a:solidFill>
              </a:rPr>
              <a:t>O</a:t>
            </a:r>
            <a:endParaRPr lang="fr-FR" sz="3500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83109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4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5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2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23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76000" b="-7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336905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Règle plate 15 cm incassable MAPED pas cher sur ma-rentree-scolaire.fr">
            <a:extLst>
              <a:ext uri="{FF2B5EF4-FFF2-40B4-BE49-F238E27FC236}">
                <a16:creationId xmlns:a16="http://schemas.microsoft.com/office/drawing/2014/main" id="{960824A5-5C4D-40F4-A5D2-40804165C40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6496375">
            <a:off x="5503930" y="2315748"/>
            <a:ext cx="3429000" cy="3429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ZoneTexte 9">
            <a:extLst>
              <a:ext uri="{FF2B5EF4-FFF2-40B4-BE49-F238E27FC236}">
                <a16:creationId xmlns:a16="http://schemas.microsoft.com/office/drawing/2014/main" id="{86EE83DC-AFDC-4D17-943A-6060B7D40542}"/>
              </a:ext>
            </a:extLst>
          </p:cNvPr>
          <p:cNvSpPr txBox="1"/>
          <p:nvPr/>
        </p:nvSpPr>
        <p:spPr>
          <a:xfrm>
            <a:off x="5345294" y="3957621"/>
            <a:ext cx="5838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rgbClr val="0070C0"/>
                </a:solidFill>
              </a:rPr>
              <a:t>X</a:t>
            </a:r>
            <a:r>
              <a:rPr lang="fr-FR" sz="4000" baseline="30000" dirty="0">
                <a:solidFill>
                  <a:srgbClr val="0070C0"/>
                </a:solidFill>
              </a:rPr>
              <a:t>A</a:t>
            </a:r>
            <a:endParaRPr lang="fr-FR" sz="4000" dirty="0">
              <a:solidFill>
                <a:srgbClr val="0070C0"/>
              </a:solidFill>
            </a:endParaRP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FE92FA45-DC85-48BC-A04A-79CEB9138226}"/>
              </a:ext>
            </a:extLst>
          </p:cNvPr>
          <p:cNvSpPr txBox="1"/>
          <p:nvPr/>
        </p:nvSpPr>
        <p:spPr>
          <a:xfrm>
            <a:off x="7390481" y="2950684"/>
            <a:ext cx="5838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rgbClr val="00B050"/>
                </a:solidFill>
              </a:rPr>
              <a:t>X</a:t>
            </a:r>
            <a:r>
              <a:rPr lang="fr-FR" sz="4000" baseline="30000" dirty="0">
                <a:solidFill>
                  <a:srgbClr val="00B050"/>
                </a:solidFill>
              </a:rPr>
              <a:t>B</a:t>
            </a:r>
            <a:endParaRPr lang="fr-FR" sz="4000" dirty="0">
              <a:solidFill>
                <a:srgbClr val="00B050"/>
              </a:solidFill>
            </a:endParaRP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C6458414-8B46-4081-B98F-F7327826EB0E}"/>
              </a:ext>
            </a:extLst>
          </p:cNvPr>
          <p:cNvSpPr txBox="1"/>
          <p:nvPr/>
        </p:nvSpPr>
        <p:spPr>
          <a:xfrm>
            <a:off x="6050071" y="3432132"/>
            <a:ext cx="7537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10 cm</a:t>
            </a:r>
          </a:p>
        </p:txBody>
      </p:sp>
      <p:cxnSp>
        <p:nvCxnSpPr>
          <p:cNvPr id="6" name="Connecteur droit 5">
            <a:extLst>
              <a:ext uri="{FF2B5EF4-FFF2-40B4-BE49-F238E27FC236}">
                <a16:creationId xmlns:a16="http://schemas.microsoft.com/office/drawing/2014/main" id="{41847647-37C0-40E0-A776-82031B04DA2C}"/>
              </a:ext>
            </a:extLst>
          </p:cNvPr>
          <p:cNvCxnSpPr/>
          <p:nvPr/>
        </p:nvCxnSpPr>
        <p:spPr>
          <a:xfrm flipV="1">
            <a:off x="5486400" y="3394553"/>
            <a:ext cx="2066795" cy="101460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ZoneTexte 6">
            <a:extLst>
              <a:ext uri="{FF2B5EF4-FFF2-40B4-BE49-F238E27FC236}">
                <a16:creationId xmlns:a16="http://schemas.microsoft.com/office/drawing/2014/main" id="{2F2814F8-9E3C-D8A1-91E3-BD73D18EE71E}"/>
              </a:ext>
            </a:extLst>
          </p:cNvPr>
          <p:cNvSpPr txBox="1"/>
          <p:nvPr/>
        </p:nvSpPr>
        <p:spPr>
          <a:xfrm>
            <a:off x="733647" y="0"/>
            <a:ext cx="10366872" cy="2569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15000"/>
              </a:lnSpc>
              <a:spcAft>
                <a:spcPts val="1000"/>
              </a:spcAft>
              <a:buFontTx/>
              <a:buChar char="-"/>
            </a:pPr>
            <a:r>
              <a:rPr lang="fr-FR" sz="3000" b="1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 bleu, place un point A au centre de la feuille.</a:t>
            </a:r>
          </a:p>
          <a:p>
            <a:pPr marL="285750" indent="-285750">
              <a:lnSpc>
                <a:spcPct val="115000"/>
              </a:lnSpc>
              <a:spcAft>
                <a:spcPts val="1000"/>
              </a:spcAft>
              <a:buFontTx/>
              <a:buChar char="-"/>
            </a:pPr>
            <a:r>
              <a:rPr lang="fr-FR" sz="3000" b="1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 vert, place un point B à 10 cm </a:t>
            </a:r>
            <a:r>
              <a:rPr lang="fr-FR" sz="3000" b="1" dirty="0">
                <a:solidFill>
                  <a:srgbClr val="00B05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 A.</a:t>
            </a:r>
          </a:p>
          <a:p>
            <a:pPr marL="285750" indent="-285750">
              <a:lnSpc>
                <a:spcPct val="115000"/>
              </a:lnSpc>
              <a:spcAft>
                <a:spcPts val="1000"/>
              </a:spcAft>
              <a:buFontTx/>
              <a:buChar char="-"/>
            </a:pPr>
            <a:r>
              <a:rPr lang="fr-FR" sz="3000" b="1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Trace le segment</a:t>
            </a:r>
            <a:r>
              <a:rPr lang="fr-FR" sz="3000" b="1" dirty="0">
                <a:solidFill>
                  <a:srgbClr val="00B05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[</a:t>
            </a:r>
            <a:r>
              <a:rPr lang="fr-FR" sz="3000" b="1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AB]</a:t>
            </a:r>
          </a:p>
          <a:p>
            <a:pPr marL="285750" indent="-285750">
              <a:lnSpc>
                <a:spcPct val="115000"/>
              </a:lnSpc>
              <a:spcAft>
                <a:spcPts val="1000"/>
              </a:spcAft>
              <a:buFontTx/>
              <a:buChar char="-"/>
            </a:pPr>
            <a:endParaRPr lang="fr-FR" sz="3000" b="1" dirty="0">
              <a:solidFill>
                <a:srgbClr val="92D05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81B8B259-8CB2-88F7-67E5-3FD93580B4D6}"/>
              </a:ext>
            </a:extLst>
          </p:cNvPr>
          <p:cNvSpPr txBox="1"/>
          <p:nvPr/>
        </p:nvSpPr>
        <p:spPr>
          <a:xfrm>
            <a:off x="10326029" y="6311590"/>
            <a:ext cx="1597810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300" dirty="0"/>
              <a:t>www.ardoise-craie.fr</a:t>
            </a:r>
          </a:p>
        </p:txBody>
      </p:sp>
    </p:spTree>
    <p:extLst>
      <p:ext uri="{BB962C8B-B14F-4D97-AF65-F5344CB8AC3E}">
        <p14:creationId xmlns:p14="http://schemas.microsoft.com/office/powerpoint/2010/main" val="13208872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Règle plate 15 cm incassable MAPED pas cher sur ma-rentree-scolaire.fr">
            <a:extLst>
              <a:ext uri="{FF2B5EF4-FFF2-40B4-BE49-F238E27FC236}">
                <a16:creationId xmlns:a16="http://schemas.microsoft.com/office/drawing/2014/main" id="{960824A5-5C4D-40F4-A5D2-40804165C40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6496375">
            <a:off x="3424611" y="3342883"/>
            <a:ext cx="3429000" cy="3429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ZoneTexte 9">
            <a:extLst>
              <a:ext uri="{FF2B5EF4-FFF2-40B4-BE49-F238E27FC236}">
                <a16:creationId xmlns:a16="http://schemas.microsoft.com/office/drawing/2014/main" id="{86EE83DC-AFDC-4D17-943A-6060B7D40542}"/>
              </a:ext>
            </a:extLst>
          </p:cNvPr>
          <p:cNvSpPr txBox="1"/>
          <p:nvPr/>
        </p:nvSpPr>
        <p:spPr>
          <a:xfrm>
            <a:off x="5345294" y="3957621"/>
            <a:ext cx="5838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rgbClr val="0070C0"/>
                </a:solidFill>
              </a:rPr>
              <a:t>X</a:t>
            </a:r>
            <a:r>
              <a:rPr lang="fr-FR" sz="4000" baseline="30000" dirty="0">
                <a:solidFill>
                  <a:srgbClr val="0070C0"/>
                </a:solidFill>
              </a:rPr>
              <a:t>A</a:t>
            </a:r>
            <a:endParaRPr lang="fr-FR" sz="4000" dirty="0">
              <a:solidFill>
                <a:srgbClr val="0070C0"/>
              </a:solidFill>
            </a:endParaRP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FE92FA45-DC85-48BC-A04A-79CEB9138226}"/>
              </a:ext>
            </a:extLst>
          </p:cNvPr>
          <p:cNvSpPr txBox="1"/>
          <p:nvPr/>
        </p:nvSpPr>
        <p:spPr>
          <a:xfrm>
            <a:off x="7390481" y="2950684"/>
            <a:ext cx="5838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rgbClr val="00B050"/>
                </a:solidFill>
              </a:rPr>
              <a:t>X</a:t>
            </a:r>
            <a:r>
              <a:rPr lang="fr-FR" sz="4000" baseline="30000" dirty="0">
                <a:solidFill>
                  <a:srgbClr val="00B050"/>
                </a:solidFill>
              </a:rPr>
              <a:t>B</a:t>
            </a:r>
            <a:endParaRPr lang="fr-FR" sz="4000" dirty="0">
              <a:solidFill>
                <a:srgbClr val="00B050"/>
              </a:solidFill>
            </a:endParaRP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C6458414-8B46-4081-B98F-F7327826EB0E}"/>
              </a:ext>
            </a:extLst>
          </p:cNvPr>
          <p:cNvSpPr txBox="1"/>
          <p:nvPr/>
        </p:nvSpPr>
        <p:spPr>
          <a:xfrm>
            <a:off x="4008328" y="4233798"/>
            <a:ext cx="7537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10 cm</a:t>
            </a:r>
          </a:p>
        </p:txBody>
      </p:sp>
      <p:cxnSp>
        <p:nvCxnSpPr>
          <p:cNvPr id="6" name="Connecteur droit 5">
            <a:extLst>
              <a:ext uri="{FF2B5EF4-FFF2-40B4-BE49-F238E27FC236}">
                <a16:creationId xmlns:a16="http://schemas.microsoft.com/office/drawing/2014/main" id="{41847647-37C0-40E0-A776-82031B04DA2C}"/>
              </a:ext>
            </a:extLst>
          </p:cNvPr>
          <p:cNvCxnSpPr/>
          <p:nvPr/>
        </p:nvCxnSpPr>
        <p:spPr>
          <a:xfrm flipV="1">
            <a:off x="5486400" y="3394553"/>
            <a:ext cx="2066795" cy="101460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8">
            <a:extLst>
              <a:ext uri="{FF2B5EF4-FFF2-40B4-BE49-F238E27FC236}">
                <a16:creationId xmlns:a16="http://schemas.microsoft.com/office/drawing/2014/main" id="{DAF5BEF9-FF1B-440E-9761-B5FA80390276}"/>
              </a:ext>
            </a:extLst>
          </p:cNvPr>
          <p:cNvCxnSpPr/>
          <p:nvPr/>
        </p:nvCxnSpPr>
        <p:spPr>
          <a:xfrm flipV="1">
            <a:off x="3409167" y="4423774"/>
            <a:ext cx="2066795" cy="101460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ZoneTexte 11">
            <a:extLst>
              <a:ext uri="{FF2B5EF4-FFF2-40B4-BE49-F238E27FC236}">
                <a16:creationId xmlns:a16="http://schemas.microsoft.com/office/drawing/2014/main" id="{71E01DA1-B45F-44D2-9AEF-FD96FF9EECF8}"/>
              </a:ext>
            </a:extLst>
          </p:cNvPr>
          <p:cNvSpPr txBox="1"/>
          <p:nvPr/>
        </p:nvSpPr>
        <p:spPr>
          <a:xfrm>
            <a:off x="3233928" y="4956936"/>
            <a:ext cx="5838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err="1">
                <a:solidFill>
                  <a:srgbClr val="00B050"/>
                </a:solidFill>
              </a:rPr>
              <a:t>X</a:t>
            </a:r>
            <a:r>
              <a:rPr lang="fr-FR" sz="4000" baseline="30000" dirty="0" err="1">
                <a:solidFill>
                  <a:srgbClr val="00B050"/>
                </a:solidFill>
              </a:rPr>
              <a:t>c</a:t>
            </a:r>
            <a:endParaRPr lang="fr-FR" sz="4000" dirty="0">
              <a:solidFill>
                <a:srgbClr val="00B050"/>
              </a:solidFill>
            </a:endParaRP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9FAD3E2E-2F10-AC73-C252-72B294A98885}"/>
              </a:ext>
            </a:extLst>
          </p:cNvPr>
          <p:cNvSpPr txBox="1"/>
          <p:nvPr/>
        </p:nvSpPr>
        <p:spPr>
          <a:xfrm>
            <a:off x="297711" y="220338"/>
            <a:ext cx="11759609" cy="26632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15000"/>
              </a:lnSpc>
              <a:spcAft>
                <a:spcPts val="1000"/>
              </a:spcAft>
              <a:buFontTx/>
              <a:buChar char="-"/>
            </a:pPr>
            <a:r>
              <a:rPr lang="fr-FR" sz="2500" b="1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 bleu, place un point A au centre de la feuille.</a:t>
            </a:r>
          </a:p>
          <a:p>
            <a:pPr marL="285750" indent="-285750">
              <a:lnSpc>
                <a:spcPct val="115000"/>
              </a:lnSpc>
              <a:spcAft>
                <a:spcPts val="1000"/>
              </a:spcAft>
              <a:buFontTx/>
              <a:buChar char="-"/>
            </a:pPr>
            <a:r>
              <a:rPr lang="fr-FR" sz="2500" b="1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 vert, place un point B à 10 cm </a:t>
            </a:r>
            <a:r>
              <a:rPr lang="fr-FR" sz="2500" b="1" dirty="0">
                <a:solidFill>
                  <a:srgbClr val="00B05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 A.</a:t>
            </a:r>
            <a:endParaRPr lang="fr-FR" sz="2500" b="1" dirty="0">
              <a:solidFill>
                <a:srgbClr val="00B05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15000"/>
              </a:lnSpc>
              <a:spcAft>
                <a:spcPts val="1000"/>
              </a:spcAft>
              <a:buFontTx/>
              <a:buChar char="-"/>
            </a:pPr>
            <a:r>
              <a:rPr lang="fr-FR" sz="2500" b="1" dirty="0">
                <a:solidFill>
                  <a:srgbClr val="92D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 vert, place  les points C, D, E, F, G, H, I et J sur la feuille de telle sorte que leur distance au point A soit égaleme</a:t>
            </a:r>
            <a:r>
              <a:rPr lang="fr-FR" sz="2500" b="1" dirty="0">
                <a:solidFill>
                  <a:srgbClr val="92D05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nt à 10 cm.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fr-FR" sz="2500" b="1" dirty="0">
              <a:solidFill>
                <a:srgbClr val="92D05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9AF379C1-37F1-6BF9-933E-5079606277E6}"/>
              </a:ext>
            </a:extLst>
          </p:cNvPr>
          <p:cNvSpPr txBox="1"/>
          <p:nvPr/>
        </p:nvSpPr>
        <p:spPr>
          <a:xfrm>
            <a:off x="10326029" y="6311590"/>
            <a:ext cx="1597810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300" dirty="0"/>
              <a:t>www.ardoise-craie.fr</a:t>
            </a:r>
          </a:p>
        </p:txBody>
      </p:sp>
    </p:spTree>
    <p:extLst>
      <p:ext uri="{BB962C8B-B14F-4D97-AF65-F5344CB8AC3E}">
        <p14:creationId xmlns:p14="http://schemas.microsoft.com/office/powerpoint/2010/main" val="9432741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Règle plate 15 cm incassable MAPED pas cher sur ma-rentree-scolaire.fr">
            <a:extLst>
              <a:ext uri="{FF2B5EF4-FFF2-40B4-BE49-F238E27FC236}">
                <a16:creationId xmlns:a16="http://schemas.microsoft.com/office/drawing/2014/main" id="{960824A5-5C4D-40F4-A5D2-40804165C40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1902765">
            <a:off x="3149039" y="2403431"/>
            <a:ext cx="3429000" cy="3429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ZoneTexte 9">
            <a:extLst>
              <a:ext uri="{FF2B5EF4-FFF2-40B4-BE49-F238E27FC236}">
                <a16:creationId xmlns:a16="http://schemas.microsoft.com/office/drawing/2014/main" id="{86EE83DC-AFDC-4D17-943A-6060B7D40542}"/>
              </a:ext>
            </a:extLst>
          </p:cNvPr>
          <p:cNvSpPr txBox="1"/>
          <p:nvPr/>
        </p:nvSpPr>
        <p:spPr>
          <a:xfrm>
            <a:off x="5345294" y="3957621"/>
            <a:ext cx="5838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rgbClr val="0070C0"/>
                </a:solidFill>
              </a:rPr>
              <a:t>X</a:t>
            </a:r>
            <a:r>
              <a:rPr lang="fr-FR" sz="4000" baseline="30000" dirty="0">
                <a:solidFill>
                  <a:srgbClr val="0070C0"/>
                </a:solidFill>
              </a:rPr>
              <a:t>A</a:t>
            </a:r>
            <a:endParaRPr lang="fr-FR" sz="4000" dirty="0">
              <a:solidFill>
                <a:srgbClr val="0070C0"/>
              </a:solidFill>
            </a:endParaRP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FE92FA45-DC85-48BC-A04A-79CEB9138226}"/>
              </a:ext>
            </a:extLst>
          </p:cNvPr>
          <p:cNvSpPr txBox="1"/>
          <p:nvPr/>
        </p:nvSpPr>
        <p:spPr>
          <a:xfrm>
            <a:off x="7390481" y="2950684"/>
            <a:ext cx="5838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rgbClr val="00B050"/>
                </a:solidFill>
              </a:rPr>
              <a:t>X</a:t>
            </a:r>
            <a:r>
              <a:rPr lang="fr-FR" sz="4000" baseline="30000" dirty="0">
                <a:solidFill>
                  <a:srgbClr val="00B050"/>
                </a:solidFill>
              </a:rPr>
              <a:t>B</a:t>
            </a:r>
            <a:endParaRPr lang="fr-FR" sz="4000" dirty="0">
              <a:solidFill>
                <a:srgbClr val="00B050"/>
              </a:solidFill>
            </a:endParaRP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C6458414-8B46-4081-B98F-F7327826EB0E}"/>
              </a:ext>
            </a:extLst>
          </p:cNvPr>
          <p:cNvSpPr txBox="1"/>
          <p:nvPr/>
        </p:nvSpPr>
        <p:spPr>
          <a:xfrm>
            <a:off x="5010410" y="3144034"/>
            <a:ext cx="7537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10 cm</a:t>
            </a:r>
          </a:p>
        </p:txBody>
      </p:sp>
      <p:cxnSp>
        <p:nvCxnSpPr>
          <p:cNvPr id="6" name="Connecteur droit 5">
            <a:extLst>
              <a:ext uri="{FF2B5EF4-FFF2-40B4-BE49-F238E27FC236}">
                <a16:creationId xmlns:a16="http://schemas.microsoft.com/office/drawing/2014/main" id="{41847647-37C0-40E0-A776-82031B04DA2C}"/>
              </a:ext>
            </a:extLst>
          </p:cNvPr>
          <p:cNvCxnSpPr/>
          <p:nvPr/>
        </p:nvCxnSpPr>
        <p:spPr>
          <a:xfrm flipV="1">
            <a:off x="5486400" y="3394553"/>
            <a:ext cx="2066795" cy="101460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8">
            <a:extLst>
              <a:ext uri="{FF2B5EF4-FFF2-40B4-BE49-F238E27FC236}">
                <a16:creationId xmlns:a16="http://schemas.microsoft.com/office/drawing/2014/main" id="{DAF5BEF9-FF1B-440E-9761-B5FA80390276}"/>
              </a:ext>
            </a:extLst>
          </p:cNvPr>
          <p:cNvCxnSpPr/>
          <p:nvPr/>
        </p:nvCxnSpPr>
        <p:spPr>
          <a:xfrm flipV="1">
            <a:off x="3409167" y="4423774"/>
            <a:ext cx="2066795" cy="101460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necteur droit 6">
            <a:extLst>
              <a:ext uri="{FF2B5EF4-FFF2-40B4-BE49-F238E27FC236}">
                <a16:creationId xmlns:a16="http://schemas.microsoft.com/office/drawing/2014/main" id="{C0A5F260-4E82-4318-9153-A0316B169AF7}"/>
              </a:ext>
            </a:extLst>
          </p:cNvPr>
          <p:cNvCxnSpPr/>
          <p:nvPr/>
        </p:nvCxnSpPr>
        <p:spPr>
          <a:xfrm flipH="1" flipV="1">
            <a:off x="4471792" y="2392471"/>
            <a:ext cx="1027134" cy="201669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ZoneTexte 12">
            <a:extLst>
              <a:ext uri="{FF2B5EF4-FFF2-40B4-BE49-F238E27FC236}">
                <a16:creationId xmlns:a16="http://schemas.microsoft.com/office/drawing/2014/main" id="{0CE97B5E-6E4B-4E1D-9AF9-B266214518E3}"/>
              </a:ext>
            </a:extLst>
          </p:cNvPr>
          <p:cNvSpPr txBox="1"/>
          <p:nvPr/>
        </p:nvSpPr>
        <p:spPr>
          <a:xfrm>
            <a:off x="4311166" y="1950690"/>
            <a:ext cx="5838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rgbClr val="00B050"/>
                </a:solidFill>
              </a:rPr>
              <a:t>X</a:t>
            </a:r>
            <a:r>
              <a:rPr lang="fr-FR" sz="4000" baseline="30000" dirty="0">
                <a:solidFill>
                  <a:srgbClr val="00B050"/>
                </a:solidFill>
              </a:rPr>
              <a:t>D</a:t>
            </a:r>
            <a:endParaRPr lang="fr-FR" sz="4000" dirty="0">
              <a:solidFill>
                <a:srgbClr val="00B050"/>
              </a:solidFill>
            </a:endParaRPr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A62F0F56-CF28-4D71-8288-53287079B6A0}"/>
              </a:ext>
            </a:extLst>
          </p:cNvPr>
          <p:cNvSpPr txBox="1"/>
          <p:nvPr/>
        </p:nvSpPr>
        <p:spPr>
          <a:xfrm>
            <a:off x="3233928" y="4956936"/>
            <a:ext cx="5838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err="1">
                <a:solidFill>
                  <a:srgbClr val="00B050"/>
                </a:solidFill>
              </a:rPr>
              <a:t>X</a:t>
            </a:r>
            <a:r>
              <a:rPr lang="fr-FR" sz="4000" baseline="30000" dirty="0" err="1">
                <a:solidFill>
                  <a:srgbClr val="00B050"/>
                </a:solidFill>
              </a:rPr>
              <a:t>c</a:t>
            </a:r>
            <a:endParaRPr lang="fr-FR" sz="4000" dirty="0">
              <a:solidFill>
                <a:srgbClr val="00B050"/>
              </a:solidFill>
            </a:endParaRP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117EB547-5EC1-16DE-C42E-1CAE803EFC68}"/>
              </a:ext>
            </a:extLst>
          </p:cNvPr>
          <p:cNvSpPr txBox="1"/>
          <p:nvPr/>
        </p:nvSpPr>
        <p:spPr>
          <a:xfrm>
            <a:off x="255180" y="103380"/>
            <a:ext cx="11759609" cy="22259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15000"/>
              </a:lnSpc>
              <a:spcAft>
                <a:spcPts val="1000"/>
              </a:spcAft>
              <a:buFontTx/>
              <a:buChar char="-"/>
            </a:pPr>
            <a:r>
              <a:rPr lang="fr-FR" sz="2000" b="1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 bleu, place un point A au centre de la feuille.</a:t>
            </a:r>
          </a:p>
          <a:p>
            <a:pPr marL="285750" indent="-285750">
              <a:lnSpc>
                <a:spcPct val="115000"/>
              </a:lnSpc>
              <a:spcAft>
                <a:spcPts val="1000"/>
              </a:spcAft>
              <a:buFontTx/>
              <a:buChar char="-"/>
            </a:pPr>
            <a:r>
              <a:rPr lang="fr-FR" sz="2000" b="1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 vert, place un point B à 10 cm </a:t>
            </a:r>
            <a:r>
              <a:rPr lang="fr-FR" sz="2000" b="1" dirty="0">
                <a:solidFill>
                  <a:srgbClr val="00B05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 A.</a:t>
            </a:r>
            <a:endParaRPr lang="fr-FR" sz="2000" b="1" dirty="0">
              <a:solidFill>
                <a:srgbClr val="00B05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15000"/>
              </a:lnSpc>
              <a:spcAft>
                <a:spcPts val="1000"/>
              </a:spcAft>
              <a:buFontTx/>
              <a:buChar char="-"/>
            </a:pPr>
            <a:r>
              <a:rPr lang="fr-FR" sz="2000" b="1" dirty="0">
                <a:solidFill>
                  <a:srgbClr val="92D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 vert, place  les points C, D, E, F, G, H, I et J sur la feuille de telle sorte que leur distance au point A soit égaleme</a:t>
            </a:r>
            <a:r>
              <a:rPr lang="fr-FR" sz="2000" b="1" dirty="0">
                <a:solidFill>
                  <a:srgbClr val="92D05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nt à 10 cm.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fr-FR" sz="2000" b="1" dirty="0">
              <a:solidFill>
                <a:srgbClr val="92D05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B2937249-A07F-DD36-7A83-9E254C2FA1F0}"/>
              </a:ext>
            </a:extLst>
          </p:cNvPr>
          <p:cNvSpPr txBox="1"/>
          <p:nvPr/>
        </p:nvSpPr>
        <p:spPr>
          <a:xfrm>
            <a:off x="10326029" y="6311590"/>
            <a:ext cx="1597810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300" dirty="0"/>
              <a:t>www.ardoise-craie.fr</a:t>
            </a:r>
          </a:p>
        </p:txBody>
      </p:sp>
    </p:spTree>
    <p:extLst>
      <p:ext uri="{BB962C8B-B14F-4D97-AF65-F5344CB8AC3E}">
        <p14:creationId xmlns:p14="http://schemas.microsoft.com/office/powerpoint/2010/main" val="4989107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Règle plate 15 cm incassable MAPED pas cher sur ma-rentree-scolaire.fr">
            <a:extLst>
              <a:ext uri="{FF2B5EF4-FFF2-40B4-BE49-F238E27FC236}">
                <a16:creationId xmlns:a16="http://schemas.microsoft.com/office/drawing/2014/main" id="{960824A5-5C4D-40F4-A5D2-40804165C40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1902765">
            <a:off x="4163647" y="4432648"/>
            <a:ext cx="3429000" cy="3429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ZoneTexte 9">
            <a:extLst>
              <a:ext uri="{FF2B5EF4-FFF2-40B4-BE49-F238E27FC236}">
                <a16:creationId xmlns:a16="http://schemas.microsoft.com/office/drawing/2014/main" id="{86EE83DC-AFDC-4D17-943A-6060B7D40542}"/>
              </a:ext>
            </a:extLst>
          </p:cNvPr>
          <p:cNvSpPr txBox="1"/>
          <p:nvPr/>
        </p:nvSpPr>
        <p:spPr>
          <a:xfrm>
            <a:off x="5345294" y="3957621"/>
            <a:ext cx="5838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rgbClr val="0070C0"/>
                </a:solidFill>
              </a:rPr>
              <a:t>X</a:t>
            </a:r>
            <a:r>
              <a:rPr lang="fr-FR" sz="4000" baseline="30000" dirty="0">
                <a:solidFill>
                  <a:srgbClr val="0070C0"/>
                </a:solidFill>
              </a:rPr>
              <a:t>A</a:t>
            </a:r>
            <a:endParaRPr lang="fr-FR" sz="4000" dirty="0">
              <a:solidFill>
                <a:srgbClr val="0070C0"/>
              </a:solidFill>
            </a:endParaRP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FE92FA45-DC85-48BC-A04A-79CEB9138226}"/>
              </a:ext>
            </a:extLst>
          </p:cNvPr>
          <p:cNvSpPr txBox="1"/>
          <p:nvPr/>
        </p:nvSpPr>
        <p:spPr>
          <a:xfrm>
            <a:off x="7390481" y="2950684"/>
            <a:ext cx="5838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rgbClr val="00B050"/>
                </a:solidFill>
              </a:rPr>
              <a:t>X</a:t>
            </a:r>
            <a:r>
              <a:rPr lang="fr-FR" sz="4000" baseline="30000" dirty="0">
                <a:solidFill>
                  <a:srgbClr val="00B050"/>
                </a:solidFill>
              </a:rPr>
              <a:t>B</a:t>
            </a:r>
            <a:endParaRPr lang="fr-FR" sz="4000" dirty="0">
              <a:solidFill>
                <a:srgbClr val="00B050"/>
              </a:solidFill>
            </a:endParaRP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C6458414-8B46-4081-B98F-F7327826EB0E}"/>
              </a:ext>
            </a:extLst>
          </p:cNvPr>
          <p:cNvSpPr txBox="1"/>
          <p:nvPr/>
        </p:nvSpPr>
        <p:spPr>
          <a:xfrm>
            <a:off x="5787024" y="4684735"/>
            <a:ext cx="7537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10 cm</a:t>
            </a:r>
          </a:p>
        </p:txBody>
      </p:sp>
      <p:cxnSp>
        <p:nvCxnSpPr>
          <p:cNvPr id="6" name="Connecteur droit 5">
            <a:extLst>
              <a:ext uri="{FF2B5EF4-FFF2-40B4-BE49-F238E27FC236}">
                <a16:creationId xmlns:a16="http://schemas.microsoft.com/office/drawing/2014/main" id="{41847647-37C0-40E0-A776-82031B04DA2C}"/>
              </a:ext>
            </a:extLst>
          </p:cNvPr>
          <p:cNvCxnSpPr/>
          <p:nvPr/>
        </p:nvCxnSpPr>
        <p:spPr>
          <a:xfrm flipV="1">
            <a:off x="5486400" y="3394553"/>
            <a:ext cx="2066795" cy="101460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8">
            <a:extLst>
              <a:ext uri="{FF2B5EF4-FFF2-40B4-BE49-F238E27FC236}">
                <a16:creationId xmlns:a16="http://schemas.microsoft.com/office/drawing/2014/main" id="{DAF5BEF9-FF1B-440E-9761-B5FA80390276}"/>
              </a:ext>
            </a:extLst>
          </p:cNvPr>
          <p:cNvCxnSpPr/>
          <p:nvPr/>
        </p:nvCxnSpPr>
        <p:spPr>
          <a:xfrm flipV="1">
            <a:off x="3409167" y="4423774"/>
            <a:ext cx="2066795" cy="101460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necteur droit 6">
            <a:extLst>
              <a:ext uri="{FF2B5EF4-FFF2-40B4-BE49-F238E27FC236}">
                <a16:creationId xmlns:a16="http://schemas.microsoft.com/office/drawing/2014/main" id="{C0A5F260-4E82-4318-9153-A0316B169AF7}"/>
              </a:ext>
            </a:extLst>
          </p:cNvPr>
          <p:cNvCxnSpPr/>
          <p:nvPr/>
        </p:nvCxnSpPr>
        <p:spPr>
          <a:xfrm flipH="1" flipV="1">
            <a:off x="4471792" y="2392471"/>
            <a:ext cx="1027134" cy="201669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11">
            <a:extLst>
              <a:ext uri="{FF2B5EF4-FFF2-40B4-BE49-F238E27FC236}">
                <a16:creationId xmlns:a16="http://schemas.microsoft.com/office/drawing/2014/main" id="{D47C3A1B-535C-4FB2-A04A-34CF274FC7BD}"/>
              </a:ext>
            </a:extLst>
          </p:cNvPr>
          <p:cNvCxnSpPr/>
          <p:nvPr/>
        </p:nvCxnSpPr>
        <p:spPr>
          <a:xfrm flipH="1" flipV="1">
            <a:off x="5513540" y="4448827"/>
            <a:ext cx="1027134" cy="201669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ZoneTexte 12">
            <a:extLst>
              <a:ext uri="{FF2B5EF4-FFF2-40B4-BE49-F238E27FC236}">
                <a16:creationId xmlns:a16="http://schemas.microsoft.com/office/drawing/2014/main" id="{242B4431-04E1-46D0-B247-EB86B19C0B59}"/>
              </a:ext>
            </a:extLst>
          </p:cNvPr>
          <p:cNvSpPr txBox="1"/>
          <p:nvPr/>
        </p:nvSpPr>
        <p:spPr>
          <a:xfrm>
            <a:off x="3233928" y="4956936"/>
            <a:ext cx="5838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err="1">
                <a:solidFill>
                  <a:srgbClr val="00B050"/>
                </a:solidFill>
              </a:rPr>
              <a:t>X</a:t>
            </a:r>
            <a:r>
              <a:rPr lang="fr-FR" sz="4000" baseline="30000" dirty="0" err="1">
                <a:solidFill>
                  <a:srgbClr val="00B050"/>
                </a:solidFill>
              </a:rPr>
              <a:t>c</a:t>
            </a:r>
            <a:endParaRPr lang="fr-FR" sz="4000" dirty="0">
              <a:solidFill>
                <a:srgbClr val="00B050"/>
              </a:solidFill>
            </a:endParaRPr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E61552EC-F12B-4CD9-B2BF-23368353D6FC}"/>
              </a:ext>
            </a:extLst>
          </p:cNvPr>
          <p:cNvSpPr txBox="1"/>
          <p:nvPr/>
        </p:nvSpPr>
        <p:spPr>
          <a:xfrm>
            <a:off x="4311166" y="1950690"/>
            <a:ext cx="5838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rgbClr val="00B050"/>
                </a:solidFill>
              </a:rPr>
              <a:t>X</a:t>
            </a:r>
            <a:r>
              <a:rPr lang="fr-FR" sz="4000" baseline="30000" dirty="0">
                <a:solidFill>
                  <a:srgbClr val="00B050"/>
                </a:solidFill>
              </a:rPr>
              <a:t>D</a:t>
            </a:r>
            <a:endParaRPr lang="fr-FR" sz="4000" dirty="0">
              <a:solidFill>
                <a:srgbClr val="00B050"/>
              </a:solidFill>
            </a:endParaRPr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54307675-BA0C-475C-827F-0CDD728BAA5F}"/>
              </a:ext>
            </a:extLst>
          </p:cNvPr>
          <p:cNvSpPr txBox="1"/>
          <p:nvPr/>
        </p:nvSpPr>
        <p:spPr>
          <a:xfrm>
            <a:off x="6380048" y="5986158"/>
            <a:ext cx="5838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rgbClr val="00B050"/>
                </a:solidFill>
              </a:rPr>
              <a:t>X</a:t>
            </a:r>
            <a:r>
              <a:rPr lang="fr-FR" sz="4000" baseline="30000" dirty="0">
                <a:solidFill>
                  <a:srgbClr val="00B050"/>
                </a:solidFill>
              </a:rPr>
              <a:t>E</a:t>
            </a:r>
            <a:endParaRPr lang="fr-FR" sz="4000" dirty="0">
              <a:solidFill>
                <a:srgbClr val="00B050"/>
              </a:solidFill>
            </a:endParaRP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95C24287-559A-B15C-A674-E28415965E1F}"/>
              </a:ext>
            </a:extLst>
          </p:cNvPr>
          <p:cNvSpPr txBox="1"/>
          <p:nvPr/>
        </p:nvSpPr>
        <p:spPr>
          <a:xfrm>
            <a:off x="255180" y="103380"/>
            <a:ext cx="11759609" cy="22259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15000"/>
              </a:lnSpc>
              <a:spcAft>
                <a:spcPts val="1000"/>
              </a:spcAft>
              <a:buFontTx/>
              <a:buChar char="-"/>
            </a:pPr>
            <a:r>
              <a:rPr lang="fr-FR" sz="2000" b="1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 bleu, place un point A au centre de la feuille.</a:t>
            </a:r>
          </a:p>
          <a:p>
            <a:pPr marL="285750" indent="-285750">
              <a:lnSpc>
                <a:spcPct val="115000"/>
              </a:lnSpc>
              <a:spcAft>
                <a:spcPts val="1000"/>
              </a:spcAft>
              <a:buFontTx/>
              <a:buChar char="-"/>
            </a:pPr>
            <a:r>
              <a:rPr lang="fr-FR" sz="2000" b="1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 vert, place un point B à 10 cm </a:t>
            </a:r>
            <a:r>
              <a:rPr lang="fr-FR" sz="2000" b="1" dirty="0">
                <a:solidFill>
                  <a:srgbClr val="00B05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 A.</a:t>
            </a:r>
            <a:endParaRPr lang="fr-FR" sz="2000" b="1" dirty="0">
              <a:solidFill>
                <a:srgbClr val="00B05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15000"/>
              </a:lnSpc>
              <a:spcAft>
                <a:spcPts val="1000"/>
              </a:spcAft>
              <a:buFontTx/>
              <a:buChar char="-"/>
            </a:pPr>
            <a:r>
              <a:rPr lang="fr-FR" sz="2000" b="1" dirty="0">
                <a:solidFill>
                  <a:srgbClr val="92D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 vert, place  les points C, D, E, F, G, H, I et J sur la feuille de telle sorte que leur distance au point A soit égaleme</a:t>
            </a:r>
            <a:r>
              <a:rPr lang="fr-FR" sz="2000" b="1" dirty="0">
                <a:solidFill>
                  <a:srgbClr val="92D05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nt à 10 cm.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fr-FR" sz="2000" b="1" dirty="0">
              <a:solidFill>
                <a:srgbClr val="92D05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9C2C31FA-0276-A997-674B-E2416B04BD7B}"/>
              </a:ext>
            </a:extLst>
          </p:cNvPr>
          <p:cNvSpPr txBox="1"/>
          <p:nvPr/>
        </p:nvSpPr>
        <p:spPr>
          <a:xfrm>
            <a:off x="10326029" y="6311590"/>
            <a:ext cx="1597810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300" dirty="0"/>
              <a:t>www.ardoise-craie.fr</a:t>
            </a:r>
          </a:p>
        </p:txBody>
      </p:sp>
    </p:spTree>
    <p:extLst>
      <p:ext uri="{BB962C8B-B14F-4D97-AF65-F5344CB8AC3E}">
        <p14:creationId xmlns:p14="http://schemas.microsoft.com/office/powerpoint/2010/main" val="30879356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3" grpId="0"/>
      <p:bldP spid="14" grpId="0"/>
      <p:bldP spid="1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Règle plate 15 cm incassable MAPED pas cher sur ma-rentree-scolaire.fr">
            <a:extLst>
              <a:ext uri="{FF2B5EF4-FFF2-40B4-BE49-F238E27FC236}">
                <a16:creationId xmlns:a16="http://schemas.microsoft.com/office/drawing/2014/main" id="{960824A5-5C4D-40F4-A5D2-40804165C40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8666131">
            <a:off x="3111459" y="3017209"/>
            <a:ext cx="3429000" cy="3429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ZoneTexte 9">
            <a:extLst>
              <a:ext uri="{FF2B5EF4-FFF2-40B4-BE49-F238E27FC236}">
                <a16:creationId xmlns:a16="http://schemas.microsoft.com/office/drawing/2014/main" id="{86EE83DC-AFDC-4D17-943A-6060B7D40542}"/>
              </a:ext>
            </a:extLst>
          </p:cNvPr>
          <p:cNvSpPr txBox="1"/>
          <p:nvPr/>
        </p:nvSpPr>
        <p:spPr>
          <a:xfrm>
            <a:off x="5345294" y="3957621"/>
            <a:ext cx="5838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rgbClr val="0070C0"/>
                </a:solidFill>
              </a:rPr>
              <a:t>X</a:t>
            </a:r>
            <a:r>
              <a:rPr lang="fr-FR" sz="4000" baseline="30000" dirty="0">
                <a:solidFill>
                  <a:srgbClr val="0070C0"/>
                </a:solidFill>
              </a:rPr>
              <a:t>A</a:t>
            </a:r>
            <a:endParaRPr lang="fr-FR" sz="4000" dirty="0">
              <a:solidFill>
                <a:srgbClr val="0070C0"/>
              </a:solidFill>
            </a:endParaRP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FE92FA45-DC85-48BC-A04A-79CEB9138226}"/>
              </a:ext>
            </a:extLst>
          </p:cNvPr>
          <p:cNvSpPr txBox="1"/>
          <p:nvPr/>
        </p:nvSpPr>
        <p:spPr>
          <a:xfrm>
            <a:off x="7390481" y="2950684"/>
            <a:ext cx="5838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rgbClr val="00B050"/>
                </a:solidFill>
              </a:rPr>
              <a:t>X</a:t>
            </a:r>
            <a:r>
              <a:rPr lang="fr-FR" sz="4000" baseline="30000" dirty="0">
                <a:solidFill>
                  <a:srgbClr val="00B050"/>
                </a:solidFill>
              </a:rPr>
              <a:t>B</a:t>
            </a:r>
            <a:endParaRPr lang="fr-FR" sz="4000" dirty="0">
              <a:solidFill>
                <a:srgbClr val="00B050"/>
              </a:solidFill>
            </a:endParaRP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C6458414-8B46-4081-B98F-F7327826EB0E}"/>
              </a:ext>
            </a:extLst>
          </p:cNvPr>
          <p:cNvSpPr txBox="1"/>
          <p:nvPr/>
        </p:nvSpPr>
        <p:spPr>
          <a:xfrm>
            <a:off x="4158641" y="3745283"/>
            <a:ext cx="7537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10 cm</a:t>
            </a:r>
          </a:p>
        </p:txBody>
      </p:sp>
      <p:cxnSp>
        <p:nvCxnSpPr>
          <p:cNvPr id="6" name="Connecteur droit 5">
            <a:extLst>
              <a:ext uri="{FF2B5EF4-FFF2-40B4-BE49-F238E27FC236}">
                <a16:creationId xmlns:a16="http://schemas.microsoft.com/office/drawing/2014/main" id="{41847647-37C0-40E0-A776-82031B04DA2C}"/>
              </a:ext>
            </a:extLst>
          </p:cNvPr>
          <p:cNvCxnSpPr/>
          <p:nvPr/>
        </p:nvCxnSpPr>
        <p:spPr>
          <a:xfrm flipV="1">
            <a:off x="5486400" y="3394553"/>
            <a:ext cx="2066795" cy="101460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8">
            <a:extLst>
              <a:ext uri="{FF2B5EF4-FFF2-40B4-BE49-F238E27FC236}">
                <a16:creationId xmlns:a16="http://schemas.microsoft.com/office/drawing/2014/main" id="{DAF5BEF9-FF1B-440E-9761-B5FA80390276}"/>
              </a:ext>
            </a:extLst>
          </p:cNvPr>
          <p:cNvCxnSpPr/>
          <p:nvPr/>
        </p:nvCxnSpPr>
        <p:spPr>
          <a:xfrm flipV="1">
            <a:off x="3409167" y="4423774"/>
            <a:ext cx="2066795" cy="101460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necteur droit 6">
            <a:extLst>
              <a:ext uri="{FF2B5EF4-FFF2-40B4-BE49-F238E27FC236}">
                <a16:creationId xmlns:a16="http://schemas.microsoft.com/office/drawing/2014/main" id="{C0A5F260-4E82-4318-9153-A0316B169AF7}"/>
              </a:ext>
            </a:extLst>
          </p:cNvPr>
          <p:cNvCxnSpPr/>
          <p:nvPr/>
        </p:nvCxnSpPr>
        <p:spPr>
          <a:xfrm flipH="1" flipV="1">
            <a:off x="4471792" y="2392471"/>
            <a:ext cx="1027134" cy="201669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11">
            <a:extLst>
              <a:ext uri="{FF2B5EF4-FFF2-40B4-BE49-F238E27FC236}">
                <a16:creationId xmlns:a16="http://schemas.microsoft.com/office/drawing/2014/main" id="{D47C3A1B-535C-4FB2-A04A-34CF274FC7BD}"/>
              </a:ext>
            </a:extLst>
          </p:cNvPr>
          <p:cNvCxnSpPr/>
          <p:nvPr/>
        </p:nvCxnSpPr>
        <p:spPr>
          <a:xfrm flipH="1" flipV="1">
            <a:off x="5513540" y="4448827"/>
            <a:ext cx="1027134" cy="201669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necteur droit 7">
            <a:extLst>
              <a:ext uri="{FF2B5EF4-FFF2-40B4-BE49-F238E27FC236}">
                <a16:creationId xmlns:a16="http://schemas.microsoft.com/office/drawing/2014/main" id="{2EE268A6-9409-4DE6-9DBB-647FB4950D11}"/>
              </a:ext>
            </a:extLst>
          </p:cNvPr>
          <p:cNvCxnSpPr/>
          <p:nvPr/>
        </p:nvCxnSpPr>
        <p:spPr>
          <a:xfrm flipH="1" flipV="1">
            <a:off x="3181611" y="4020855"/>
            <a:ext cx="2304789" cy="37578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ZoneTexte 13">
            <a:extLst>
              <a:ext uri="{FF2B5EF4-FFF2-40B4-BE49-F238E27FC236}">
                <a16:creationId xmlns:a16="http://schemas.microsoft.com/office/drawing/2014/main" id="{50C44C0D-F57E-4413-BB84-ECB618B5617E}"/>
              </a:ext>
            </a:extLst>
          </p:cNvPr>
          <p:cNvSpPr txBox="1"/>
          <p:nvPr/>
        </p:nvSpPr>
        <p:spPr>
          <a:xfrm>
            <a:off x="4323692" y="1913112"/>
            <a:ext cx="5838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rgbClr val="00B050"/>
                </a:solidFill>
              </a:rPr>
              <a:t>X</a:t>
            </a:r>
            <a:r>
              <a:rPr lang="fr-FR" sz="4000" baseline="30000" dirty="0">
                <a:solidFill>
                  <a:srgbClr val="00B050"/>
                </a:solidFill>
              </a:rPr>
              <a:t>D</a:t>
            </a:r>
            <a:endParaRPr lang="fr-FR" sz="4000" dirty="0">
              <a:solidFill>
                <a:srgbClr val="00B050"/>
              </a:solidFill>
            </a:endParaRPr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FF4F649B-F47B-4669-8351-3406611BFC33}"/>
              </a:ext>
            </a:extLst>
          </p:cNvPr>
          <p:cNvSpPr txBox="1"/>
          <p:nvPr/>
        </p:nvSpPr>
        <p:spPr>
          <a:xfrm>
            <a:off x="3035599" y="3543583"/>
            <a:ext cx="5838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rgbClr val="00B050"/>
                </a:solidFill>
              </a:rPr>
              <a:t>X</a:t>
            </a:r>
            <a:r>
              <a:rPr lang="fr-FR" sz="4000" baseline="30000" dirty="0">
                <a:solidFill>
                  <a:srgbClr val="00B050"/>
                </a:solidFill>
              </a:rPr>
              <a:t>F</a:t>
            </a:r>
            <a:endParaRPr lang="fr-FR" sz="4000" dirty="0">
              <a:solidFill>
                <a:srgbClr val="00B050"/>
              </a:solidFill>
            </a:endParaRP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5292474F-DD56-4A9E-B5FD-0C14CE459AFE}"/>
              </a:ext>
            </a:extLst>
          </p:cNvPr>
          <p:cNvSpPr txBox="1"/>
          <p:nvPr/>
        </p:nvSpPr>
        <p:spPr>
          <a:xfrm>
            <a:off x="3248541" y="4971550"/>
            <a:ext cx="5838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err="1">
                <a:solidFill>
                  <a:srgbClr val="00B050"/>
                </a:solidFill>
              </a:rPr>
              <a:t>X</a:t>
            </a:r>
            <a:r>
              <a:rPr lang="fr-FR" sz="4000" baseline="30000" dirty="0" err="1">
                <a:solidFill>
                  <a:srgbClr val="00B050"/>
                </a:solidFill>
              </a:rPr>
              <a:t>c</a:t>
            </a:r>
            <a:endParaRPr lang="fr-FR" sz="4000" dirty="0">
              <a:solidFill>
                <a:srgbClr val="00B050"/>
              </a:solidFill>
            </a:endParaRPr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C166756F-A90F-4E44-8487-EC8EB1AE49F5}"/>
              </a:ext>
            </a:extLst>
          </p:cNvPr>
          <p:cNvSpPr txBox="1"/>
          <p:nvPr/>
        </p:nvSpPr>
        <p:spPr>
          <a:xfrm>
            <a:off x="6369610" y="5975720"/>
            <a:ext cx="5838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rgbClr val="00B050"/>
                </a:solidFill>
              </a:rPr>
              <a:t>X</a:t>
            </a:r>
            <a:r>
              <a:rPr lang="fr-FR" sz="4000" baseline="30000" dirty="0">
                <a:solidFill>
                  <a:srgbClr val="00B050"/>
                </a:solidFill>
              </a:rPr>
              <a:t>E</a:t>
            </a:r>
            <a:endParaRPr lang="fr-FR" sz="4000" dirty="0">
              <a:solidFill>
                <a:srgbClr val="00B050"/>
              </a:solidFill>
            </a:endParaRP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46E20BE9-41EC-F671-B471-E848AAF8305F}"/>
              </a:ext>
            </a:extLst>
          </p:cNvPr>
          <p:cNvSpPr txBox="1"/>
          <p:nvPr/>
        </p:nvSpPr>
        <p:spPr>
          <a:xfrm>
            <a:off x="255180" y="103380"/>
            <a:ext cx="11759609" cy="22259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15000"/>
              </a:lnSpc>
              <a:spcAft>
                <a:spcPts val="1000"/>
              </a:spcAft>
              <a:buFontTx/>
              <a:buChar char="-"/>
            </a:pPr>
            <a:r>
              <a:rPr lang="fr-FR" sz="2000" b="1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 bleu, place un point A au centre de la feuille.</a:t>
            </a:r>
          </a:p>
          <a:p>
            <a:pPr marL="285750" indent="-285750">
              <a:lnSpc>
                <a:spcPct val="115000"/>
              </a:lnSpc>
              <a:spcAft>
                <a:spcPts val="1000"/>
              </a:spcAft>
              <a:buFontTx/>
              <a:buChar char="-"/>
            </a:pPr>
            <a:r>
              <a:rPr lang="fr-FR" sz="2000" b="1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 vert, place un point B à 10 cm </a:t>
            </a:r>
            <a:r>
              <a:rPr lang="fr-FR" sz="2000" b="1" dirty="0">
                <a:solidFill>
                  <a:srgbClr val="00B05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 A.</a:t>
            </a:r>
            <a:endParaRPr lang="fr-FR" sz="2000" b="1" dirty="0">
              <a:solidFill>
                <a:srgbClr val="00B05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15000"/>
              </a:lnSpc>
              <a:spcAft>
                <a:spcPts val="1000"/>
              </a:spcAft>
              <a:buFontTx/>
              <a:buChar char="-"/>
            </a:pPr>
            <a:r>
              <a:rPr lang="fr-FR" sz="2000" b="1" dirty="0">
                <a:solidFill>
                  <a:srgbClr val="92D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 vert, place  les points C, D, E, F, G, H, I et J sur la feuille de telle sorte que leur distance au point A soit égaleme</a:t>
            </a:r>
            <a:r>
              <a:rPr lang="fr-FR" sz="2000" b="1" dirty="0">
                <a:solidFill>
                  <a:srgbClr val="92D05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nt à 10 cm.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fr-FR" sz="2000" b="1" dirty="0">
              <a:solidFill>
                <a:srgbClr val="92D05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129B5188-EF89-EAED-5381-9287F0097EBB}"/>
              </a:ext>
            </a:extLst>
          </p:cNvPr>
          <p:cNvSpPr txBox="1"/>
          <p:nvPr/>
        </p:nvSpPr>
        <p:spPr>
          <a:xfrm>
            <a:off x="10326029" y="6311590"/>
            <a:ext cx="1597810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300" dirty="0"/>
              <a:t>www.ardoise-craie.fr</a:t>
            </a:r>
          </a:p>
        </p:txBody>
      </p:sp>
    </p:spTree>
    <p:extLst>
      <p:ext uri="{BB962C8B-B14F-4D97-AF65-F5344CB8AC3E}">
        <p14:creationId xmlns:p14="http://schemas.microsoft.com/office/powerpoint/2010/main" val="6750722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Règle plate 15 cm incassable MAPED pas cher sur ma-rentree-scolaire.fr">
            <a:extLst>
              <a:ext uri="{FF2B5EF4-FFF2-40B4-BE49-F238E27FC236}">
                <a16:creationId xmlns:a16="http://schemas.microsoft.com/office/drawing/2014/main" id="{960824A5-5C4D-40F4-A5D2-40804165C40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8666131">
            <a:off x="5416248" y="3418042"/>
            <a:ext cx="3429000" cy="3429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ZoneTexte 9">
            <a:extLst>
              <a:ext uri="{FF2B5EF4-FFF2-40B4-BE49-F238E27FC236}">
                <a16:creationId xmlns:a16="http://schemas.microsoft.com/office/drawing/2014/main" id="{86EE83DC-AFDC-4D17-943A-6060B7D40542}"/>
              </a:ext>
            </a:extLst>
          </p:cNvPr>
          <p:cNvSpPr txBox="1"/>
          <p:nvPr/>
        </p:nvSpPr>
        <p:spPr>
          <a:xfrm>
            <a:off x="5345294" y="3957621"/>
            <a:ext cx="5838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rgbClr val="0070C0"/>
                </a:solidFill>
              </a:rPr>
              <a:t>X</a:t>
            </a:r>
            <a:r>
              <a:rPr lang="fr-FR" sz="4000" baseline="30000" dirty="0">
                <a:solidFill>
                  <a:srgbClr val="0070C0"/>
                </a:solidFill>
              </a:rPr>
              <a:t>A</a:t>
            </a:r>
            <a:endParaRPr lang="fr-FR" sz="4000" dirty="0">
              <a:solidFill>
                <a:srgbClr val="0070C0"/>
              </a:solidFill>
            </a:endParaRP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FE92FA45-DC85-48BC-A04A-79CEB9138226}"/>
              </a:ext>
            </a:extLst>
          </p:cNvPr>
          <p:cNvSpPr txBox="1"/>
          <p:nvPr/>
        </p:nvSpPr>
        <p:spPr>
          <a:xfrm>
            <a:off x="7390481" y="2950684"/>
            <a:ext cx="5838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rgbClr val="00B050"/>
                </a:solidFill>
              </a:rPr>
              <a:t>X</a:t>
            </a:r>
            <a:r>
              <a:rPr lang="fr-FR" sz="4000" baseline="30000" dirty="0">
                <a:solidFill>
                  <a:srgbClr val="00B050"/>
                </a:solidFill>
              </a:rPr>
              <a:t>B</a:t>
            </a:r>
            <a:endParaRPr lang="fr-FR" sz="4000" dirty="0">
              <a:solidFill>
                <a:srgbClr val="00B050"/>
              </a:solidFill>
            </a:endParaRP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C6458414-8B46-4081-B98F-F7327826EB0E}"/>
              </a:ext>
            </a:extLst>
          </p:cNvPr>
          <p:cNvSpPr txBox="1"/>
          <p:nvPr/>
        </p:nvSpPr>
        <p:spPr>
          <a:xfrm>
            <a:off x="6263013" y="4158642"/>
            <a:ext cx="7537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10 cm</a:t>
            </a:r>
          </a:p>
        </p:txBody>
      </p:sp>
      <p:cxnSp>
        <p:nvCxnSpPr>
          <p:cNvPr id="6" name="Connecteur droit 5">
            <a:extLst>
              <a:ext uri="{FF2B5EF4-FFF2-40B4-BE49-F238E27FC236}">
                <a16:creationId xmlns:a16="http://schemas.microsoft.com/office/drawing/2014/main" id="{41847647-37C0-40E0-A776-82031B04DA2C}"/>
              </a:ext>
            </a:extLst>
          </p:cNvPr>
          <p:cNvCxnSpPr/>
          <p:nvPr/>
        </p:nvCxnSpPr>
        <p:spPr>
          <a:xfrm flipV="1">
            <a:off x="5486400" y="3394553"/>
            <a:ext cx="2066795" cy="101460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8">
            <a:extLst>
              <a:ext uri="{FF2B5EF4-FFF2-40B4-BE49-F238E27FC236}">
                <a16:creationId xmlns:a16="http://schemas.microsoft.com/office/drawing/2014/main" id="{DAF5BEF9-FF1B-440E-9761-B5FA80390276}"/>
              </a:ext>
            </a:extLst>
          </p:cNvPr>
          <p:cNvCxnSpPr/>
          <p:nvPr/>
        </p:nvCxnSpPr>
        <p:spPr>
          <a:xfrm flipV="1">
            <a:off x="3409167" y="4411248"/>
            <a:ext cx="2066795" cy="101460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necteur droit 6">
            <a:extLst>
              <a:ext uri="{FF2B5EF4-FFF2-40B4-BE49-F238E27FC236}">
                <a16:creationId xmlns:a16="http://schemas.microsoft.com/office/drawing/2014/main" id="{C0A5F260-4E82-4318-9153-A0316B169AF7}"/>
              </a:ext>
            </a:extLst>
          </p:cNvPr>
          <p:cNvCxnSpPr/>
          <p:nvPr/>
        </p:nvCxnSpPr>
        <p:spPr>
          <a:xfrm flipH="1" flipV="1">
            <a:off x="4471792" y="2392471"/>
            <a:ext cx="1027134" cy="201669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11">
            <a:extLst>
              <a:ext uri="{FF2B5EF4-FFF2-40B4-BE49-F238E27FC236}">
                <a16:creationId xmlns:a16="http://schemas.microsoft.com/office/drawing/2014/main" id="{D47C3A1B-535C-4FB2-A04A-34CF274FC7BD}"/>
              </a:ext>
            </a:extLst>
          </p:cNvPr>
          <p:cNvCxnSpPr/>
          <p:nvPr/>
        </p:nvCxnSpPr>
        <p:spPr>
          <a:xfrm flipH="1" flipV="1">
            <a:off x="5513540" y="4448827"/>
            <a:ext cx="1027134" cy="201669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necteur droit 7">
            <a:extLst>
              <a:ext uri="{FF2B5EF4-FFF2-40B4-BE49-F238E27FC236}">
                <a16:creationId xmlns:a16="http://schemas.microsoft.com/office/drawing/2014/main" id="{2EE268A6-9409-4DE6-9DBB-647FB4950D11}"/>
              </a:ext>
            </a:extLst>
          </p:cNvPr>
          <p:cNvCxnSpPr/>
          <p:nvPr/>
        </p:nvCxnSpPr>
        <p:spPr>
          <a:xfrm flipH="1" flipV="1">
            <a:off x="3181611" y="4020855"/>
            <a:ext cx="2304789" cy="37578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cteur droit 12">
            <a:extLst>
              <a:ext uri="{FF2B5EF4-FFF2-40B4-BE49-F238E27FC236}">
                <a16:creationId xmlns:a16="http://schemas.microsoft.com/office/drawing/2014/main" id="{DB8A1354-C35A-45FC-A619-E04B68C1346E}"/>
              </a:ext>
            </a:extLst>
          </p:cNvPr>
          <p:cNvCxnSpPr/>
          <p:nvPr/>
        </p:nvCxnSpPr>
        <p:spPr>
          <a:xfrm flipH="1" flipV="1">
            <a:off x="5463435" y="4411249"/>
            <a:ext cx="2304789" cy="37578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ZoneTexte 13">
            <a:extLst>
              <a:ext uri="{FF2B5EF4-FFF2-40B4-BE49-F238E27FC236}">
                <a16:creationId xmlns:a16="http://schemas.microsoft.com/office/drawing/2014/main" id="{DDA153C2-B24A-4BC0-A1E7-A1D535B40D77}"/>
              </a:ext>
            </a:extLst>
          </p:cNvPr>
          <p:cNvSpPr txBox="1"/>
          <p:nvPr/>
        </p:nvSpPr>
        <p:spPr>
          <a:xfrm>
            <a:off x="3035599" y="3543583"/>
            <a:ext cx="5838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rgbClr val="00B050"/>
                </a:solidFill>
              </a:rPr>
              <a:t>X</a:t>
            </a:r>
            <a:r>
              <a:rPr lang="fr-FR" sz="4000" baseline="30000" dirty="0">
                <a:solidFill>
                  <a:srgbClr val="00B050"/>
                </a:solidFill>
              </a:rPr>
              <a:t>F</a:t>
            </a:r>
            <a:endParaRPr lang="fr-FR" sz="4000" dirty="0">
              <a:solidFill>
                <a:srgbClr val="00B050"/>
              </a:solidFill>
            </a:endParaRPr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68F8AD0D-AA0A-469C-B144-876D0967FFDC}"/>
              </a:ext>
            </a:extLst>
          </p:cNvPr>
          <p:cNvSpPr txBox="1"/>
          <p:nvPr/>
        </p:nvSpPr>
        <p:spPr>
          <a:xfrm>
            <a:off x="4336218" y="1863008"/>
            <a:ext cx="887135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rgbClr val="00B050"/>
                </a:solidFill>
              </a:rPr>
              <a:t>X</a:t>
            </a:r>
            <a:r>
              <a:rPr lang="fr-FR" sz="4500" baseline="30000" dirty="0">
                <a:solidFill>
                  <a:srgbClr val="00B050"/>
                </a:solidFill>
              </a:rPr>
              <a:t>D</a:t>
            </a:r>
            <a:endParaRPr lang="fr-FR" sz="4500" dirty="0">
              <a:solidFill>
                <a:srgbClr val="00B050"/>
              </a:solidFill>
            </a:endParaRP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AE7AC105-2DC9-4589-B063-48740513DAFE}"/>
              </a:ext>
            </a:extLst>
          </p:cNvPr>
          <p:cNvSpPr txBox="1"/>
          <p:nvPr/>
        </p:nvSpPr>
        <p:spPr>
          <a:xfrm>
            <a:off x="7609687" y="4322284"/>
            <a:ext cx="5838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rgbClr val="00B050"/>
                </a:solidFill>
              </a:rPr>
              <a:t>X</a:t>
            </a:r>
            <a:r>
              <a:rPr lang="fr-FR" sz="4000" baseline="30000" dirty="0">
                <a:solidFill>
                  <a:srgbClr val="00B050"/>
                </a:solidFill>
              </a:rPr>
              <a:t>G</a:t>
            </a:r>
            <a:endParaRPr lang="fr-FR" sz="4000" dirty="0">
              <a:solidFill>
                <a:srgbClr val="00B050"/>
              </a:solidFill>
            </a:endParaRPr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0C2C0747-CCC5-4D9A-88F1-76DAA48BA921}"/>
              </a:ext>
            </a:extLst>
          </p:cNvPr>
          <p:cNvSpPr txBox="1"/>
          <p:nvPr/>
        </p:nvSpPr>
        <p:spPr>
          <a:xfrm>
            <a:off x="3250629" y="4973638"/>
            <a:ext cx="5838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rgbClr val="00B050"/>
                </a:solidFill>
              </a:rPr>
              <a:t>X</a:t>
            </a:r>
            <a:r>
              <a:rPr lang="fr-FR" sz="4000" baseline="30000" dirty="0">
                <a:solidFill>
                  <a:srgbClr val="00B050"/>
                </a:solidFill>
              </a:rPr>
              <a:t>C</a:t>
            </a:r>
            <a:endParaRPr lang="fr-FR" sz="4000" dirty="0">
              <a:solidFill>
                <a:srgbClr val="00B050"/>
              </a:solidFill>
            </a:endParaRPr>
          </a:p>
        </p:txBody>
      </p:sp>
      <p:sp>
        <p:nvSpPr>
          <p:cNvPr id="18" name="ZoneTexte 17">
            <a:extLst>
              <a:ext uri="{FF2B5EF4-FFF2-40B4-BE49-F238E27FC236}">
                <a16:creationId xmlns:a16="http://schemas.microsoft.com/office/drawing/2014/main" id="{ACDBE95E-F05D-4449-A724-F656ACCAE3E7}"/>
              </a:ext>
            </a:extLst>
          </p:cNvPr>
          <p:cNvSpPr txBox="1"/>
          <p:nvPr/>
        </p:nvSpPr>
        <p:spPr>
          <a:xfrm>
            <a:off x="6396749" y="6002860"/>
            <a:ext cx="5838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rgbClr val="00B050"/>
                </a:solidFill>
              </a:rPr>
              <a:t>X</a:t>
            </a:r>
            <a:r>
              <a:rPr lang="fr-FR" sz="4000" baseline="30000" dirty="0">
                <a:solidFill>
                  <a:srgbClr val="00B050"/>
                </a:solidFill>
              </a:rPr>
              <a:t>E</a:t>
            </a:r>
            <a:endParaRPr lang="fr-FR" sz="4000" dirty="0">
              <a:solidFill>
                <a:srgbClr val="00B050"/>
              </a:solidFill>
            </a:endParaRP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CDB2732F-80DB-7362-C501-58DA56213E95}"/>
              </a:ext>
            </a:extLst>
          </p:cNvPr>
          <p:cNvSpPr txBox="1"/>
          <p:nvPr/>
        </p:nvSpPr>
        <p:spPr>
          <a:xfrm>
            <a:off x="255180" y="103380"/>
            <a:ext cx="11759609" cy="22259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15000"/>
              </a:lnSpc>
              <a:spcAft>
                <a:spcPts val="1000"/>
              </a:spcAft>
              <a:buFontTx/>
              <a:buChar char="-"/>
            </a:pPr>
            <a:r>
              <a:rPr lang="fr-FR" sz="2000" b="1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 bleu, place un point A au centre de la feuille.</a:t>
            </a:r>
          </a:p>
          <a:p>
            <a:pPr marL="285750" indent="-285750">
              <a:lnSpc>
                <a:spcPct val="115000"/>
              </a:lnSpc>
              <a:spcAft>
                <a:spcPts val="1000"/>
              </a:spcAft>
              <a:buFontTx/>
              <a:buChar char="-"/>
            </a:pPr>
            <a:r>
              <a:rPr lang="fr-FR" sz="2000" b="1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 vert, place un point B à 10 cm </a:t>
            </a:r>
            <a:r>
              <a:rPr lang="fr-FR" sz="2000" b="1" dirty="0">
                <a:solidFill>
                  <a:srgbClr val="00B05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 A.</a:t>
            </a:r>
            <a:endParaRPr lang="fr-FR" sz="2000" b="1" dirty="0">
              <a:solidFill>
                <a:srgbClr val="00B05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15000"/>
              </a:lnSpc>
              <a:spcAft>
                <a:spcPts val="1000"/>
              </a:spcAft>
              <a:buFontTx/>
              <a:buChar char="-"/>
            </a:pPr>
            <a:r>
              <a:rPr lang="fr-FR" sz="2000" b="1" dirty="0">
                <a:solidFill>
                  <a:srgbClr val="92D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 vert, place  les points C, D, E, F, G, H, I et J sur la feuille de telle sorte que leur distance au point A soit égaleme</a:t>
            </a:r>
            <a:r>
              <a:rPr lang="fr-FR" sz="2000" b="1" dirty="0">
                <a:solidFill>
                  <a:srgbClr val="92D05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nt à 10 cm.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fr-FR" sz="2000" b="1" dirty="0">
              <a:solidFill>
                <a:srgbClr val="92D05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A653850D-B708-04E8-8CD4-50C870C79E5B}"/>
              </a:ext>
            </a:extLst>
          </p:cNvPr>
          <p:cNvSpPr txBox="1"/>
          <p:nvPr/>
        </p:nvSpPr>
        <p:spPr>
          <a:xfrm>
            <a:off x="10326029" y="6311590"/>
            <a:ext cx="1597810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300" dirty="0"/>
              <a:t>www.ardoise-craie.fr</a:t>
            </a:r>
          </a:p>
        </p:txBody>
      </p:sp>
    </p:spTree>
    <p:extLst>
      <p:ext uri="{BB962C8B-B14F-4D97-AF65-F5344CB8AC3E}">
        <p14:creationId xmlns:p14="http://schemas.microsoft.com/office/powerpoint/2010/main" val="11097278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Règle plate 15 cm incassable MAPED pas cher sur ma-rentree-scolaire.fr">
            <a:extLst>
              <a:ext uri="{FF2B5EF4-FFF2-40B4-BE49-F238E27FC236}">
                <a16:creationId xmlns:a16="http://schemas.microsoft.com/office/drawing/2014/main" id="{960824A5-5C4D-40F4-A5D2-40804165C40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3884526">
            <a:off x="4752368" y="1238513"/>
            <a:ext cx="3429000" cy="3429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ZoneTexte 9">
            <a:extLst>
              <a:ext uri="{FF2B5EF4-FFF2-40B4-BE49-F238E27FC236}">
                <a16:creationId xmlns:a16="http://schemas.microsoft.com/office/drawing/2014/main" id="{86EE83DC-AFDC-4D17-943A-6060B7D40542}"/>
              </a:ext>
            </a:extLst>
          </p:cNvPr>
          <p:cNvSpPr txBox="1"/>
          <p:nvPr/>
        </p:nvSpPr>
        <p:spPr>
          <a:xfrm>
            <a:off x="5345294" y="3957621"/>
            <a:ext cx="5838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rgbClr val="0070C0"/>
                </a:solidFill>
              </a:rPr>
              <a:t>X</a:t>
            </a:r>
            <a:r>
              <a:rPr lang="fr-FR" sz="4000" baseline="30000" dirty="0">
                <a:solidFill>
                  <a:srgbClr val="0070C0"/>
                </a:solidFill>
              </a:rPr>
              <a:t>A</a:t>
            </a:r>
            <a:endParaRPr lang="fr-FR" sz="4000" dirty="0">
              <a:solidFill>
                <a:srgbClr val="0070C0"/>
              </a:solidFill>
            </a:endParaRP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FE92FA45-DC85-48BC-A04A-79CEB9138226}"/>
              </a:ext>
            </a:extLst>
          </p:cNvPr>
          <p:cNvSpPr txBox="1"/>
          <p:nvPr/>
        </p:nvSpPr>
        <p:spPr>
          <a:xfrm>
            <a:off x="7390481" y="2950684"/>
            <a:ext cx="5838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rgbClr val="00B050"/>
                </a:solidFill>
              </a:rPr>
              <a:t>X</a:t>
            </a:r>
            <a:r>
              <a:rPr lang="fr-FR" sz="4000" baseline="30000" dirty="0">
                <a:solidFill>
                  <a:srgbClr val="00B050"/>
                </a:solidFill>
              </a:rPr>
              <a:t>B</a:t>
            </a:r>
            <a:endParaRPr lang="fr-FR" sz="4000" dirty="0">
              <a:solidFill>
                <a:srgbClr val="00B050"/>
              </a:solidFill>
            </a:endParaRP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C6458414-8B46-4081-B98F-F7327826EB0E}"/>
              </a:ext>
            </a:extLst>
          </p:cNvPr>
          <p:cNvSpPr txBox="1"/>
          <p:nvPr/>
        </p:nvSpPr>
        <p:spPr>
          <a:xfrm>
            <a:off x="5135670" y="2993722"/>
            <a:ext cx="7537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10 cm</a:t>
            </a:r>
          </a:p>
        </p:txBody>
      </p:sp>
      <p:cxnSp>
        <p:nvCxnSpPr>
          <p:cNvPr id="6" name="Connecteur droit 5">
            <a:extLst>
              <a:ext uri="{FF2B5EF4-FFF2-40B4-BE49-F238E27FC236}">
                <a16:creationId xmlns:a16="http://schemas.microsoft.com/office/drawing/2014/main" id="{41847647-37C0-40E0-A776-82031B04DA2C}"/>
              </a:ext>
            </a:extLst>
          </p:cNvPr>
          <p:cNvCxnSpPr/>
          <p:nvPr/>
        </p:nvCxnSpPr>
        <p:spPr>
          <a:xfrm flipV="1">
            <a:off x="5486400" y="3394553"/>
            <a:ext cx="2066795" cy="101460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8">
            <a:extLst>
              <a:ext uri="{FF2B5EF4-FFF2-40B4-BE49-F238E27FC236}">
                <a16:creationId xmlns:a16="http://schemas.microsoft.com/office/drawing/2014/main" id="{DAF5BEF9-FF1B-440E-9761-B5FA80390276}"/>
              </a:ext>
            </a:extLst>
          </p:cNvPr>
          <p:cNvCxnSpPr/>
          <p:nvPr/>
        </p:nvCxnSpPr>
        <p:spPr>
          <a:xfrm flipV="1">
            <a:off x="3409167" y="4411248"/>
            <a:ext cx="2066795" cy="101460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necteur droit 6">
            <a:extLst>
              <a:ext uri="{FF2B5EF4-FFF2-40B4-BE49-F238E27FC236}">
                <a16:creationId xmlns:a16="http://schemas.microsoft.com/office/drawing/2014/main" id="{C0A5F260-4E82-4318-9153-A0316B169AF7}"/>
              </a:ext>
            </a:extLst>
          </p:cNvPr>
          <p:cNvCxnSpPr/>
          <p:nvPr/>
        </p:nvCxnSpPr>
        <p:spPr>
          <a:xfrm flipH="1" flipV="1">
            <a:off x="4471792" y="2392471"/>
            <a:ext cx="1027134" cy="201669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11">
            <a:extLst>
              <a:ext uri="{FF2B5EF4-FFF2-40B4-BE49-F238E27FC236}">
                <a16:creationId xmlns:a16="http://schemas.microsoft.com/office/drawing/2014/main" id="{D47C3A1B-535C-4FB2-A04A-34CF274FC7BD}"/>
              </a:ext>
            </a:extLst>
          </p:cNvPr>
          <p:cNvCxnSpPr/>
          <p:nvPr/>
        </p:nvCxnSpPr>
        <p:spPr>
          <a:xfrm flipH="1" flipV="1">
            <a:off x="5513540" y="4448827"/>
            <a:ext cx="1027134" cy="201669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necteur droit 7">
            <a:extLst>
              <a:ext uri="{FF2B5EF4-FFF2-40B4-BE49-F238E27FC236}">
                <a16:creationId xmlns:a16="http://schemas.microsoft.com/office/drawing/2014/main" id="{2EE268A6-9409-4DE6-9DBB-647FB4950D11}"/>
              </a:ext>
            </a:extLst>
          </p:cNvPr>
          <p:cNvCxnSpPr/>
          <p:nvPr/>
        </p:nvCxnSpPr>
        <p:spPr>
          <a:xfrm flipH="1" flipV="1">
            <a:off x="3181611" y="4020855"/>
            <a:ext cx="2304789" cy="37578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cteur droit 12">
            <a:extLst>
              <a:ext uri="{FF2B5EF4-FFF2-40B4-BE49-F238E27FC236}">
                <a16:creationId xmlns:a16="http://schemas.microsoft.com/office/drawing/2014/main" id="{DB8A1354-C35A-45FC-A619-E04B68C1346E}"/>
              </a:ext>
            </a:extLst>
          </p:cNvPr>
          <p:cNvCxnSpPr/>
          <p:nvPr/>
        </p:nvCxnSpPr>
        <p:spPr>
          <a:xfrm flipH="1" flipV="1">
            <a:off x="5463435" y="4411249"/>
            <a:ext cx="2304789" cy="37578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cteur droit 13">
            <a:extLst>
              <a:ext uri="{FF2B5EF4-FFF2-40B4-BE49-F238E27FC236}">
                <a16:creationId xmlns:a16="http://schemas.microsoft.com/office/drawing/2014/main" id="{8FBDDCFB-CEEE-4F3C-891D-92B98D9E2588}"/>
              </a:ext>
            </a:extLst>
          </p:cNvPr>
          <p:cNvCxnSpPr/>
          <p:nvPr/>
        </p:nvCxnSpPr>
        <p:spPr>
          <a:xfrm flipV="1">
            <a:off x="5473874" y="2279737"/>
            <a:ext cx="764088" cy="21294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ZoneTexte 15">
            <a:extLst>
              <a:ext uri="{FF2B5EF4-FFF2-40B4-BE49-F238E27FC236}">
                <a16:creationId xmlns:a16="http://schemas.microsoft.com/office/drawing/2014/main" id="{E9C15FBE-B059-4A07-8D97-7B6B0B4D77A5}"/>
              </a:ext>
            </a:extLst>
          </p:cNvPr>
          <p:cNvSpPr txBox="1"/>
          <p:nvPr/>
        </p:nvSpPr>
        <p:spPr>
          <a:xfrm>
            <a:off x="7609687" y="4322284"/>
            <a:ext cx="5838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rgbClr val="00B050"/>
                </a:solidFill>
              </a:rPr>
              <a:t>X</a:t>
            </a:r>
            <a:r>
              <a:rPr lang="fr-FR" sz="4000" baseline="30000" dirty="0">
                <a:solidFill>
                  <a:srgbClr val="00B050"/>
                </a:solidFill>
              </a:rPr>
              <a:t>G</a:t>
            </a:r>
            <a:endParaRPr lang="fr-FR" sz="4000" dirty="0">
              <a:solidFill>
                <a:srgbClr val="00B050"/>
              </a:solidFill>
            </a:endParaRPr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4E17EFCF-4083-468A-AB58-BA4ABC292AEB}"/>
              </a:ext>
            </a:extLst>
          </p:cNvPr>
          <p:cNvSpPr txBox="1"/>
          <p:nvPr/>
        </p:nvSpPr>
        <p:spPr>
          <a:xfrm>
            <a:off x="3035599" y="3543583"/>
            <a:ext cx="5838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rgbClr val="00B050"/>
                </a:solidFill>
              </a:rPr>
              <a:t>X</a:t>
            </a:r>
            <a:r>
              <a:rPr lang="fr-FR" sz="4000" baseline="30000" dirty="0">
                <a:solidFill>
                  <a:srgbClr val="00B050"/>
                </a:solidFill>
              </a:rPr>
              <a:t>F</a:t>
            </a:r>
            <a:endParaRPr lang="fr-FR" sz="4000" dirty="0">
              <a:solidFill>
                <a:srgbClr val="00B050"/>
              </a:solidFill>
            </a:endParaRPr>
          </a:p>
        </p:txBody>
      </p:sp>
      <p:sp>
        <p:nvSpPr>
          <p:cNvPr id="18" name="ZoneTexte 17">
            <a:extLst>
              <a:ext uri="{FF2B5EF4-FFF2-40B4-BE49-F238E27FC236}">
                <a16:creationId xmlns:a16="http://schemas.microsoft.com/office/drawing/2014/main" id="{F46A93C8-5F92-48C3-AEBE-DB4F18E989FB}"/>
              </a:ext>
            </a:extLst>
          </p:cNvPr>
          <p:cNvSpPr txBox="1"/>
          <p:nvPr/>
        </p:nvSpPr>
        <p:spPr>
          <a:xfrm>
            <a:off x="4336218" y="1863008"/>
            <a:ext cx="786927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rgbClr val="00B050"/>
                </a:solidFill>
              </a:rPr>
              <a:t>X</a:t>
            </a:r>
            <a:r>
              <a:rPr lang="fr-FR" sz="4500" baseline="30000" dirty="0">
                <a:solidFill>
                  <a:srgbClr val="00B050"/>
                </a:solidFill>
              </a:rPr>
              <a:t>D</a:t>
            </a:r>
            <a:endParaRPr lang="fr-FR" sz="4500" dirty="0">
              <a:solidFill>
                <a:srgbClr val="00B050"/>
              </a:solidFill>
            </a:endParaRPr>
          </a:p>
        </p:txBody>
      </p:sp>
      <p:sp>
        <p:nvSpPr>
          <p:cNvPr id="19" name="ZoneTexte 18">
            <a:extLst>
              <a:ext uri="{FF2B5EF4-FFF2-40B4-BE49-F238E27FC236}">
                <a16:creationId xmlns:a16="http://schemas.microsoft.com/office/drawing/2014/main" id="{19847A1E-BFF1-433F-853E-CB6996745CC0}"/>
              </a:ext>
            </a:extLst>
          </p:cNvPr>
          <p:cNvSpPr txBox="1"/>
          <p:nvPr/>
        </p:nvSpPr>
        <p:spPr>
          <a:xfrm>
            <a:off x="6108651" y="1781588"/>
            <a:ext cx="5838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rgbClr val="00B050"/>
                </a:solidFill>
              </a:rPr>
              <a:t>X</a:t>
            </a:r>
            <a:r>
              <a:rPr lang="fr-FR" sz="4000" baseline="30000" dirty="0">
                <a:solidFill>
                  <a:srgbClr val="00B050"/>
                </a:solidFill>
              </a:rPr>
              <a:t>H</a:t>
            </a:r>
            <a:endParaRPr lang="fr-FR" sz="4000" dirty="0">
              <a:solidFill>
                <a:srgbClr val="00B050"/>
              </a:solidFill>
            </a:endParaRPr>
          </a:p>
        </p:txBody>
      </p:sp>
      <p:sp>
        <p:nvSpPr>
          <p:cNvPr id="20" name="ZoneTexte 19">
            <a:extLst>
              <a:ext uri="{FF2B5EF4-FFF2-40B4-BE49-F238E27FC236}">
                <a16:creationId xmlns:a16="http://schemas.microsoft.com/office/drawing/2014/main" id="{F1260B3A-8D57-4B78-9139-DFC2F6194674}"/>
              </a:ext>
            </a:extLst>
          </p:cNvPr>
          <p:cNvSpPr txBox="1"/>
          <p:nvPr/>
        </p:nvSpPr>
        <p:spPr>
          <a:xfrm>
            <a:off x="3236015" y="4933973"/>
            <a:ext cx="786927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rgbClr val="00B050"/>
                </a:solidFill>
              </a:rPr>
              <a:t>X</a:t>
            </a:r>
            <a:r>
              <a:rPr lang="fr-FR" sz="4500" baseline="30000" dirty="0">
                <a:solidFill>
                  <a:srgbClr val="00B050"/>
                </a:solidFill>
              </a:rPr>
              <a:t>C</a:t>
            </a:r>
            <a:endParaRPr lang="fr-FR" sz="4500" dirty="0">
              <a:solidFill>
                <a:srgbClr val="00B050"/>
              </a:solidFill>
            </a:endParaRPr>
          </a:p>
        </p:txBody>
      </p:sp>
      <p:sp>
        <p:nvSpPr>
          <p:cNvPr id="21" name="ZoneTexte 20">
            <a:extLst>
              <a:ext uri="{FF2B5EF4-FFF2-40B4-BE49-F238E27FC236}">
                <a16:creationId xmlns:a16="http://schemas.microsoft.com/office/drawing/2014/main" id="{ADC9E9C8-F868-450A-96AB-90E7FB04F71C}"/>
              </a:ext>
            </a:extLst>
          </p:cNvPr>
          <p:cNvSpPr txBox="1"/>
          <p:nvPr/>
        </p:nvSpPr>
        <p:spPr>
          <a:xfrm>
            <a:off x="6394662" y="5950669"/>
            <a:ext cx="786927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rgbClr val="00B050"/>
                </a:solidFill>
              </a:rPr>
              <a:t>X</a:t>
            </a:r>
            <a:r>
              <a:rPr lang="fr-FR" sz="4500" baseline="30000" dirty="0">
                <a:solidFill>
                  <a:srgbClr val="00B050"/>
                </a:solidFill>
              </a:rPr>
              <a:t>E</a:t>
            </a:r>
            <a:endParaRPr lang="fr-FR" sz="4500" dirty="0">
              <a:solidFill>
                <a:srgbClr val="00B050"/>
              </a:solidFill>
            </a:endParaRP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608D0899-333F-2AAF-D892-0D7F8FDD99F7}"/>
              </a:ext>
            </a:extLst>
          </p:cNvPr>
          <p:cNvSpPr txBox="1"/>
          <p:nvPr/>
        </p:nvSpPr>
        <p:spPr>
          <a:xfrm>
            <a:off x="255180" y="103380"/>
            <a:ext cx="11759609" cy="22259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15000"/>
              </a:lnSpc>
              <a:spcAft>
                <a:spcPts val="1000"/>
              </a:spcAft>
              <a:buFontTx/>
              <a:buChar char="-"/>
            </a:pPr>
            <a:r>
              <a:rPr lang="fr-FR" sz="2000" b="1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 bleu, place un point A au centre de la feuille.</a:t>
            </a:r>
          </a:p>
          <a:p>
            <a:pPr marL="285750" indent="-285750">
              <a:lnSpc>
                <a:spcPct val="115000"/>
              </a:lnSpc>
              <a:spcAft>
                <a:spcPts val="1000"/>
              </a:spcAft>
              <a:buFontTx/>
              <a:buChar char="-"/>
            </a:pPr>
            <a:r>
              <a:rPr lang="fr-FR" sz="2000" b="1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 vert, place un point B à 10 cm </a:t>
            </a:r>
            <a:r>
              <a:rPr lang="fr-FR" sz="2000" b="1" dirty="0">
                <a:solidFill>
                  <a:srgbClr val="00B05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 A.</a:t>
            </a:r>
            <a:endParaRPr lang="fr-FR" sz="2000" b="1" dirty="0">
              <a:solidFill>
                <a:srgbClr val="00B05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15000"/>
              </a:lnSpc>
              <a:spcAft>
                <a:spcPts val="1000"/>
              </a:spcAft>
              <a:buFontTx/>
              <a:buChar char="-"/>
            </a:pPr>
            <a:r>
              <a:rPr lang="fr-FR" sz="2000" b="1" dirty="0">
                <a:solidFill>
                  <a:srgbClr val="92D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 vert, place  les points C, D, E, F, G, H, I et J sur la feuille de telle sorte que leur distance au point A soit égaleme</a:t>
            </a:r>
            <a:r>
              <a:rPr lang="fr-FR" sz="2000" b="1" dirty="0">
                <a:solidFill>
                  <a:srgbClr val="92D05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nt à 10 cm.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fr-FR" sz="2000" b="1" dirty="0">
              <a:solidFill>
                <a:srgbClr val="92D05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7BAD3606-65FC-CA84-0E80-A0855F613F4F}"/>
              </a:ext>
            </a:extLst>
          </p:cNvPr>
          <p:cNvSpPr txBox="1"/>
          <p:nvPr/>
        </p:nvSpPr>
        <p:spPr>
          <a:xfrm>
            <a:off x="10326029" y="6311590"/>
            <a:ext cx="1597810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300" dirty="0"/>
              <a:t>www.ardoise-craie.fr</a:t>
            </a:r>
          </a:p>
        </p:txBody>
      </p:sp>
    </p:spTree>
    <p:extLst>
      <p:ext uri="{BB962C8B-B14F-4D97-AF65-F5344CB8AC3E}">
        <p14:creationId xmlns:p14="http://schemas.microsoft.com/office/powerpoint/2010/main" val="37281371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9" grpId="0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321</TotalTime>
  <Words>1247</Words>
  <Application>Microsoft Office PowerPoint</Application>
  <PresentationFormat>Grand écran</PresentationFormat>
  <Paragraphs>234</Paragraphs>
  <Slides>25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25</vt:i4>
      </vt:variant>
    </vt:vector>
  </HeadingPairs>
  <TitlesOfParts>
    <vt:vector size="31" baseType="lpstr">
      <vt:lpstr>Arial</vt:lpstr>
      <vt:lpstr>BelleAllureCM</vt:lpstr>
      <vt:lpstr>Calibri</vt:lpstr>
      <vt:lpstr>Calibri Light</vt:lpstr>
      <vt:lpstr>Cursive standard</vt:lpstr>
      <vt:lpstr>Thème Office</vt:lpstr>
      <vt:lpstr>LE CERCLE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Ecris le programme de construction de cette figure </vt:lpstr>
      <vt:lpstr>Ecris le programme de construction de cette figure </vt:lpstr>
      <vt:lpstr>Ecris le programme de construction de cette figure </vt:lpstr>
      <vt:lpstr>Ecris le programme de construction de cette figure </vt:lpstr>
      <vt:lpstr>Ecris le programme de construction de cette figure </vt:lpstr>
      <vt:lpstr>Ecris le programme de construction de cette figure 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Can dice</dc:creator>
  <cp:lastModifiedBy>Office User</cp:lastModifiedBy>
  <cp:revision>21</cp:revision>
  <dcterms:created xsi:type="dcterms:W3CDTF">2021-01-31T11:04:33Z</dcterms:created>
  <dcterms:modified xsi:type="dcterms:W3CDTF">2024-02-27T16:42:33Z</dcterms:modified>
</cp:coreProperties>
</file>