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73" r:id="rId10"/>
    <p:sldId id="274" r:id="rId11"/>
    <p:sldId id="27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5" r:id="rId20"/>
    <p:sldId id="276" r:id="rId21"/>
    <p:sldId id="272" r:id="rId22"/>
    <p:sldId id="277" r:id="rId23"/>
    <p:sldId id="278" r:id="rId24"/>
    <p:sldId id="279" r:id="rId25"/>
    <p:sldId id="280" r:id="rId26"/>
    <p:sldId id="281" r:id="rId27"/>
    <p:sldId id="286" r:id="rId28"/>
    <p:sldId id="287" r:id="rId29"/>
    <p:sldId id="288" r:id="rId30"/>
    <p:sldId id="289" r:id="rId31"/>
    <p:sldId id="290" r:id="rId32"/>
    <p:sldId id="291" r:id="rId33"/>
    <p:sldId id="302" r:id="rId34"/>
    <p:sldId id="305" r:id="rId35"/>
    <p:sldId id="301" r:id="rId36"/>
    <p:sldId id="282" r:id="rId37"/>
    <p:sldId id="283" r:id="rId38"/>
    <p:sldId id="284" r:id="rId39"/>
    <p:sldId id="285" r:id="rId40"/>
    <p:sldId id="293" r:id="rId41"/>
    <p:sldId id="294" r:id="rId42"/>
    <p:sldId id="295" r:id="rId43"/>
    <p:sldId id="296" r:id="rId44"/>
    <p:sldId id="298" r:id="rId45"/>
    <p:sldId id="297" r:id="rId46"/>
    <p:sldId id="299" r:id="rId47"/>
    <p:sldId id="300" r:id="rId48"/>
    <p:sldId id="303" r:id="rId49"/>
    <p:sldId id="304" r:id="rId50"/>
    <p:sldId id="308" r:id="rId51"/>
    <p:sldId id="306" r:id="rId52"/>
    <p:sldId id="307" r:id="rId53"/>
    <p:sldId id="309" r:id="rId54"/>
    <p:sldId id="311" r:id="rId55"/>
    <p:sldId id="310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1:03.05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0,'746'0,"-719"0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20:18.59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0,'837'0,"-810"0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20:18.60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33,'86'-1,"125"-16,-112 7,182 6,-151 6,-104-2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20:18.60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0,'6'0,"6"0,2 5,3 2,4 0,4-2,4-1,0-2,2-1,1 0,0-1,-1 0,-4-1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20:18.60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0,'837'0,"-810"0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20:18.60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0,'837'0,"-810"0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1:09.62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1,'81'0,"160"20,-151-10,0-4,133-7,-72-2,-77 3,-42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1:14.22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1,'5'0,"8"0,5 0,7 0,3 0,2 0,2 0,-5 5,-1 2,-1 0,-4-1,-6-3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1:52.44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1,'620'0,"-593"0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1:55.68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0,'837'0,"-810"0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1:59.66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33,'86'-1,"125"-16,-112 7,182 6,-151 6,-104-2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2:03.84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0,'6'0,"6"0,2 5,3 2,4 0,4-2,4-1,0-2,2-1,1 0,0-1,-1 0,-4-1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1:59.66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33,'86'-1,"125"-16,-112 7,182 6,-151 6,-104-2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0T11:12:03.84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0,'6'0,"6"0,2 5,3 2,4 0,4-2,4-1,0-2,2-1,1 0,0-1,-1 0,-4-1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F5FC3-9E7D-BE48-324C-CA59D20D9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88EC58-AFE3-7DE1-21E8-9040CE23F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D8A3F9-59CE-0706-D4F1-1874FA92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32F5C7-5D2C-8853-50BB-2EBBA2E9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153376-BD89-F6A7-D4BE-A107AF07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14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619F40-A224-7DB9-7420-DC519D6A6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A44DA2-C70F-4B51-D1A0-96D7B1F7F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6BF71A-4A65-263C-AAA3-4896974BD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197F8-5970-6F19-7F28-26528619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089DB3-D670-D85E-2D42-8304408A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12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70059A8-FEDB-90AC-3B04-E4FC5349D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C48026-654F-BD77-F8A4-04FAC18E1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455347-8BFA-C4D6-B20C-1667D549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7BA6E-8C00-60F8-768A-9996473B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CFDBCC-D0A0-CBFE-4D7C-94162530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89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58C0E-944B-DB76-3BFF-BE22C802C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C772B3-BE85-782B-DA7B-24F291259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578BED-5161-05EC-BDF3-D5FCEE90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B0BBF3-8670-5A30-C4CD-B3BE5832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588F8A-9F63-9AE0-B558-23F5B849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37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4276E-4FEB-FCD0-4F27-7766FDE3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EA0517-EBB0-6767-07F7-DE86BECE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DFF2BB-8EB9-EA58-4575-A37F8E6A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2A5E84-CCC3-DD15-38C7-1B5F17BB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A2FA29-F27D-BEBC-79AA-CE4A355A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01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5D97E-1B96-3A81-A461-F0FE9AC8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E36B27-1235-C86F-8CC8-D42177FFA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9C8376-AECF-3F7C-22F0-BBFA6D90D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695CC1-E2A0-4C56-127B-96DB92106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C9830A-15F8-C89C-12FA-4FB3388F1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341082-EC4D-0368-6479-587113FA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21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59ED0-F7EA-A96B-3C56-9A77D21B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59839E-BF01-B848-D337-F3ED0376E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F4D555-2569-48D2-2B7A-396C985B5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614F4B1-20A0-3BBE-B2A2-6205E9FF8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71F3F62-F88E-7690-A70D-7AA1B9D19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DAA729-8E74-A988-2104-802E8080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D5BB70-6239-16E9-B44F-53DAA96B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6BFCA9-1106-FB77-8AEC-9BDD7898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5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854FD-56F2-C714-3681-CE311D0C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33FAE-A212-2EB8-6CAB-B632F319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5D25C2-D6D7-3974-BF0E-CE742185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86F842-FED1-B9DD-3718-CEF83D23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03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710D6C-9949-AA07-3097-B1CC3FA4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A7FE63-6494-719A-CCC9-E54A60BF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7A6728-8DAA-3840-BFAE-EEBB756C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14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9F35F-BAC2-B395-4ABD-7B6B4FF2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2146C1-C9EF-8694-6652-6C6BDA5D6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30912B-954E-6F99-D215-5DBF40316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13B12C-3CE7-19E9-D739-2876AE94A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FD796F-C276-16E9-BEC7-6A29B3EC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C8D642-18DE-FA75-EBFA-12CC6B2D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82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F8E4B-4CC0-F3B1-F3AB-556AC8E5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AC2EBE-020E-4753-69C2-0E4171702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B37156-D9F5-832E-2FBB-FCC31AC3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B90A1A-D8EE-D48A-6D02-3573E53C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D5CBF8-72A8-51B2-3D3D-D77BFE37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2DE5A8-25D8-4DB9-30CD-66DBD38E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81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0AB054-C71B-1871-EAE1-685F8FBA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F192C4-F1DA-E854-CD4A-9CD49023E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C348EE-6BB9-1D3E-F6C7-0943CB84B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E6694-77E2-43AC-AB0C-274425596BAD}" type="datetimeFigureOut">
              <a:rPr lang="fr-FR" smtClean="0"/>
              <a:t>15/11/2023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753BA-3074-7502-615B-DA4517560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E50976-9F42-89E2-6C61-14405C008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45C2F-E2ED-44FB-8887-25A10D9D18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04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5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customXml" Target="../ink/ink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customXml" Target="../ink/ink10.xml"/><Relationship Id="rId12" Type="http://schemas.openxmlformats.org/officeDocument/2006/relationships/customXml" Target="../ink/ink14.xml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13.xml"/><Relationship Id="rId5" Type="http://schemas.openxmlformats.org/officeDocument/2006/relationships/image" Target="../media/image20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customXml" Target="../ink/ink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CF415-246A-4F08-5E5F-C269FF2FB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1419"/>
            <a:ext cx="9144000" cy="2387600"/>
          </a:xfrm>
        </p:spPr>
        <p:txBody>
          <a:bodyPr/>
          <a:lstStyle/>
          <a:p>
            <a:r>
              <a:rPr lang="fr-FR" dirty="0"/>
              <a:t>UTILISER LE DICTIONNAIRE</a:t>
            </a:r>
            <a:br>
              <a:rPr lang="fr-FR" dirty="0"/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88633E-F374-021A-E71D-0D6E0C360031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76422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83003"/>
            <a:ext cx="1110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Ajoute le mot proposé dans la liste en respectant l’ordre alphabétique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1271239" y="5015905"/>
            <a:ext cx="112292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d</a:t>
            </a:r>
            <a:r>
              <a:rPr lang="fr-FR" sz="3000" dirty="0">
                <a:solidFill>
                  <a:srgbClr val="0070C0"/>
                </a:solidFill>
              </a:rPr>
              <a:t>oux – </a:t>
            </a:r>
            <a:r>
              <a:rPr lang="fr-FR" sz="3000" b="1" dirty="0">
                <a:solidFill>
                  <a:srgbClr val="FF0000"/>
                </a:solidFill>
              </a:rPr>
              <a:t>h</a:t>
            </a:r>
            <a:r>
              <a:rPr lang="fr-FR" sz="3000" dirty="0">
                <a:solidFill>
                  <a:srgbClr val="0070C0"/>
                </a:solidFill>
              </a:rPr>
              <a:t>âlé – </a:t>
            </a:r>
            <a:r>
              <a:rPr lang="fr-FR" sz="3000" b="1" dirty="0">
                <a:solidFill>
                  <a:srgbClr val="FF0000"/>
                </a:solidFill>
              </a:rPr>
              <a:t>i</a:t>
            </a:r>
            <a:r>
              <a:rPr lang="fr-FR" sz="3000" dirty="0">
                <a:solidFill>
                  <a:srgbClr val="0070C0"/>
                </a:solidFill>
              </a:rPr>
              <a:t>guane –                                                  - </a:t>
            </a:r>
            <a:r>
              <a:rPr lang="fr-FR" sz="3000" b="1" dirty="0">
                <a:solidFill>
                  <a:srgbClr val="FF0000"/>
                </a:solidFill>
              </a:rPr>
              <a:t>p</a:t>
            </a:r>
            <a:r>
              <a:rPr lang="fr-FR" sz="3000" dirty="0">
                <a:solidFill>
                  <a:srgbClr val="0070C0"/>
                </a:solidFill>
              </a:rPr>
              <a:t>erdu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A9D19A2-20DA-A882-A27C-9287ACA95ED4}"/>
              </a:ext>
            </a:extLst>
          </p:cNvPr>
          <p:cNvGrpSpPr/>
          <p:nvPr/>
        </p:nvGrpSpPr>
        <p:grpSpPr>
          <a:xfrm>
            <a:off x="836342" y="1882946"/>
            <a:ext cx="8051180" cy="553999"/>
            <a:chOff x="836342" y="1882946"/>
            <a:chExt cx="8051180" cy="55399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307865D-E51A-4183-C187-1CF3D90DB830}"/>
                </a:ext>
              </a:extLst>
            </p:cNvPr>
            <p:cNvSpPr txBox="1"/>
            <p:nvPr/>
          </p:nvSpPr>
          <p:spPr>
            <a:xfrm>
              <a:off x="836342" y="1882947"/>
              <a:ext cx="805118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000" b="1" dirty="0"/>
                <a:t>3) alouette – coquillage – roux – vert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7C1A14-9FD7-3D6B-EC8B-0C4E29D6BEF4}"/>
                </a:ext>
              </a:extLst>
            </p:cNvPr>
            <p:cNvSpPr/>
            <p:nvPr/>
          </p:nvSpPr>
          <p:spPr>
            <a:xfrm>
              <a:off x="7063205" y="1882946"/>
              <a:ext cx="1456328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vite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4458701-1A9B-31F5-4B75-5658AC8CE13F}"/>
              </a:ext>
            </a:extLst>
          </p:cNvPr>
          <p:cNvSpPr/>
          <p:nvPr/>
        </p:nvSpPr>
        <p:spPr>
          <a:xfrm>
            <a:off x="4936993" y="4984218"/>
            <a:ext cx="4020434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kinésithérapeute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77F1C42-9CE6-2D7A-CF70-BCDEA1D62CA6}"/>
              </a:ext>
            </a:extLst>
          </p:cNvPr>
          <p:cNvSpPr txBox="1"/>
          <p:nvPr/>
        </p:nvSpPr>
        <p:spPr>
          <a:xfrm>
            <a:off x="1271239" y="2923212"/>
            <a:ext cx="56759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a</a:t>
            </a:r>
            <a:r>
              <a:rPr lang="fr-FR" sz="3000" dirty="0"/>
              <a:t>louette – </a:t>
            </a:r>
            <a:r>
              <a:rPr lang="fr-FR" sz="3000" b="1" dirty="0">
                <a:solidFill>
                  <a:srgbClr val="FF0000"/>
                </a:solidFill>
              </a:rPr>
              <a:t>c</a:t>
            </a:r>
            <a:r>
              <a:rPr lang="fr-FR" sz="3000" dirty="0"/>
              <a:t>oquillage – </a:t>
            </a:r>
            <a:r>
              <a:rPr lang="fr-FR" sz="3000" b="1" dirty="0">
                <a:solidFill>
                  <a:srgbClr val="FF0000"/>
                </a:solidFill>
              </a:rPr>
              <a:t>r</a:t>
            </a:r>
            <a:r>
              <a:rPr lang="fr-FR" sz="3000" dirty="0"/>
              <a:t>oux – </a:t>
            </a:r>
            <a:r>
              <a:rPr lang="fr-FR" sz="3000" b="1" dirty="0">
                <a:solidFill>
                  <a:srgbClr val="FF0000"/>
                </a:solidFill>
              </a:rPr>
              <a:t>ve</a:t>
            </a:r>
            <a:r>
              <a:rPr lang="fr-FR" sz="3000" dirty="0"/>
              <a:t>rt - 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BA2B0FC-BA6A-99F8-14A2-079F449F7BCC}"/>
              </a:ext>
            </a:extLst>
          </p:cNvPr>
          <p:cNvGrpSpPr/>
          <p:nvPr/>
        </p:nvGrpSpPr>
        <p:grpSpPr>
          <a:xfrm>
            <a:off x="836342" y="3953715"/>
            <a:ext cx="9280092" cy="585686"/>
            <a:chOff x="836342" y="3953715"/>
            <a:chExt cx="9280092" cy="585686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5DF3099-84C1-9C03-648C-8606D1968898}"/>
                </a:ext>
              </a:extLst>
            </p:cNvPr>
            <p:cNvSpPr txBox="1"/>
            <p:nvPr/>
          </p:nvSpPr>
          <p:spPr>
            <a:xfrm>
              <a:off x="836342" y="3953715"/>
              <a:ext cx="908240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000" b="1" dirty="0">
                  <a:solidFill>
                    <a:srgbClr val="0070C0"/>
                  </a:solidFill>
                </a:rPr>
                <a:t>4) doux – hâlé – iguane – perdu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BB3410-6C31-E11A-35E6-8960BCA1711D}"/>
                </a:ext>
              </a:extLst>
            </p:cNvPr>
            <p:cNvSpPr/>
            <p:nvPr/>
          </p:nvSpPr>
          <p:spPr>
            <a:xfrm>
              <a:off x="6096000" y="3985402"/>
              <a:ext cx="4020434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kinésithérapeute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02949B5-4B4D-80C7-B42C-DB3AE093254B}"/>
              </a:ext>
            </a:extLst>
          </p:cNvPr>
          <p:cNvSpPr/>
          <p:nvPr/>
        </p:nvSpPr>
        <p:spPr>
          <a:xfrm>
            <a:off x="6947210" y="2986586"/>
            <a:ext cx="1456328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vite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63B72A-5E6C-4D7D-DA7B-B718885B5491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12523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11473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 l’aide du dictionnaire, cherche les mots-repères de: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9418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amateur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végétarien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niais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s’immiscer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52219" y="4587614"/>
            <a:ext cx="77054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rejeton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néanmoins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8EEC95-8B08-0326-7424-82853D05DA72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7121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CF415-246A-4F08-5E5F-C269FF2FB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Maîtriser l’ordre alphabétique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5FA430-A1FE-FE77-690C-684FB4CC5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Séance 2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A7C19D-82EC-3CD2-C2D4-DD384BCD0131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82787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510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suit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7860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A – B –?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H – I –?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N – O –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R – S –?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F – ? 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V –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71B3E8-AD55-D648-6D4B-E38E278A3646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21777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510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suit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8902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E – F –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M – N –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F – G –?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C –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S – T –?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V – W –?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1A477C-D12B-1D3F-BAEB-F7A9141AE467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0879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6038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précède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954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? – N - 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? - J - 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? – T – U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? – S – T -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? – X – Y 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560939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? –  F - G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7ED792-91C4-B2A1-E4AC-959B3B408F72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18670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6038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précède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2028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? – B – C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? – D – 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? – Q – 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? – Z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? – I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? –  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73D676-F29E-181D-E5EC-3D67496D9D44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74947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905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Range ces mots dans l’ordre alphabétique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68977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cacher – châtaigne – horrible - barbecue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sport – salut – fendre – bois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mâcher – digérer – œsophage – digestion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intestin – irradier – ronfler - gros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4" y="4660655"/>
            <a:ext cx="66572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arriver – mordre – apercevoir – noix 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voleur – gentil – voler - pyramide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A5741DF-8ADA-53B9-D6B0-2AEC9A27A2BD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0660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905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Range ces mots dans l’ordre alphabétique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74705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craquer – craquement – cramoisi - crocodile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dentiste – dentaire – dentier - dentifrice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Gros – gras – gris - grue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aspérité – sourd – sociable - chaton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77054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houx – chou – fou – roux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zombie – zèbre – xylophone - amer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FEB8D2-4E0C-6947-6B7A-2E524DB30458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9496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83003"/>
            <a:ext cx="1110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Ajoute le mot proposé dans la liste en respectant l’ordre alphabétique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734AC84-A793-8C0E-542F-6233AD049C8B}"/>
              </a:ext>
            </a:extLst>
          </p:cNvPr>
          <p:cNvGrpSpPr/>
          <p:nvPr/>
        </p:nvGrpSpPr>
        <p:grpSpPr>
          <a:xfrm>
            <a:off x="680225" y="1791278"/>
            <a:ext cx="8682991" cy="577934"/>
            <a:chOff x="680225" y="1791278"/>
            <a:chExt cx="8682991" cy="577934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B7ED6E3-D339-9F73-E3A4-65DEC52321D5}"/>
                </a:ext>
              </a:extLst>
            </p:cNvPr>
            <p:cNvSpPr txBox="1"/>
            <p:nvPr/>
          </p:nvSpPr>
          <p:spPr>
            <a:xfrm>
              <a:off x="680225" y="1815214"/>
              <a:ext cx="66120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fr-FR" sz="3000" b="1" dirty="0"/>
                <a:t> betterave – choix – loup - merveilleux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582E36-0B50-25A2-A576-BABCC86740E8}"/>
                </a:ext>
              </a:extLst>
            </p:cNvPr>
            <p:cNvSpPr/>
            <p:nvPr/>
          </p:nvSpPr>
          <p:spPr>
            <a:xfrm>
              <a:off x="7498079" y="1791278"/>
              <a:ext cx="1865137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potiron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34F5788-9ECB-1D12-AA6F-A3D731890668}"/>
              </a:ext>
            </a:extLst>
          </p:cNvPr>
          <p:cNvGrpSpPr/>
          <p:nvPr/>
        </p:nvGrpSpPr>
        <p:grpSpPr>
          <a:xfrm>
            <a:off x="676417" y="4224567"/>
            <a:ext cx="8686799" cy="565156"/>
            <a:chOff x="676417" y="4224567"/>
            <a:chExt cx="8686799" cy="565156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D03284B-BE51-F496-7AAA-DA35491AB5D5}"/>
                </a:ext>
              </a:extLst>
            </p:cNvPr>
            <p:cNvSpPr txBox="1"/>
            <p:nvPr/>
          </p:nvSpPr>
          <p:spPr>
            <a:xfrm>
              <a:off x="676417" y="4235725"/>
              <a:ext cx="868679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000" b="1" dirty="0">
                  <a:solidFill>
                    <a:srgbClr val="0070C0"/>
                  </a:solidFill>
                </a:rPr>
                <a:t>2) rehausser – sac – soupe - zèbre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AD632D-3FB1-C194-6990-608E8D169042}"/>
                </a:ext>
              </a:extLst>
            </p:cNvPr>
            <p:cNvSpPr/>
            <p:nvPr/>
          </p:nvSpPr>
          <p:spPr>
            <a:xfrm>
              <a:off x="6232277" y="4224567"/>
              <a:ext cx="1988821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serpent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6550777-CD5A-B9E8-9AA0-81A1A976B258}"/>
              </a:ext>
            </a:extLst>
          </p:cNvPr>
          <p:cNvSpPr txBox="1"/>
          <p:nvPr/>
        </p:nvSpPr>
        <p:spPr>
          <a:xfrm>
            <a:off x="1113035" y="2748470"/>
            <a:ext cx="63311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b</a:t>
            </a:r>
            <a:r>
              <a:rPr lang="fr-FR" sz="3000" dirty="0"/>
              <a:t>etterave – </a:t>
            </a:r>
            <a:r>
              <a:rPr lang="fr-FR" sz="3000" b="1" dirty="0">
                <a:solidFill>
                  <a:srgbClr val="FF0000"/>
                </a:solidFill>
              </a:rPr>
              <a:t>c</a:t>
            </a:r>
            <a:r>
              <a:rPr lang="fr-FR" sz="3000" dirty="0"/>
              <a:t>hoix – </a:t>
            </a:r>
            <a:r>
              <a:rPr lang="fr-FR" sz="3000" b="1" dirty="0">
                <a:solidFill>
                  <a:srgbClr val="FF0000"/>
                </a:solidFill>
              </a:rPr>
              <a:t>l</a:t>
            </a:r>
            <a:r>
              <a:rPr lang="fr-FR" sz="3000" dirty="0"/>
              <a:t>oup – </a:t>
            </a:r>
            <a:r>
              <a:rPr lang="fr-FR" sz="3000" b="1" dirty="0">
                <a:solidFill>
                  <a:srgbClr val="FF0000"/>
                </a:solidFill>
              </a:rPr>
              <a:t>m</a:t>
            </a:r>
            <a:r>
              <a:rPr lang="fr-FR" sz="3000" dirty="0"/>
              <a:t>erveilleux -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8DEE8-D5C8-B449-C5F4-4916ED04A7C7}"/>
              </a:ext>
            </a:extLst>
          </p:cNvPr>
          <p:cNvSpPr/>
          <p:nvPr/>
        </p:nvSpPr>
        <p:spPr>
          <a:xfrm>
            <a:off x="7444192" y="2748469"/>
            <a:ext cx="1865137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potiron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587FDD-B91D-1783-EFED-C8D6B179705E}"/>
              </a:ext>
            </a:extLst>
          </p:cNvPr>
          <p:cNvSpPr txBox="1"/>
          <p:nvPr/>
        </p:nvSpPr>
        <p:spPr>
          <a:xfrm>
            <a:off x="984935" y="514666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r</a:t>
            </a:r>
            <a:r>
              <a:rPr lang="fr-FR" sz="3000" dirty="0">
                <a:solidFill>
                  <a:srgbClr val="0070C0"/>
                </a:solidFill>
              </a:rPr>
              <a:t>ehausser – </a:t>
            </a:r>
            <a:r>
              <a:rPr lang="fr-FR" sz="3000" b="1" dirty="0">
                <a:solidFill>
                  <a:srgbClr val="FF0000"/>
                </a:solidFill>
              </a:rPr>
              <a:t>sa</a:t>
            </a:r>
            <a:r>
              <a:rPr lang="fr-FR" sz="3000" dirty="0">
                <a:solidFill>
                  <a:srgbClr val="0070C0"/>
                </a:solidFill>
              </a:rPr>
              <a:t>c –                           - </a:t>
            </a:r>
            <a:r>
              <a:rPr lang="fr-FR" sz="3000" b="1" dirty="0">
                <a:solidFill>
                  <a:srgbClr val="FF0000"/>
                </a:solidFill>
              </a:rPr>
              <a:t>so</a:t>
            </a:r>
            <a:r>
              <a:rPr lang="fr-FR" sz="3000" dirty="0">
                <a:solidFill>
                  <a:srgbClr val="0070C0"/>
                </a:solidFill>
              </a:rPr>
              <a:t>upe - </a:t>
            </a:r>
            <a:r>
              <a:rPr lang="fr-FR" sz="3000" b="1" dirty="0">
                <a:solidFill>
                  <a:srgbClr val="FF0000"/>
                </a:solidFill>
              </a:rPr>
              <a:t>z</a:t>
            </a:r>
            <a:r>
              <a:rPr lang="fr-FR" sz="3000" dirty="0">
                <a:solidFill>
                  <a:srgbClr val="0070C0"/>
                </a:solidFill>
              </a:rPr>
              <a:t>èbre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2C842C-C09D-96FD-795C-84606E3F2F30}"/>
              </a:ext>
            </a:extLst>
          </p:cNvPr>
          <p:cNvSpPr/>
          <p:nvPr/>
        </p:nvSpPr>
        <p:spPr>
          <a:xfrm>
            <a:off x="3986258" y="5146666"/>
            <a:ext cx="1988821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serpent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B4B4AD-B26A-F4F7-F063-5C965CCCF5F8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9806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CF415-246A-4F08-5E5F-C269FF2FB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Maîtriser l’ordre alphabétique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5FA430-A1FE-FE77-690C-684FB4CC5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Séance 1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51DDEC-EBA6-E9C3-2783-FECAB05571DF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237043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83003"/>
            <a:ext cx="1110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Ajoute le mot proposé dans la liste en respectant l’ordre alphabétique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734AC84-A793-8C0E-542F-6233AD049C8B}"/>
              </a:ext>
            </a:extLst>
          </p:cNvPr>
          <p:cNvGrpSpPr/>
          <p:nvPr/>
        </p:nvGrpSpPr>
        <p:grpSpPr>
          <a:xfrm>
            <a:off x="680225" y="1770012"/>
            <a:ext cx="9406010" cy="599200"/>
            <a:chOff x="680225" y="1770012"/>
            <a:chExt cx="9406010" cy="59920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B7ED6E3-D339-9F73-E3A4-65DEC52321D5}"/>
                </a:ext>
              </a:extLst>
            </p:cNvPr>
            <p:cNvSpPr txBox="1"/>
            <p:nvPr/>
          </p:nvSpPr>
          <p:spPr>
            <a:xfrm>
              <a:off x="680225" y="1815214"/>
              <a:ext cx="74701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000" b="1" dirty="0"/>
                <a:t>3) chocolat – choucroute – dentiste - émotion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582E36-0B50-25A2-A576-BABCC86740E8}"/>
                </a:ext>
              </a:extLst>
            </p:cNvPr>
            <p:cNvSpPr/>
            <p:nvPr/>
          </p:nvSpPr>
          <p:spPr>
            <a:xfrm>
              <a:off x="8664498" y="1770012"/>
              <a:ext cx="1421737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chien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34F5788-9ECB-1D12-AA6F-A3D731890668}"/>
              </a:ext>
            </a:extLst>
          </p:cNvPr>
          <p:cNvGrpSpPr/>
          <p:nvPr/>
        </p:nvGrpSpPr>
        <p:grpSpPr>
          <a:xfrm>
            <a:off x="676417" y="4211088"/>
            <a:ext cx="8686799" cy="578635"/>
            <a:chOff x="676417" y="4211088"/>
            <a:chExt cx="8686799" cy="57863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D03284B-BE51-F496-7AAA-DA35491AB5D5}"/>
                </a:ext>
              </a:extLst>
            </p:cNvPr>
            <p:cNvSpPr txBox="1"/>
            <p:nvPr/>
          </p:nvSpPr>
          <p:spPr>
            <a:xfrm>
              <a:off x="676417" y="4235725"/>
              <a:ext cx="868679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000" b="1" dirty="0">
                  <a:solidFill>
                    <a:srgbClr val="0070C0"/>
                  </a:solidFill>
                </a:rPr>
                <a:t>4) Diriger – fatigue – friandise - grenadine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AD632D-3FB1-C194-6990-608E8D169042}"/>
                </a:ext>
              </a:extLst>
            </p:cNvPr>
            <p:cNvSpPr/>
            <p:nvPr/>
          </p:nvSpPr>
          <p:spPr>
            <a:xfrm>
              <a:off x="7670087" y="4211088"/>
              <a:ext cx="1239737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fou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B9A1A4B-8A0C-D177-6F6C-B9441FA6A443}"/>
              </a:ext>
            </a:extLst>
          </p:cNvPr>
          <p:cNvSpPr txBox="1"/>
          <p:nvPr/>
        </p:nvSpPr>
        <p:spPr>
          <a:xfrm>
            <a:off x="1082580" y="2777984"/>
            <a:ext cx="89544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choc</a:t>
            </a:r>
            <a:r>
              <a:rPr lang="fr-FR" sz="3000" dirty="0"/>
              <a:t>olat –                      - </a:t>
            </a:r>
            <a:r>
              <a:rPr lang="fr-FR" sz="3000" b="1" dirty="0">
                <a:solidFill>
                  <a:srgbClr val="FF0000"/>
                </a:solidFill>
              </a:rPr>
              <a:t>chou</a:t>
            </a:r>
            <a:r>
              <a:rPr lang="fr-FR" sz="3000" dirty="0"/>
              <a:t>croute – </a:t>
            </a:r>
            <a:r>
              <a:rPr lang="fr-FR" sz="3000" b="1" dirty="0">
                <a:solidFill>
                  <a:srgbClr val="FF0000"/>
                </a:solidFill>
              </a:rPr>
              <a:t>d</a:t>
            </a:r>
            <a:r>
              <a:rPr lang="fr-FR" sz="3000" dirty="0"/>
              <a:t>entiste - </a:t>
            </a:r>
            <a:r>
              <a:rPr lang="fr-FR" sz="3000" b="1" dirty="0">
                <a:solidFill>
                  <a:srgbClr val="FF0000"/>
                </a:solidFill>
              </a:rPr>
              <a:t>é</a:t>
            </a:r>
            <a:r>
              <a:rPr lang="fr-FR" sz="3000" dirty="0"/>
              <a:t>motion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D1B152-B364-7A96-D84B-131CE9D9911F}"/>
              </a:ext>
            </a:extLst>
          </p:cNvPr>
          <p:cNvSpPr/>
          <p:nvPr/>
        </p:nvSpPr>
        <p:spPr>
          <a:xfrm>
            <a:off x="3107474" y="2768272"/>
            <a:ext cx="1421737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chien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70D3D23-412E-0869-BF78-5FB8D9E3D7D3}"/>
              </a:ext>
            </a:extLst>
          </p:cNvPr>
          <p:cNvSpPr txBox="1"/>
          <p:nvPr/>
        </p:nvSpPr>
        <p:spPr>
          <a:xfrm>
            <a:off x="795363" y="5177931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d</a:t>
            </a:r>
            <a:r>
              <a:rPr lang="fr-FR" sz="3000" dirty="0">
                <a:solidFill>
                  <a:srgbClr val="0070C0"/>
                </a:solidFill>
              </a:rPr>
              <a:t>iriger – </a:t>
            </a:r>
            <a:r>
              <a:rPr lang="fr-FR" sz="3000" b="1" dirty="0">
                <a:solidFill>
                  <a:srgbClr val="FF0000"/>
                </a:solidFill>
              </a:rPr>
              <a:t>fa</a:t>
            </a:r>
            <a:r>
              <a:rPr lang="fr-FR" sz="3000" dirty="0">
                <a:solidFill>
                  <a:srgbClr val="0070C0"/>
                </a:solidFill>
              </a:rPr>
              <a:t>tigue –                  - </a:t>
            </a:r>
            <a:r>
              <a:rPr lang="fr-FR" sz="3000" b="1" dirty="0">
                <a:solidFill>
                  <a:srgbClr val="FF0000"/>
                </a:solidFill>
              </a:rPr>
              <a:t>fr</a:t>
            </a:r>
            <a:r>
              <a:rPr lang="fr-FR" sz="3000" dirty="0">
                <a:solidFill>
                  <a:srgbClr val="0070C0"/>
                </a:solidFill>
              </a:rPr>
              <a:t>iandise - </a:t>
            </a:r>
            <a:r>
              <a:rPr lang="fr-FR" sz="3000" b="1" dirty="0">
                <a:solidFill>
                  <a:srgbClr val="FF0000"/>
                </a:solidFill>
              </a:rPr>
              <a:t>g</a:t>
            </a:r>
            <a:r>
              <a:rPr lang="fr-FR" sz="3000" dirty="0">
                <a:solidFill>
                  <a:srgbClr val="0070C0"/>
                </a:solidFill>
              </a:rPr>
              <a:t>renadine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6D8A56-82EF-FE2C-D630-12C203E49468}"/>
              </a:ext>
            </a:extLst>
          </p:cNvPr>
          <p:cNvSpPr/>
          <p:nvPr/>
        </p:nvSpPr>
        <p:spPr>
          <a:xfrm>
            <a:off x="3801252" y="5198495"/>
            <a:ext cx="1239737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fou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C937BD-708F-2AA6-6DF4-F41EE1AAF68F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51118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11473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 l’aide du dictionnaire, cherche les mots-repères de: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5240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/>
              <a:t>1) galion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croupir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hépatique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s’endormir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52219" y="4587614"/>
            <a:ext cx="77054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rustre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triomphalement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D6539C-A377-DDF3-7278-0F129568EF9B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841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CF415-246A-4F08-5E5F-C269FF2FB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83" y="1356538"/>
            <a:ext cx="10567639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Maîtriser l’ordre alphabétique</a:t>
            </a:r>
            <a:br>
              <a:rPr lang="fr-FR" dirty="0"/>
            </a:br>
            <a:r>
              <a:rPr lang="fr-FR" dirty="0"/>
              <a:t>Chercher un mot dans le dictionnaire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5FA430-A1FE-FE77-690C-684FB4CC5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Séance 3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5CF4D3-266B-8CFE-AD3B-3717681B1728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267885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510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suit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7828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F – G -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 O – P  -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C – D –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K – L –?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B – ? 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Q –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01E025-CDB8-D962-E34E-D43C820BCE7A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9505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510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suit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20088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G – H –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T – U –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F –?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Y –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L - M –?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N –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D86BAC-8D5A-5B19-7482-3FFBF2260640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8435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6038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précède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83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? – I – J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? – F – G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? – D – 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? –  V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? – R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? –  H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DC6AE4-A3D0-9D96-EF72-6546E04A4FC9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0001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6038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précède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904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? – O - 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? – H – I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? – R – S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? – Y - Z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? – M – N 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560939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? – W - 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152A5B-8E3C-B2D4-CD2E-6DD4A4FBAD56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3398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99361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Cherchez le mot « élève » dans le dictionnaire</a:t>
            </a:r>
          </a:p>
          <a:p>
            <a:r>
              <a:rPr lang="fr-FR" sz="4000" b="1" u="sng" dirty="0">
                <a:solidFill>
                  <a:srgbClr val="FF0000"/>
                </a:solidFill>
              </a:rPr>
              <a:t>Levez le doigt quand vous l’avez trouvé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AA4759-1087-652A-628E-140A6CE1C341}"/>
              </a:ext>
            </a:extLst>
          </p:cNvPr>
          <p:cNvSpPr txBox="1"/>
          <p:nvPr/>
        </p:nvSpPr>
        <p:spPr>
          <a:xfrm>
            <a:off x="304638" y="2152185"/>
            <a:ext cx="11582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7030A0"/>
                </a:solidFill>
              </a:rPr>
              <a:t>Comment avez-vous fait pour le trouver rapidement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8BDAD2-53F1-B96D-BA7F-282662A24644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3371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4B4EB-FD16-849C-8F13-4FA0239D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268" y="365125"/>
            <a:ext cx="2743200" cy="1325563"/>
          </a:xfrm>
        </p:spPr>
        <p:txBody>
          <a:bodyPr>
            <a:normAutofit/>
          </a:bodyPr>
          <a:lstStyle/>
          <a:p>
            <a:r>
              <a:rPr lang="fr-FR" sz="5000" dirty="0">
                <a:latin typeface="+mn-lt"/>
              </a:rPr>
              <a:t>É l è v 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B9499E2-88DC-F72E-33DD-D5F1BA72417B}"/>
              </a:ext>
            </a:extLst>
          </p:cNvPr>
          <p:cNvSpPr/>
          <p:nvPr/>
        </p:nvSpPr>
        <p:spPr>
          <a:xfrm>
            <a:off x="4605454" y="457200"/>
            <a:ext cx="579863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8D6BB6-3DFB-109A-C7A6-C16D2430AEA1}"/>
              </a:ext>
            </a:extLst>
          </p:cNvPr>
          <p:cNvSpPr txBox="1"/>
          <p:nvPr/>
        </p:nvSpPr>
        <p:spPr>
          <a:xfrm>
            <a:off x="234454" y="1690688"/>
            <a:ext cx="114493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Le mot commence par E donc je vais chercher au début du dictionnaire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432E559-33A4-9380-94B6-B6E95610FF4B}"/>
              </a:ext>
            </a:extLst>
          </p:cNvPr>
          <p:cNvSpPr txBox="1">
            <a:spLocks/>
          </p:cNvSpPr>
          <p:nvPr/>
        </p:nvSpPr>
        <p:spPr>
          <a:xfrm>
            <a:off x="4877460" y="2463413"/>
            <a:ext cx="4410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>
                <a:latin typeface="+mn-lt"/>
              </a:rPr>
              <a:t>É l è v e</a:t>
            </a:r>
            <a:endParaRPr lang="fr-FR" sz="5000" dirty="0">
              <a:latin typeface="+mn-lt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558874C-2540-09BA-7D62-3C2B60426A04}"/>
              </a:ext>
            </a:extLst>
          </p:cNvPr>
          <p:cNvSpPr/>
          <p:nvPr/>
        </p:nvSpPr>
        <p:spPr>
          <a:xfrm>
            <a:off x="4743647" y="2555488"/>
            <a:ext cx="932324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B40A7D-C6EC-0A34-6FE9-3B35BE18BEB9}"/>
              </a:ext>
            </a:extLst>
          </p:cNvPr>
          <p:cNvSpPr txBox="1"/>
          <p:nvPr/>
        </p:nvSpPr>
        <p:spPr>
          <a:xfrm>
            <a:off x="997190" y="3881051"/>
            <a:ext cx="93575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Je vais chercher des mots-repères qui commencent par EL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CA915A-2A85-D14A-4528-8B1576297FE5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4746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640021-FF4C-98F8-E717-EA43799A2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985" y="0"/>
            <a:ext cx="4050906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EA31B6-4F2E-3D0B-62ED-02BEA8FC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916" y="0"/>
            <a:ext cx="4055015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0" y="256478"/>
            <a:ext cx="3512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endParaRPr lang="fr-FR" sz="4000" dirty="0">
              <a:solidFill>
                <a:srgbClr val="0070C0"/>
              </a:solidFill>
            </a:endParaRP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3735659" y="1"/>
            <a:ext cx="1014761" cy="35683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712606" y="-1"/>
            <a:ext cx="1014761" cy="446049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3DE64F-FC32-EEAC-324B-AAE631809889}"/>
              </a:ext>
            </a:extLst>
          </p:cNvPr>
          <p:cNvSpPr txBox="1"/>
          <p:nvPr/>
        </p:nvSpPr>
        <p:spPr>
          <a:xfrm>
            <a:off x="1017293" y="6232190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48347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313 0.060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07409 0.86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4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510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suit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2970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A – B – C – D -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H – I – J – K -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N – O – P – Q -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R – S – T -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F – G - ? 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V – W -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3B18FA-1D53-BDF3-A21F-93B6F62FDFE2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8360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640021-FF4C-98F8-E717-EA43799A2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968"/>
          <a:stretch/>
        </p:blipFill>
        <p:spPr>
          <a:xfrm>
            <a:off x="548104" y="1344886"/>
            <a:ext cx="6316883" cy="5564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EA31B6-4F2E-3D0B-62ED-02BEA8FC8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567" b="81802"/>
          <a:stretch/>
        </p:blipFill>
        <p:spPr>
          <a:xfrm>
            <a:off x="6627653" y="1405054"/>
            <a:ext cx="5719157" cy="17502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3444844" y="178879"/>
            <a:ext cx="12346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940501" y="1387212"/>
            <a:ext cx="1014761" cy="44604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744118" y="1387212"/>
            <a:ext cx="1447882" cy="446049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8FD8EFD-8434-7BD3-EEF8-A57D31422134}"/>
              </a:ext>
            </a:extLst>
          </p:cNvPr>
          <p:cNvSpPr/>
          <p:nvPr/>
        </p:nvSpPr>
        <p:spPr>
          <a:xfrm>
            <a:off x="10957852" y="1483113"/>
            <a:ext cx="293647" cy="3679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399FE7-08AA-F5D7-C807-BFE14A69F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8374" r="-5062"/>
          <a:stretch/>
        </p:blipFill>
        <p:spPr>
          <a:xfrm>
            <a:off x="6864987" y="4720591"/>
            <a:ext cx="5800173" cy="2019178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A4C5FB6-F86B-F584-9746-8A08890B93C8}"/>
              </a:ext>
            </a:extLst>
          </p:cNvPr>
          <p:cNvSpPr/>
          <p:nvPr/>
        </p:nvSpPr>
        <p:spPr>
          <a:xfrm>
            <a:off x="9618249" y="5513349"/>
            <a:ext cx="771621" cy="3679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110FC41-E902-14FE-A2B8-363EECA489AA}"/>
              </a:ext>
            </a:extLst>
          </p:cNvPr>
          <p:cNvSpPr txBox="1">
            <a:spLocks/>
          </p:cNvSpPr>
          <p:nvPr/>
        </p:nvSpPr>
        <p:spPr>
          <a:xfrm>
            <a:off x="494747" y="-152064"/>
            <a:ext cx="4410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b="1" dirty="0">
                <a:solidFill>
                  <a:srgbClr val="FF0000"/>
                </a:solidFill>
                <a:latin typeface="+mn-lt"/>
              </a:rPr>
              <a:t>É l è </a:t>
            </a:r>
            <a:r>
              <a:rPr lang="fr-FR" sz="5000" dirty="0">
                <a:latin typeface="+mn-lt"/>
              </a:rPr>
              <a:t>v 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0289F2D-30D7-6249-928A-C8B8938A6069}"/>
              </a:ext>
            </a:extLst>
          </p:cNvPr>
          <p:cNvSpPr/>
          <p:nvPr/>
        </p:nvSpPr>
        <p:spPr>
          <a:xfrm>
            <a:off x="343096" y="0"/>
            <a:ext cx="1428553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65B2F3-BD85-D918-EB66-09D9BCFDF667}"/>
              </a:ext>
            </a:extLst>
          </p:cNvPr>
          <p:cNvSpPr txBox="1"/>
          <p:nvPr/>
        </p:nvSpPr>
        <p:spPr>
          <a:xfrm>
            <a:off x="10134505" y="0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81715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3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ublication, livre, lettre&#10;&#10;Description générée automatiquement">
            <a:extLst>
              <a:ext uri="{FF2B5EF4-FFF2-40B4-BE49-F238E27FC236}">
                <a16:creationId xmlns:a16="http://schemas.microsoft.com/office/drawing/2014/main" id="{914883AF-1CF7-655C-577D-C4D377E57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79" y="0"/>
            <a:ext cx="4153497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A9A569-FF85-955B-4217-D0C030ADF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776" y="0"/>
            <a:ext cx="4050906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EBBBA3-A374-45BA-325B-91A074691533}"/>
              </a:ext>
            </a:extLst>
          </p:cNvPr>
          <p:cNvSpPr txBox="1"/>
          <p:nvPr/>
        </p:nvSpPr>
        <p:spPr>
          <a:xfrm>
            <a:off x="0" y="256478"/>
            <a:ext cx="3512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endParaRPr lang="fr-FR" sz="4000" dirty="0">
              <a:solidFill>
                <a:srgbClr val="0070C0"/>
              </a:solidFill>
            </a:endParaRP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CAB30-74D7-52FA-C4F1-1C21309A49CE}"/>
              </a:ext>
            </a:extLst>
          </p:cNvPr>
          <p:cNvSpPr/>
          <p:nvPr/>
        </p:nvSpPr>
        <p:spPr>
          <a:xfrm>
            <a:off x="4016296" y="33454"/>
            <a:ext cx="1014761" cy="44604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555078-C81F-1963-4F9A-11DD6C993728}"/>
              </a:ext>
            </a:extLst>
          </p:cNvPr>
          <p:cNvSpPr/>
          <p:nvPr/>
        </p:nvSpPr>
        <p:spPr>
          <a:xfrm>
            <a:off x="11031921" y="33454"/>
            <a:ext cx="1014761" cy="412595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0526F9-A9D3-EC67-D20C-DEE9C9C13609}"/>
              </a:ext>
            </a:extLst>
          </p:cNvPr>
          <p:cNvSpPr txBox="1"/>
          <p:nvPr/>
        </p:nvSpPr>
        <p:spPr>
          <a:xfrm>
            <a:off x="904558" y="6232190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997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00131 0.188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832 0.504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ublication, livre, lettre&#10;&#10;Description générée automatiquement">
            <a:extLst>
              <a:ext uri="{FF2B5EF4-FFF2-40B4-BE49-F238E27FC236}">
                <a16:creationId xmlns:a16="http://schemas.microsoft.com/office/drawing/2014/main" id="{914883AF-1CF7-655C-577D-C4D377E5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38"/>
          <a:stretch/>
        </p:blipFill>
        <p:spPr>
          <a:xfrm>
            <a:off x="288811" y="336490"/>
            <a:ext cx="6247625" cy="40088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A9A569-FF85-955B-4217-D0C030ADF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3588" b="32683"/>
          <a:stretch/>
        </p:blipFill>
        <p:spPr>
          <a:xfrm>
            <a:off x="6456908" y="336490"/>
            <a:ext cx="5735092" cy="63096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AEBBBA3-A374-45BA-325B-91A074691533}"/>
              </a:ext>
            </a:extLst>
          </p:cNvPr>
          <p:cNvSpPr txBox="1"/>
          <p:nvPr/>
        </p:nvSpPr>
        <p:spPr>
          <a:xfrm>
            <a:off x="30512" y="5029200"/>
            <a:ext cx="6814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CAB30-74D7-52FA-C4F1-1C21309A49CE}"/>
              </a:ext>
            </a:extLst>
          </p:cNvPr>
          <p:cNvSpPr/>
          <p:nvPr/>
        </p:nvSpPr>
        <p:spPr>
          <a:xfrm>
            <a:off x="853382" y="505361"/>
            <a:ext cx="1014761" cy="44604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555078-C81F-1963-4F9A-11DD6C993728}"/>
              </a:ext>
            </a:extLst>
          </p:cNvPr>
          <p:cNvSpPr/>
          <p:nvPr/>
        </p:nvSpPr>
        <p:spPr>
          <a:xfrm>
            <a:off x="10708536" y="434898"/>
            <a:ext cx="1014761" cy="412595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F1BB12-ED8A-27F3-60A1-F6985CA9B85A}"/>
              </a:ext>
            </a:extLst>
          </p:cNvPr>
          <p:cNvSpPr txBox="1">
            <a:spLocks/>
          </p:cNvSpPr>
          <p:nvPr/>
        </p:nvSpPr>
        <p:spPr>
          <a:xfrm>
            <a:off x="3382913" y="5532437"/>
            <a:ext cx="773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b="1" dirty="0">
                <a:solidFill>
                  <a:srgbClr val="FF0000"/>
                </a:solidFill>
                <a:latin typeface="+mn-lt"/>
              </a:rPr>
              <a:t>É l è v 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4F35AEE-6458-DCFA-2BDB-E4303F036849}"/>
              </a:ext>
            </a:extLst>
          </p:cNvPr>
          <p:cNvSpPr/>
          <p:nvPr/>
        </p:nvSpPr>
        <p:spPr>
          <a:xfrm>
            <a:off x="3231262" y="5684501"/>
            <a:ext cx="2503831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4DC0C5-1A08-581B-C5BC-CE9B9CF8FEC7}"/>
              </a:ext>
            </a:extLst>
          </p:cNvPr>
          <p:cNvSpPr/>
          <p:nvPr/>
        </p:nvSpPr>
        <p:spPr>
          <a:xfrm>
            <a:off x="9167886" y="4345353"/>
            <a:ext cx="2555411" cy="93546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DC15D-DD04-BA8A-3437-D786211A4B51}"/>
              </a:ext>
            </a:extLst>
          </p:cNvPr>
          <p:cNvSpPr txBox="1"/>
          <p:nvPr/>
        </p:nvSpPr>
        <p:spPr>
          <a:xfrm>
            <a:off x="7856504" y="-32842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0625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2A9A569-FF85-955B-4217-D0C030ADF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3588" b="32683"/>
          <a:stretch/>
        </p:blipFill>
        <p:spPr>
          <a:xfrm>
            <a:off x="249396" y="-409805"/>
            <a:ext cx="6494516" cy="71451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6CAA4E-B670-3764-29D2-740D550B3A26}"/>
              </a:ext>
            </a:extLst>
          </p:cNvPr>
          <p:cNvSpPr txBox="1"/>
          <p:nvPr/>
        </p:nvSpPr>
        <p:spPr>
          <a:xfrm>
            <a:off x="6185302" y="1009316"/>
            <a:ext cx="62545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rgbClr val="FF0000"/>
                </a:solidFill>
              </a:rPr>
              <a:t>Que signifient les abréviations en jaune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9D4106-85ED-34F5-032E-BBA59E6E00F5}"/>
                  </a:ext>
                </a:extLst>
              </p14:cNvPr>
              <p14:cNvContentPartPr/>
              <p14:nvPr/>
            </p14:nvContentPartPr>
            <p14:xfrm>
              <a:off x="4203878" y="367744"/>
              <a:ext cx="27828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9D4106-85ED-34F5-032E-BBA59E6E00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1878" y="223744"/>
                <a:ext cx="421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F269313-B92D-6B6C-665E-6447B39BB683}"/>
                  </a:ext>
                </a:extLst>
              </p14:cNvPr>
              <p14:cNvContentPartPr/>
              <p14:nvPr/>
            </p14:nvContentPartPr>
            <p14:xfrm>
              <a:off x="4125758" y="3489664"/>
              <a:ext cx="353880" cy="1332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F269313-B92D-6B6C-665E-6447B39BB6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54118" y="3346024"/>
                <a:ext cx="4975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4C5CF37A-C868-4991-CDD0-DDC6CE77B7C0}"/>
                  </a:ext>
                </a:extLst>
              </p14:cNvPr>
              <p14:cNvContentPartPr/>
              <p14:nvPr/>
            </p14:nvContentPartPr>
            <p14:xfrm>
              <a:off x="3936038" y="5218384"/>
              <a:ext cx="96120" cy="108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4C5CF37A-C868-4991-CDD0-DDC6CE77B7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4398" y="5074744"/>
                <a:ext cx="239760" cy="2984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Ellipse 13">
            <a:extLst>
              <a:ext uri="{FF2B5EF4-FFF2-40B4-BE49-F238E27FC236}">
                <a16:creationId xmlns:a16="http://schemas.microsoft.com/office/drawing/2014/main" id="{5345889E-F826-EDE1-37F2-94A901730F02}"/>
              </a:ext>
            </a:extLst>
          </p:cNvPr>
          <p:cNvSpPr/>
          <p:nvPr/>
        </p:nvSpPr>
        <p:spPr>
          <a:xfrm>
            <a:off x="6520886" y="143570"/>
            <a:ext cx="446049" cy="4125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4CB0432-61D8-3BDE-2B6F-274D30324299}"/>
              </a:ext>
            </a:extLst>
          </p:cNvPr>
          <p:cNvSpPr/>
          <p:nvPr/>
        </p:nvSpPr>
        <p:spPr>
          <a:xfrm>
            <a:off x="6520887" y="3405303"/>
            <a:ext cx="446049" cy="4125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0F02BE6-D9C9-8D72-96BD-73A1F1A6D759}"/>
              </a:ext>
            </a:extLst>
          </p:cNvPr>
          <p:cNvSpPr/>
          <p:nvPr/>
        </p:nvSpPr>
        <p:spPr>
          <a:xfrm>
            <a:off x="6520887" y="5101220"/>
            <a:ext cx="446049" cy="4125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1F2932-4CCB-5898-918D-686C682CE9B5}"/>
              </a:ext>
            </a:extLst>
          </p:cNvPr>
          <p:cNvSpPr txBox="1"/>
          <p:nvPr/>
        </p:nvSpPr>
        <p:spPr>
          <a:xfrm>
            <a:off x="6978087" y="-22303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Nom Masculin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98721A-8E75-5F84-19BD-EF7F4569365D}"/>
              </a:ext>
            </a:extLst>
          </p:cNvPr>
          <p:cNvSpPr txBox="1"/>
          <p:nvPr/>
        </p:nvSpPr>
        <p:spPr>
          <a:xfrm>
            <a:off x="6966935" y="3244045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Nom Féminin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D519B0B-9CEB-70F2-5FFF-37A86DA5D1AA}"/>
              </a:ext>
            </a:extLst>
          </p:cNvPr>
          <p:cNvSpPr txBox="1"/>
          <p:nvPr/>
        </p:nvSpPr>
        <p:spPr>
          <a:xfrm>
            <a:off x="7093502" y="5017109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Verbe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56ABA6-A16C-1F42-CCCC-F5C6BBD78707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20299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2A9A569-FF85-955B-4217-D0C030ADF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624" t="43469" r="2768" b="47180"/>
          <a:stretch/>
        </p:blipFill>
        <p:spPr>
          <a:xfrm>
            <a:off x="193453" y="1009316"/>
            <a:ext cx="5902547" cy="19626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6CAA4E-B670-3764-29D2-740D550B3A26}"/>
              </a:ext>
            </a:extLst>
          </p:cNvPr>
          <p:cNvSpPr txBox="1"/>
          <p:nvPr/>
        </p:nvSpPr>
        <p:spPr>
          <a:xfrm>
            <a:off x="6185302" y="1009316"/>
            <a:ext cx="62545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rgbClr val="FF0000"/>
                </a:solidFill>
              </a:rPr>
              <a:t>Quelles informations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0FF886-5803-D1D2-80FF-00E144DFA11A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322444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CF415-246A-4F08-5E5F-C269FF2FB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83" y="1356538"/>
            <a:ext cx="10567639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Maîtriser l’ordre alphabétique</a:t>
            </a:r>
            <a:br>
              <a:rPr lang="fr-FR" dirty="0"/>
            </a:br>
            <a:r>
              <a:rPr lang="fr-FR" dirty="0"/>
              <a:t>Chercher un mot dans le dictionnaire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5FA430-A1FE-FE77-690C-684FB4CC5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Séance 4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01EA15-BC5B-FBB6-952F-8A184421945F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58151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905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Range ces mots dans l’ordre alphabétique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51814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cerise – farine – arbre – mou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graine – carcasse – carapace – grenade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pollen – pirouette – pirogue - vrac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jardiner – joli – girouette – gerbe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4" y="4660655"/>
            <a:ext cx="844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mastication – anus – mâchoire - anneau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cerceau – cerneau – herbe - héberger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E01CA9-1314-0910-9EAA-7A9317CADF1A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7586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83003"/>
            <a:ext cx="1110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Ajoute le mot proposé dans la liste en respectant l’ordre alphabétique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734AC84-A793-8C0E-542F-6233AD049C8B}"/>
              </a:ext>
            </a:extLst>
          </p:cNvPr>
          <p:cNvGrpSpPr/>
          <p:nvPr/>
        </p:nvGrpSpPr>
        <p:grpSpPr>
          <a:xfrm>
            <a:off x="680225" y="1815212"/>
            <a:ext cx="7417189" cy="554000"/>
            <a:chOff x="680225" y="1815212"/>
            <a:chExt cx="7417189" cy="55400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B7ED6E3-D339-9F73-E3A4-65DEC52321D5}"/>
                </a:ext>
              </a:extLst>
            </p:cNvPr>
            <p:cNvSpPr txBox="1"/>
            <p:nvPr/>
          </p:nvSpPr>
          <p:spPr>
            <a:xfrm>
              <a:off x="680225" y="1815214"/>
              <a:ext cx="548772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fr-FR" sz="3000" b="1" dirty="0"/>
                <a:t> bolide – brillant – crochet - cru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582E36-0B50-25A2-A576-BABCC86740E8}"/>
                </a:ext>
              </a:extLst>
            </p:cNvPr>
            <p:cNvSpPr/>
            <p:nvPr/>
          </p:nvSpPr>
          <p:spPr>
            <a:xfrm>
              <a:off x="6232277" y="1815212"/>
              <a:ext cx="1865137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biberon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955197" y="5330720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ca</a:t>
            </a:r>
            <a:r>
              <a:rPr lang="fr-FR" sz="3000" dirty="0">
                <a:solidFill>
                  <a:srgbClr val="0070C0"/>
                </a:solidFill>
              </a:rPr>
              <a:t>hier – </a:t>
            </a:r>
            <a:r>
              <a:rPr lang="fr-FR" sz="3000" b="1" dirty="0">
                <a:solidFill>
                  <a:srgbClr val="FF0000"/>
                </a:solidFill>
              </a:rPr>
              <a:t>cl</a:t>
            </a:r>
            <a:r>
              <a:rPr lang="fr-FR" sz="3000" dirty="0">
                <a:solidFill>
                  <a:srgbClr val="0070C0"/>
                </a:solidFill>
              </a:rPr>
              <a:t>asseur –                            - </a:t>
            </a:r>
            <a:r>
              <a:rPr lang="fr-FR" sz="3000" b="1" dirty="0">
                <a:solidFill>
                  <a:srgbClr val="FF0000"/>
                </a:solidFill>
              </a:rPr>
              <a:t>s</a:t>
            </a:r>
            <a:r>
              <a:rPr lang="fr-FR" sz="3000" dirty="0">
                <a:solidFill>
                  <a:srgbClr val="0070C0"/>
                </a:solidFill>
              </a:rPr>
              <a:t>tylo - </a:t>
            </a:r>
            <a:r>
              <a:rPr lang="fr-FR" sz="3000" b="1" dirty="0">
                <a:solidFill>
                  <a:srgbClr val="FF0000"/>
                </a:solidFill>
              </a:rPr>
              <a:t>t</a:t>
            </a:r>
            <a:r>
              <a:rPr lang="fr-FR" sz="3000" dirty="0">
                <a:solidFill>
                  <a:srgbClr val="0070C0"/>
                </a:solidFill>
              </a:rPr>
              <a:t>rousse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212B0A-7783-0DBC-F7EF-89AC238F837E}"/>
              </a:ext>
            </a:extLst>
          </p:cNvPr>
          <p:cNvSpPr txBox="1"/>
          <p:nvPr/>
        </p:nvSpPr>
        <p:spPr>
          <a:xfrm>
            <a:off x="2109935" y="2718957"/>
            <a:ext cx="51933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- bo</a:t>
            </a:r>
            <a:r>
              <a:rPr lang="fr-FR" sz="3000" dirty="0"/>
              <a:t>lide – </a:t>
            </a:r>
            <a:r>
              <a:rPr lang="fr-FR" sz="3000" b="1" dirty="0">
                <a:solidFill>
                  <a:srgbClr val="FF0000"/>
                </a:solidFill>
              </a:rPr>
              <a:t>br</a:t>
            </a:r>
            <a:r>
              <a:rPr lang="fr-FR" sz="3000" dirty="0"/>
              <a:t>illant – </a:t>
            </a:r>
            <a:r>
              <a:rPr lang="fr-FR" sz="3000" b="1" dirty="0">
                <a:solidFill>
                  <a:srgbClr val="FF0000"/>
                </a:solidFill>
              </a:rPr>
              <a:t>cro</a:t>
            </a:r>
            <a:r>
              <a:rPr lang="fr-FR" sz="3000" dirty="0"/>
              <a:t>chet - </a:t>
            </a:r>
            <a:r>
              <a:rPr lang="fr-FR" sz="3000" b="1" dirty="0">
                <a:solidFill>
                  <a:srgbClr val="FF0000"/>
                </a:solidFill>
              </a:rPr>
              <a:t>cru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4B0266-5CC7-7C9E-5362-EC0965DC1C88}"/>
              </a:ext>
            </a:extLst>
          </p:cNvPr>
          <p:cNvSpPr/>
          <p:nvPr/>
        </p:nvSpPr>
        <p:spPr>
          <a:xfrm>
            <a:off x="244798" y="2718956"/>
            <a:ext cx="1865137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biberon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E4A0117-290C-E0DA-749E-802A21C1D5E4}"/>
              </a:ext>
            </a:extLst>
          </p:cNvPr>
          <p:cNvGrpSpPr/>
          <p:nvPr/>
        </p:nvGrpSpPr>
        <p:grpSpPr>
          <a:xfrm>
            <a:off x="828817" y="4305423"/>
            <a:ext cx="8686799" cy="636700"/>
            <a:chOff x="828817" y="4305423"/>
            <a:chExt cx="8686799" cy="6367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AD632D-3FB1-C194-6990-608E8D169042}"/>
                </a:ext>
              </a:extLst>
            </p:cNvPr>
            <p:cNvSpPr/>
            <p:nvPr/>
          </p:nvSpPr>
          <p:spPr>
            <a:xfrm>
              <a:off x="6745233" y="4305423"/>
              <a:ext cx="1988821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crayon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C36AC18-1B88-3352-2938-10913F45A161}"/>
                </a:ext>
              </a:extLst>
            </p:cNvPr>
            <p:cNvSpPr txBox="1"/>
            <p:nvPr/>
          </p:nvSpPr>
          <p:spPr>
            <a:xfrm>
              <a:off x="828817" y="4388125"/>
              <a:ext cx="868679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000" b="1" dirty="0">
                  <a:solidFill>
                    <a:srgbClr val="0070C0"/>
                  </a:solidFill>
                </a:rPr>
                <a:t>2) cahier – classeur – stylo - trousse 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2FCDB44-FA0D-C5B1-94A9-BA4A90495D00}"/>
              </a:ext>
            </a:extLst>
          </p:cNvPr>
          <p:cNvSpPr/>
          <p:nvPr/>
        </p:nvSpPr>
        <p:spPr>
          <a:xfrm>
            <a:off x="4107179" y="5330719"/>
            <a:ext cx="1988821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crayon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EA648D-D8DF-1EA4-1639-7BE633C99B65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73492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83003"/>
            <a:ext cx="1110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Ajoute le mot proposé dans la liste en respectant l’ordre alphabétique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734AC84-A793-8C0E-542F-6233AD049C8B}"/>
              </a:ext>
            </a:extLst>
          </p:cNvPr>
          <p:cNvGrpSpPr/>
          <p:nvPr/>
        </p:nvGrpSpPr>
        <p:grpSpPr>
          <a:xfrm>
            <a:off x="680225" y="1795039"/>
            <a:ext cx="9201101" cy="574173"/>
            <a:chOff x="680225" y="1795039"/>
            <a:chExt cx="9201101" cy="57417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B7ED6E3-D339-9F73-E3A4-65DEC52321D5}"/>
                </a:ext>
              </a:extLst>
            </p:cNvPr>
            <p:cNvSpPr txBox="1"/>
            <p:nvPr/>
          </p:nvSpPr>
          <p:spPr>
            <a:xfrm>
              <a:off x="680225" y="1815214"/>
              <a:ext cx="681648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000" b="1" dirty="0"/>
                <a:t>3) couleur – couleuvre – fatal - percussion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582E36-0B50-25A2-A576-BABCC86740E8}"/>
                </a:ext>
              </a:extLst>
            </p:cNvPr>
            <p:cNvSpPr/>
            <p:nvPr/>
          </p:nvSpPr>
          <p:spPr>
            <a:xfrm>
              <a:off x="7527164" y="1795039"/>
              <a:ext cx="2354162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compter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E4A0117-290C-E0DA-749E-802A21C1D5E4}"/>
              </a:ext>
            </a:extLst>
          </p:cNvPr>
          <p:cNvGrpSpPr/>
          <p:nvPr/>
        </p:nvGrpSpPr>
        <p:grpSpPr>
          <a:xfrm>
            <a:off x="828817" y="4305423"/>
            <a:ext cx="8686799" cy="636700"/>
            <a:chOff x="828817" y="4305423"/>
            <a:chExt cx="8686799" cy="6367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AD632D-3FB1-C194-6990-608E8D169042}"/>
                </a:ext>
              </a:extLst>
            </p:cNvPr>
            <p:cNvSpPr/>
            <p:nvPr/>
          </p:nvSpPr>
          <p:spPr>
            <a:xfrm>
              <a:off x="7496707" y="4305423"/>
              <a:ext cx="1156640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lire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C36AC18-1B88-3352-2938-10913F45A161}"/>
                </a:ext>
              </a:extLst>
            </p:cNvPr>
            <p:cNvSpPr txBox="1"/>
            <p:nvPr/>
          </p:nvSpPr>
          <p:spPr>
            <a:xfrm>
              <a:off x="828817" y="4388125"/>
              <a:ext cx="868679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000" b="1" dirty="0">
                  <a:solidFill>
                    <a:srgbClr val="0070C0"/>
                  </a:solidFill>
                </a:rPr>
                <a:t>4) léopard – lion – moustache - noyade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4BF8635-6069-F526-C9C7-BEF467C30FDE}"/>
              </a:ext>
            </a:extLst>
          </p:cNvPr>
          <p:cNvSpPr txBox="1"/>
          <p:nvPr/>
        </p:nvSpPr>
        <p:spPr>
          <a:xfrm>
            <a:off x="2608438" y="2631756"/>
            <a:ext cx="63591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couleur</a:t>
            </a:r>
            <a:r>
              <a:rPr lang="fr-FR" sz="3000" dirty="0"/>
              <a:t> – </a:t>
            </a:r>
            <a:r>
              <a:rPr lang="fr-FR" sz="3000" b="1" dirty="0">
                <a:solidFill>
                  <a:srgbClr val="FF0000"/>
                </a:solidFill>
              </a:rPr>
              <a:t>couleuv</a:t>
            </a:r>
            <a:r>
              <a:rPr lang="fr-FR" sz="3000" dirty="0"/>
              <a:t>re – </a:t>
            </a:r>
            <a:r>
              <a:rPr lang="fr-FR" sz="3000" b="1" dirty="0">
                <a:solidFill>
                  <a:srgbClr val="FF0000"/>
                </a:solidFill>
              </a:rPr>
              <a:t>f</a:t>
            </a:r>
            <a:r>
              <a:rPr lang="fr-FR" sz="3000" dirty="0"/>
              <a:t>atal - </a:t>
            </a:r>
            <a:r>
              <a:rPr lang="fr-FR" sz="3000" b="1" dirty="0">
                <a:solidFill>
                  <a:srgbClr val="FF0000"/>
                </a:solidFill>
              </a:rPr>
              <a:t>p</a:t>
            </a:r>
            <a:r>
              <a:rPr lang="fr-FR" sz="3000" dirty="0"/>
              <a:t>ercussion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8A81DC-864C-A0FB-9354-91831377CFFC}"/>
              </a:ext>
            </a:extLst>
          </p:cNvPr>
          <p:cNvSpPr/>
          <p:nvPr/>
        </p:nvSpPr>
        <p:spPr>
          <a:xfrm>
            <a:off x="257902" y="2608813"/>
            <a:ext cx="2354162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compter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10EC631-D4DC-3860-560F-F85BB0BCB527}"/>
              </a:ext>
            </a:extLst>
          </p:cNvPr>
          <p:cNvSpPr txBox="1"/>
          <p:nvPr/>
        </p:nvSpPr>
        <p:spPr>
          <a:xfrm>
            <a:off x="1103880" y="5239863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lé</a:t>
            </a:r>
            <a:r>
              <a:rPr lang="fr-FR" sz="3000" dirty="0">
                <a:solidFill>
                  <a:srgbClr val="0070C0"/>
                </a:solidFill>
              </a:rPr>
              <a:t>opard – </a:t>
            </a:r>
            <a:r>
              <a:rPr lang="fr-FR" sz="3000" b="1" dirty="0">
                <a:solidFill>
                  <a:srgbClr val="FF0000"/>
                </a:solidFill>
              </a:rPr>
              <a:t>lio</a:t>
            </a:r>
            <a:r>
              <a:rPr lang="fr-FR" sz="3000" dirty="0">
                <a:solidFill>
                  <a:srgbClr val="0070C0"/>
                </a:solidFill>
              </a:rPr>
              <a:t>n –                - </a:t>
            </a:r>
            <a:r>
              <a:rPr lang="fr-FR" sz="3000" b="1" dirty="0">
                <a:solidFill>
                  <a:srgbClr val="FF0000"/>
                </a:solidFill>
              </a:rPr>
              <a:t>m</a:t>
            </a:r>
            <a:r>
              <a:rPr lang="fr-FR" sz="3000" dirty="0">
                <a:solidFill>
                  <a:srgbClr val="0070C0"/>
                </a:solidFill>
              </a:rPr>
              <a:t>oustache - </a:t>
            </a:r>
            <a:r>
              <a:rPr lang="fr-FR" sz="3000" b="1" dirty="0">
                <a:solidFill>
                  <a:srgbClr val="FF0000"/>
                </a:solidFill>
              </a:rPr>
              <a:t>n</a:t>
            </a:r>
            <a:r>
              <a:rPr lang="fr-FR" sz="3000" dirty="0">
                <a:solidFill>
                  <a:srgbClr val="0070C0"/>
                </a:solidFill>
              </a:rPr>
              <a:t>oyade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9EB894-264C-AE12-79A4-F2399B9A9E95}"/>
              </a:ext>
            </a:extLst>
          </p:cNvPr>
          <p:cNvSpPr/>
          <p:nvPr/>
        </p:nvSpPr>
        <p:spPr>
          <a:xfrm>
            <a:off x="3723878" y="5260037"/>
            <a:ext cx="1156640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lire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6F46EF-99A2-9525-59AD-DAA6E26D0D56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95567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11473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 l’aide du dictionnaire, cherche les mots-repères de: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235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/>
              <a:t>1) vélo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superposer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s’allonger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expérience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52219" y="4587614"/>
            <a:ext cx="77054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fendre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amèrement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3228D3-5512-E65D-88CF-4ECA03EC7A5A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6925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5106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suit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24224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E – F – G -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M – N – O -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F – G – H -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C – D -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S – T – U - ?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V – W – X -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3AC194-67AE-4297-631D-AD5BF4981248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3238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109108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Cherchez le mot « invectives » dans le dictionnaire</a:t>
            </a:r>
          </a:p>
          <a:p>
            <a:r>
              <a:rPr lang="fr-FR" sz="4000" b="1" u="sng" dirty="0">
                <a:solidFill>
                  <a:srgbClr val="FF0000"/>
                </a:solidFill>
              </a:rPr>
              <a:t>Levez le doigt quand vous l’avez trouvé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AA4759-1087-652A-628E-140A6CE1C341}"/>
              </a:ext>
            </a:extLst>
          </p:cNvPr>
          <p:cNvSpPr txBox="1"/>
          <p:nvPr/>
        </p:nvSpPr>
        <p:spPr>
          <a:xfrm>
            <a:off x="304638" y="2152185"/>
            <a:ext cx="11582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7030A0"/>
                </a:solidFill>
              </a:rPr>
              <a:t>Comment avez-vous fait pour le trouver rapidement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19A548-32CB-AEB5-3268-E8094B4D4DD2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3836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4B4EB-FD16-849C-8F13-4FA0239D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268" y="365125"/>
            <a:ext cx="5151864" cy="1325563"/>
          </a:xfrm>
        </p:spPr>
        <p:txBody>
          <a:bodyPr>
            <a:normAutofit/>
          </a:bodyPr>
          <a:lstStyle/>
          <a:p>
            <a:r>
              <a:rPr lang="fr-FR" sz="5000" dirty="0">
                <a:latin typeface="+mn-lt"/>
              </a:rPr>
              <a:t>I n v e c t i v e 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B9499E2-88DC-F72E-33DD-D5F1BA72417B}"/>
              </a:ext>
            </a:extLst>
          </p:cNvPr>
          <p:cNvSpPr/>
          <p:nvPr/>
        </p:nvSpPr>
        <p:spPr>
          <a:xfrm>
            <a:off x="4587528" y="457200"/>
            <a:ext cx="579863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8D6BB6-3DFB-109A-C7A6-C16D2430AEA1}"/>
              </a:ext>
            </a:extLst>
          </p:cNvPr>
          <p:cNvSpPr txBox="1"/>
          <p:nvPr/>
        </p:nvSpPr>
        <p:spPr>
          <a:xfrm>
            <a:off x="234454" y="1690688"/>
            <a:ext cx="114140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Le mot commence par I donc je vais chercher au milieu du dictionnaire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432E559-33A4-9380-94B6-B6E95610FF4B}"/>
              </a:ext>
            </a:extLst>
          </p:cNvPr>
          <p:cNvSpPr txBox="1">
            <a:spLocks/>
          </p:cNvSpPr>
          <p:nvPr/>
        </p:nvSpPr>
        <p:spPr>
          <a:xfrm>
            <a:off x="4877460" y="2463413"/>
            <a:ext cx="44106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dirty="0">
                <a:latin typeface="+mn-lt"/>
              </a:rPr>
              <a:t>I n v e c t i v e s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558874C-2540-09BA-7D62-3C2B60426A04}"/>
              </a:ext>
            </a:extLst>
          </p:cNvPr>
          <p:cNvSpPr/>
          <p:nvPr/>
        </p:nvSpPr>
        <p:spPr>
          <a:xfrm>
            <a:off x="4743647" y="2555488"/>
            <a:ext cx="932324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B40A7D-C6EC-0A34-6FE9-3B35BE18BEB9}"/>
              </a:ext>
            </a:extLst>
          </p:cNvPr>
          <p:cNvSpPr txBox="1"/>
          <p:nvPr/>
        </p:nvSpPr>
        <p:spPr>
          <a:xfrm>
            <a:off x="997190" y="3881051"/>
            <a:ext cx="93575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</a:rPr>
              <a:t>Je vais chercher des mots-repères qui commencent par IN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8C4F1B-9CB8-CAB0-3973-82067E7D1D48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30755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C769D63-FFF1-6D47-1457-1D4E5B94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915" y="0"/>
            <a:ext cx="4016024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5BB25B-B880-AA31-5118-9C5C1432C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85" y="0"/>
            <a:ext cx="4055015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0" y="256478"/>
            <a:ext cx="3512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endParaRPr lang="fr-FR" sz="4000" dirty="0">
              <a:solidFill>
                <a:srgbClr val="0070C0"/>
              </a:solidFill>
            </a:endParaRP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3735659" y="1"/>
            <a:ext cx="1014761" cy="35683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712606" y="-1"/>
            <a:ext cx="1014761" cy="446049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0FECC8-8449-148B-9C23-D2F24D3C54EE}"/>
              </a:ext>
            </a:extLst>
          </p:cNvPr>
          <p:cNvSpPr txBox="1"/>
          <p:nvPr/>
        </p:nvSpPr>
        <p:spPr>
          <a:xfrm>
            <a:off x="786322" y="6232190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09890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313 0.060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07409 0.86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4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C769D63-FFF1-6D47-1457-1D4E5B949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479"/>
          <a:stretch/>
        </p:blipFill>
        <p:spPr>
          <a:xfrm>
            <a:off x="6321058" y="1653223"/>
            <a:ext cx="5870942" cy="26156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5BB25B-B880-AA31-5118-9C5C1432C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011"/>
          <a:stretch/>
        </p:blipFill>
        <p:spPr>
          <a:xfrm>
            <a:off x="373916" y="1620939"/>
            <a:ext cx="5870942" cy="40698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4897895" y="200441"/>
            <a:ext cx="8486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512449" y="1626403"/>
            <a:ext cx="1847841" cy="580923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293344" y="1676280"/>
            <a:ext cx="1780562" cy="505394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4E9CC-9A3E-B7F5-CB9F-57E2D5A0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71098"/>
            <a:ext cx="5151864" cy="1325563"/>
          </a:xfrm>
        </p:spPr>
        <p:txBody>
          <a:bodyPr>
            <a:normAutofit/>
          </a:bodyPr>
          <a:lstStyle/>
          <a:p>
            <a:r>
              <a:rPr lang="fr-FR" sz="5000" b="1" dirty="0">
                <a:solidFill>
                  <a:srgbClr val="FF0000"/>
                </a:solidFill>
                <a:latin typeface="+mn-lt"/>
              </a:rPr>
              <a:t>I n v </a:t>
            </a:r>
            <a:r>
              <a:rPr lang="fr-FR" sz="5000" dirty="0">
                <a:latin typeface="+mn-lt"/>
              </a:rPr>
              <a:t>e c t i v e 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F8CA14-4738-C7EA-4F53-A62DF04569BE}"/>
              </a:ext>
            </a:extLst>
          </p:cNvPr>
          <p:cNvSpPr/>
          <p:nvPr/>
        </p:nvSpPr>
        <p:spPr>
          <a:xfrm>
            <a:off x="193948" y="163173"/>
            <a:ext cx="1463402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03B57F3-9080-FA51-C6A1-BA0816323584}"/>
              </a:ext>
            </a:extLst>
          </p:cNvPr>
          <p:cNvSpPr/>
          <p:nvPr/>
        </p:nvSpPr>
        <p:spPr>
          <a:xfrm>
            <a:off x="10316669" y="1691903"/>
            <a:ext cx="433410" cy="5125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7E573C-3E27-6F6B-A903-3FB991C4E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33"/>
          <a:stretch/>
        </p:blipFill>
        <p:spPr>
          <a:xfrm>
            <a:off x="6277320" y="4994223"/>
            <a:ext cx="5796586" cy="2590132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932E399-45A3-A190-D554-2FBF0CB84676}"/>
              </a:ext>
            </a:extLst>
          </p:cNvPr>
          <p:cNvSpPr/>
          <p:nvPr/>
        </p:nvSpPr>
        <p:spPr>
          <a:xfrm>
            <a:off x="8924228" y="6401284"/>
            <a:ext cx="1499931" cy="5125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03761C-9E07-79B1-1E42-F985420D3EEB}"/>
              </a:ext>
            </a:extLst>
          </p:cNvPr>
          <p:cNvSpPr txBox="1"/>
          <p:nvPr/>
        </p:nvSpPr>
        <p:spPr>
          <a:xfrm>
            <a:off x="2360290" y="640128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0392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00313 0.060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AC5C42B-53F4-9C6D-CE0E-D8A21B89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017" y="0"/>
            <a:ext cx="4016024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9A88DA-CF34-4B56-0254-4476C53C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489" y="-1"/>
            <a:ext cx="4016024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0" y="256478"/>
            <a:ext cx="3512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endParaRPr lang="fr-FR" sz="4000" dirty="0">
              <a:solidFill>
                <a:srgbClr val="0070C0"/>
              </a:solidFill>
            </a:endParaRP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3735659" y="1"/>
            <a:ext cx="1014761" cy="35683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712606" y="-1"/>
            <a:ext cx="1014761" cy="446049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EDAAF5-9979-68A6-C652-4C57D5B77683}"/>
              </a:ext>
            </a:extLst>
          </p:cNvPr>
          <p:cNvSpPr txBox="1"/>
          <p:nvPr/>
        </p:nvSpPr>
        <p:spPr>
          <a:xfrm>
            <a:off x="892033" y="6116520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1765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0125 0.1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07591 0.8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4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BA72822-9C05-8CD9-DDF7-13E14A76E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593"/>
          <a:stretch/>
        </p:blipFill>
        <p:spPr>
          <a:xfrm>
            <a:off x="6517404" y="1653223"/>
            <a:ext cx="5674596" cy="22681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550F8C-2288-F9D5-DD2A-2861FB3B0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167"/>
          <a:stretch/>
        </p:blipFill>
        <p:spPr>
          <a:xfrm>
            <a:off x="345688" y="1605226"/>
            <a:ext cx="6225353" cy="37030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4897895" y="200441"/>
            <a:ext cx="8486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512449" y="1626403"/>
            <a:ext cx="1847841" cy="580923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293344" y="1676280"/>
            <a:ext cx="1780562" cy="505394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4E9CC-9A3E-B7F5-CB9F-57E2D5A0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71098"/>
            <a:ext cx="5151864" cy="1325563"/>
          </a:xfrm>
        </p:spPr>
        <p:txBody>
          <a:bodyPr>
            <a:normAutofit/>
          </a:bodyPr>
          <a:lstStyle/>
          <a:p>
            <a:r>
              <a:rPr lang="fr-FR" sz="5000" b="1" dirty="0">
                <a:solidFill>
                  <a:srgbClr val="FF0000"/>
                </a:solidFill>
                <a:latin typeface="+mn-lt"/>
              </a:rPr>
              <a:t>I n v e c </a:t>
            </a:r>
            <a:r>
              <a:rPr lang="fr-FR" sz="5000" dirty="0">
                <a:latin typeface="+mn-lt"/>
              </a:rPr>
              <a:t>t i v e 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F8CA14-4738-C7EA-4F53-A62DF04569BE}"/>
              </a:ext>
            </a:extLst>
          </p:cNvPr>
          <p:cNvSpPr/>
          <p:nvPr/>
        </p:nvSpPr>
        <p:spPr>
          <a:xfrm>
            <a:off x="193948" y="163173"/>
            <a:ext cx="2354942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03B57F3-9080-FA51-C6A1-BA0816323584}"/>
              </a:ext>
            </a:extLst>
          </p:cNvPr>
          <p:cNvSpPr/>
          <p:nvPr/>
        </p:nvSpPr>
        <p:spPr>
          <a:xfrm>
            <a:off x="10613849" y="1660589"/>
            <a:ext cx="433410" cy="5125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846AA27-1A96-9429-FF00-AB639B1418AF}"/>
              </a:ext>
            </a:extLst>
          </p:cNvPr>
          <p:cNvSpPr/>
          <p:nvPr/>
        </p:nvSpPr>
        <p:spPr>
          <a:xfrm>
            <a:off x="1103422" y="1676280"/>
            <a:ext cx="519638" cy="5522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8A30295-4CEE-FDDB-AB04-2AF451922F7F}"/>
              </a:ext>
            </a:extLst>
          </p:cNvPr>
          <p:cNvSpPr/>
          <p:nvPr/>
        </p:nvSpPr>
        <p:spPr>
          <a:xfrm>
            <a:off x="636626" y="2940058"/>
            <a:ext cx="986434" cy="5522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F9717C-2DC6-F344-CC0C-83149727DF9A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0543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00781 0.1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3" grpId="0" animBg="1"/>
      <p:bldP spid="4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81DECF9-9C5D-483E-2173-24BC8C100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683" y="-1"/>
            <a:ext cx="4016024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7C487B-48DF-E958-D41B-ED70ED96A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319" y="0"/>
            <a:ext cx="4016024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0" y="256478"/>
            <a:ext cx="3512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endParaRPr lang="fr-FR" sz="4000" dirty="0">
              <a:solidFill>
                <a:srgbClr val="0070C0"/>
              </a:solidFill>
            </a:endParaRP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3735659" y="1"/>
            <a:ext cx="1014761" cy="35683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712606" y="-1"/>
            <a:ext cx="1014761" cy="446049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5322D9-A66B-5E12-8473-F4D9458E5AD3}"/>
              </a:ext>
            </a:extLst>
          </p:cNvPr>
          <p:cNvSpPr txBox="1"/>
          <p:nvPr/>
        </p:nvSpPr>
        <p:spPr>
          <a:xfrm>
            <a:off x="786322" y="6232190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02525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4.58333E-6 7.40741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0832 0.834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4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F614ECBE-4707-D26C-0854-9048A0386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780"/>
          <a:stretch/>
        </p:blipFill>
        <p:spPr>
          <a:xfrm>
            <a:off x="6448402" y="1518472"/>
            <a:ext cx="5653311" cy="21451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92DEB9-8572-0106-B3DC-C67745ABE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67"/>
          <a:stretch/>
        </p:blipFill>
        <p:spPr>
          <a:xfrm>
            <a:off x="425698" y="1626403"/>
            <a:ext cx="6248256" cy="45702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96283-E385-6E25-CD84-225FEC86CE1C}"/>
              </a:ext>
            </a:extLst>
          </p:cNvPr>
          <p:cNvSpPr txBox="1"/>
          <p:nvPr/>
        </p:nvSpPr>
        <p:spPr>
          <a:xfrm>
            <a:off x="4897895" y="200441"/>
            <a:ext cx="8486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Est-ce la bonne double-page ?</a:t>
            </a:r>
          </a:p>
          <a:p>
            <a:r>
              <a:rPr lang="fr-FR" sz="4000" dirty="0">
                <a:solidFill>
                  <a:srgbClr val="0070C0"/>
                </a:solidFill>
              </a:rPr>
              <a:t>Pourquoi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E0A7D-5BF6-AF3C-13C8-5771A7B9C494}"/>
              </a:ext>
            </a:extLst>
          </p:cNvPr>
          <p:cNvSpPr/>
          <p:nvPr/>
        </p:nvSpPr>
        <p:spPr>
          <a:xfrm>
            <a:off x="512449" y="1626403"/>
            <a:ext cx="1847841" cy="580923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D283DA-4A09-F8AA-7012-6F96A3851B8A}"/>
              </a:ext>
            </a:extLst>
          </p:cNvPr>
          <p:cNvSpPr/>
          <p:nvPr/>
        </p:nvSpPr>
        <p:spPr>
          <a:xfrm>
            <a:off x="10729296" y="1601036"/>
            <a:ext cx="1323827" cy="505394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4E9CC-9A3E-B7F5-CB9F-57E2D5A0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71098"/>
            <a:ext cx="5151864" cy="1325563"/>
          </a:xfrm>
        </p:spPr>
        <p:txBody>
          <a:bodyPr>
            <a:normAutofit/>
          </a:bodyPr>
          <a:lstStyle/>
          <a:p>
            <a:r>
              <a:rPr lang="fr-FR" sz="5000" b="1" dirty="0">
                <a:solidFill>
                  <a:srgbClr val="FF0000"/>
                </a:solidFill>
                <a:latin typeface="+mn-lt"/>
              </a:rPr>
              <a:t>I n v e c </a:t>
            </a:r>
            <a:r>
              <a:rPr lang="fr-FR" sz="5000" dirty="0">
                <a:latin typeface="+mn-lt"/>
              </a:rPr>
              <a:t>t i v e 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F8CA14-4738-C7EA-4F53-A62DF04569BE}"/>
              </a:ext>
            </a:extLst>
          </p:cNvPr>
          <p:cNvSpPr/>
          <p:nvPr/>
        </p:nvSpPr>
        <p:spPr>
          <a:xfrm>
            <a:off x="269498" y="226498"/>
            <a:ext cx="2233672" cy="1014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03B57F3-9080-FA51-C6A1-BA0816323584}"/>
              </a:ext>
            </a:extLst>
          </p:cNvPr>
          <p:cNvSpPr/>
          <p:nvPr/>
        </p:nvSpPr>
        <p:spPr>
          <a:xfrm>
            <a:off x="10762066" y="1545433"/>
            <a:ext cx="462194" cy="5125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3A01221-2459-589B-4E5C-422A437BB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79"/>
          <a:stretch/>
        </p:blipFill>
        <p:spPr>
          <a:xfrm>
            <a:off x="6571343" y="4528664"/>
            <a:ext cx="5530370" cy="2098501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D1C15AB1-DEBE-0AC2-ED35-73D25201C644}"/>
              </a:ext>
            </a:extLst>
          </p:cNvPr>
          <p:cNvSpPr/>
          <p:nvPr/>
        </p:nvSpPr>
        <p:spPr>
          <a:xfrm>
            <a:off x="1020643" y="1626403"/>
            <a:ext cx="396677" cy="5125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932E399-45A3-A190-D554-2FBF0CB84676}"/>
              </a:ext>
            </a:extLst>
          </p:cNvPr>
          <p:cNvSpPr/>
          <p:nvPr/>
        </p:nvSpPr>
        <p:spPr>
          <a:xfrm>
            <a:off x="9229365" y="5048212"/>
            <a:ext cx="1499931" cy="5125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45EBFE-FEEE-B869-89CC-6AFB375EB063}"/>
              </a:ext>
            </a:extLst>
          </p:cNvPr>
          <p:cNvSpPr/>
          <p:nvPr/>
        </p:nvSpPr>
        <p:spPr>
          <a:xfrm>
            <a:off x="6673954" y="4559058"/>
            <a:ext cx="2555411" cy="78047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B40FA3-BBEE-8CE8-F683-E97A7D042ADD}"/>
              </a:ext>
            </a:extLst>
          </p:cNvPr>
          <p:cNvSpPr txBox="1"/>
          <p:nvPr/>
        </p:nvSpPr>
        <p:spPr>
          <a:xfrm>
            <a:off x="9229365" y="-5778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9419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00313 0.060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3" grpId="0" animBg="1"/>
      <p:bldP spid="4" grpId="0" animBg="1"/>
      <p:bldP spid="15" grpId="0" animBg="1"/>
      <p:bldP spid="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19725026-D30D-8044-0631-44D7C3E4CE72}"/>
              </a:ext>
            </a:extLst>
          </p:cNvPr>
          <p:cNvGrpSpPr/>
          <p:nvPr/>
        </p:nvGrpSpPr>
        <p:grpSpPr>
          <a:xfrm>
            <a:off x="1840552" y="783436"/>
            <a:ext cx="7624999" cy="5577285"/>
            <a:chOff x="124614" y="143290"/>
            <a:chExt cx="7624999" cy="557728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B92DEB9-8572-0106-B3DC-C67745ABE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7167"/>
            <a:stretch/>
          </p:blipFill>
          <p:spPr>
            <a:xfrm>
              <a:off x="124614" y="143290"/>
              <a:ext cx="7624999" cy="557728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95D11213-81AE-C512-7832-6AA607F2B784}"/>
                    </a:ext>
                  </a:extLst>
                </p14:cNvPr>
                <p14:cNvContentPartPr/>
                <p14:nvPr/>
              </p14:nvContentPartPr>
              <p14:xfrm>
                <a:off x="1549695" y="1137380"/>
                <a:ext cx="233280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95D11213-81AE-C512-7832-6AA607F2B78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78055" y="993740"/>
                  <a:ext cx="3769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DEB661D7-EE9C-B094-B340-263AD5774F94}"/>
                    </a:ext>
                  </a:extLst>
                </p14:cNvPr>
                <p14:cNvContentPartPr/>
                <p14:nvPr/>
              </p14:nvContentPartPr>
              <p14:xfrm>
                <a:off x="2977455" y="4571780"/>
                <a:ext cx="3114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DEB661D7-EE9C-B094-B340-263AD5774F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05455" y="4427780"/>
                  <a:ext cx="45504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955A83B5-0D04-0128-FB16-FAF619E43AB1}"/>
                    </a:ext>
                  </a:extLst>
                </p14:cNvPr>
                <p14:cNvContentPartPr/>
                <p14:nvPr/>
              </p14:nvContentPartPr>
              <p14:xfrm>
                <a:off x="5218815" y="1069700"/>
                <a:ext cx="300240" cy="1188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955A83B5-0D04-0128-FB16-FAF619E43AB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46815" y="926060"/>
                  <a:ext cx="44388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9B86DF0E-042B-2B52-1A0C-F7D3EBDFD328}"/>
                    </a:ext>
                  </a:extLst>
                </p14:cNvPr>
                <p14:cNvContentPartPr/>
                <p14:nvPr/>
              </p14:nvContentPartPr>
              <p14:xfrm>
                <a:off x="5096055" y="2118740"/>
                <a:ext cx="110160" cy="11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9B86DF0E-042B-2B52-1A0C-F7D3EBDFD3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24055" y="1974740"/>
                  <a:ext cx="253800" cy="29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Ellipse 19">
            <a:extLst>
              <a:ext uri="{FF2B5EF4-FFF2-40B4-BE49-F238E27FC236}">
                <a16:creationId xmlns:a16="http://schemas.microsoft.com/office/drawing/2014/main" id="{5C383A78-3FDE-99BC-36DC-397419D8FE92}"/>
              </a:ext>
            </a:extLst>
          </p:cNvPr>
          <p:cNvSpPr/>
          <p:nvPr/>
        </p:nvSpPr>
        <p:spPr>
          <a:xfrm>
            <a:off x="1592793" y="1488654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4D3C39-1B31-2963-8FE5-8695E4301FE0}"/>
              </a:ext>
            </a:extLst>
          </p:cNvPr>
          <p:cNvSpPr txBox="1"/>
          <p:nvPr/>
        </p:nvSpPr>
        <p:spPr>
          <a:xfrm>
            <a:off x="111591" y="1842597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7030A0"/>
                </a:solidFill>
              </a:rPr>
              <a:t>ADJectif</a:t>
            </a:r>
            <a:endParaRPr lang="fr-FR" sz="4000" dirty="0">
              <a:solidFill>
                <a:srgbClr val="7030A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DBA80E9-2FC0-0D4C-8887-E5AF1A940BB0}"/>
              </a:ext>
            </a:extLst>
          </p:cNvPr>
          <p:cNvSpPr/>
          <p:nvPr/>
        </p:nvSpPr>
        <p:spPr>
          <a:xfrm>
            <a:off x="1502345" y="5012540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A9EB9BB-E215-D1E0-3E48-345F26A40924}"/>
              </a:ext>
            </a:extLst>
          </p:cNvPr>
          <p:cNvSpPr/>
          <p:nvPr/>
        </p:nvSpPr>
        <p:spPr>
          <a:xfrm>
            <a:off x="9242526" y="1602389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90C8735-D9CC-3818-7D03-8099842572F9}"/>
              </a:ext>
            </a:extLst>
          </p:cNvPr>
          <p:cNvSpPr/>
          <p:nvPr/>
        </p:nvSpPr>
        <p:spPr>
          <a:xfrm>
            <a:off x="9244221" y="2725474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298685F-463C-93EB-321C-42EE644DA14B}"/>
              </a:ext>
            </a:extLst>
          </p:cNvPr>
          <p:cNvSpPr txBox="1"/>
          <p:nvPr/>
        </p:nvSpPr>
        <p:spPr>
          <a:xfrm>
            <a:off x="197617" y="4717249"/>
            <a:ext cx="4438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Nom </a:t>
            </a:r>
          </a:p>
          <a:p>
            <a:r>
              <a:rPr lang="fr-FR" sz="4000" dirty="0">
                <a:solidFill>
                  <a:srgbClr val="7030A0"/>
                </a:solidFill>
              </a:rPr>
              <a:t>Féminin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23398FD-697E-2264-CFA6-18059EAFA1CE}"/>
              </a:ext>
            </a:extLst>
          </p:cNvPr>
          <p:cNvSpPr txBox="1"/>
          <p:nvPr/>
        </p:nvSpPr>
        <p:spPr>
          <a:xfrm>
            <a:off x="9811056" y="783436"/>
            <a:ext cx="4438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Nom </a:t>
            </a:r>
          </a:p>
          <a:p>
            <a:r>
              <a:rPr lang="fr-FR" sz="4000" dirty="0">
                <a:solidFill>
                  <a:srgbClr val="7030A0"/>
                </a:solidFill>
              </a:rPr>
              <a:t>Masculin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F18817C-E2D7-CD0E-CBF4-7673AD678363}"/>
              </a:ext>
            </a:extLst>
          </p:cNvPr>
          <p:cNvSpPr txBox="1"/>
          <p:nvPr/>
        </p:nvSpPr>
        <p:spPr>
          <a:xfrm>
            <a:off x="9893584" y="2550483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Verbe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1DC971-4242-5BAA-98D2-2AF45BE02C62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29940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955A83B5-0D04-0128-FB16-FAF619E43AB1}"/>
                  </a:ext>
                </a:extLst>
              </p14:cNvPr>
              <p14:cNvContentPartPr/>
              <p14:nvPr/>
            </p14:nvContentPartPr>
            <p14:xfrm>
              <a:off x="5341479" y="1075695"/>
              <a:ext cx="300240" cy="1188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955A83B5-0D04-0128-FB16-FAF619E43A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79" y="931695"/>
                <a:ext cx="44388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9B86DF0E-042B-2B52-1A0C-F7D3EBDFD328}"/>
                  </a:ext>
                </a:extLst>
              </p14:cNvPr>
              <p14:cNvContentPartPr/>
              <p14:nvPr/>
            </p14:nvContentPartPr>
            <p14:xfrm>
              <a:off x="4450662" y="2091957"/>
              <a:ext cx="110160" cy="1188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9B86DF0E-042B-2B52-1A0C-F7D3EBDFD3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8897" y="1947957"/>
                <a:ext cx="253332" cy="2995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Ellipse 19">
            <a:extLst>
              <a:ext uri="{FF2B5EF4-FFF2-40B4-BE49-F238E27FC236}">
                <a16:creationId xmlns:a16="http://schemas.microsoft.com/office/drawing/2014/main" id="{5C383A78-3FDE-99BC-36DC-397419D8FE92}"/>
              </a:ext>
            </a:extLst>
          </p:cNvPr>
          <p:cNvSpPr/>
          <p:nvPr/>
        </p:nvSpPr>
        <p:spPr>
          <a:xfrm>
            <a:off x="2242784" y="945697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4D3C39-1B31-2963-8FE5-8695E4301FE0}"/>
              </a:ext>
            </a:extLst>
          </p:cNvPr>
          <p:cNvSpPr txBox="1"/>
          <p:nvPr/>
        </p:nvSpPr>
        <p:spPr>
          <a:xfrm>
            <a:off x="193878" y="204027"/>
            <a:ext cx="4438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Nom </a:t>
            </a:r>
          </a:p>
          <a:p>
            <a:r>
              <a:rPr lang="fr-FR" sz="4000" dirty="0">
                <a:solidFill>
                  <a:srgbClr val="7030A0"/>
                </a:solidFill>
              </a:rPr>
              <a:t>Masculin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DBA80E9-2FC0-0D4C-8887-E5AF1A940BB0}"/>
              </a:ext>
            </a:extLst>
          </p:cNvPr>
          <p:cNvSpPr/>
          <p:nvPr/>
        </p:nvSpPr>
        <p:spPr>
          <a:xfrm>
            <a:off x="2221825" y="1809802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A9EB9BB-E215-D1E0-3E48-345F26A40924}"/>
              </a:ext>
            </a:extLst>
          </p:cNvPr>
          <p:cNvSpPr/>
          <p:nvPr/>
        </p:nvSpPr>
        <p:spPr>
          <a:xfrm>
            <a:off x="2279320" y="4712376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90C8735-D9CC-3818-7D03-8099842572F9}"/>
              </a:ext>
            </a:extLst>
          </p:cNvPr>
          <p:cNvSpPr/>
          <p:nvPr/>
        </p:nvSpPr>
        <p:spPr>
          <a:xfrm>
            <a:off x="6604551" y="881277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298685F-463C-93EB-321C-42EE644DA14B}"/>
              </a:ext>
            </a:extLst>
          </p:cNvPr>
          <p:cNvSpPr txBox="1"/>
          <p:nvPr/>
        </p:nvSpPr>
        <p:spPr>
          <a:xfrm>
            <a:off x="812526" y="4550628"/>
            <a:ext cx="1912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Nom</a:t>
            </a:r>
          </a:p>
          <a:p>
            <a:r>
              <a:rPr lang="fr-FR" sz="4000" dirty="0">
                <a:solidFill>
                  <a:srgbClr val="7030A0"/>
                </a:solidFill>
              </a:rPr>
              <a:t>Féminin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23398FD-697E-2264-CFA6-18059EAFA1CE}"/>
              </a:ext>
            </a:extLst>
          </p:cNvPr>
          <p:cNvSpPr txBox="1"/>
          <p:nvPr/>
        </p:nvSpPr>
        <p:spPr>
          <a:xfrm>
            <a:off x="9576690" y="819580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7030A0"/>
                </a:solidFill>
              </a:rPr>
              <a:t>ADVerbe</a:t>
            </a:r>
            <a:endParaRPr lang="fr-FR" sz="4000" dirty="0">
              <a:solidFill>
                <a:srgbClr val="7030A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F18817C-E2D7-CD0E-CBF4-7673AD678363}"/>
              </a:ext>
            </a:extLst>
          </p:cNvPr>
          <p:cNvSpPr txBox="1"/>
          <p:nvPr/>
        </p:nvSpPr>
        <p:spPr>
          <a:xfrm>
            <a:off x="9576690" y="1983122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7030A0"/>
                </a:solidFill>
              </a:rPr>
              <a:t>Verbe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6F86771-08F3-6BC2-B849-08FDBF36F184}"/>
              </a:ext>
            </a:extLst>
          </p:cNvPr>
          <p:cNvSpPr/>
          <p:nvPr/>
        </p:nvSpPr>
        <p:spPr>
          <a:xfrm>
            <a:off x="6604551" y="1939514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F1117B0-94A5-2A1E-F48E-73F34F419D78}"/>
              </a:ext>
            </a:extLst>
          </p:cNvPr>
          <p:cNvGrpSpPr/>
          <p:nvPr/>
        </p:nvGrpSpPr>
        <p:grpSpPr>
          <a:xfrm>
            <a:off x="2752539" y="346712"/>
            <a:ext cx="6270549" cy="5674405"/>
            <a:chOff x="399205" y="152193"/>
            <a:chExt cx="6270549" cy="567440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119BE26-193C-43E3-7132-3623AE502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7008"/>
            <a:stretch/>
          </p:blipFill>
          <p:spPr>
            <a:xfrm>
              <a:off x="399205" y="152193"/>
              <a:ext cx="6270549" cy="567440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1BC8D837-EC62-30F8-38E2-901FA99B76EB}"/>
                    </a:ext>
                  </a:extLst>
                </p14:cNvPr>
                <p14:cNvContentPartPr/>
                <p14:nvPr/>
              </p14:nvContentPartPr>
              <p14:xfrm>
                <a:off x="1733659" y="5017829"/>
                <a:ext cx="311400" cy="3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1BC8D837-EC62-30F8-38E2-901FA99B76E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61659" y="4873829"/>
                  <a:ext cx="45504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5484002D-2C79-AF6A-5D82-3DE54EAC2D3F}"/>
                    </a:ext>
                  </a:extLst>
                </p14:cNvPr>
                <p14:cNvContentPartPr/>
                <p14:nvPr/>
              </p14:nvContentPartPr>
              <p14:xfrm>
                <a:off x="5341479" y="1019939"/>
                <a:ext cx="300240" cy="1188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5484002D-2C79-AF6A-5D82-3DE54EAC2D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69479" y="875939"/>
                  <a:ext cx="44388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9B3EEC79-08C2-2DC6-5B57-A59B621BFB72}"/>
                    </a:ext>
                  </a:extLst>
                </p14:cNvPr>
                <p14:cNvContentPartPr/>
                <p14:nvPr/>
              </p14:nvContentPartPr>
              <p14:xfrm>
                <a:off x="4450662" y="2036201"/>
                <a:ext cx="110160" cy="1188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9B3EEC79-08C2-2DC6-5B57-A59B621BFB7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78897" y="1892201"/>
                  <a:ext cx="253332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C70C53A5-9789-FED5-492B-852AF6A942B7}"/>
                    </a:ext>
                  </a:extLst>
                </p14:cNvPr>
                <p14:cNvContentPartPr/>
                <p14:nvPr/>
              </p14:nvContentPartPr>
              <p14:xfrm>
                <a:off x="2224805" y="979004"/>
                <a:ext cx="31140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C70C53A5-9789-FED5-492B-852AF6A942B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52805" y="835004"/>
                  <a:ext cx="45504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E4B1C6F0-EA09-DC2C-A0BB-C6BE13B0574B}"/>
                    </a:ext>
                  </a:extLst>
                </p14:cNvPr>
                <p14:cNvContentPartPr/>
                <p14:nvPr/>
              </p14:nvContentPartPr>
              <p14:xfrm>
                <a:off x="2441139" y="1829904"/>
                <a:ext cx="311400" cy="36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E4B1C6F0-EA09-DC2C-A0BB-C6BE13B0574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69139" y="1685904"/>
                  <a:ext cx="455040" cy="28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3159D18F-374D-2CA5-4C8A-8794415F7B8C}"/>
              </a:ext>
            </a:extLst>
          </p:cNvPr>
          <p:cNvSpPr txBox="1"/>
          <p:nvPr/>
        </p:nvSpPr>
        <p:spPr>
          <a:xfrm>
            <a:off x="812526" y="2225876"/>
            <a:ext cx="443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7030A0"/>
                </a:solidFill>
              </a:rPr>
              <a:t>ADJectif</a:t>
            </a:r>
            <a:endParaRPr lang="fr-FR" sz="4000" dirty="0">
              <a:solidFill>
                <a:srgbClr val="7030A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00BF50B-D998-79D3-24F1-03302E9E1DD9}"/>
              </a:ext>
            </a:extLst>
          </p:cNvPr>
          <p:cNvSpPr/>
          <p:nvPr/>
        </p:nvSpPr>
        <p:spPr>
          <a:xfrm>
            <a:off x="8993412" y="1028922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5748E7F-319F-A051-480D-5B2984D94A93}"/>
              </a:ext>
            </a:extLst>
          </p:cNvPr>
          <p:cNvSpPr/>
          <p:nvPr/>
        </p:nvSpPr>
        <p:spPr>
          <a:xfrm>
            <a:off x="8995451" y="2097897"/>
            <a:ext cx="446049" cy="4125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147EEC-2065-8708-5CF7-A1B6417217A8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1039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6038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précède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26484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? – M – N - 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? – I – J - 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? – Q – R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80225" y="389869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? – S – T -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? – Y - Z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? – D – 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1F4569-4684-116E-B84C-68E80E00293B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5474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CF415-246A-4F08-5E5F-C269FF2FB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83" y="1356538"/>
            <a:ext cx="10567639" cy="238760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Lire un article de dictionnaire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5FA430-A1FE-FE77-690C-684FB4CC5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Séance 5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0CC563-D437-C44F-832B-F98277945062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823933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C890A45-50AF-32A8-A8A0-76B1D09AA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8216" t="84065" b="2114"/>
          <a:stretch/>
        </p:blipFill>
        <p:spPr>
          <a:xfrm>
            <a:off x="2532721" y="940603"/>
            <a:ext cx="6801683" cy="310003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7741326-166A-D43E-CEB0-C0E4A3488E7B}"/>
              </a:ext>
            </a:extLst>
          </p:cNvPr>
          <p:cNvSpPr txBox="1"/>
          <p:nvPr/>
        </p:nvSpPr>
        <p:spPr>
          <a:xfrm>
            <a:off x="3453253" y="138491"/>
            <a:ext cx="62545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u="sng" dirty="0">
                <a:solidFill>
                  <a:srgbClr val="FF0000"/>
                </a:solidFill>
              </a:rPr>
              <a:t>Quelles</a:t>
            </a:r>
            <a:r>
              <a:rPr lang="fr-FR" sz="3500" b="1" dirty="0">
                <a:solidFill>
                  <a:srgbClr val="FF0000"/>
                </a:solidFill>
              </a:rPr>
              <a:t> </a:t>
            </a:r>
            <a:r>
              <a:rPr lang="fr-FR" sz="3500" b="1" u="sng" dirty="0">
                <a:solidFill>
                  <a:srgbClr val="FF0000"/>
                </a:solidFill>
              </a:rPr>
              <a:t>informations</a:t>
            </a:r>
            <a:r>
              <a:rPr lang="fr-FR" sz="3500" b="1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7AD4CC4-99F9-2A61-8D22-C135E7FB1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77" t="13510" r="1438" b="73558"/>
          <a:stretch/>
        </p:blipFill>
        <p:spPr>
          <a:xfrm>
            <a:off x="2701933" y="2061010"/>
            <a:ext cx="6463258" cy="28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E754698-3914-894A-2218-9ABB473394FF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7528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4DCDB2D-ABEC-B66D-4C30-280B65B98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12" t="39310" r="51062" b="40584"/>
          <a:stretch/>
        </p:blipFill>
        <p:spPr>
          <a:xfrm>
            <a:off x="1917452" y="857252"/>
            <a:ext cx="5865541" cy="43098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8F290A-A6E0-A248-E67D-28958697E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32" t="51732" r="2522" b="32802"/>
          <a:stretch/>
        </p:blipFill>
        <p:spPr>
          <a:xfrm>
            <a:off x="2453369" y="1855842"/>
            <a:ext cx="7649729" cy="405904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68EEF51-01DE-4C87-0EF4-9F2526EA3AB1}"/>
              </a:ext>
            </a:extLst>
          </p:cNvPr>
          <p:cNvSpPr txBox="1"/>
          <p:nvPr/>
        </p:nvSpPr>
        <p:spPr>
          <a:xfrm>
            <a:off x="6720560" y="80012"/>
            <a:ext cx="62545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u="sng" dirty="0">
                <a:solidFill>
                  <a:srgbClr val="FF0000"/>
                </a:solidFill>
              </a:rPr>
              <a:t>Quelles</a:t>
            </a:r>
            <a:r>
              <a:rPr lang="fr-FR" sz="3500" b="1" dirty="0">
                <a:solidFill>
                  <a:srgbClr val="FF0000"/>
                </a:solidFill>
              </a:rPr>
              <a:t> </a:t>
            </a:r>
            <a:r>
              <a:rPr lang="fr-FR" sz="3500" b="1" u="sng" dirty="0">
                <a:solidFill>
                  <a:srgbClr val="FF0000"/>
                </a:solidFill>
              </a:rPr>
              <a:t>informations</a:t>
            </a:r>
            <a:r>
              <a:rPr lang="fr-FR" sz="35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BEA0E8-68B7-327F-42C3-46CBBEB746D6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0173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9EDFB-210D-8C97-5214-0DF0A29E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13666"/>
            <a:ext cx="11803380" cy="811886"/>
          </a:xfrm>
        </p:spPr>
        <p:txBody>
          <a:bodyPr>
            <a:normAutofit/>
          </a:bodyPr>
          <a:lstStyle/>
          <a:p>
            <a:r>
              <a:rPr lang="fr-FR" sz="4000" b="1" u="sng" dirty="0">
                <a:solidFill>
                  <a:srgbClr val="FF0000"/>
                </a:solidFill>
                <a:latin typeface="Calibri "/>
              </a:rPr>
              <a:t>Cherche le mot « aller » et réponds aux questions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72570E-EEFD-B569-0716-574B2B1D8456}"/>
              </a:ext>
            </a:extLst>
          </p:cNvPr>
          <p:cNvSpPr txBox="1"/>
          <p:nvPr/>
        </p:nvSpPr>
        <p:spPr>
          <a:xfrm>
            <a:off x="106680" y="943178"/>
            <a:ext cx="85270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Quelles sont les natures grammaticales de ce mot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50D1E6-821B-BCBB-5469-2FF0D45D796B}"/>
              </a:ext>
            </a:extLst>
          </p:cNvPr>
          <p:cNvSpPr txBox="1"/>
          <p:nvPr/>
        </p:nvSpPr>
        <p:spPr>
          <a:xfrm>
            <a:off x="1282391" y="1497176"/>
            <a:ext cx="121213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b="1" u="sng" dirty="0">
                <a:solidFill>
                  <a:srgbClr val="7030A0"/>
                </a:solidFill>
              </a:rPr>
              <a:t>Le verbe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7030A0"/>
                </a:solidFill>
              </a:rPr>
              <a:t>Combien y a-t-il de sens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7030A0"/>
                </a:solidFill>
              </a:rPr>
              <a:t>Comment repère-t-on les exemples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7030A0"/>
                </a:solidFill>
              </a:rPr>
              <a:t>Le dictionnaire te propose-t-il des synonymes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7030A0"/>
                </a:solidFill>
              </a:rPr>
              <a:t>De contraires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7030A0"/>
                </a:solidFill>
              </a:rPr>
              <a:t>Des mots de la même famille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CE7B8C-FF5E-14EC-3224-ADA4139CC25F}"/>
              </a:ext>
            </a:extLst>
          </p:cNvPr>
          <p:cNvSpPr txBox="1"/>
          <p:nvPr/>
        </p:nvSpPr>
        <p:spPr>
          <a:xfrm>
            <a:off x="4710832" y="4160495"/>
            <a:ext cx="886800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b="1" u="sng" dirty="0">
                <a:solidFill>
                  <a:srgbClr val="0070C0"/>
                </a:solidFill>
              </a:rPr>
              <a:t>Le nom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0070C0"/>
                </a:solidFill>
              </a:rPr>
              <a:t>Combien y a-t-il de sens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0070C0"/>
                </a:solidFill>
              </a:rPr>
              <a:t>Comment repère-t-on les exemples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0070C0"/>
                </a:solidFill>
              </a:rPr>
              <a:t>Le dictionnaire te propose-t-il des synonymes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0070C0"/>
                </a:solidFill>
              </a:rPr>
              <a:t>De contraires ?</a:t>
            </a:r>
          </a:p>
          <a:p>
            <a:pPr marL="342900" indent="-342900">
              <a:buAutoNum type="alphaLcParenR"/>
            </a:pPr>
            <a:r>
              <a:rPr lang="fr-FR" sz="2500" dirty="0">
                <a:solidFill>
                  <a:srgbClr val="0070C0"/>
                </a:solidFill>
              </a:rPr>
              <a:t>Des mots de la même famille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124FE0-4CD8-895B-5465-4116B7166399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10407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635A3E55-BBA1-890E-FA0F-6D15587E5567}"/>
              </a:ext>
            </a:extLst>
          </p:cNvPr>
          <p:cNvGrpSpPr/>
          <p:nvPr/>
        </p:nvGrpSpPr>
        <p:grpSpPr>
          <a:xfrm>
            <a:off x="4363998" y="133814"/>
            <a:ext cx="3155795" cy="858644"/>
            <a:chOff x="2732049" y="278780"/>
            <a:chExt cx="3155795" cy="858644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C17257DC-02E0-CE26-BE76-65A19B597B3A}"/>
                </a:ext>
              </a:extLst>
            </p:cNvPr>
            <p:cNvSpPr/>
            <p:nvPr/>
          </p:nvSpPr>
          <p:spPr>
            <a:xfrm>
              <a:off x="2732049" y="278780"/>
              <a:ext cx="1115122" cy="8586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VOC 2  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DD03EE4-1C41-E8AD-3137-D56F2CFF2B0D}"/>
                </a:ext>
              </a:extLst>
            </p:cNvPr>
            <p:cNvSpPr txBox="1"/>
            <p:nvPr/>
          </p:nvSpPr>
          <p:spPr>
            <a:xfrm>
              <a:off x="3869474" y="523436"/>
              <a:ext cx="201837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/>
                <a:t>LE  DICTIONNAIRE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EF66A8F-560E-E8A8-3B76-7C76F7A79938}"/>
              </a:ext>
            </a:extLst>
          </p:cNvPr>
          <p:cNvSpPr txBox="1"/>
          <p:nvPr/>
        </p:nvSpPr>
        <p:spPr>
          <a:xfrm>
            <a:off x="267630" y="1026248"/>
            <a:ext cx="90444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dirty="0"/>
              <a:t>L’alphabet, à connaître par cœur à l’endroit et à l’envers</a:t>
            </a:r>
          </a:p>
          <a:p>
            <a:endParaRPr lang="fr-FR" sz="1400" b="1" u="sng" dirty="0"/>
          </a:p>
          <a:p>
            <a:r>
              <a:rPr lang="fr-FR" dirty="0"/>
              <a:t>A – B – C – D – E – F – G – H – I – J – K - L – M – N – O – P – Q – R – S – T – U – V – W – X – Y – Z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7E2D98-1ECE-EEA6-34A1-6F26EBCDC840}"/>
              </a:ext>
            </a:extLst>
          </p:cNvPr>
          <p:cNvSpPr txBox="1"/>
          <p:nvPr/>
        </p:nvSpPr>
        <p:spPr>
          <a:xfrm>
            <a:off x="267630" y="2035338"/>
            <a:ext cx="11348532" cy="490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b="1" u="sng" dirty="0"/>
              <a:t>A quoi sert un dictionnaire ?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1500" dirty="0"/>
              <a:t>à </a:t>
            </a:r>
            <a:r>
              <a:rPr lang="fr-FR" sz="1500" b="1" dirty="0"/>
              <a:t>vérifier l’orthographe </a:t>
            </a:r>
            <a:r>
              <a:rPr lang="fr-FR" sz="1500" dirty="0"/>
              <a:t>d’un mot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1500" dirty="0"/>
              <a:t>à </a:t>
            </a:r>
            <a:r>
              <a:rPr lang="fr-FR" sz="1500" b="1" dirty="0"/>
              <a:t>comprendre le ou les sens </a:t>
            </a:r>
            <a:r>
              <a:rPr lang="fr-FR" sz="1500" dirty="0"/>
              <a:t>d’un mot 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1500" dirty="0"/>
              <a:t>à </a:t>
            </a:r>
            <a:r>
              <a:rPr lang="fr-FR" sz="1500" b="1" dirty="0"/>
              <a:t>connaître la nature </a:t>
            </a:r>
            <a:r>
              <a:rPr lang="fr-FR" sz="1500" dirty="0"/>
              <a:t>d’un mot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fr-FR" sz="1500" dirty="0"/>
              <a:t>à </a:t>
            </a:r>
            <a:r>
              <a:rPr lang="fr-FR" sz="1500" b="1" dirty="0"/>
              <a:t>trouver les synonymes, les contraires ou les mots de la même famille </a:t>
            </a:r>
            <a:r>
              <a:rPr lang="fr-FR" sz="1500" dirty="0"/>
              <a:t>qu’un mot donné</a:t>
            </a:r>
          </a:p>
          <a:p>
            <a:pPr>
              <a:lnSpc>
                <a:spcPct val="150000"/>
              </a:lnSpc>
            </a:pPr>
            <a:endParaRPr lang="fr-FR" sz="1500" dirty="0"/>
          </a:p>
          <a:p>
            <a:pPr>
              <a:lnSpc>
                <a:spcPct val="150000"/>
              </a:lnSpc>
            </a:pPr>
            <a:r>
              <a:rPr lang="fr-FR" sz="1500" b="1" u="sng" dirty="0"/>
              <a:t>Comment chercher dans un dictionnaire ? </a:t>
            </a:r>
            <a:r>
              <a:rPr lang="fr-FR" sz="1500" dirty="0"/>
              <a:t>Je cherche le mot « intrépide » (voir page suivante)</a:t>
            </a:r>
          </a:p>
          <a:p>
            <a:pPr marL="1257300" lvl="2" indent="-342900">
              <a:lnSpc>
                <a:spcPct val="150000"/>
              </a:lnSpc>
              <a:buAutoNum type="arabicPeriod"/>
            </a:pPr>
            <a:r>
              <a:rPr lang="fr-FR" sz="1500" dirty="0"/>
              <a:t>Se rendre aux pages du i</a:t>
            </a:r>
          </a:p>
          <a:p>
            <a:pPr marL="1257300" lvl="2" indent="-342900">
              <a:lnSpc>
                <a:spcPct val="150000"/>
              </a:lnSpc>
              <a:buAutoNum type="arabicPeriod"/>
            </a:pPr>
            <a:r>
              <a:rPr lang="fr-FR" sz="1500" dirty="0"/>
              <a:t>Regarder les mots-repères en haut : en m’aidant de l’ordre alphabétique, je regarde la 1</a:t>
            </a:r>
            <a:r>
              <a:rPr lang="fr-FR" sz="1500" baseline="30000" dirty="0"/>
              <a:t>ère</a:t>
            </a:r>
            <a:r>
              <a:rPr lang="fr-FR" sz="1500" dirty="0"/>
              <a:t>, puis la 2</a:t>
            </a:r>
            <a:r>
              <a:rPr lang="fr-FR" sz="1500" baseline="30000" dirty="0"/>
              <a:t>ème</a:t>
            </a:r>
            <a:r>
              <a:rPr lang="fr-FR" sz="1500" dirty="0"/>
              <a:t> puis la 3</a:t>
            </a:r>
            <a:r>
              <a:rPr lang="fr-FR" sz="1500" baseline="30000" dirty="0"/>
              <a:t>ème</a:t>
            </a:r>
            <a:r>
              <a:rPr lang="fr-FR" sz="1500" dirty="0"/>
              <a:t> lettre du mot « intrépide » </a:t>
            </a:r>
          </a:p>
          <a:p>
            <a:pPr marL="1257300" lvl="2" indent="-342900">
              <a:lnSpc>
                <a:spcPct val="150000"/>
              </a:lnSpc>
              <a:buAutoNum type="arabicPeriod"/>
            </a:pPr>
            <a:r>
              <a:rPr lang="fr-FR" sz="1500" dirty="0"/>
              <a:t>Le mot «</a:t>
            </a:r>
            <a:r>
              <a:rPr lang="fr-FR" sz="1500" dirty="0">
                <a:solidFill>
                  <a:srgbClr val="0070C0"/>
                </a:solidFill>
              </a:rPr>
              <a:t> I N T R</a:t>
            </a:r>
            <a:r>
              <a:rPr lang="fr-FR" sz="1500" dirty="0">
                <a:solidFill>
                  <a:srgbClr val="FF0000"/>
                </a:solidFill>
              </a:rPr>
              <a:t> E </a:t>
            </a:r>
            <a:r>
              <a:rPr lang="fr-FR" sz="1500" dirty="0"/>
              <a:t>P I D E » doit se trouver entre les 2 mots- repères: </a:t>
            </a:r>
            <a:r>
              <a:rPr lang="fr-FR" sz="1500" dirty="0">
                <a:solidFill>
                  <a:srgbClr val="0070C0"/>
                </a:solidFill>
              </a:rPr>
              <a:t>I N T R </a:t>
            </a:r>
            <a:r>
              <a:rPr lang="fr-FR" sz="1500" dirty="0">
                <a:solidFill>
                  <a:srgbClr val="FF0000"/>
                </a:solidFill>
              </a:rPr>
              <a:t>A </a:t>
            </a:r>
            <a:r>
              <a:rPr lang="fr-FR" sz="1500" dirty="0"/>
              <a:t>I T A B L E  - </a:t>
            </a:r>
            <a:r>
              <a:rPr lang="fr-FR" sz="1500" dirty="0">
                <a:solidFill>
                  <a:srgbClr val="0070C0"/>
                </a:solidFill>
              </a:rPr>
              <a:t> I R </a:t>
            </a:r>
            <a:r>
              <a:rPr lang="fr-FR" sz="1500" dirty="0" err="1"/>
              <a:t>R</a:t>
            </a:r>
            <a:r>
              <a:rPr lang="fr-FR" sz="1500" dirty="0"/>
              <a:t> I G U E R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1500" dirty="0">
                <a:solidFill>
                  <a:srgbClr val="0070C0"/>
                </a:solidFill>
                <a:sym typeface="Wingdings" panose="05000000000000000000" pitchFamily="2" charset="2"/>
              </a:rPr>
              <a:t>IN</a:t>
            </a:r>
            <a:r>
              <a:rPr lang="fr-FR" sz="1500" dirty="0">
                <a:sym typeface="Wingdings" panose="05000000000000000000" pitchFamily="2" charset="2"/>
              </a:rPr>
              <a:t> est avant </a:t>
            </a:r>
            <a:r>
              <a:rPr lang="fr-FR" sz="1500" dirty="0">
                <a:solidFill>
                  <a:srgbClr val="0070C0"/>
                </a:solidFill>
                <a:sym typeface="Wingdings" panose="05000000000000000000" pitchFamily="2" charset="2"/>
              </a:rPr>
              <a:t>IR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1500" dirty="0">
                <a:solidFill>
                  <a:srgbClr val="0070C0"/>
                </a:solidFill>
                <a:sym typeface="Wingdings" panose="05000000000000000000" pitchFamily="2" charset="2"/>
              </a:rPr>
              <a:t>INTR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fr-FR" sz="1500" dirty="0">
                <a:sym typeface="Wingdings" panose="05000000000000000000" pitchFamily="2" charset="2"/>
              </a:rPr>
              <a:t> est </a:t>
            </a:r>
            <a:r>
              <a:rPr lang="fr-FR" sz="1500" b="1" dirty="0">
                <a:sym typeface="Wingdings" panose="05000000000000000000" pitchFamily="2" charset="2"/>
              </a:rPr>
              <a:t>après</a:t>
            </a:r>
            <a:r>
              <a:rPr lang="fr-FR" sz="1500" dirty="0">
                <a:sym typeface="Wingdings" panose="05000000000000000000" pitchFamily="2" charset="2"/>
              </a:rPr>
              <a:t> </a:t>
            </a:r>
            <a:r>
              <a:rPr lang="fr-FR" sz="1500" dirty="0">
                <a:solidFill>
                  <a:srgbClr val="0070C0"/>
                </a:solidFill>
                <a:sym typeface="Wingdings" panose="05000000000000000000" pitchFamily="2" charset="2"/>
              </a:rPr>
              <a:t>INTR</a:t>
            </a:r>
            <a:r>
              <a:rPr lang="fr-FR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r>
              <a:rPr lang="fr-FR" sz="1500" dirty="0">
                <a:sym typeface="Wingdings" panose="05000000000000000000" pitchFamily="2" charset="2"/>
              </a:rPr>
              <a:t> mais </a:t>
            </a:r>
            <a:r>
              <a:rPr lang="fr-FR" sz="1500" b="1" dirty="0">
                <a:sym typeface="Wingdings" panose="05000000000000000000" pitchFamily="2" charset="2"/>
              </a:rPr>
              <a:t>avant</a:t>
            </a:r>
            <a:r>
              <a:rPr lang="fr-FR" sz="1500" dirty="0">
                <a:sym typeface="Wingdings" panose="05000000000000000000" pitchFamily="2" charset="2"/>
              </a:rPr>
              <a:t> </a:t>
            </a:r>
            <a:r>
              <a:rPr lang="fr-FR" sz="1500" dirty="0">
                <a:solidFill>
                  <a:srgbClr val="0070C0"/>
                </a:solidFill>
                <a:sym typeface="Wingdings" panose="05000000000000000000" pitchFamily="2" charset="2"/>
              </a:rPr>
              <a:t>IR</a:t>
            </a:r>
            <a:endParaRPr lang="fr-FR" sz="15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fr-FR" sz="15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2A0A7B-799F-0AF0-A582-C19CFE42E471}"/>
              </a:ext>
            </a:extLst>
          </p:cNvPr>
          <p:cNvSpPr txBox="1"/>
          <p:nvPr/>
        </p:nvSpPr>
        <p:spPr>
          <a:xfrm>
            <a:off x="10073611" y="6354515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2275348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693FAF0-6017-4B3A-5308-3ABF6DB25152}"/>
              </a:ext>
            </a:extLst>
          </p:cNvPr>
          <p:cNvGrpSpPr/>
          <p:nvPr/>
        </p:nvGrpSpPr>
        <p:grpSpPr>
          <a:xfrm>
            <a:off x="1808217" y="106045"/>
            <a:ext cx="8092417" cy="6645910"/>
            <a:chOff x="1339935" y="104078"/>
            <a:chExt cx="8092417" cy="6645910"/>
          </a:xfrm>
        </p:grpSpPr>
        <p:pic>
          <p:nvPicPr>
            <p:cNvPr id="13" name="Image 12" descr="Une image contenant texte, Police, capture d’écran, nombre&#10;&#10;Description générée automatiquement">
              <a:extLst>
                <a:ext uri="{FF2B5EF4-FFF2-40B4-BE49-F238E27FC236}">
                  <a16:creationId xmlns:a16="http://schemas.microsoft.com/office/drawing/2014/main" id="{8AF369D1-C3AF-4E32-72CB-C899BE92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22" y="104078"/>
              <a:ext cx="3891915" cy="664591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59C6C37-46AF-84EC-1133-DBB19BA63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437" y="104078"/>
              <a:ext cx="3891915" cy="664591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82935B-B9C2-C5D3-CB8E-96CAC98FC990}"/>
                </a:ext>
              </a:extLst>
            </p:cNvPr>
            <p:cNvSpPr/>
            <p:nvPr/>
          </p:nvSpPr>
          <p:spPr>
            <a:xfrm>
              <a:off x="1967911" y="108012"/>
              <a:ext cx="791737" cy="340004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40BC15-77C5-40A1-571C-A9A0DC70435F}"/>
                </a:ext>
              </a:extLst>
            </p:cNvPr>
            <p:cNvSpPr/>
            <p:nvPr/>
          </p:nvSpPr>
          <p:spPr>
            <a:xfrm>
              <a:off x="8313931" y="108012"/>
              <a:ext cx="639476" cy="340004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31192CD3-642C-65F0-B09C-58DFC6BA5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9935" y="104078"/>
              <a:ext cx="61717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7F7F523-8F7A-4A0B-6757-3E12FE5F1945}"/>
              </a:ext>
            </a:extLst>
          </p:cNvPr>
          <p:cNvCxnSpPr>
            <a:cxnSpLocks/>
          </p:cNvCxnSpPr>
          <p:nvPr/>
        </p:nvCxnSpPr>
        <p:spPr>
          <a:xfrm flipH="1">
            <a:off x="9421689" y="106045"/>
            <a:ext cx="6501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0BB41BD9-4BF6-1F03-B626-ADA7BF6987FC}"/>
              </a:ext>
            </a:extLst>
          </p:cNvPr>
          <p:cNvSpPr txBox="1"/>
          <p:nvPr/>
        </p:nvSpPr>
        <p:spPr>
          <a:xfrm>
            <a:off x="9887043" y="96644"/>
            <a:ext cx="1648522" cy="73866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Mots-repères</a:t>
            </a:r>
            <a:r>
              <a:rPr lang="fr-FR" sz="1400" dirty="0">
                <a:solidFill>
                  <a:srgbClr val="0070C0"/>
                </a:solidFill>
              </a:rPr>
              <a:t> =  premier et dernier mot de la 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4684E-82F0-DFC5-310F-859CDD10985C}"/>
              </a:ext>
            </a:extLst>
          </p:cNvPr>
          <p:cNvSpPr/>
          <p:nvPr/>
        </p:nvSpPr>
        <p:spPr>
          <a:xfrm>
            <a:off x="2172559" y="4204010"/>
            <a:ext cx="617174" cy="2118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F4F0689-1C18-2886-2656-420144BB8942}"/>
              </a:ext>
            </a:extLst>
          </p:cNvPr>
          <p:cNvCxnSpPr>
            <a:cxnSpLocks/>
          </p:cNvCxnSpPr>
          <p:nvPr/>
        </p:nvCxnSpPr>
        <p:spPr>
          <a:xfrm flipV="1">
            <a:off x="1555385" y="4306338"/>
            <a:ext cx="6171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6DDE311-A2A4-A305-BE7F-EEEC99161D8E}"/>
              </a:ext>
            </a:extLst>
          </p:cNvPr>
          <p:cNvCxnSpPr>
            <a:cxnSpLocks/>
          </p:cNvCxnSpPr>
          <p:nvPr/>
        </p:nvCxnSpPr>
        <p:spPr>
          <a:xfrm>
            <a:off x="1280464" y="970156"/>
            <a:ext cx="0" cy="5612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2BF14801-6EE0-1BA5-0EA8-152F7767A0BF}"/>
              </a:ext>
            </a:extLst>
          </p:cNvPr>
          <p:cNvSpPr txBox="1"/>
          <p:nvPr/>
        </p:nvSpPr>
        <p:spPr>
          <a:xfrm>
            <a:off x="297088" y="4115347"/>
            <a:ext cx="1648522" cy="523220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Mot recherché</a:t>
            </a:r>
            <a:r>
              <a:rPr lang="fr-FR" sz="1400" dirty="0">
                <a:solidFill>
                  <a:srgbClr val="FF0000"/>
                </a:solidFill>
              </a:rPr>
              <a:t>, écrit en gras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4B27BED-F11F-5679-DC3E-1B5AE4F49DBB}"/>
              </a:ext>
            </a:extLst>
          </p:cNvPr>
          <p:cNvSpPr txBox="1"/>
          <p:nvPr/>
        </p:nvSpPr>
        <p:spPr>
          <a:xfrm rot="16200000">
            <a:off x="120570" y="2522121"/>
            <a:ext cx="1528297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i="1" dirty="0"/>
              <a:t>Sens de lecture</a:t>
            </a:r>
            <a:r>
              <a:rPr lang="fr-FR" sz="1400" i="1" dirty="0"/>
              <a:t>: par colonne de haut en bas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AFBD3A-65EF-478A-DF3D-AA852930F181}"/>
              </a:ext>
            </a:extLst>
          </p:cNvPr>
          <p:cNvSpPr txBox="1"/>
          <p:nvPr/>
        </p:nvSpPr>
        <p:spPr>
          <a:xfrm>
            <a:off x="415455" y="80651"/>
            <a:ext cx="1648522" cy="738664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Mots-repère</a:t>
            </a:r>
            <a:r>
              <a:rPr lang="fr-FR" sz="1400" dirty="0">
                <a:solidFill>
                  <a:srgbClr val="0070C0"/>
                </a:solidFill>
              </a:rPr>
              <a:t>s =  premier et dernier mot de la page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ED55979-2280-1302-D317-35B6899F4FB3}"/>
              </a:ext>
            </a:extLst>
          </p:cNvPr>
          <p:cNvSpPr/>
          <p:nvPr/>
        </p:nvSpPr>
        <p:spPr>
          <a:xfrm>
            <a:off x="8597590" y="1170878"/>
            <a:ext cx="323386" cy="22302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EB6C7BD-0E93-B44B-E41A-81A8FE00E0A4}"/>
              </a:ext>
            </a:extLst>
          </p:cNvPr>
          <p:cNvSpPr/>
          <p:nvPr/>
        </p:nvSpPr>
        <p:spPr>
          <a:xfrm>
            <a:off x="8778565" y="3205976"/>
            <a:ext cx="323386" cy="22302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2F3A256-C455-2F3E-71B2-3DBCFC766DAE}"/>
              </a:ext>
            </a:extLst>
          </p:cNvPr>
          <p:cNvSpPr/>
          <p:nvPr/>
        </p:nvSpPr>
        <p:spPr>
          <a:xfrm>
            <a:off x="6391542" y="511098"/>
            <a:ext cx="323386" cy="22302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5A70704-AC40-CE2A-A8D7-92C6D0ABF7A5}"/>
              </a:ext>
            </a:extLst>
          </p:cNvPr>
          <p:cNvSpPr/>
          <p:nvPr/>
        </p:nvSpPr>
        <p:spPr>
          <a:xfrm>
            <a:off x="4635194" y="3529362"/>
            <a:ext cx="323386" cy="22302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0AFF285-5D31-7884-DE61-1BA00967538D}"/>
              </a:ext>
            </a:extLst>
          </p:cNvPr>
          <p:cNvSpPr/>
          <p:nvPr/>
        </p:nvSpPr>
        <p:spPr>
          <a:xfrm>
            <a:off x="4642633" y="3062976"/>
            <a:ext cx="323386" cy="22302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F421363-D2B2-5C42-AE0F-4CB0CBE4DEDE}"/>
              </a:ext>
            </a:extLst>
          </p:cNvPr>
          <p:cNvCxnSpPr>
            <a:cxnSpLocks/>
          </p:cNvCxnSpPr>
          <p:nvPr/>
        </p:nvCxnSpPr>
        <p:spPr>
          <a:xfrm flipH="1" flipV="1">
            <a:off x="8940258" y="1282390"/>
            <a:ext cx="1131570" cy="96257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F3015E6-146D-865E-BD3A-78CB1E28F324}"/>
              </a:ext>
            </a:extLst>
          </p:cNvPr>
          <p:cNvCxnSpPr>
            <a:cxnSpLocks/>
          </p:cNvCxnSpPr>
          <p:nvPr/>
        </p:nvCxnSpPr>
        <p:spPr>
          <a:xfrm flipH="1">
            <a:off x="9180973" y="3271098"/>
            <a:ext cx="89085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0D6AC9C-512C-B7B2-0CF8-B3152F365BF0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6746912" y="776948"/>
            <a:ext cx="3299722" cy="22446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F3E2E5A-323C-DFF3-854F-8B7F76AA502D}"/>
              </a:ext>
            </a:extLst>
          </p:cNvPr>
          <p:cNvCxnSpPr>
            <a:cxnSpLocks/>
          </p:cNvCxnSpPr>
          <p:nvPr/>
        </p:nvCxnSpPr>
        <p:spPr>
          <a:xfrm flipH="1">
            <a:off x="5117864" y="3062976"/>
            <a:ext cx="495396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5BB29ED-69D0-62DE-E394-E9AA59C1BC1F}"/>
              </a:ext>
            </a:extLst>
          </p:cNvPr>
          <p:cNvCxnSpPr>
            <a:cxnSpLocks/>
          </p:cNvCxnSpPr>
          <p:nvPr/>
        </p:nvCxnSpPr>
        <p:spPr>
          <a:xfrm flipH="1">
            <a:off x="5117864" y="3640874"/>
            <a:ext cx="495396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DA461DEE-8C51-57A8-9126-72CD68A2BB72}"/>
              </a:ext>
            </a:extLst>
          </p:cNvPr>
          <p:cNvSpPr txBox="1"/>
          <p:nvPr/>
        </p:nvSpPr>
        <p:spPr>
          <a:xfrm>
            <a:off x="10046634" y="2221399"/>
            <a:ext cx="2120172" cy="160043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B050"/>
                </a:solidFill>
              </a:rPr>
              <a:t>Nature du mot </a:t>
            </a:r>
            <a:r>
              <a:rPr lang="fr-FR" sz="1400" dirty="0">
                <a:solidFill>
                  <a:srgbClr val="00B050"/>
                </a:solidFill>
              </a:rPr>
              <a:t>:</a:t>
            </a:r>
          </a:p>
          <a:p>
            <a:r>
              <a:rPr lang="fr-FR" sz="1400" dirty="0">
                <a:solidFill>
                  <a:srgbClr val="00B050"/>
                </a:solidFill>
              </a:rPr>
              <a:t>-</a:t>
            </a:r>
            <a:r>
              <a:rPr lang="fr-FR" sz="1400" b="1" dirty="0">
                <a:solidFill>
                  <a:srgbClr val="00B050"/>
                </a:solidFill>
              </a:rPr>
              <a:t> n.m</a:t>
            </a:r>
            <a:r>
              <a:rPr lang="fr-FR" sz="1400" dirty="0">
                <a:solidFill>
                  <a:srgbClr val="00B050"/>
                </a:solidFill>
              </a:rPr>
              <a:t>. : nom masculin</a:t>
            </a:r>
          </a:p>
          <a:p>
            <a:r>
              <a:rPr lang="fr-FR" sz="1400" dirty="0">
                <a:solidFill>
                  <a:srgbClr val="00B050"/>
                </a:solidFill>
              </a:rPr>
              <a:t>- </a:t>
            </a:r>
            <a:r>
              <a:rPr lang="fr-FR" sz="1400" b="1" dirty="0" err="1">
                <a:solidFill>
                  <a:srgbClr val="00B050"/>
                </a:solidFill>
              </a:rPr>
              <a:t>n.f</a:t>
            </a:r>
            <a:r>
              <a:rPr lang="fr-FR" sz="1400" b="1" dirty="0">
                <a:solidFill>
                  <a:srgbClr val="00B050"/>
                </a:solidFill>
              </a:rPr>
              <a:t>. </a:t>
            </a:r>
            <a:r>
              <a:rPr lang="fr-FR" sz="1400" dirty="0">
                <a:solidFill>
                  <a:srgbClr val="00B050"/>
                </a:solidFill>
              </a:rPr>
              <a:t>: nom féminin</a:t>
            </a:r>
          </a:p>
          <a:p>
            <a:r>
              <a:rPr lang="fr-FR" sz="1400" dirty="0">
                <a:solidFill>
                  <a:srgbClr val="00B050"/>
                </a:solidFill>
              </a:rPr>
              <a:t>- </a:t>
            </a:r>
            <a:r>
              <a:rPr lang="fr-FR" sz="1400" b="1" dirty="0">
                <a:solidFill>
                  <a:srgbClr val="00B050"/>
                </a:solidFill>
              </a:rPr>
              <a:t>adj. </a:t>
            </a:r>
            <a:r>
              <a:rPr lang="fr-FR" sz="1400" dirty="0">
                <a:solidFill>
                  <a:srgbClr val="00B050"/>
                </a:solidFill>
              </a:rPr>
              <a:t>: adjectif</a:t>
            </a:r>
          </a:p>
          <a:p>
            <a:r>
              <a:rPr lang="fr-FR" sz="1400" dirty="0">
                <a:solidFill>
                  <a:srgbClr val="00B050"/>
                </a:solidFill>
              </a:rPr>
              <a:t>- </a:t>
            </a:r>
            <a:r>
              <a:rPr lang="fr-FR" sz="1400" b="1" dirty="0">
                <a:solidFill>
                  <a:srgbClr val="00B050"/>
                </a:solidFill>
              </a:rPr>
              <a:t>v. </a:t>
            </a:r>
            <a:r>
              <a:rPr lang="fr-FR" sz="1400" dirty="0">
                <a:solidFill>
                  <a:srgbClr val="00B050"/>
                </a:solidFill>
              </a:rPr>
              <a:t>: verbe</a:t>
            </a:r>
          </a:p>
          <a:p>
            <a:r>
              <a:rPr lang="fr-FR" sz="1400" dirty="0">
                <a:solidFill>
                  <a:srgbClr val="00B050"/>
                </a:solidFill>
              </a:rPr>
              <a:t>- </a:t>
            </a:r>
            <a:r>
              <a:rPr lang="fr-FR" sz="1400" b="1" dirty="0">
                <a:solidFill>
                  <a:srgbClr val="00B050"/>
                </a:solidFill>
              </a:rPr>
              <a:t>adv. </a:t>
            </a:r>
            <a:r>
              <a:rPr lang="fr-FR" sz="1400" dirty="0">
                <a:solidFill>
                  <a:srgbClr val="00B050"/>
                </a:solidFill>
              </a:rPr>
              <a:t>: adverbe</a:t>
            </a:r>
          </a:p>
          <a:p>
            <a:r>
              <a:rPr lang="fr-FR" sz="1400" dirty="0">
                <a:solidFill>
                  <a:srgbClr val="00B050"/>
                </a:solidFill>
              </a:rPr>
              <a:t>- </a:t>
            </a:r>
            <a:r>
              <a:rPr lang="fr-FR" sz="1400" b="1" dirty="0" err="1">
                <a:solidFill>
                  <a:srgbClr val="00B050"/>
                </a:solidFill>
              </a:rPr>
              <a:t>prép</a:t>
            </a:r>
            <a:r>
              <a:rPr lang="fr-FR" sz="1400" b="1" dirty="0">
                <a:solidFill>
                  <a:srgbClr val="00B050"/>
                </a:solidFill>
              </a:rPr>
              <a:t>. </a:t>
            </a:r>
            <a:r>
              <a:rPr lang="fr-FR" sz="1400" dirty="0">
                <a:solidFill>
                  <a:srgbClr val="00B050"/>
                </a:solidFill>
              </a:rPr>
              <a:t>: préposition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631174-7CF0-66F5-4848-C4EC4EA11C13}"/>
              </a:ext>
            </a:extLst>
          </p:cNvPr>
          <p:cNvSpPr/>
          <p:nvPr/>
        </p:nvSpPr>
        <p:spPr>
          <a:xfrm>
            <a:off x="4672599" y="5452944"/>
            <a:ext cx="791499" cy="22302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EB8384C-676F-D4FC-79D7-509CFA95DA44}"/>
              </a:ext>
            </a:extLst>
          </p:cNvPr>
          <p:cNvCxnSpPr>
            <a:cxnSpLocks/>
          </p:cNvCxnSpPr>
          <p:nvPr/>
        </p:nvCxnSpPr>
        <p:spPr>
          <a:xfrm flipV="1">
            <a:off x="2010170" y="5575610"/>
            <a:ext cx="2614613" cy="2230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C575D97-D592-5004-47A7-E99B33172E4E}"/>
              </a:ext>
            </a:extLst>
          </p:cNvPr>
          <p:cNvSpPr txBox="1"/>
          <p:nvPr/>
        </p:nvSpPr>
        <p:spPr>
          <a:xfrm>
            <a:off x="162389" y="5302846"/>
            <a:ext cx="2010170" cy="523220"/>
          </a:xfrm>
          <a:prstGeom prst="rect">
            <a:avLst/>
          </a:prstGeom>
          <a:ln>
            <a:solidFill>
              <a:srgbClr val="7030A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7030A0"/>
                </a:solidFill>
              </a:rPr>
              <a:t>Une ou plusieurs définitions, </a:t>
            </a:r>
            <a:r>
              <a:rPr lang="fr-FR" sz="1400" dirty="0">
                <a:solidFill>
                  <a:srgbClr val="7030A0"/>
                </a:solidFill>
              </a:rPr>
              <a:t>numérotées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B33B6E7-4497-24FC-5A59-2AFB9635E5A7}"/>
              </a:ext>
            </a:extLst>
          </p:cNvPr>
          <p:cNvSpPr txBox="1"/>
          <p:nvPr/>
        </p:nvSpPr>
        <p:spPr>
          <a:xfrm>
            <a:off x="6072048" y="5211972"/>
            <a:ext cx="1521931" cy="246221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endParaRPr lang="fr-FR" sz="1000" dirty="0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24C50A1-17B5-AD95-C681-29A46D4C6BFB}"/>
              </a:ext>
            </a:extLst>
          </p:cNvPr>
          <p:cNvCxnSpPr>
            <a:cxnSpLocks/>
          </p:cNvCxnSpPr>
          <p:nvPr/>
        </p:nvCxnSpPr>
        <p:spPr>
          <a:xfrm flipH="1">
            <a:off x="7629572" y="5302846"/>
            <a:ext cx="2765503" cy="0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614DFFE5-082F-E838-DD9D-B39DC3BF4ECF}"/>
              </a:ext>
            </a:extLst>
          </p:cNvPr>
          <p:cNvSpPr txBox="1"/>
          <p:nvPr/>
        </p:nvSpPr>
        <p:spPr>
          <a:xfrm>
            <a:off x="9936227" y="5041236"/>
            <a:ext cx="2093384" cy="738664"/>
          </a:xfrm>
          <a:prstGeom prst="rect">
            <a:avLst/>
          </a:prstGeom>
          <a:ln>
            <a:solidFill>
              <a:srgbClr val="FF33CC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33CC"/>
                </a:solidFill>
              </a:rPr>
              <a:t>Un exemple, </a:t>
            </a:r>
            <a:r>
              <a:rPr lang="fr-FR" sz="1400" dirty="0">
                <a:solidFill>
                  <a:srgbClr val="FF33CC"/>
                </a:solidFill>
              </a:rPr>
              <a:t>en italique pour illustrer l’emploi du mot dans une phrase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0C9CFB1-A439-57E7-9B97-411B11557F91}"/>
              </a:ext>
            </a:extLst>
          </p:cNvPr>
          <p:cNvSpPr/>
          <p:nvPr/>
        </p:nvSpPr>
        <p:spPr>
          <a:xfrm>
            <a:off x="2229750" y="436944"/>
            <a:ext cx="791737" cy="2411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F794269-FDB2-E5EF-06B1-C30C9390DCCD}"/>
              </a:ext>
            </a:extLst>
          </p:cNvPr>
          <p:cNvSpPr/>
          <p:nvPr/>
        </p:nvSpPr>
        <p:spPr>
          <a:xfrm>
            <a:off x="7876547" y="6069903"/>
            <a:ext cx="791737" cy="2411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9C8187-7F96-80A9-3905-406A61F7EA0C}"/>
              </a:ext>
            </a:extLst>
          </p:cNvPr>
          <p:cNvSpPr txBox="1"/>
          <p:nvPr/>
        </p:nvSpPr>
        <p:spPr>
          <a:xfrm>
            <a:off x="10191976" y="6513733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94299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6038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Trouve la lettre qui précède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19944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? – W - 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2970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? – G – H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? – O – P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? – M – N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? – U - V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? – K – L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FAF760-AFF3-923D-3F48-B97DF68EE75B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03528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905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Range ces mots dans l’ordre alphabétique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6155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croquette – serpent – lampe – trou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véhicule – jouet – rechercher – content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alourdir – mignon – koala – dromadaire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cagibi – otarie -  hélicoptère – périmètre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6094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vermicelle – terrain – ballon - aller</a:t>
            </a:r>
          </a:p>
          <a:p>
            <a:endParaRPr lang="fr-FR" sz="3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haïr – rire – analphabète – coureur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87EDF5-1E0B-47DD-5B28-9D4AED1418AF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77940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189066"/>
            <a:ext cx="905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Range ces mots dans l’ordre alphabétique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297061"/>
            <a:ext cx="64604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dirty="0"/>
              <a:t> illuminer – lumière – long – chanteur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03284B-BE51-F496-7AAA-DA35491AB5D5}"/>
              </a:ext>
            </a:extLst>
          </p:cNvPr>
          <p:cNvSpPr txBox="1"/>
          <p:nvPr/>
        </p:nvSpPr>
        <p:spPr>
          <a:xfrm>
            <a:off x="680225" y="2138857"/>
            <a:ext cx="8686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tomber – tanière – chat – ficelle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07865D-E51A-4183-C187-1CF3D90DB830}"/>
              </a:ext>
            </a:extLst>
          </p:cNvPr>
          <p:cNvSpPr txBox="1"/>
          <p:nvPr/>
        </p:nvSpPr>
        <p:spPr>
          <a:xfrm>
            <a:off x="680225" y="3021782"/>
            <a:ext cx="8051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3) rigoler – cratère – reptile - triste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4331E8-3768-0DA5-0128-5D46832B7004}"/>
              </a:ext>
            </a:extLst>
          </p:cNvPr>
          <p:cNvSpPr txBox="1"/>
          <p:nvPr/>
        </p:nvSpPr>
        <p:spPr>
          <a:xfrm>
            <a:off x="652219" y="3841218"/>
            <a:ext cx="9082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4) persil – haie – pyromane - vendredi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2A343-1D71-2C3B-1095-8A48C7207F53}"/>
              </a:ext>
            </a:extLst>
          </p:cNvPr>
          <p:cNvSpPr txBox="1"/>
          <p:nvPr/>
        </p:nvSpPr>
        <p:spPr>
          <a:xfrm>
            <a:off x="680225" y="4660655"/>
            <a:ext cx="77054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/>
              <a:t>5) choucroute – chou – facile - réfléchir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18545-0166-097C-2698-6BACB6F5EE46}"/>
              </a:ext>
            </a:extLst>
          </p:cNvPr>
          <p:cNvSpPr txBox="1"/>
          <p:nvPr/>
        </p:nvSpPr>
        <p:spPr>
          <a:xfrm>
            <a:off x="680225" y="5407050"/>
            <a:ext cx="6094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6) grailler – grogner – terre – terrier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50CD1B-5597-E7AA-A55B-31619C0E5D14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416570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ABD9F-042B-2B3D-C3C5-91EE948BB474}"/>
              </a:ext>
            </a:extLst>
          </p:cNvPr>
          <p:cNvSpPr txBox="1"/>
          <p:nvPr/>
        </p:nvSpPr>
        <p:spPr>
          <a:xfrm>
            <a:off x="680225" y="83003"/>
            <a:ext cx="1110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Ajoute le mot proposé dans la liste en respectant l’ordre alphabétique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ED6E3-D339-9F73-E3A4-65DEC52321D5}"/>
              </a:ext>
            </a:extLst>
          </p:cNvPr>
          <p:cNvSpPr txBox="1"/>
          <p:nvPr/>
        </p:nvSpPr>
        <p:spPr>
          <a:xfrm>
            <a:off x="680225" y="1815214"/>
            <a:ext cx="67793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3000" b="1" dirty="0"/>
              <a:t> cornichon – galop – terrorisé – voiture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582E36-0B50-25A2-A576-BABCC86740E8}"/>
              </a:ext>
            </a:extLst>
          </p:cNvPr>
          <p:cNvSpPr/>
          <p:nvPr/>
        </p:nvSpPr>
        <p:spPr>
          <a:xfrm>
            <a:off x="7498079" y="1791278"/>
            <a:ext cx="1576249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lent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34F5788-9ECB-1D12-AA6F-A3D731890668}"/>
              </a:ext>
            </a:extLst>
          </p:cNvPr>
          <p:cNvGrpSpPr/>
          <p:nvPr/>
        </p:nvGrpSpPr>
        <p:grpSpPr>
          <a:xfrm>
            <a:off x="676417" y="4211790"/>
            <a:ext cx="9027653" cy="577933"/>
            <a:chOff x="676417" y="4211790"/>
            <a:chExt cx="9027653" cy="577933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D03284B-BE51-F496-7AAA-DA35491AB5D5}"/>
                </a:ext>
              </a:extLst>
            </p:cNvPr>
            <p:cNvSpPr txBox="1"/>
            <p:nvPr/>
          </p:nvSpPr>
          <p:spPr>
            <a:xfrm>
              <a:off x="676417" y="4235725"/>
              <a:ext cx="868679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000" b="1" dirty="0">
                  <a:solidFill>
                    <a:srgbClr val="0070C0"/>
                  </a:solidFill>
                </a:rPr>
                <a:t>2) feuille – grandement – perruche – toit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AD632D-3FB1-C194-6990-608E8D169042}"/>
                </a:ext>
              </a:extLst>
            </p:cNvPr>
            <p:cNvSpPr/>
            <p:nvPr/>
          </p:nvSpPr>
          <p:spPr>
            <a:xfrm>
              <a:off x="7715249" y="4211790"/>
              <a:ext cx="1988821" cy="553999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000" b="1" dirty="0">
                  <a:solidFill>
                    <a:schemeClr val="tx1"/>
                  </a:solidFill>
                </a:rPr>
                <a:t>mordre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7212409-A7AB-F725-0A99-085D1831E048}"/>
              </a:ext>
            </a:extLst>
          </p:cNvPr>
          <p:cNvSpPr txBox="1"/>
          <p:nvPr/>
        </p:nvSpPr>
        <p:spPr>
          <a:xfrm>
            <a:off x="676417" y="2875002"/>
            <a:ext cx="9239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/>
              <a:t>    </a:t>
            </a:r>
            <a:r>
              <a:rPr lang="fr-FR" sz="3000" b="1" dirty="0">
                <a:solidFill>
                  <a:srgbClr val="FF0000"/>
                </a:solidFill>
              </a:rPr>
              <a:t>c</a:t>
            </a:r>
            <a:r>
              <a:rPr lang="fr-FR" sz="3000" dirty="0"/>
              <a:t>ornichon – </a:t>
            </a:r>
            <a:r>
              <a:rPr lang="fr-FR" sz="3000" b="1" dirty="0">
                <a:solidFill>
                  <a:srgbClr val="FF0000"/>
                </a:solidFill>
              </a:rPr>
              <a:t>g</a:t>
            </a:r>
            <a:r>
              <a:rPr lang="fr-FR" sz="3000" dirty="0"/>
              <a:t>alop –                             - </a:t>
            </a:r>
            <a:r>
              <a:rPr lang="fr-FR" sz="3000" b="1" dirty="0">
                <a:solidFill>
                  <a:srgbClr val="FF0000"/>
                </a:solidFill>
              </a:rPr>
              <a:t>t</a:t>
            </a:r>
            <a:r>
              <a:rPr lang="fr-FR" sz="3000" dirty="0"/>
              <a:t>errorisé – </a:t>
            </a:r>
            <a:r>
              <a:rPr lang="fr-FR" sz="3000" b="1" dirty="0">
                <a:solidFill>
                  <a:srgbClr val="FF0000"/>
                </a:solidFill>
              </a:rPr>
              <a:t>v</a:t>
            </a:r>
            <a:r>
              <a:rPr lang="fr-FR" sz="3000" dirty="0"/>
              <a:t>oiture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139AFD-42EB-EAFB-E2D2-EAC91B564CE8}"/>
              </a:ext>
            </a:extLst>
          </p:cNvPr>
          <p:cNvSpPr txBox="1"/>
          <p:nvPr/>
        </p:nvSpPr>
        <p:spPr>
          <a:xfrm>
            <a:off x="676417" y="5283547"/>
            <a:ext cx="105863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>
                <a:solidFill>
                  <a:srgbClr val="0070C0"/>
                </a:solidFill>
              </a:rPr>
              <a:t>2) </a:t>
            </a:r>
            <a:r>
              <a:rPr lang="fr-FR" sz="3000" b="1" dirty="0">
                <a:solidFill>
                  <a:srgbClr val="FF0000"/>
                </a:solidFill>
              </a:rPr>
              <a:t>f</a:t>
            </a:r>
            <a:r>
              <a:rPr lang="fr-FR" sz="3000" dirty="0">
                <a:solidFill>
                  <a:srgbClr val="0070C0"/>
                </a:solidFill>
              </a:rPr>
              <a:t>euille – </a:t>
            </a:r>
            <a:r>
              <a:rPr lang="fr-FR" sz="3000" b="1" dirty="0">
                <a:solidFill>
                  <a:srgbClr val="FF0000"/>
                </a:solidFill>
              </a:rPr>
              <a:t>g</a:t>
            </a:r>
            <a:r>
              <a:rPr lang="fr-FR" sz="3000" dirty="0">
                <a:solidFill>
                  <a:srgbClr val="0070C0"/>
                </a:solidFill>
              </a:rPr>
              <a:t>randement –                              - </a:t>
            </a:r>
            <a:r>
              <a:rPr lang="fr-FR" sz="3000" b="1" dirty="0">
                <a:solidFill>
                  <a:srgbClr val="FF0000"/>
                </a:solidFill>
              </a:rPr>
              <a:t>p</a:t>
            </a:r>
            <a:r>
              <a:rPr lang="fr-FR" sz="3000" dirty="0">
                <a:solidFill>
                  <a:srgbClr val="0070C0"/>
                </a:solidFill>
              </a:rPr>
              <a:t>erruche – </a:t>
            </a:r>
            <a:r>
              <a:rPr lang="fr-FR" sz="3000" b="1" dirty="0">
                <a:solidFill>
                  <a:srgbClr val="FF0000"/>
                </a:solidFill>
              </a:rPr>
              <a:t>t</a:t>
            </a:r>
            <a:r>
              <a:rPr lang="fr-FR" sz="3000" dirty="0">
                <a:solidFill>
                  <a:srgbClr val="0070C0"/>
                </a:solidFill>
              </a:rPr>
              <a:t>oit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6E5EC0-A173-76F2-E706-B12F6D5A97A2}"/>
              </a:ext>
            </a:extLst>
          </p:cNvPr>
          <p:cNvSpPr/>
          <p:nvPr/>
        </p:nvSpPr>
        <p:spPr>
          <a:xfrm>
            <a:off x="4789912" y="5283546"/>
            <a:ext cx="1988821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mordre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03E2EB-1EAD-CB40-988D-F833A3BA2F52}"/>
              </a:ext>
            </a:extLst>
          </p:cNvPr>
          <p:cNvSpPr/>
          <p:nvPr/>
        </p:nvSpPr>
        <p:spPr>
          <a:xfrm>
            <a:off x="4656028" y="2875001"/>
            <a:ext cx="1576249" cy="55399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>
                <a:solidFill>
                  <a:schemeClr val="tx1"/>
                </a:solidFill>
              </a:rPr>
              <a:t>lent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966587-AE8E-C69F-2951-C367E6C94742}"/>
              </a:ext>
            </a:extLst>
          </p:cNvPr>
          <p:cNvSpPr txBox="1"/>
          <p:nvPr/>
        </p:nvSpPr>
        <p:spPr>
          <a:xfrm>
            <a:off x="9697830" y="6166624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urlz MT" panose="04040404050702020202" pitchFamily="82" charset="0"/>
              </a:rPr>
              <a:t>www.ardoise-craie.fr</a:t>
            </a:r>
          </a:p>
        </p:txBody>
      </p:sp>
    </p:spTree>
    <p:extLst>
      <p:ext uri="{BB962C8B-B14F-4D97-AF65-F5344CB8AC3E}">
        <p14:creationId xmlns:p14="http://schemas.microsoft.com/office/powerpoint/2010/main" val="25550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2205</Words>
  <Application>Microsoft Office PowerPoint</Application>
  <PresentationFormat>Grand écran</PresentationFormat>
  <Paragraphs>382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</vt:lpstr>
      <vt:lpstr>Calibri Light</vt:lpstr>
      <vt:lpstr>Curlz MT</vt:lpstr>
      <vt:lpstr>Wingdings</vt:lpstr>
      <vt:lpstr>Thème Office</vt:lpstr>
      <vt:lpstr>UTILISER LE DICTIONNAIRE </vt:lpstr>
      <vt:lpstr>Maîtriser l’ordre alphabétique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Maîtriser l’ordre alphabétique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Maîtriser l’ordre alphabétique Chercher un mot dans le dictionnaire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 l è v 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Maîtriser l’ordre alphabétique Chercher un mot dans le dictionnaire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 n v e c t i v e s </vt:lpstr>
      <vt:lpstr>Présentation PowerPoint</vt:lpstr>
      <vt:lpstr>I n v e c t i v e s </vt:lpstr>
      <vt:lpstr>Présentation PowerPoint</vt:lpstr>
      <vt:lpstr>I n v e c t i v e s </vt:lpstr>
      <vt:lpstr>Présentation PowerPoint</vt:lpstr>
      <vt:lpstr>I n v e c t i v e s </vt:lpstr>
      <vt:lpstr>Présentation PowerPoint</vt:lpstr>
      <vt:lpstr>Présentation PowerPoint</vt:lpstr>
      <vt:lpstr> Lire un article de dictionnaire </vt:lpstr>
      <vt:lpstr>Présentation PowerPoint</vt:lpstr>
      <vt:lpstr>Présentation PowerPoint</vt:lpstr>
      <vt:lpstr>Cherche le mot « aller » et réponds aux questions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UTILISER LE DICTIONNAIRE</dc:title>
  <dc:creator>Office User</dc:creator>
  <cp:lastModifiedBy>Office User</cp:lastModifiedBy>
  <cp:revision>7</cp:revision>
  <dcterms:created xsi:type="dcterms:W3CDTF">2023-10-30T08:50:26Z</dcterms:created>
  <dcterms:modified xsi:type="dcterms:W3CDTF">2023-11-15T17:13:45Z</dcterms:modified>
</cp:coreProperties>
</file>