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2" r:id="rId2"/>
    <p:sldId id="256" r:id="rId3"/>
    <p:sldId id="257" r:id="rId4"/>
    <p:sldId id="274" r:id="rId5"/>
    <p:sldId id="273" r:id="rId6"/>
    <p:sldId id="270" r:id="rId7"/>
    <p:sldId id="271" r:id="rId8"/>
    <p:sldId id="258" r:id="rId9"/>
    <p:sldId id="259" r:id="rId10"/>
    <p:sldId id="260" r:id="rId11"/>
    <p:sldId id="261" r:id="rId12"/>
    <p:sldId id="263" r:id="rId13"/>
    <p:sldId id="264" r:id="rId14"/>
    <p:sldId id="265" r:id="rId15"/>
    <p:sldId id="267" r:id="rId16"/>
    <p:sldId id="268" r:id="rId17"/>
    <p:sldId id="269" r:id="rId18"/>
    <p:sldId id="272" r:id="rId19"/>
    <p:sldId id="275"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6" r:id="rId35"/>
    <p:sldId id="292" r:id="rId36"/>
    <p:sldId id="293" r:id="rId37"/>
    <p:sldId id="294" r:id="rId38"/>
    <p:sldId id="295" r:id="rId39"/>
  </p:sldIdLst>
  <p:sldSz cx="12192000" cy="6858000"/>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 dice" initials="Cd" lastIdx="1" clrIdx="0">
    <p:extLst>
      <p:ext uri="{19B8F6BF-5375-455C-9EA6-DF929625EA0E}">
        <p15:presenceInfo xmlns:p15="http://schemas.microsoft.com/office/powerpoint/2012/main" userId="ed020b911f7475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1A1E"/>
    <a:srgbClr val="962D29"/>
    <a:srgbClr val="E3801B"/>
    <a:srgbClr val="4C0C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90" d="100"/>
          <a:sy n="9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B68F3186-6C68-4AA6-B3FC-31E23385DE91}" type="datetimeFigureOut">
              <a:rPr lang="fr-FR" smtClean="0"/>
              <a:t>04/05/2023</a:t>
            </a:fld>
            <a:endParaRPr lang="fr-FR"/>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note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B0CB6E7-C0FF-43C3-A525-C58099B9F629}" type="slidenum">
              <a:rPr lang="fr-FR" smtClean="0"/>
              <a:t>‹N°›</a:t>
            </a:fld>
            <a:endParaRPr lang="fr-FR"/>
          </a:p>
        </p:txBody>
      </p:sp>
    </p:spTree>
    <p:extLst>
      <p:ext uri="{BB962C8B-B14F-4D97-AF65-F5344CB8AC3E}">
        <p14:creationId xmlns:p14="http://schemas.microsoft.com/office/powerpoint/2010/main" val="385588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0D24E-BBCB-DEDD-95EE-D3111FCD3EC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B38D59C-0116-2DA0-2DEB-C2488C347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E40667-9F86-AA64-F31C-90B161626ADB}"/>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5" name="Espace réservé du pied de page 4">
            <a:extLst>
              <a:ext uri="{FF2B5EF4-FFF2-40B4-BE49-F238E27FC236}">
                <a16:creationId xmlns:a16="http://schemas.microsoft.com/office/drawing/2014/main" id="{4617FF8E-F3CD-4BE1-0A96-38FD76D697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184A0E-49B8-A87B-9AB2-0F6FCC1339C4}"/>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427225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B0AA45-A0BE-FC06-EF8D-FC5D638DED2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2EE2889-2E56-1429-9B10-4EA39BA3F78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F517C3-4C3C-3A1B-BA32-0A54A8D2CA58}"/>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5" name="Espace réservé du pied de page 4">
            <a:extLst>
              <a:ext uri="{FF2B5EF4-FFF2-40B4-BE49-F238E27FC236}">
                <a16:creationId xmlns:a16="http://schemas.microsoft.com/office/drawing/2014/main" id="{1EB2F4A1-65D3-575A-A321-DE3D4C580B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041E29-7FD7-E03F-21CF-CC8398C0C6DB}"/>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346642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3C93D9-556D-08AA-BFF4-2A3882CB5FA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909CEBB-0CA6-7D56-891C-C583C67D204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5AE239-4B5C-7F0D-365F-A479F961F15C}"/>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5" name="Espace réservé du pied de page 4">
            <a:extLst>
              <a:ext uri="{FF2B5EF4-FFF2-40B4-BE49-F238E27FC236}">
                <a16:creationId xmlns:a16="http://schemas.microsoft.com/office/drawing/2014/main" id="{9E11EA36-AAEE-7490-A986-F2AC8D02E9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38CF56-6567-129B-48D1-3DCADC8E400B}"/>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141350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6CE64F-84BC-308C-0914-5E831A1DC43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2D8CEF-0423-261C-01FC-A49AE3E109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E2CE63-1F80-6159-9B7E-17E0230E887F}"/>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5" name="Espace réservé du pied de page 4">
            <a:extLst>
              <a:ext uri="{FF2B5EF4-FFF2-40B4-BE49-F238E27FC236}">
                <a16:creationId xmlns:a16="http://schemas.microsoft.com/office/drawing/2014/main" id="{F36121E1-6BDE-CEE1-95F6-305F1DE681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CF98E3-C948-4EF0-548B-CDB5E2944D5A}"/>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149404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1AAA5-1535-B3CC-88FE-F943A27045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E99F366-612D-BCBD-13AB-9C85E26D4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00E84A-D5E3-5438-1069-F892E1AD401B}"/>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5" name="Espace réservé du pied de page 4">
            <a:extLst>
              <a:ext uri="{FF2B5EF4-FFF2-40B4-BE49-F238E27FC236}">
                <a16:creationId xmlns:a16="http://schemas.microsoft.com/office/drawing/2014/main" id="{311238C9-EAEF-100C-EDC0-32605137D7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E77B4D-6717-B6B0-C270-8E64E7B10245}"/>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210483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E2946-A4AF-415E-3FA4-A784161E446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ABD7AE7-8784-720C-AFA4-AF5C11186FE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7C5947E-C1D4-DDAC-EE80-032AD3E0DA6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CFFB411-EA1F-935B-C51A-3701EFFA7E88}"/>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6" name="Espace réservé du pied de page 5">
            <a:extLst>
              <a:ext uri="{FF2B5EF4-FFF2-40B4-BE49-F238E27FC236}">
                <a16:creationId xmlns:a16="http://schemas.microsoft.com/office/drawing/2014/main" id="{8BEFF5D0-FAB8-AC70-97A1-2B5BA34664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3A5DAE-1733-728F-C22F-883CE6463E36}"/>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179098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08AE3-D769-8C16-6D40-FA967F91B10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DCC9A21-EC92-E491-6130-7E51C49DF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25EF209-0F47-07F8-F645-4B46851E20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6FDE78A-3BD7-3B5A-4FFD-21942D153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2D21E68-C005-6724-C0DD-0F683096C8B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3AA3EFF-F24C-C1B8-F3AF-5CAD7258A240}"/>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8" name="Espace réservé du pied de page 7">
            <a:extLst>
              <a:ext uri="{FF2B5EF4-FFF2-40B4-BE49-F238E27FC236}">
                <a16:creationId xmlns:a16="http://schemas.microsoft.com/office/drawing/2014/main" id="{D5ACE423-A38D-E3C6-61CC-A89E179FFAC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99C9644-47D9-99A9-AB36-3305E6810216}"/>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178989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96626-BC89-6056-30A9-D09EEAD64E0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8A599AE-04E9-0815-8345-637199DEE0DD}"/>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4" name="Espace réservé du pied de page 3">
            <a:extLst>
              <a:ext uri="{FF2B5EF4-FFF2-40B4-BE49-F238E27FC236}">
                <a16:creationId xmlns:a16="http://schemas.microsoft.com/office/drawing/2014/main" id="{C2FDC477-918D-66E1-9BA0-1FE4018779D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DA6D4E9-056E-065A-516B-883A1FEF01DF}"/>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199487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0C5941-4095-C406-A681-EF9AA5E94F71}"/>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3" name="Espace réservé du pied de page 2">
            <a:extLst>
              <a:ext uri="{FF2B5EF4-FFF2-40B4-BE49-F238E27FC236}">
                <a16:creationId xmlns:a16="http://schemas.microsoft.com/office/drawing/2014/main" id="{7AB210E3-80CD-D6C9-A365-8912AC82C23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6BD4C86-4868-5773-9085-608A1F972B50}"/>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12906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FAEE1-0D1B-9993-D53E-32228AB23C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DB341BB-2BDE-4418-2E7A-C3BE4B6C4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5B034F3-883B-53A9-1E07-E894DE79C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D246BF-0963-1934-838A-296661370519}"/>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6" name="Espace réservé du pied de page 5">
            <a:extLst>
              <a:ext uri="{FF2B5EF4-FFF2-40B4-BE49-F238E27FC236}">
                <a16:creationId xmlns:a16="http://schemas.microsoft.com/office/drawing/2014/main" id="{64746185-C882-EBAD-791F-A1616B983C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317DD3-741F-148A-AEE3-6C4E5A5BFC2C}"/>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53534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4F60D-FB3B-6A67-08EF-C6C294230E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9FFF13E-87C2-FBE7-441A-D23FAF3C1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0718F80-B109-396E-04E8-3B34CC2F4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116B278-B839-89C4-6B0B-58D252025DDD}"/>
              </a:ext>
            </a:extLst>
          </p:cNvPr>
          <p:cNvSpPr>
            <a:spLocks noGrp="1"/>
          </p:cNvSpPr>
          <p:nvPr>
            <p:ph type="dt" sz="half" idx="10"/>
          </p:nvPr>
        </p:nvSpPr>
        <p:spPr/>
        <p:txBody>
          <a:bodyPr/>
          <a:lstStyle/>
          <a:p>
            <a:fld id="{6D4A530D-CF99-4C9B-AD03-4521087219CA}" type="datetimeFigureOut">
              <a:rPr lang="fr-FR" smtClean="0"/>
              <a:t>04/05/2023</a:t>
            </a:fld>
            <a:endParaRPr lang="fr-FR"/>
          </a:p>
        </p:txBody>
      </p:sp>
      <p:sp>
        <p:nvSpPr>
          <p:cNvPr id="6" name="Espace réservé du pied de page 5">
            <a:extLst>
              <a:ext uri="{FF2B5EF4-FFF2-40B4-BE49-F238E27FC236}">
                <a16:creationId xmlns:a16="http://schemas.microsoft.com/office/drawing/2014/main" id="{C7199CA4-FCF0-694F-62D7-A8198FC300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FB645A-9E80-287C-B46A-E862C3F5DECE}"/>
              </a:ext>
            </a:extLst>
          </p:cNvPr>
          <p:cNvSpPr>
            <a:spLocks noGrp="1"/>
          </p:cNvSpPr>
          <p:nvPr>
            <p:ph type="sldNum" sz="quarter" idx="12"/>
          </p:nvPr>
        </p:nvSpPr>
        <p:spPr/>
        <p:txBody>
          <a:bodyPr/>
          <a:lstStyle/>
          <a:p>
            <a:fld id="{4738DE02-507E-42DC-9936-1F4D616168EA}" type="slidenum">
              <a:rPr lang="fr-FR" smtClean="0"/>
              <a:t>‹N°›</a:t>
            </a:fld>
            <a:endParaRPr lang="fr-FR"/>
          </a:p>
        </p:txBody>
      </p:sp>
    </p:spTree>
    <p:extLst>
      <p:ext uri="{BB962C8B-B14F-4D97-AF65-F5344CB8AC3E}">
        <p14:creationId xmlns:p14="http://schemas.microsoft.com/office/powerpoint/2010/main" val="5900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A9D9BB6-CE66-6128-1FD4-53F25A004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AB9BCE2-49C2-79EE-C8C0-7D22E989C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89E920-A96F-8018-3169-7C3112F82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A530D-CF99-4C9B-AD03-4521087219CA}" type="datetimeFigureOut">
              <a:rPr lang="fr-FR" smtClean="0"/>
              <a:t>04/05/2023</a:t>
            </a:fld>
            <a:endParaRPr lang="fr-FR"/>
          </a:p>
        </p:txBody>
      </p:sp>
      <p:sp>
        <p:nvSpPr>
          <p:cNvPr id="5" name="Espace réservé du pied de page 4">
            <a:extLst>
              <a:ext uri="{FF2B5EF4-FFF2-40B4-BE49-F238E27FC236}">
                <a16:creationId xmlns:a16="http://schemas.microsoft.com/office/drawing/2014/main" id="{2A9EA9C4-77DD-56E9-BCBC-9EE3A0BF0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4D4F438-3171-1E5B-E892-F640B081AE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DE02-507E-42DC-9936-1F4D616168EA}" type="slidenum">
              <a:rPr lang="fr-FR" smtClean="0"/>
              <a:t>‹N°›</a:t>
            </a:fld>
            <a:endParaRPr lang="fr-FR"/>
          </a:p>
        </p:txBody>
      </p:sp>
    </p:spTree>
    <p:extLst>
      <p:ext uri="{BB962C8B-B14F-4D97-AF65-F5344CB8AC3E}">
        <p14:creationId xmlns:p14="http://schemas.microsoft.com/office/powerpoint/2010/main" val="176500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9518B67-CCBD-7FA9-C684-EA8C4721254A}"/>
              </a:ext>
            </a:extLst>
          </p:cNvPr>
          <p:cNvPicPr>
            <a:picLocks noChangeAspect="1"/>
          </p:cNvPicPr>
          <p:nvPr/>
        </p:nvPicPr>
        <p:blipFill>
          <a:blip r:embed="rId2"/>
          <a:stretch>
            <a:fillRect/>
          </a:stretch>
        </p:blipFill>
        <p:spPr>
          <a:xfrm>
            <a:off x="-85060" y="-71314"/>
            <a:ext cx="12277060" cy="6929314"/>
          </a:xfrm>
          <a:prstGeom prst="rect">
            <a:avLst/>
          </a:prstGeom>
        </p:spPr>
      </p:pic>
      <p:sp>
        <p:nvSpPr>
          <p:cNvPr id="6" name="ZoneTexte 5">
            <a:extLst>
              <a:ext uri="{FF2B5EF4-FFF2-40B4-BE49-F238E27FC236}">
                <a16:creationId xmlns:a16="http://schemas.microsoft.com/office/drawing/2014/main" id="{4405CE0D-DC9B-EB54-67FE-D6D664722C85}"/>
              </a:ext>
            </a:extLst>
          </p:cNvPr>
          <p:cNvSpPr txBox="1"/>
          <p:nvPr/>
        </p:nvSpPr>
        <p:spPr>
          <a:xfrm>
            <a:off x="6177517" y="297711"/>
            <a:ext cx="5603358" cy="4247317"/>
          </a:xfrm>
          <a:prstGeom prst="rect">
            <a:avLst/>
          </a:prstGeom>
          <a:solidFill>
            <a:srgbClr val="4C0C09"/>
          </a:solidFill>
        </p:spPr>
        <p:txBody>
          <a:bodyPr wrap="square" rtlCol="0">
            <a:spAutoFit/>
          </a:bodyPr>
          <a:lstStyle/>
          <a:p>
            <a:pPr algn="ctr"/>
            <a:r>
              <a:rPr lang="fr-FR" sz="9000" dirty="0">
                <a:solidFill>
                  <a:schemeClr val="bg1"/>
                </a:solidFill>
                <a:latin typeface="Harry P" panose="00000400000000000000" pitchFamily="2" charset="0"/>
              </a:rPr>
              <a:t>Harry Potter a l’</a:t>
            </a:r>
            <a:r>
              <a:rPr lang="fr-FR" sz="9000" dirty="0" err="1">
                <a:solidFill>
                  <a:schemeClr val="bg1"/>
                </a:solidFill>
                <a:latin typeface="Harry P" panose="00000400000000000000" pitchFamily="2" charset="0"/>
              </a:rPr>
              <a:t>ecole</a:t>
            </a:r>
            <a:r>
              <a:rPr lang="fr-FR" sz="9000" dirty="0">
                <a:solidFill>
                  <a:schemeClr val="bg1"/>
                </a:solidFill>
                <a:latin typeface="Harry P" panose="00000400000000000000" pitchFamily="2" charset="0"/>
              </a:rPr>
              <a:t> des sorciers</a:t>
            </a:r>
          </a:p>
        </p:txBody>
      </p:sp>
      <p:cxnSp>
        <p:nvCxnSpPr>
          <p:cNvPr id="8" name="Connecteur droit 7">
            <a:extLst>
              <a:ext uri="{FF2B5EF4-FFF2-40B4-BE49-F238E27FC236}">
                <a16:creationId xmlns:a16="http://schemas.microsoft.com/office/drawing/2014/main" id="{E867DB48-D1B5-326A-F0A5-DD6044B39BEC}"/>
              </a:ext>
            </a:extLst>
          </p:cNvPr>
          <p:cNvCxnSpPr/>
          <p:nvPr/>
        </p:nvCxnSpPr>
        <p:spPr>
          <a:xfrm flipV="1">
            <a:off x="7783033" y="1967023"/>
            <a:ext cx="244548" cy="2020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D31EE40-2949-AF36-2687-8482E8A2FCBB}"/>
              </a:ext>
            </a:extLst>
          </p:cNvPr>
          <p:cNvCxnSpPr>
            <a:cxnSpLocks/>
          </p:cNvCxnSpPr>
          <p:nvPr/>
        </p:nvCxnSpPr>
        <p:spPr>
          <a:xfrm>
            <a:off x="11125200" y="567069"/>
            <a:ext cx="230372" cy="2516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2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au 28">
            <a:extLst>
              <a:ext uri="{FF2B5EF4-FFF2-40B4-BE49-F238E27FC236}">
                <a16:creationId xmlns:a16="http://schemas.microsoft.com/office/drawing/2014/main" id="{26B6FE39-DBDB-8F6E-6DEB-DAD43B0DD58A}"/>
              </a:ext>
            </a:extLst>
          </p:cNvPr>
          <p:cNvGraphicFramePr>
            <a:graphicFrameLocks noGrp="1"/>
          </p:cNvGraphicFramePr>
          <p:nvPr>
            <p:extLst>
              <p:ext uri="{D42A27DB-BD31-4B8C-83A1-F6EECF244321}">
                <p14:modId xmlns:p14="http://schemas.microsoft.com/office/powerpoint/2010/main" val="3698762741"/>
              </p:ext>
            </p:extLst>
          </p:nvPr>
        </p:nvGraphicFramePr>
        <p:xfrm>
          <a:off x="85060" y="191387"/>
          <a:ext cx="11929732" cy="7005768"/>
        </p:xfrm>
        <a:graphic>
          <a:graphicData uri="http://schemas.openxmlformats.org/drawingml/2006/table">
            <a:tbl>
              <a:tblPr firstRow="1" firstCol="1" bandRow="1">
                <a:tableStyleId>{BC89EF96-8CEA-46FF-86C4-4CE0E7609802}</a:tableStyleId>
              </a:tblPr>
              <a:tblGrid>
                <a:gridCol w="3317359">
                  <a:extLst>
                    <a:ext uri="{9D8B030D-6E8A-4147-A177-3AD203B41FA5}">
                      <a16:colId xmlns:a16="http://schemas.microsoft.com/office/drawing/2014/main" val="3735849350"/>
                    </a:ext>
                  </a:extLst>
                </a:gridCol>
                <a:gridCol w="7708604">
                  <a:extLst>
                    <a:ext uri="{9D8B030D-6E8A-4147-A177-3AD203B41FA5}">
                      <a16:colId xmlns:a16="http://schemas.microsoft.com/office/drawing/2014/main" val="2728037203"/>
                    </a:ext>
                  </a:extLst>
                </a:gridCol>
                <a:gridCol w="903769">
                  <a:extLst>
                    <a:ext uri="{9D8B030D-6E8A-4147-A177-3AD203B41FA5}">
                      <a16:colId xmlns:a16="http://schemas.microsoft.com/office/drawing/2014/main" val="1657473875"/>
                    </a:ext>
                  </a:extLst>
                </a:gridCol>
              </a:tblGrid>
              <a:tr h="279541">
                <a:tc>
                  <a:txBody>
                    <a:bodyPr/>
                    <a:lstStyle/>
                    <a:p>
                      <a:pPr indent="-66675" algn="ctr">
                        <a:lnSpc>
                          <a:spcPct val="107000"/>
                        </a:lnSpc>
                        <a:spcAft>
                          <a:spcPts val="800"/>
                        </a:spcAft>
                      </a:pPr>
                      <a:r>
                        <a:rPr lang="fr-FR" sz="2000" dirty="0">
                          <a:effectLst/>
                          <a:latin typeface="Harry P" panose="00000400000000000000" pitchFamily="2" charset="0"/>
                        </a:rPr>
                        <a:t>Etape 2</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1823" marR="31823" marT="0" marB="0"/>
                </a:tc>
                <a:tc>
                  <a:txBody>
                    <a:bodyPr/>
                    <a:lstStyle/>
                    <a:p>
                      <a:pPr algn="ctr">
                        <a:lnSpc>
                          <a:spcPct val="107000"/>
                        </a:lnSpc>
                        <a:spcAft>
                          <a:spcPts val="800"/>
                        </a:spcAft>
                      </a:pPr>
                      <a:r>
                        <a:rPr lang="fr-FR" sz="2000" dirty="0">
                          <a:effectLst/>
                          <a:latin typeface="Harry P" panose="00000400000000000000" pitchFamily="2" charset="0"/>
                        </a:rPr>
                        <a:t>Les manifestations de l’étrange</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1823" marR="31823" marT="0" marB="0"/>
                </a:tc>
                <a:tc>
                  <a:txBody>
                    <a:bodyPr/>
                    <a:lstStyle/>
                    <a:p>
                      <a:pPr algn="ctr">
                        <a:lnSpc>
                          <a:spcPct val="107000"/>
                        </a:lnSpc>
                        <a:spcAft>
                          <a:spcPts val="800"/>
                        </a:spcAft>
                      </a:pPr>
                      <a:r>
                        <a:rPr lang="fr-FR" sz="2000" dirty="0">
                          <a:effectLst/>
                          <a:latin typeface="Harry P" panose="00000400000000000000" pitchFamily="2" charset="0"/>
                        </a:rPr>
                        <a:t>Pages</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1823" marR="31823" marT="0" marB="0"/>
                </a:tc>
                <a:extLst>
                  <a:ext uri="{0D108BD9-81ED-4DB2-BD59-A6C34878D82A}">
                    <a16:rowId xmlns:a16="http://schemas.microsoft.com/office/drawing/2014/main" val="2415547209"/>
                  </a:ext>
                </a:extLst>
              </a:tr>
              <a:tr h="1039801">
                <a:tc>
                  <a:txBody>
                    <a:bodyPr/>
                    <a:lstStyle/>
                    <a:p>
                      <a:pPr>
                        <a:lnSpc>
                          <a:spcPct val="107000"/>
                        </a:lnSpc>
                        <a:spcAft>
                          <a:spcPts val="800"/>
                        </a:spcAft>
                      </a:pPr>
                      <a:r>
                        <a:rPr lang="fr-FR" sz="1500" b="0" dirty="0">
                          <a:effectLst/>
                        </a:rPr>
                        <a:t>3) Qu’est-ce qui horrifie le plus les </a:t>
                      </a:r>
                      <a:r>
                        <a:rPr lang="fr-FR" sz="1500" b="0" dirty="0" err="1">
                          <a:effectLst/>
                        </a:rPr>
                        <a:t>Dursley</a:t>
                      </a:r>
                      <a:r>
                        <a:rPr lang="fr-FR" sz="1500" b="0" dirty="0">
                          <a:effectLst/>
                        </a:rPr>
                        <a:t> ? </a:t>
                      </a:r>
                      <a:endParaRPr lang="fr-FR"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tc>
                  <a:txBody>
                    <a:bodyPr/>
                    <a:lstStyle/>
                    <a:p>
                      <a:pPr>
                        <a:lnSpc>
                          <a:spcPct val="200000"/>
                        </a:lnSpc>
                        <a:spcBef>
                          <a:spcPts val="1200"/>
                        </a:spcBef>
                        <a:spcAft>
                          <a:spcPts val="800"/>
                        </a:spcAft>
                      </a:pPr>
                      <a:r>
                        <a:rPr lang="fr-FR" sz="500" dirty="0">
                          <a:effectLst/>
                        </a:rPr>
                        <a:t>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tc>
                  <a:txBody>
                    <a:bodyPr/>
                    <a:lstStyle/>
                    <a:p>
                      <a:pPr>
                        <a:lnSpc>
                          <a:spcPct val="107000"/>
                        </a:lnSpc>
                        <a:spcAft>
                          <a:spcPts val="800"/>
                        </a:spcAft>
                      </a:pPr>
                      <a:r>
                        <a:rPr lang="fr-FR" sz="500" dirty="0">
                          <a:effectLst/>
                        </a:rPr>
                        <a:t> </a:t>
                      </a:r>
                    </a:p>
                    <a:p>
                      <a:pPr>
                        <a:lnSpc>
                          <a:spcPct val="107000"/>
                        </a:lnSpc>
                        <a:spcAft>
                          <a:spcPts val="800"/>
                        </a:spcAft>
                      </a:pPr>
                      <a:endParaRPr lang="fr-FR" sz="500" dirty="0">
                        <a:effectLst/>
                      </a:endParaRPr>
                    </a:p>
                    <a:p>
                      <a:pPr>
                        <a:lnSpc>
                          <a:spcPct val="107000"/>
                        </a:lnSpc>
                        <a:spcAft>
                          <a:spcPts val="800"/>
                        </a:spcAft>
                      </a:pPr>
                      <a:r>
                        <a:rPr lang="fr-FR" sz="500" dirty="0">
                          <a:effectLst/>
                        </a:rPr>
                        <a:t>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extLst>
                  <a:ext uri="{0D108BD9-81ED-4DB2-BD59-A6C34878D82A}">
                    <a16:rowId xmlns:a16="http://schemas.microsoft.com/office/drawing/2014/main" val="663311404"/>
                  </a:ext>
                </a:extLst>
              </a:tr>
              <a:tr h="1567258">
                <a:tc>
                  <a:txBody>
                    <a:bodyPr/>
                    <a:lstStyle/>
                    <a:p>
                      <a:pPr>
                        <a:lnSpc>
                          <a:spcPct val="107000"/>
                        </a:lnSpc>
                        <a:spcAft>
                          <a:spcPts val="800"/>
                        </a:spcAft>
                      </a:pPr>
                      <a:r>
                        <a:rPr lang="fr-FR" sz="1500" b="0" dirty="0">
                          <a:effectLst/>
                        </a:rPr>
                        <a:t>4) Coche les synonymes du mot étrange :</a:t>
                      </a:r>
                    </a:p>
                    <a:p>
                      <a:pPr>
                        <a:lnSpc>
                          <a:spcPct val="107000"/>
                        </a:lnSpc>
                        <a:spcAft>
                          <a:spcPts val="800"/>
                        </a:spcAft>
                      </a:pPr>
                      <a:r>
                        <a:rPr lang="fr-FR" sz="1500" b="0" dirty="0">
                          <a:effectLst/>
                        </a:rPr>
                        <a:t> </a:t>
                      </a:r>
                      <a:endParaRPr lang="fr-FR"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tc>
                  <a:txBody>
                    <a:bodyPr/>
                    <a:lstStyle/>
                    <a:p>
                      <a:pPr>
                        <a:lnSpc>
                          <a:spcPct val="107000"/>
                        </a:lnSpc>
                        <a:spcAft>
                          <a:spcPts val="800"/>
                        </a:spcAft>
                      </a:pPr>
                      <a:endParaRPr lang="fr-FR" sz="500" dirty="0">
                        <a:effectLst/>
                      </a:endParaRPr>
                    </a:p>
                    <a:p>
                      <a:pPr marL="0" lvl="0" indent="0">
                        <a:lnSpc>
                          <a:spcPct val="106000"/>
                        </a:lnSpc>
                        <a:buFont typeface="Wingdings" panose="05000000000000000000" pitchFamily="2" charset="2"/>
                        <a:buNone/>
                        <a:tabLst>
                          <a:tab pos="457200" algn="l"/>
                        </a:tabLst>
                      </a:pP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tc>
                  <a:txBody>
                    <a:bodyPr/>
                    <a:lstStyle/>
                    <a:p>
                      <a:pPr>
                        <a:lnSpc>
                          <a:spcPct val="107000"/>
                        </a:lnSpc>
                        <a:spcAft>
                          <a:spcPts val="800"/>
                        </a:spcAft>
                      </a:pPr>
                      <a:r>
                        <a:rPr lang="fr-FR" sz="500" dirty="0">
                          <a:effectLst/>
                        </a:rPr>
                        <a:t>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extLst>
                  <a:ext uri="{0D108BD9-81ED-4DB2-BD59-A6C34878D82A}">
                    <a16:rowId xmlns:a16="http://schemas.microsoft.com/office/drawing/2014/main" val="3444407846"/>
                  </a:ext>
                </a:extLst>
              </a:tr>
              <a:tr h="1547144">
                <a:tc>
                  <a:txBody>
                    <a:bodyPr/>
                    <a:lstStyle/>
                    <a:p>
                      <a:pPr>
                        <a:lnSpc>
                          <a:spcPct val="107000"/>
                        </a:lnSpc>
                        <a:spcAft>
                          <a:spcPts val="800"/>
                        </a:spcAft>
                      </a:pPr>
                      <a:r>
                        <a:rPr lang="fr-FR" sz="1500" b="0" dirty="0">
                          <a:effectLst/>
                        </a:rPr>
                        <a:t>5) Quels sont les 4 événements bizarres dont sont témoins les gens dans le chapitre ?</a:t>
                      </a:r>
                    </a:p>
                    <a:p>
                      <a:pPr>
                        <a:lnSpc>
                          <a:spcPct val="107000"/>
                        </a:lnSpc>
                        <a:spcAft>
                          <a:spcPts val="800"/>
                        </a:spcAft>
                      </a:pPr>
                      <a:r>
                        <a:rPr lang="fr-FR" sz="1500" b="0" dirty="0">
                          <a:effectLst/>
                        </a:rPr>
                        <a:t> </a:t>
                      </a:r>
                      <a:endParaRPr lang="fr-FR"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tc>
                  <a:txBody>
                    <a:bodyPr/>
                    <a:lstStyle/>
                    <a:p>
                      <a:pPr>
                        <a:lnSpc>
                          <a:spcPct val="100000"/>
                        </a:lnSpc>
                        <a:spcBef>
                          <a:spcPts val="1200"/>
                        </a:spcBef>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1) </a:t>
                      </a:r>
                    </a:p>
                    <a:p>
                      <a:pPr>
                        <a:lnSpc>
                          <a:spcPct val="100000"/>
                        </a:lnSpc>
                        <a:spcBef>
                          <a:spcPts val="1200"/>
                        </a:spcBef>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2) </a:t>
                      </a:r>
                    </a:p>
                    <a:p>
                      <a:pPr>
                        <a:lnSpc>
                          <a:spcPct val="100000"/>
                        </a:lnSpc>
                        <a:spcBef>
                          <a:spcPts val="1200"/>
                        </a:spcBef>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3)</a:t>
                      </a:r>
                    </a:p>
                    <a:p>
                      <a:pPr>
                        <a:lnSpc>
                          <a:spcPct val="100000"/>
                        </a:lnSpc>
                        <a:spcBef>
                          <a:spcPts val="1200"/>
                        </a:spcBef>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4) </a:t>
                      </a:r>
                    </a:p>
                  </a:txBody>
                  <a:tcPr marL="31823" marR="31823" marT="0" marB="0"/>
                </a:tc>
                <a:tc>
                  <a:txBody>
                    <a:bodyPr/>
                    <a:lstStyle/>
                    <a:p>
                      <a:pPr>
                        <a:lnSpc>
                          <a:spcPct val="107000"/>
                        </a:lnSpc>
                        <a:spcAft>
                          <a:spcPts val="800"/>
                        </a:spcAft>
                      </a:pPr>
                      <a:r>
                        <a:rPr lang="fr-FR" sz="500">
                          <a:effectLst/>
                        </a:rPr>
                        <a:t>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extLst>
                  <a:ext uri="{0D108BD9-81ED-4DB2-BD59-A6C34878D82A}">
                    <a16:rowId xmlns:a16="http://schemas.microsoft.com/office/drawing/2014/main" val="4182175391"/>
                  </a:ext>
                </a:extLst>
              </a:tr>
              <a:tr h="986715">
                <a:tc>
                  <a:txBody>
                    <a:bodyPr/>
                    <a:lstStyle/>
                    <a:p>
                      <a:pPr>
                        <a:lnSpc>
                          <a:spcPct val="107000"/>
                        </a:lnSpc>
                        <a:spcAft>
                          <a:spcPts val="800"/>
                        </a:spcAft>
                      </a:pPr>
                      <a:r>
                        <a:rPr lang="fr-FR" sz="1500" b="0" dirty="0">
                          <a:effectLst/>
                        </a:rPr>
                        <a:t>6) Quelles réactions les manifestations de l’étrange provoquent-elles chez M. </a:t>
                      </a:r>
                      <a:r>
                        <a:rPr lang="fr-FR" sz="1500" b="0" dirty="0" err="1">
                          <a:effectLst/>
                        </a:rPr>
                        <a:t>Dursley</a:t>
                      </a:r>
                      <a:r>
                        <a:rPr lang="fr-FR" sz="1500" b="0" dirty="0">
                          <a:effectLst/>
                        </a:rPr>
                        <a:t> ?</a:t>
                      </a:r>
                    </a:p>
                    <a:p>
                      <a:pPr>
                        <a:lnSpc>
                          <a:spcPct val="107000"/>
                        </a:lnSpc>
                        <a:spcAft>
                          <a:spcPts val="800"/>
                        </a:spcAft>
                        <a:tabLst>
                          <a:tab pos="723900" algn="l"/>
                        </a:tabLst>
                      </a:pPr>
                      <a:r>
                        <a:rPr lang="fr-FR" sz="1500" b="0" dirty="0">
                          <a:effectLst/>
                        </a:rPr>
                        <a:t> </a:t>
                      </a:r>
                      <a:endParaRPr lang="fr-FR"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tc>
                  <a:txBody>
                    <a:bodyPr/>
                    <a:lstStyle/>
                    <a:p>
                      <a:pPr>
                        <a:lnSpc>
                          <a:spcPct val="200000"/>
                        </a:lnSpc>
                        <a:spcBef>
                          <a:spcPts val="1200"/>
                        </a:spcBef>
                        <a:spcAft>
                          <a:spcPts val="800"/>
                        </a:spcAft>
                      </a:pP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tc>
                  <a:txBody>
                    <a:bodyPr/>
                    <a:lstStyle/>
                    <a:p>
                      <a:pPr>
                        <a:lnSpc>
                          <a:spcPct val="107000"/>
                        </a:lnSpc>
                        <a:spcAft>
                          <a:spcPts val="800"/>
                        </a:spcAft>
                      </a:pPr>
                      <a:r>
                        <a:rPr lang="fr-FR" sz="500">
                          <a:effectLst/>
                        </a:rPr>
                        <a:t> </a:t>
                      </a:r>
                      <a:endParaRPr lang="fr-FR" sz="50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extLst>
                  <a:ext uri="{0D108BD9-81ED-4DB2-BD59-A6C34878D82A}">
                    <a16:rowId xmlns:a16="http://schemas.microsoft.com/office/drawing/2014/main" val="3969593303"/>
                  </a:ext>
                </a:extLst>
              </a:tr>
              <a:tr h="1246154">
                <a:tc>
                  <a:txBody>
                    <a:bodyPr/>
                    <a:lstStyle/>
                    <a:p>
                      <a:pPr>
                        <a:lnSpc>
                          <a:spcPct val="107000"/>
                        </a:lnSpc>
                        <a:spcAft>
                          <a:spcPts val="800"/>
                        </a:spcAft>
                      </a:pPr>
                      <a:r>
                        <a:rPr lang="fr-FR" sz="1500" b="0" dirty="0">
                          <a:effectLst/>
                        </a:rPr>
                        <a:t>7) Qu’est-ce que tous ces indices nous apprennent sur l’origine des Potter ?</a:t>
                      </a:r>
                      <a:endParaRPr lang="fr-FR"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tc>
                  <a:txBody>
                    <a:bodyPr/>
                    <a:lstStyle/>
                    <a:p>
                      <a:pPr>
                        <a:lnSpc>
                          <a:spcPct val="200000"/>
                        </a:lnSpc>
                        <a:spcBef>
                          <a:spcPts val="1200"/>
                        </a:spcBef>
                        <a:spcAft>
                          <a:spcPts val="800"/>
                        </a:spcAft>
                      </a:pP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1200"/>
                        </a:spcBef>
                        <a:spcAft>
                          <a:spcPts val="800"/>
                        </a:spcAft>
                      </a:pP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1200"/>
                        </a:spcBef>
                        <a:spcAft>
                          <a:spcPts val="800"/>
                        </a:spcAft>
                      </a:pP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1200"/>
                        </a:spcBef>
                        <a:spcAft>
                          <a:spcPts val="800"/>
                        </a:spcAft>
                      </a:pP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tc>
                  <a:txBody>
                    <a:bodyPr/>
                    <a:lstStyle/>
                    <a:p>
                      <a:pPr>
                        <a:lnSpc>
                          <a:spcPct val="107000"/>
                        </a:lnSpc>
                        <a:spcAft>
                          <a:spcPts val="800"/>
                        </a:spcAft>
                      </a:pPr>
                      <a:r>
                        <a:rPr lang="fr-FR" sz="500" dirty="0">
                          <a:effectLst/>
                        </a:rPr>
                        <a:t>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823" marR="31823" marT="0" marB="0"/>
                </a:tc>
                <a:extLst>
                  <a:ext uri="{0D108BD9-81ED-4DB2-BD59-A6C34878D82A}">
                    <a16:rowId xmlns:a16="http://schemas.microsoft.com/office/drawing/2014/main" val="250625709"/>
                  </a:ext>
                </a:extLst>
              </a:tr>
            </a:tbl>
          </a:graphicData>
        </a:graphic>
      </p:graphicFrame>
      <p:grpSp>
        <p:nvGrpSpPr>
          <p:cNvPr id="9" name="Groupe 8">
            <a:extLst>
              <a:ext uri="{FF2B5EF4-FFF2-40B4-BE49-F238E27FC236}">
                <a16:creationId xmlns:a16="http://schemas.microsoft.com/office/drawing/2014/main" id="{E347E883-ACDF-219A-42E7-1B8E67FD7F16}"/>
              </a:ext>
            </a:extLst>
          </p:cNvPr>
          <p:cNvGrpSpPr/>
          <p:nvPr/>
        </p:nvGrpSpPr>
        <p:grpSpPr>
          <a:xfrm>
            <a:off x="3806456" y="1612391"/>
            <a:ext cx="6517758" cy="1481684"/>
            <a:chOff x="2966484" y="2824502"/>
            <a:chExt cx="6390168" cy="2052106"/>
          </a:xfrm>
        </p:grpSpPr>
        <p:sp>
          <p:nvSpPr>
            <p:cNvPr id="5" name="ZoneTexte 4">
              <a:extLst>
                <a:ext uri="{FF2B5EF4-FFF2-40B4-BE49-F238E27FC236}">
                  <a16:creationId xmlns:a16="http://schemas.microsoft.com/office/drawing/2014/main" id="{8EFEEF3C-DD93-BD50-0607-DF61E77B261F}"/>
                </a:ext>
              </a:extLst>
            </p:cNvPr>
            <p:cNvSpPr txBox="1"/>
            <p:nvPr/>
          </p:nvSpPr>
          <p:spPr>
            <a:xfrm>
              <a:off x="2966484" y="2824502"/>
              <a:ext cx="1775637" cy="1276055"/>
            </a:xfrm>
            <a:prstGeom prst="rect">
              <a:avLst/>
            </a:prstGeom>
            <a:noFill/>
          </p:spPr>
          <p:txBody>
            <a:bodyPr wrap="square" rtlCol="0">
              <a:spAutoFit/>
            </a:bodyPr>
            <a:lstStyle/>
            <a:p>
              <a:pPr marL="285750" indent="-285750">
                <a:lnSpc>
                  <a:spcPct val="107000"/>
                </a:lnSpc>
                <a:spcBef>
                  <a:spcPts val="1200"/>
                </a:spcBef>
                <a:spcAft>
                  <a:spcPts val="0"/>
                </a:spcAft>
                <a:buFont typeface="Wingdings" panose="05000000000000000000" pitchFamily="2" charset="2"/>
                <a:buChar char="q"/>
              </a:pPr>
              <a:r>
                <a:rPr lang="fr-FR" sz="1800" dirty="0">
                  <a:effectLst/>
                  <a:latin typeface="Calibri" panose="020F0502020204030204" pitchFamily="34" charset="0"/>
                  <a:ea typeface="Calibri" panose="020F0502020204030204" pitchFamily="34" charset="0"/>
                  <a:cs typeface="Times New Roman" panose="02020603050405020304" pitchFamily="18" charset="0"/>
                </a:rPr>
                <a:t>Mystérieux</a:t>
              </a:r>
            </a:p>
            <a:p>
              <a:pPr marL="285750" indent="-285750">
                <a:lnSpc>
                  <a:spcPct val="107000"/>
                </a:lnSpc>
                <a:spcBef>
                  <a:spcPts val="1200"/>
                </a:spcBef>
                <a:spcAft>
                  <a:spcPts val="0"/>
                </a:spcAft>
                <a:buFont typeface="Wingdings" panose="05000000000000000000" pitchFamily="2" charset="2"/>
                <a:buChar char="q"/>
              </a:pPr>
              <a:r>
                <a:rPr lang="fr-FR" sz="1800" dirty="0">
                  <a:effectLst/>
                  <a:latin typeface="Calibri" panose="020F0502020204030204" pitchFamily="34" charset="0"/>
                  <a:ea typeface="Calibri" panose="020F0502020204030204" pitchFamily="34" charset="0"/>
                  <a:cs typeface="Times New Roman" panose="02020603050405020304" pitchFamily="18" charset="0"/>
                </a:rPr>
                <a:t>Normal</a:t>
              </a:r>
            </a:p>
            <a:p>
              <a:pPr marL="285750" indent="-285750">
                <a:lnSpc>
                  <a:spcPct val="107000"/>
                </a:lnSpc>
                <a:spcBef>
                  <a:spcPts val="1200"/>
                </a:spcBef>
                <a:spcAft>
                  <a:spcPts val="0"/>
                </a:spcAft>
                <a:buFont typeface="Wingdings" panose="05000000000000000000" pitchFamily="2" charset="2"/>
                <a:buChar char="q"/>
              </a:pPr>
              <a:r>
                <a:rPr lang="fr-FR" sz="1800" dirty="0">
                  <a:effectLst/>
                  <a:latin typeface="Calibri" panose="020F0502020204030204" pitchFamily="34" charset="0"/>
                  <a:ea typeface="Calibri" panose="020F0502020204030204" pitchFamily="34" charset="0"/>
                  <a:cs typeface="Times New Roman" panose="02020603050405020304" pitchFamily="18" charset="0"/>
                </a:rPr>
                <a:t>Insolite </a:t>
              </a:r>
            </a:p>
          </p:txBody>
        </p:sp>
        <p:sp>
          <p:nvSpPr>
            <p:cNvPr id="6" name="ZoneTexte 5">
              <a:extLst>
                <a:ext uri="{FF2B5EF4-FFF2-40B4-BE49-F238E27FC236}">
                  <a16:creationId xmlns:a16="http://schemas.microsoft.com/office/drawing/2014/main" id="{8AE07A89-5770-04C4-57F2-0C6C2FDBE929}"/>
                </a:ext>
              </a:extLst>
            </p:cNvPr>
            <p:cNvSpPr txBox="1"/>
            <p:nvPr/>
          </p:nvSpPr>
          <p:spPr>
            <a:xfrm>
              <a:off x="7464056" y="2828261"/>
              <a:ext cx="1892596" cy="2016449"/>
            </a:xfrm>
            <a:prstGeom prst="rect">
              <a:avLst/>
            </a:prstGeom>
            <a:noFill/>
          </p:spPr>
          <p:txBody>
            <a:bodyPr wrap="square" rtlCol="0">
              <a:spAutoFit/>
            </a:bodyPr>
            <a:lstStyle/>
            <a:p>
              <a:pPr marL="285750" indent="-285750">
                <a:lnSpc>
                  <a:spcPct val="107000"/>
                </a:lnSpc>
                <a:spcBef>
                  <a:spcPts val="1200"/>
                </a:spcBef>
                <a:spcAft>
                  <a:spcPts val="0"/>
                </a:spcAft>
                <a:buFont typeface="Wingdings" panose="05000000000000000000" pitchFamily="2" charset="2"/>
                <a:buChar char="q"/>
              </a:pPr>
              <a:r>
                <a:rPr lang="fr-FR" sz="1800" dirty="0">
                  <a:effectLst/>
                  <a:latin typeface="Calibri" panose="020F0502020204030204" pitchFamily="34" charset="0"/>
                  <a:ea typeface="Calibri" panose="020F0502020204030204" pitchFamily="34" charset="0"/>
                  <a:cs typeface="Times New Roman" panose="02020603050405020304" pitchFamily="18" charset="0"/>
                </a:rPr>
                <a:t>Ordinaire</a:t>
              </a:r>
            </a:p>
            <a:p>
              <a:pPr marL="285750" indent="-285750">
                <a:lnSpc>
                  <a:spcPct val="107000"/>
                </a:lnSpc>
                <a:spcBef>
                  <a:spcPts val="1200"/>
                </a:spcBef>
                <a:spcAft>
                  <a:spcPts val="0"/>
                </a:spcAft>
                <a:buFont typeface="Wingdings" panose="05000000000000000000" pitchFamily="2" charset="2"/>
                <a:buChar char="q"/>
              </a:pPr>
              <a:r>
                <a:rPr lang="fr-FR" sz="1800" dirty="0">
                  <a:effectLst/>
                  <a:latin typeface="Calibri" panose="020F0502020204030204" pitchFamily="34" charset="0"/>
                  <a:ea typeface="Calibri" panose="020F0502020204030204" pitchFamily="34" charset="0"/>
                  <a:cs typeface="Times New Roman" panose="02020603050405020304" pitchFamily="18" charset="0"/>
                </a:rPr>
                <a:t>Inquiétant</a:t>
              </a:r>
            </a:p>
            <a:p>
              <a:pPr marL="285750" indent="-285750">
                <a:lnSpc>
                  <a:spcPct val="107000"/>
                </a:lnSpc>
                <a:spcBef>
                  <a:spcPts val="1200"/>
                </a:spcBef>
                <a:spcAft>
                  <a:spcPts val="0"/>
                </a:spcAft>
                <a:buFont typeface="Wingdings" panose="05000000000000000000" pitchFamily="2" charset="2"/>
                <a:buChar char="q"/>
              </a:pPr>
              <a:r>
                <a:rPr lang="fr-FR" sz="1800" dirty="0">
                  <a:effectLst/>
                  <a:latin typeface="Calibri" panose="020F0502020204030204" pitchFamily="34" charset="0"/>
                  <a:ea typeface="Calibri" panose="020F0502020204030204" pitchFamily="34" charset="0"/>
                  <a:cs typeface="Times New Roman" panose="02020603050405020304" pitchFamily="18" charset="0"/>
                </a:rPr>
                <a:t> Bizarre</a:t>
              </a:r>
            </a:p>
            <a:p>
              <a:pPr marL="285750" indent="-285750">
                <a:lnSpc>
                  <a:spcPct val="107000"/>
                </a:lnSpc>
                <a:spcBef>
                  <a:spcPts val="1200"/>
                </a:spcBef>
                <a:spcAft>
                  <a:spcPts val="0"/>
                </a:spcAft>
                <a:buFont typeface="Wingdings" panose="05000000000000000000" pitchFamily="2" charset="2"/>
                <a:buChar char="q"/>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9EE4CF55-8550-B448-9931-17FD8CBE1B18}"/>
                </a:ext>
              </a:extLst>
            </p:cNvPr>
            <p:cNvSpPr txBox="1"/>
            <p:nvPr/>
          </p:nvSpPr>
          <p:spPr>
            <a:xfrm>
              <a:off x="5337543" y="2860159"/>
              <a:ext cx="1626781" cy="2016449"/>
            </a:xfrm>
            <a:prstGeom prst="rect">
              <a:avLst/>
            </a:prstGeom>
            <a:noFill/>
          </p:spPr>
          <p:txBody>
            <a:bodyPr wrap="square" rtlCol="0">
              <a:spAutoFit/>
            </a:bodyPr>
            <a:lstStyle/>
            <a:p>
              <a:pPr marL="285750" indent="-285750">
                <a:lnSpc>
                  <a:spcPct val="107000"/>
                </a:lnSpc>
                <a:spcBef>
                  <a:spcPts val="1200"/>
                </a:spcBef>
                <a:spcAft>
                  <a:spcPts val="0"/>
                </a:spcAft>
                <a:buFont typeface="Wingdings" panose="05000000000000000000" pitchFamily="2" charset="2"/>
                <a:buChar char="q"/>
              </a:pPr>
              <a:r>
                <a:rPr lang="fr-FR" sz="1800" dirty="0">
                  <a:effectLst/>
                  <a:latin typeface="Calibri" panose="020F0502020204030204" pitchFamily="34" charset="0"/>
                  <a:ea typeface="Calibri" panose="020F0502020204030204" pitchFamily="34" charset="0"/>
                  <a:cs typeface="Times New Roman" panose="02020603050405020304" pitchFamily="18" charset="0"/>
                </a:rPr>
                <a:t>Anormal</a:t>
              </a:r>
            </a:p>
            <a:p>
              <a:pPr marL="285750" indent="-285750">
                <a:lnSpc>
                  <a:spcPct val="107000"/>
                </a:lnSpc>
                <a:spcBef>
                  <a:spcPts val="1200"/>
                </a:spcBef>
                <a:spcAft>
                  <a:spcPts val="0"/>
                </a:spcAft>
                <a:buFont typeface="Wingdings" panose="05000000000000000000" pitchFamily="2" charset="2"/>
                <a:buChar char="q"/>
              </a:pPr>
              <a:r>
                <a:rPr lang="fr-FR" dirty="0">
                  <a:latin typeface="Calibri" panose="020F0502020204030204" pitchFamily="34" charset="0"/>
                  <a:ea typeface="Calibri" panose="020F0502020204030204" pitchFamily="34" charset="0"/>
                  <a:cs typeface="Times New Roman" panose="02020603050405020304" pitchFamily="18" charset="0"/>
                </a:rPr>
                <a:t>Banal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1200"/>
                </a:spcBef>
                <a:buFont typeface="Wingdings" panose="05000000000000000000" pitchFamily="2" charset="2"/>
                <a:buChar char="q"/>
              </a:pPr>
              <a:r>
                <a:rPr lang="fr-FR" sz="1800" dirty="0">
                  <a:effectLst/>
                  <a:latin typeface="Calibri" panose="020F0502020204030204" pitchFamily="34" charset="0"/>
                  <a:ea typeface="Calibri" panose="020F0502020204030204" pitchFamily="34" charset="0"/>
                  <a:cs typeface="Times New Roman" panose="02020603050405020304" pitchFamily="18" charset="0"/>
                </a:rPr>
                <a:t>Habituel</a:t>
              </a:r>
            </a:p>
            <a:p>
              <a:pPr>
                <a:lnSpc>
                  <a:spcPct val="107000"/>
                </a:lnSpc>
                <a:spcBef>
                  <a:spcPts val="120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grpSp>
      <p:grpSp>
        <p:nvGrpSpPr>
          <p:cNvPr id="2" name="Google Shape;528;p24">
            <a:extLst>
              <a:ext uri="{FF2B5EF4-FFF2-40B4-BE49-F238E27FC236}">
                <a16:creationId xmlns:a16="http://schemas.microsoft.com/office/drawing/2014/main" id="{61CB55FC-B10F-799C-DC4E-2601068A8A50}"/>
              </a:ext>
            </a:extLst>
          </p:cNvPr>
          <p:cNvGrpSpPr/>
          <p:nvPr/>
        </p:nvGrpSpPr>
        <p:grpSpPr>
          <a:xfrm>
            <a:off x="11076420" y="5538719"/>
            <a:ext cx="1115580" cy="1319281"/>
            <a:chOff x="1034981" y="1580123"/>
            <a:chExt cx="3003716" cy="3552185"/>
          </a:xfrm>
        </p:grpSpPr>
        <p:grpSp>
          <p:nvGrpSpPr>
            <p:cNvPr id="3" name="Google Shape;529;p24">
              <a:extLst>
                <a:ext uri="{FF2B5EF4-FFF2-40B4-BE49-F238E27FC236}">
                  <a16:creationId xmlns:a16="http://schemas.microsoft.com/office/drawing/2014/main" id="{C2138A8F-697A-DA0A-C42E-2DBDD9C02636}"/>
                </a:ext>
              </a:extLst>
            </p:cNvPr>
            <p:cNvGrpSpPr/>
            <p:nvPr/>
          </p:nvGrpSpPr>
          <p:grpSpPr>
            <a:xfrm>
              <a:off x="1034981" y="1580123"/>
              <a:ext cx="3003716" cy="3552185"/>
              <a:chOff x="8780453" y="179284"/>
              <a:chExt cx="2931027" cy="3466222"/>
            </a:xfrm>
          </p:grpSpPr>
          <p:sp>
            <p:nvSpPr>
              <p:cNvPr id="13" name="Google Shape;530;p24">
                <a:extLst>
                  <a:ext uri="{FF2B5EF4-FFF2-40B4-BE49-F238E27FC236}">
                    <a16:creationId xmlns:a16="http://schemas.microsoft.com/office/drawing/2014/main" id="{FFF32C6C-F151-1271-F03C-A5B8F30887F3}"/>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 name="Google Shape;531;p24">
                <a:extLst>
                  <a:ext uri="{FF2B5EF4-FFF2-40B4-BE49-F238E27FC236}">
                    <a16:creationId xmlns:a16="http://schemas.microsoft.com/office/drawing/2014/main" id="{59D60AE7-92EF-0155-067C-D5234721D8BD}"/>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 name="Google Shape;532;p24">
                <a:extLst>
                  <a:ext uri="{FF2B5EF4-FFF2-40B4-BE49-F238E27FC236}">
                    <a16:creationId xmlns:a16="http://schemas.microsoft.com/office/drawing/2014/main" id="{1CA38BA6-BC0E-34BE-46E4-B2F60CD38926}"/>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 name="Google Shape;533;p24">
                <a:extLst>
                  <a:ext uri="{FF2B5EF4-FFF2-40B4-BE49-F238E27FC236}">
                    <a16:creationId xmlns:a16="http://schemas.microsoft.com/office/drawing/2014/main" id="{84E17594-EF92-3E8F-91BC-E44990568891}"/>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 name="Google Shape;534;p24">
                <a:extLst>
                  <a:ext uri="{FF2B5EF4-FFF2-40B4-BE49-F238E27FC236}">
                    <a16:creationId xmlns:a16="http://schemas.microsoft.com/office/drawing/2014/main" id="{DFA849F9-C628-72B6-63DA-F38F4F90733E}"/>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535;p24">
                <a:extLst>
                  <a:ext uri="{FF2B5EF4-FFF2-40B4-BE49-F238E27FC236}">
                    <a16:creationId xmlns:a16="http://schemas.microsoft.com/office/drawing/2014/main" id="{F1E23F20-48FF-F0AC-23A3-216D4CD913D0}"/>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 name="Google Shape;536;p24">
                <a:extLst>
                  <a:ext uri="{FF2B5EF4-FFF2-40B4-BE49-F238E27FC236}">
                    <a16:creationId xmlns:a16="http://schemas.microsoft.com/office/drawing/2014/main" id="{2039E859-3108-D1D5-0004-33B16C231344}"/>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 name="Google Shape;537;p24">
                <a:extLst>
                  <a:ext uri="{FF2B5EF4-FFF2-40B4-BE49-F238E27FC236}">
                    <a16:creationId xmlns:a16="http://schemas.microsoft.com/office/drawing/2014/main" id="{844810FD-AF94-2211-9CCD-4FD9C9141D69}"/>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538;p24">
                <a:extLst>
                  <a:ext uri="{FF2B5EF4-FFF2-40B4-BE49-F238E27FC236}">
                    <a16:creationId xmlns:a16="http://schemas.microsoft.com/office/drawing/2014/main" id="{E51EA1FD-4A36-5310-DEF7-199EEC9FBC80}"/>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539;p24">
                <a:extLst>
                  <a:ext uri="{FF2B5EF4-FFF2-40B4-BE49-F238E27FC236}">
                    <a16:creationId xmlns:a16="http://schemas.microsoft.com/office/drawing/2014/main" id="{F5B9DA29-2C48-4885-2029-DC942B85D791}"/>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540;p24">
                <a:extLst>
                  <a:ext uri="{FF2B5EF4-FFF2-40B4-BE49-F238E27FC236}">
                    <a16:creationId xmlns:a16="http://schemas.microsoft.com/office/drawing/2014/main" id="{89D1E6AB-30BE-6E67-5570-46721D87BC25}"/>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541;p24">
                <a:extLst>
                  <a:ext uri="{FF2B5EF4-FFF2-40B4-BE49-F238E27FC236}">
                    <a16:creationId xmlns:a16="http://schemas.microsoft.com/office/drawing/2014/main" id="{E39F6A68-3392-408C-EB53-B79C1F4D955D}"/>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542;p24">
                <a:extLst>
                  <a:ext uri="{FF2B5EF4-FFF2-40B4-BE49-F238E27FC236}">
                    <a16:creationId xmlns:a16="http://schemas.microsoft.com/office/drawing/2014/main" id="{86DB3A1D-BDED-EF11-E90C-7C4905E4F288}"/>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543;p24">
                <a:extLst>
                  <a:ext uri="{FF2B5EF4-FFF2-40B4-BE49-F238E27FC236}">
                    <a16:creationId xmlns:a16="http://schemas.microsoft.com/office/drawing/2014/main" id="{AEA3CA0B-BA20-B5EC-0D0B-8752F71F8619}"/>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 name="Google Shape;544;p24">
                <a:extLst>
                  <a:ext uri="{FF2B5EF4-FFF2-40B4-BE49-F238E27FC236}">
                    <a16:creationId xmlns:a16="http://schemas.microsoft.com/office/drawing/2014/main" id="{678BCD60-ED25-7B3C-C8A7-19985D804102}"/>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 name="Google Shape;545;p24">
                <a:extLst>
                  <a:ext uri="{FF2B5EF4-FFF2-40B4-BE49-F238E27FC236}">
                    <a16:creationId xmlns:a16="http://schemas.microsoft.com/office/drawing/2014/main" id="{EC1A26A4-C9D0-A172-DE6D-9D65F2827B00}"/>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8" name="Google Shape;546;p24">
              <a:extLst>
                <a:ext uri="{FF2B5EF4-FFF2-40B4-BE49-F238E27FC236}">
                  <a16:creationId xmlns:a16="http://schemas.microsoft.com/office/drawing/2014/main" id="{7B08D9CD-C5F0-E31D-F316-FFCF024CED60}"/>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 name="Google Shape;547;p24">
              <a:extLst>
                <a:ext uri="{FF2B5EF4-FFF2-40B4-BE49-F238E27FC236}">
                  <a16:creationId xmlns:a16="http://schemas.microsoft.com/office/drawing/2014/main" id="{65BFD953-A95A-060B-6DEB-DCA9B0C30F54}"/>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 name="Google Shape;548;p24">
              <a:extLst>
                <a:ext uri="{FF2B5EF4-FFF2-40B4-BE49-F238E27FC236}">
                  <a16:creationId xmlns:a16="http://schemas.microsoft.com/office/drawing/2014/main" id="{AC2E7022-C930-D343-91B8-88B10CBED167}"/>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 name="Google Shape;549;p24">
              <a:extLst>
                <a:ext uri="{FF2B5EF4-FFF2-40B4-BE49-F238E27FC236}">
                  <a16:creationId xmlns:a16="http://schemas.microsoft.com/office/drawing/2014/main" id="{00C8EB75-90AE-A7D2-4252-1776DF6D7883}"/>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4" name="Zone de texte 8">
            <a:extLst>
              <a:ext uri="{FF2B5EF4-FFF2-40B4-BE49-F238E27FC236}">
                <a16:creationId xmlns:a16="http://schemas.microsoft.com/office/drawing/2014/main" id="{6C8FF651-9144-EEB6-2400-77534E64E999}"/>
              </a:ext>
            </a:extLst>
          </p:cNvPr>
          <p:cNvSpPr txBox="1"/>
          <p:nvPr/>
        </p:nvSpPr>
        <p:spPr>
          <a:xfrm>
            <a:off x="8632154"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283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au 24">
            <a:extLst>
              <a:ext uri="{FF2B5EF4-FFF2-40B4-BE49-F238E27FC236}">
                <a16:creationId xmlns:a16="http://schemas.microsoft.com/office/drawing/2014/main" id="{94262709-98A3-B2CA-FE6B-2A0088518E01}"/>
              </a:ext>
            </a:extLst>
          </p:cNvPr>
          <p:cNvGraphicFramePr>
            <a:graphicFrameLocks noGrp="1"/>
          </p:cNvGraphicFramePr>
          <p:nvPr>
            <p:extLst>
              <p:ext uri="{D42A27DB-BD31-4B8C-83A1-F6EECF244321}">
                <p14:modId xmlns:p14="http://schemas.microsoft.com/office/powerpoint/2010/main" val="1542343974"/>
              </p:ext>
            </p:extLst>
          </p:nvPr>
        </p:nvGraphicFramePr>
        <p:xfrm>
          <a:off x="233915" y="95693"/>
          <a:ext cx="11674550" cy="6368901"/>
        </p:xfrm>
        <a:graphic>
          <a:graphicData uri="http://schemas.openxmlformats.org/drawingml/2006/table">
            <a:tbl>
              <a:tblPr firstRow="1" firstCol="1" bandRow="1">
                <a:tableStyleId>{BC89EF96-8CEA-46FF-86C4-4CE0E7609802}</a:tableStyleId>
              </a:tblPr>
              <a:tblGrid>
                <a:gridCol w="3101371">
                  <a:extLst>
                    <a:ext uri="{9D8B030D-6E8A-4147-A177-3AD203B41FA5}">
                      <a16:colId xmlns:a16="http://schemas.microsoft.com/office/drawing/2014/main" val="1762246443"/>
                    </a:ext>
                  </a:extLst>
                </a:gridCol>
                <a:gridCol w="7352287">
                  <a:extLst>
                    <a:ext uri="{9D8B030D-6E8A-4147-A177-3AD203B41FA5}">
                      <a16:colId xmlns:a16="http://schemas.microsoft.com/office/drawing/2014/main" val="2694947610"/>
                    </a:ext>
                  </a:extLst>
                </a:gridCol>
                <a:gridCol w="1220892">
                  <a:extLst>
                    <a:ext uri="{9D8B030D-6E8A-4147-A177-3AD203B41FA5}">
                      <a16:colId xmlns:a16="http://schemas.microsoft.com/office/drawing/2014/main" val="3380320235"/>
                    </a:ext>
                  </a:extLst>
                </a:gridCol>
              </a:tblGrid>
              <a:tr h="556212">
                <a:tc>
                  <a:txBody>
                    <a:bodyPr/>
                    <a:lstStyle/>
                    <a:p>
                      <a:pPr algn="ctr">
                        <a:lnSpc>
                          <a:spcPct val="107000"/>
                        </a:lnSpc>
                        <a:spcAft>
                          <a:spcPts val="800"/>
                        </a:spcAft>
                      </a:pPr>
                      <a:r>
                        <a:rPr lang="fr-FR" sz="2000" dirty="0">
                          <a:effectLst/>
                          <a:latin typeface="Harry P" panose="00000400000000000000" pitchFamily="2" charset="0"/>
                        </a:rPr>
                        <a:t>Etape 3</a:t>
                      </a:r>
                      <a:endParaRPr lang="fr-FR" sz="1100" dirty="0">
                        <a:effectLst/>
                        <a:latin typeface="Harry P" panose="000004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Harry P" panose="00000400000000000000" pitchFamily="2" charset="0"/>
                        </a:rPr>
                        <a:t>Le monde magique</a:t>
                      </a:r>
                      <a:endParaRPr lang="fr-FR" sz="1100" dirty="0">
                        <a:effectLst/>
                        <a:latin typeface="Harry P" panose="000004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Harry P" panose="00000400000000000000" pitchFamily="2" charset="0"/>
                        </a:rPr>
                        <a:t>Pages</a:t>
                      </a:r>
                      <a:endParaRPr lang="fr-FR" sz="1100" dirty="0">
                        <a:effectLst/>
                        <a:latin typeface="Harry P" panose="000004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064664"/>
                  </a:ext>
                </a:extLst>
              </a:tr>
              <a:tr h="2965218">
                <a:tc>
                  <a:txBody>
                    <a:bodyPr/>
                    <a:lstStyle/>
                    <a:p>
                      <a:pPr>
                        <a:lnSpc>
                          <a:spcPct val="107000"/>
                        </a:lnSpc>
                        <a:spcAft>
                          <a:spcPts val="800"/>
                        </a:spcAft>
                      </a:pPr>
                      <a:r>
                        <a:rPr lang="fr-FR" sz="1700" dirty="0">
                          <a:effectLst/>
                        </a:rPr>
                        <a:t>8) A quel type de personnage nous font penser les descriptions d’Albus Dumbledore et du professeur </a:t>
                      </a:r>
                      <a:r>
                        <a:rPr lang="fr-FR" sz="1700" dirty="0" err="1">
                          <a:effectLst/>
                        </a:rPr>
                        <a:t>MacGonagall</a:t>
                      </a:r>
                      <a:r>
                        <a:rPr lang="fr-FR" sz="1700" dirty="0">
                          <a:effectLst/>
                        </a:rPr>
                        <a:t> ?</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Bef>
                          <a:spcPts val="1200"/>
                        </a:spcBef>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3539850"/>
                  </a:ext>
                </a:extLst>
              </a:tr>
              <a:tr h="2847471">
                <a:tc>
                  <a:txBody>
                    <a:bodyPr/>
                    <a:lstStyle/>
                    <a:p>
                      <a:pPr>
                        <a:lnSpc>
                          <a:spcPct val="107000"/>
                        </a:lnSpc>
                        <a:spcAft>
                          <a:spcPts val="800"/>
                        </a:spcAft>
                      </a:pPr>
                      <a:r>
                        <a:rPr lang="fr-FR" sz="1700" dirty="0">
                          <a:effectLst/>
                        </a:rPr>
                        <a:t>9) Relève deux mots qui appartiennent au monde magique. Que désignent-ils ? </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Bef>
                          <a:spcPts val="1200"/>
                        </a:spcBef>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781010"/>
                  </a:ext>
                </a:extLst>
              </a:tr>
            </a:tbl>
          </a:graphicData>
        </a:graphic>
      </p:graphicFrame>
      <p:grpSp>
        <p:nvGrpSpPr>
          <p:cNvPr id="2" name="Google Shape;528;p24">
            <a:extLst>
              <a:ext uri="{FF2B5EF4-FFF2-40B4-BE49-F238E27FC236}">
                <a16:creationId xmlns:a16="http://schemas.microsoft.com/office/drawing/2014/main" id="{4B90E01F-C218-DDD2-5C36-345BCAA83AD1}"/>
              </a:ext>
            </a:extLst>
          </p:cNvPr>
          <p:cNvGrpSpPr/>
          <p:nvPr/>
        </p:nvGrpSpPr>
        <p:grpSpPr>
          <a:xfrm>
            <a:off x="0" y="5451564"/>
            <a:ext cx="1115580" cy="1319281"/>
            <a:chOff x="1034981" y="1580123"/>
            <a:chExt cx="3003716" cy="3552185"/>
          </a:xfrm>
        </p:grpSpPr>
        <p:grpSp>
          <p:nvGrpSpPr>
            <p:cNvPr id="3" name="Google Shape;529;p24">
              <a:extLst>
                <a:ext uri="{FF2B5EF4-FFF2-40B4-BE49-F238E27FC236}">
                  <a16:creationId xmlns:a16="http://schemas.microsoft.com/office/drawing/2014/main" id="{25A2E113-97A5-CB01-0D38-0C5D97B7F6A0}"/>
                </a:ext>
              </a:extLst>
            </p:cNvPr>
            <p:cNvGrpSpPr/>
            <p:nvPr/>
          </p:nvGrpSpPr>
          <p:grpSpPr>
            <a:xfrm>
              <a:off x="1034981" y="1580123"/>
              <a:ext cx="3003716" cy="3552185"/>
              <a:chOff x="8780453" y="179284"/>
              <a:chExt cx="2931027" cy="3466222"/>
            </a:xfrm>
          </p:grpSpPr>
          <p:sp>
            <p:nvSpPr>
              <p:cNvPr id="9" name="Google Shape;530;p24">
                <a:extLst>
                  <a:ext uri="{FF2B5EF4-FFF2-40B4-BE49-F238E27FC236}">
                    <a16:creationId xmlns:a16="http://schemas.microsoft.com/office/drawing/2014/main" id="{23C2B6C8-A1C6-3512-5385-3DA96B98AECD}"/>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 name="Google Shape;531;p24">
                <a:extLst>
                  <a:ext uri="{FF2B5EF4-FFF2-40B4-BE49-F238E27FC236}">
                    <a16:creationId xmlns:a16="http://schemas.microsoft.com/office/drawing/2014/main" id="{294F6B56-8710-2E26-F8F0-94030688A119}"/>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 name="Google Shape;532;p24">
                <a:extLst>
                  <a:ext uri="{FF2B5EF4-FFF2-40B4-BE49-F238E27FC236}">
                    <a16:creationId xmlns:a16="http://schemas.microsoft.com/office/drawing/2014/main" id="{367DFCEB-70C2-822E-51BC-1B2D894A78B2}"/>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 name="Google Shape;533;p24">
                <a:extLst>
                  <a:ext uri="{FF2B5EF4-FFF2-40B4-BE49-F238E27FC236}">
                    <a16:creationId xmlns:a16="http://schemas.microsoft.com/office/drawing/2014/main" id="{377C2AA0-0046-029F-3CBC-D4BC6C89798C}"/>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 name="Google Shape;534;p24">
                <a:extLst>
                  <a:ext uri="{FF2B5EF4-FFF2-40B4-BE49-F238E27FC236}">
                    <a16:creationId xmlns:a16="http://schemas.microsoft.com/office/drawing/2014/main" id="{5F6965D6-793F-76EA-8DAB-DE9E638EB7EE}"/>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 name="Google Shape;535;p24">
                <a:extLst>
                  <a:ext uri="{FF2B5EF4-FFF2-40B4-BE49-F238E27FC236}">
                    <a16:creationId xmlns:a16="http://schemas.microsoft.com/office/drawing/2014/main" id="{49A8DD8B-7AA6-DB5B-16E8-EF78A3AD89D3}"/>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 name="Google Shape;536;p24">
                <a:extLst>
                  <a:ext uri="{FF2B5EF4-FFF2-40B4-BE49-F238E27FC236}">
                    <a16:creationId xmlns:a16="http://schemas.microsoft.com/office/drawing/2014/main" id="{ECD27D84-B769-2589-95E9-9901DC61845D}"/>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 name="Google Shape;537;p24">
                <a:extLst>
                  <a:ext uri="{FF2B5EF4-FFF2-40B4-BE49-F238E27FC236}">
                    <a16:creationId xmlns:a16="http://schemas.microsoft.com/office/drawing/2014/main" id="{DB785FFA-B39F-26D5-C529-1DD8F056462C}"/>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 name="Google Shape;538;p24">
                <a:extLst>
                  <a:ext uri="{FF2B5EF4-FFF2-40B4-BE49-F238E27FC236}">
                    <a16:creationId xmlns:a16="http://schemas.microsoft.com/office/drawing/2014/main" id="{B223DE11-24C9-2491-73EC-F70FDE88575B}"/>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539;p24">
                <a:extLst>
                  <a:ext uri="{FF2B5EF4-FFF2-40B4-BE49-F238E27FC236}">
                    <a16:creationId xmlns:a16="http://schemas.microsoft.com/office/drawing/2014/main" id="{1458E00D-0A06-5881-DB1A-8391297BC719}"/>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 name="Google Shape;540;p24">
                <a:extLst>
                  <a:ext uri="{FF2B5EF4-FFF2-40B4-BE49-F238E27FC236}">
                    <a16:creationId xmlns:a16="http://schemas.microsoft.com/office/drawing/2014/main" id="{B8937F25-1FA9-ABA8-A2FB-74DBB909CCAA}"/>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 name="Google Shape;541;p24">
                <a:extLst>
                  <a:ext uri="{FF2B5EF4-FFF2-40B4-BE49-F238E27FC236}">
                    <a16:creationId xmlns:a16="http://schemas.microsoft.com/office/drawing/2014/main" id="{8DCB0660-2B5D-12D6-E6A8-FA14B460A76D}"/>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542;p24">
                <a:extLst>
                  <a:ext uri="{FF2B5EF4-FFF2-40B4-BE49-F238E27FC236}">
                    <a16:creationId xmlns:a16="http://schemas.microsoft.com/office/drawing/2014/main" id="{1BB46CA5-D7F2-2489-8F81-F5B14C7F6C50}"/>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543;p24">
                <a:extLst>
                  <a:ext uri="{FF2B5EF4-FFF2-40B4-BE49-F238E27FC236}">
                    <a16:creationId xmlns:a16="http://schemas.microsoft.com/office/drawing/2014/main" id="{92171A2D-D920-96F9-6C8B-E5927EE430D1}"/>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544;p24">
                <a:extLst>
                  <a:ext uri="{FF2B5EF4-FFF2-40B4-BE49-F238E27FC236}">
                    <a16:creationId xmlns:a16="http://schemas.microsoft.com/office/drawing/2014/main" id="{408F7CFF-263E-2A8F-2B20-ED9C2570D6CE}"/>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545;p24">
                <a:extLst>
                  <a:ext uri="{FF2B5EF4-FFF2-40B4-BE49-F238E27FC236}">
                    <a16:creationId xmlns:a16="http://schemas.microsoft.com/office/drawing/2014/main" id="{EA59862C-9012-D65E-2800-DB36670D0CC4}"/>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5" name="Google Shape;546;p24">
              <a:extLst>
                <a:ext uri="{FF2B5EF4-FFF2-40B4-BE49-F238E27FC236}">
                  <a16:creationId xmlns:a16="http://schemas.microsoft.com/office/drawing/2014/main" id="{A6FB4686-DD00-B576-0822-981B9F596B2F}"/>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 name="Google Shape;547;p24">
              <a:extLst>
                <a:ext uri="{FF2B5EF4-FFF2-40B4-BE49-F238E27FC236}">
                  <a16:creationId xmlns:a16="http://schemas.microsoft.com/office/drawing/2014/main" id="{D1175033-E505-A186-A826-1628CE886826}"/>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 name="Google Shape;548;p24">
              <a:extLst>
                <a:ext uri="{FF2B5EF4-FFF2-40B4-BE49-F238E27FC236}">
                  <a16:creationId xmlns:a16="http://schemas.microsoft.com/office/drawing/2014/main" id="{DCC08F55-6FE7-C6EC-D0E9-132364ADE737}"/>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549;p24">
              <a:extLst>
                <a:ext uri="{FF2B5EF4-FFF2-40B4-BE49-F238E27FC236}">
                  <a16:creationId xmlns:a16="http://schemas.microsoft.com/office/drawing/2014/main" id="{91A3FA60-6666-8562-133F-4C2C37A57927}"/>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4" name="Zone de texte 8">
            <a:extLst>
              <a:ext uri="{FF2B5EF4-FFF2-40B4-BE49-F238E27FC236}">
                <a16:creationId xmlns:a16="http://schemas.microsoft.com/office/drawing/2014/main" id="{9E38EA4E-5C51-FBCE-12B1-C561D33C3AA0}"/>
              </a:ext>
            </a:extLst>
          </p:cNvPr>
          <p:cNvSpPr txBox="1"/>
          <p:nvPr/>
        </p:nvSpPr>
        <p:spPr>
          <a:xfrm>
            <a:off x="10078182"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59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902971" y="1998922"/>
            <a:ext cx="10275570" cy="2062103"/>
          </a:xfrm>
          <a:prstGeom prst="rect">
            <a:avLst/>
          </a:prstGeom>
          <a:noFill/>
        </p:spPr>
        <p:txBody>
          <a:bodyPr wrap="square" rtlCol="0">
            <a:spAutoFit/>
          </a:bodyPr>
          <a:lstStyle/>
          <a:p>
            <a:pPr algn="ctr"/>
            <a:r>
              <a:rPr lang="fr-FR" sz="8000" b="1" dirty="0">
                <a:latin typeface="Harry p" panose="00000400000000000000" pitchFamily="2" charset="0"/>
              </a:rPr>
              <a:t>Chapitre 2 : Une vitre disparaît</a:t>
            </a:r>
          </a:p>
          <a:p>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419268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a:extLst>
              <a:ext uri="{FF2B5EF4-FFF2-40B4-BE49-F238E27FC236}">
                <a16:creationId xmlns:a16="http://schemas.microsoft.com/office/drawing/2014/main" id="{36484EA0-1A00-F3A2-44E0-8CC5581DEB6A}"/>
              </a:ext>
            </a:extLst>
          </p:cNvPr>
          <p:cNvGraphicFramePr>
            <a:graphicFrameLocks noGrp="1"/>
          </p:cNvGraphicFramePr>
          <p:nvPr>
            <p:extLst>
              <p:ext uri="{D42A27DB-BD31-4B8C-83A1-F6EECF244321}">
                <p14:modId xmlns:p14="http://schemas.microsoft.com/office/powerpoint/2010/main" val="1148246777"/>
              </p:ext>
            </p:extLst>
          </p:nvPr>
        </p:nvGraphicFramePr>
        <p:xfrm>
          <a:off x="212652" y="147482"/>
          <a:ext cx="11741106" cy="6420907"/>
        </p:xfrm>
        <a:graphic>
          <a:graphicData uri="http://schemas.openxmlformats.org/drawingml/2006/table">
            <a:tbl>
              <a:tblPr firstRow="1" bandRow="1">
                <a:tableStyleId>{BC89EF96-8CEA-46FF-86C4-4CE0E7609802}</a:tableStyleId>
              </a:tblPr>
              <a:tblGrid>
                <a:gridCol w="3040911">
                  <a:extLst>
                    <a:ext uri="{9D8B030D-6E8A-4147-A177-3AD203B41FA5}">
                      <a16:colId xmlns:a16="http://schemas.microsoft.com/office/drawing/2014/main" val="654402174"/>
                    </a:ext>
                  </a:extLst>
                </a:gridCol>
                <a:gridCol w="7836195">
                  <a:extLst>
                    <a:ext uri="{9D8B030D-6E8A-4147-A177-3AD203B41FA5}">
                      <a16:colId xmlns:a16="http://schemas.microsoft.com/office/drawing/2014/main" val="889735732"/>
                    </a:ext>
                  </a:extLst>
                </a:gridCol>
                <a:gridCol w="864000">
                  <a:extLst>
                    <a:ext uri="{9D8B030D-6E8A-4147-A177-3AD203B41FA5}">
                      <a16:colId xmlns:a16="http://schemas.microsoft.com/office/drawing/2014/main" val="2252757360"/>
                    </a:ext>
                  </a:extLst>
                </a:gridCol>
              </a:tblGrid>
              <a:tr h="211430">
                <a:tc>
                  <a:txBody>
                    <a:bodyPr/>
                    <a:lstStyle/>
                    <a:p>
                      <a:pPr algn="ctr">
                        <a:lnSpc>
                          <a:spcPct val="107000"/>
                        </a:lnSpc>
                        <a:spcAft>
                          <a:spcPts val="800"/>
                        </a:spcAft>
                      </a:pPr>
                      <a:r>
                        <a:rPr lang="fr-FR" sz="2000" dirty="0">
                          <a:effectLst/>
                          <a:latin typeface="Harry P" panose="00000400000000000000" pitchFamily="2" charset="0"/>
                        </a:rPr>
                        <a:t>Etape 1</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4703" marR="34703" marT="4820" marB="0"/>
                </a:tc>
                <a:tc>
                  <a:txBody>
                    <a:bodyPr/>
                    <a:lstStyle/>
                    <a:p>
                      <a:pPr algn="ctr">
                        <a:lnSpc>
                          <a:spcPct val="107000"/>
                        </a:lnSpc>
                        <a:spcAft>
                          <a:spcPts val="800"/>
                        </a:spcAft>
                      </a:pPr>
                      <a:r>
                        <a:rPr lang="fr-FR" sz="2000" dirty="0">
                          <a:effectLst/>
                          <a:latin typeface="Harry P" panose="00000400000000000000" pitchFamily="2" charset="0"/>
                        </a:rPr>
                        <a:t>Les personnages</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4703" marR="34703" marT="4820" marB="0"/>
                </a:tc>
                <a:tc>
                  <a:txBody>
                    <a:bodyPr/>
                    <a:lstStyle/>
                    <a:p>
                      <a:pPr algn="ctr">
                        <a:lnSpc>
                          <a:spcPct val="107000"/>
                        </a:lnSpc>
                        <a:spcAft>
                          <a:spcPts val="800"/>
                        </a:spcAft>
                      </a:pPr>
                      <a:r>
                        <a:rPr lang="fr-FR" sz="2000" dirty="0">
                          <a:effectLst/>
                          <a:latin typeface="Harry P" panose="00000400000000000000" pitchFamily="2" charset="0"/>
                        </a:rPr>
                        <a:t>Pages</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3996627891"/>
                  </a:ext>
                </a:extLst>
              </a:tr>
              <a:tr h="322928">
                <a:tc>
                  <a:txBody>
                    <a:bodyPr/>
                    <a:lstStyle/>
                    <a:p>
                      <a:pPr>
                        <a:lnSpc>
                          <a:spcPct val="107000"/>
                        </a:lnSpc>
                        <a:spcAft>
                          <a:spcPts val="800"/>
                        </a:spcAft>
                      </a:pPr>
                      <a:r>
                        <a:rPr lang="fr-FR" sz="1700">
                          <a:effectLst/>
                        </a:rPr>
                        <a:t>1) Depuis combien de temps Harry vit-il chez les Dursley ?</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tc>
                  <a:txBody>
                    <a:bodyPr/>
                    <a:lstStyle/>
                    <a:p>
                      <a:pPr>
                        <a:lnSpc>
                          <a:spcPct val="107000"/>
                        </a:lnSpc>
                        <a:spcBef>
                          <a:spcPts val="1200"/>
                        </a:spcBef>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tc>
                  <a:txBody>
                    <a:bodyPr/>
                    <a:lstStyle/>
                    <a:p>
                      <a:pPr>
                        <a:lnSpc>
                          <a:spcPct val="107000"/>
                        </a:lnSpc>
                        <a:spcAft>
                          <a:spcPts val="800"/>
                        </a:spcAft>
                      </a:pPr>
                      <a:r>
                        <a:rPr lang="fr-FR" sz="1700">
                          <a:effectLst/>
                        </a:rPr>
                        <a:t> </a:t>
                      </a:r>
                    </a:p>
                    <a:p>
                      <a:pPr>
                        <a:lnSpc>
                          <a:spcPct val="107000"/>
                        </a:lnSpc>
                        <a:spcAft>
                          <a:spcPts val="800"/>
                        </a:spcAft>
                      </a:pPr>
                      <a:r>
                        <a:rPr lang="fr-FR" sz="1700">
                          <a:effectLst/>
                        </a:rPr>
                        <a:t> </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168943589"/>
                  </a:ext>
                </a:extLst>
              </a:tr>
              <a:tr h="1229055">
                <a:tc>
                  <a:txBody>
                    <a:bodyPr/>
                    <a:lstStyle/>
                    <a:p>
                      <a:pPr>
                        <a:lnSpc>
                          <a:spcPct val="107000"/>
                        </a:lnSpc>
                        <a:spcAft>
                          <a:spcPts val="800"/>
                        </a:spcAft>
                      </a:pPr>
                      <a:r>
                        <a:rPr lang="fr-FR" sz="1700" dirty="0">
                          <a:effectLst/>
                        </a:rPr>
                        <a:t>2) Relis les descriptions d’Harry et de Dudley (p.27) et dessine-les</a:t>
                      </a:r>
                    </a:p>
                  </a:txBody>
                  <a:tcPr marL="34703" marR="34703" marT="4820" marB="0"/>
                </a:tc>
                <a:tc>
                  <a:txBody>
                    <a:bodyPr/>
                    <a:lstStyle/>
                    <a:p>
                      <a:pPr>
                        <a:lnSpc>
                          <a:spcPct val="107000"/>
                        </a:lnSpc>
                        <a:spcAft>
                          <a:spcPts val="800"/>
                        </a:spcAft>
                      </a:pPr>
                      <a:endParaRPr lang="fr-FR" sz="1700" dirty="0">
                        <a:effectLst/>
                      </a:endParaRPr>
                    </a:p>
                    <a:p>
                      <a:pPr>
                        <a:lnSpc>
                          <a:spcPct val="107000"/>
                        </a:lnSpc>
                        <a:spcAft>
                          <a:spcPts val="800"/>
                        </a:spcAft>
                      </a:pPr>
                      <a:r>
                        <a:rPr lang="fr-FR" sz="1700" dirty="0">
                          <a:effectLst/>
                        </a:rPr>
                        <a:t> </a:t>
                      </a:r>
                    </a:p>
                    <a:p>
                      <a:pPr>
                        <a:lnSpc>
                          <a:spcPct val="107000"/>
                        </a:lnSpc>
                        <a:spcAft>
                          <a:spcPts val="800"/>
                        </a:spcAft>
                      </a:pPr>
                      <a:endParaRPr lang="fr-FR" sz="1700" dirty="0">
                        <a:effectLst/>
                      </a:endParaRPr>
                    </a:p>
                    <a:p>
                      <a:pPr>
                        <a:lnSpc>
                          <a:spcPct val="107000"/>
                        </a:lnSpc>
                        <a:spcAft>
                          <a:spcPts val="800"/>
                        </a:spcAft>
                      </a:pPr>
                      <a:r>
                        <a:rPr lang="fr-FR" sz="1700" dirty="0">
                          <a:effectLst/>
                        </a:rPr>
                        <a:t> </a:t>
                      </a:r>
                    </a:p>
                  </a:txBody>
                  <a:tcPr marL="34703" marR="34703" marT="4820" marB="0"/>
                </a:tc>
                <a:tc>
                  <a:txBody>
                    <a:bodyPr/>
                    <a:lstStyle/>
                    <a:p>
                      <a:pPr>
                        <a:lnSpc>
                          <a:spcPct val="107000"/>
                        </a:lnSpc>
                        <a:spcAft>
                          <a:spcPts val="800"/>
                        </a:spcAft>
                      </a:pPr>
                      <a:r>
                        <a:rPr lang="fr-FR" sz="1700">
                          <a:effectLst/>
                        </a:rPr>
                        <a:t> </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1902097827"/>
                  </a:ext>
                </a:extLst>
              </a:tr>
              <a:tr h="358274">
                <a:tc>
                  <a:txBody>
                    <a:bodyPr/>
                    <a:lstStyle/>
                    <a:p>
                      <a:pPr>
                        <a:lnSpc>
                          <a:spcPct val="107000"/>
                        </a:lnSpc>
                        <a:spcAft>
                          <a:spcPts val="800"/>
                        </a:spcAft>
                      </a:pPr>
                      <a:r>
                        <a:rPr lang="fr-FR" sz="1700" dirty="0">
                          <a:effectLst/>
                        </a:rPr>
                        <a:t>3) Relie les personnages à leur description</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tc>
                  <a:txBody>
                    <a:bodyPr/>
                    <a:lstStyle/>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tc>
                  <a:txBody>
                    <a:bodyPr/>
                    <a:lstStyle/>
                    <a:p>
                      <a:endParaRPr lang="fr-FR" sz="1700" dirty="0"/>
                    </a:p>
                  </a:txBody>
                  <a:tcPr marL="46270" marR="46270" marT="23135" marB="23135"/>
                </a:tc>
                <a:extLst>
                  <a:ext uri="{0D108BD9-81ED-4DB2-BD59-A6C34878D82A}">
                    <a16:rowId xmlns:a16="http://schemas.microsoft.com/office/drawing/2014/main" val="3924495712"/>
                  </a:ext>
                </a:extLst>
              </a:tr>
            </a:tbl>
          </a:graphicData>
        </a:graphic>
      </p:graphicFrame>
      <p:pic>
        <p:nvPicPr>
          <p:cNvPr id="20" name="Image 19">
            <a:extLst>
              <a:ext uri="{FF2B5EF4-FFF2-40B4-BE49-F238E27FC236}">
                <a16:creationId xmlns:a16="http://schemas.microsoft.com/office/drawing/2014/main" id="{3AE6F1D0-1444-4C08-2F60-7FD8D9038E43}"/>
              </a:ext>
            </a:extLst>
          </p:cNvPr>
          <p:cNvPicPr>
            <a:picLocks noChangeAspect="1"/>
          </p:cNvPicPr>
          <p:nvPr/>
        </p:nvPicPr>
        <p:blipFill>
          <a:blip r:embed="rId2"/>
          <a:stretch>
            <a:fillRect/>
          </a:stretch>
        </p:blipFill>
        <p:spPr>
          <a:xfrm>
            <a:off x="2517810" y="2788627"/>
            <a:ext cx="8412459" cy="3601542"/>
          </a:xfrm>
          <a:prstGeom prst="rect">
            <a:avLst/>
          </a:prstGeom>
        </p:spPr>
      </p:pic>
      <p:grpSp>
        <p:nvGrpSpPr>
          <p:cNvPr id="21" name="Google Shape;528;p24">
            <a:extLst>
              <a:ext uri="{FF2B5EF4-FFF2-40B4-BE49-F238E27FC236}">
                <a16:creationId xmlns:a16="http://schemas.microsoft.com/office/drawing/2014/main" id="{06EE111E-3ED1-B90A-E5CA-EAC70B7D27AF}"/>
              </a:ext>
            </a:extLst>
          </p:cNvPr>
          <p:cNvGrpSpPr/>
          <p:nvPr/>
        </p:nvGrpSpPr>
        <p:grpSpPr>
          <a:xfrm>
            <a:off x="0" y="5451564"/>
            <a:ext cx="1115580" cy="1319281"/>
            <a:chOff x="1034981" y="1580123"/>
            <a:chExt cx="3003716" cy="3552185"/>
          </a:xfrm>
        </p:grpSpPr>
        <p:grpSp>
          <p:nvGrpSpPr>
            <p:cNvPr id="22" name="Google Shape;529;p24">
              <a:extLst>
                <a:ext uri="{FF2B5EF4-FFF2-40B4-BE49-F238E27FC236}">
                  <a16:creationId xmlns:a16="http://schemas.microsoft.com/office/drawing/2014/main" id="{6B91D28E-1489-002B-7750-A7D415956FBE}"/>
                </a:ext>
              </a:extLst>
            </p:cNvPr>
            <p:cNvGrpSpPr/>
            <p:nvPr/>
          </p:nvGrpSpPr>
          <p:grpSpPr>
            <a:xfrm>
              <a:off x="1034981" y="1580123"/>
              <a:ext cx="3003716" cy="3552185"/>
              <a:chOff x="8780453" y="179284"/>
              <a:chExt cx="2931027" cy="3466222"/>
            </a:xfrm>
          </p:grpSpPr>
          <p:sp>
            <p:nvSpPr>
              <p:cNvPr id="27" name="Google Shape;530;p24">
                <a:extLst>
                  <a:ext uri="{FF2B5EF4-FFF2-40B4-BE49-F238E27FC236}">
                    <a16:creationId xmlns:a16="http://schemas.microsoft.com/office/drawing/2014/main" id="{5E68FC96-9764-434A-0A01-D826B816F1B2}"/>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 name="Google Shape;531;p24">
                <a:extLst>
                  <a:ext uri="{FF2B5EF4-FFF2-40B4-BE49-F238E27FC236}">
                    <a16:creationId xmlns:a16="http://schemas.microsoft.com/office/drawing/2014/main" id="{E380C21D-1959-39FF-8C20-49CFB874450F}"/>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 name="Google Shape;532;p24">
                <a:extLst>
                  <a:ext uri="{FF2B5EF4-FFF2-40B4-BE49-F238E27FC236}">
                    <a16:creationId xmlns:a16="http://schemas.microsoft.com/office/drawing/2014/main" id="{1EC2081C-A220-A3A7-3DAB-3E426FD72707}"/>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 name="Google Shape;533;p24">
                <a:extLst>
                  <a:ext uri="{FF2B5EF4-FFF2-40B4-BE49-F238E27FC236}">
                    <a16:creationId xmlns:a16="http://schemas.microsoft.com/office/drawing/2014/main" id="{5BAC8D03-B385-4DEA-7B5A-FCCE0716E87B}"/>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 name="Google Shape;534;p24">
                <a:extLst>
                  <a:ext uri="{FF2B5EF4-FFF2-40B4-BE49-F238E27FC236}">
                    <a16:creationId xmlns:a16="http://schemas.microsoft.com/office/drawing/2014/main" id="{D53062D4-97EB-786B-C877-6032E934CC5C}"/>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 name="Google Shape;535;p24">
                <a:extLst>
                  <a:ext uri="{FF2B5EF4-FFF2-40B4-BE49-F238E27FC236}">
                    <a16:creationId xmlns:a16="http://schemas.microsoft.com/office/drawing/2014/main" id="{ABF92CBA-122E-BDFE-CB11-6FAAC5C9D17E}"/>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 name="Google Shape;536;p24">
                <a:extLst>
                  <a:ext uri="{FF2B5EF4-FFF2-40B4-BE49-F238E27FC236}">
                    <a16:creationId xmlns:a16="http://schemas.microsoft.com/office/drawing/2014/main" id="{136BB080-EA4B-3D5B-ACAB-F1BD14730079}"/>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 name="Google Shape;537;p24">
                <a:extLst>
                  <a:ext uri="{FF2B5EF4-FFF2-40B4-BE49-F238E27FC236}">
                    <a16:creationId xmlns:a16="http://schemas.microsoft.com/office/drawing/2014/main" id="{08FCF2A5-AF97-BEF4-4350-0ABC3187F87D}"/>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 name="Google Shape;538;p24">
                <a:extLst>
                  <a:ext uri="{FF2B5EF4-FFF2-40B4-BE49-F238E27FC236}">
                    <a16:creationId xmlns:a16="http://schemas.microsoft.com/office/drawing/2014/main" id="{63F0376B-B029-38B5-B379-58D880738949}"/>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 name="Google Shape;539;p24">
                <a:extLst>
                  <a:ext uri="{FF2B5EF4-FFF2-40B4-BE49-F238E27FC236}">
                    <a16:creationId xmlns:a16="http://schemas.microsoft.com/office/drawing/2014/main" id="{3BCB05AC-478A-16D8-95BC-59E3EE0E33F4}"/>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 name="Google Shape;540;p24">
                <a:extLst>
                  <a:ext uri="{FF2B5EF4-FFF2-40B4-BE49-F238E27FC236}">
                    <a16:creationId xmlns:a16="http://schemas.microsoft.com/office/drawing/2014/main" id="{AF5B59E7-FB03-3EE4-DEF4-B4F3968424BB}"/>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 name="Google Shape;541;p24">
                <a:extLst>
                  <a:ext uri="{FF2B5EF4-FFF2-40B4-BE49-F238E27FC236}">
                    <a16:creationId xmlns:a16="http://schemas.microsoft.com/office/drawing/2014/main" id="{F167E0B5-A000-4687-B1BD-A728A9D92D5E}"/>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 name="Google Shape;542;p24">
                <a:extLst>
                  <a:ext uri="{FF2B5EF4-FFF2-40B4-BE49-F238E27FC236}">
                    <a16:creationId xmlns:a16="http://schemas.microsoft.com/office/drawing/2014/main" id="{EF031775-F13F-8176-BA90-4291D341A2B0}"/>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 name="Google Shape;543;p24">
                <a:extLst>
                  <a:ext uri="{FF2B5EF4-FFF2-40B4-BE49-F238E27FC236}">
                    <a16:creationId xmlns:a16="http://schemas.microsoft.com/office/drawing/2014/main" id="{AFBB8F6E-D602-3C4D-DB4D-B9752B762066}"/>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 name="Google Shape;544;p24">
                <a:extLst>
                  <a:ext uri="{FF2B5EF4-FFF2-40B4-BE49-F238E27FC236}">
                    <a16:creationId xmlns:a16="http://schemas.microsoft.com/office/drawing/2014/main" id="{9C6466C6-F37C-13D6-3E2D-4BC32E303713}"/>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 name="Google Shape;545;p24">
                <a:extLst>
                  <a:ext uri="{FF2B5EF4-FFF2-40B4-BE49-F238E27FC236}">
                    <a16:creationId xmlns:a16="http://schemas.microsoft.com/office/drawing/2014/main" id="{841397AC-5A91-DC5D-A587-45FBBBF7C196}"/>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3" name="Google Shape;546;p24">
              <a:extLst>
                <a:ext uri="{FF2B5EF4-FFF2-40B4-BE49-F238E27FC236}">
                  <a16:creationId xmlns:a16="http://schemas.microsoft.com/office/drawing/2014/main" id="{E6DA42FD-1DC6-D503-9146-165527BAC891}"/>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547;p24">
              <a:extLst>
                <a:ext uri="{FF2B5EF4-FFF2-40B4-BE49-F238E27FC236}">
                  <a16:creationId xmlns:a16="http://schemas.microsoft.com/office/drawing/2014/main" id="{93A515FA-1176-1DC5-7F68-B96CB66DE081}"/>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548;p24">
              <a:extLst>
                <a:ext uri="{FF2B5EF4-FFF2-40B4-BE49-F238E27FC236}">
                  <a16:creationId xmlns:a16="http://schemas.microsoft.com/office/drawing/2014/main" id="{20C4C902-E81B-AEF1-DC21-1973189C2942}"/>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549;p24">
              <a:extLst>
                <a:ext uri="{FF2B5EF4-FFF2-40B4-BE49-F238E27FC236}">
                  <a16:creationId xmlns:a16="http://schemas.microsoft.com/office/drawing/2014/main" id="{40B8304A-419C-98CC-93B7-0B192B2F534C}"/>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 name="Zone de texte 8">
            <a:extLst>
              <a:ext uri="{FF2B5EF4-FFF2-40B4-BE49-F238E27FC236}">
                <a16:creationId xmlns:a16="http://schemas.microsoft.com/office/drawing/2014/main" id="{5FC8565E-125A-7BFD-952C-9E65333814F1}"/>
              </a:ext>
            </a:extLst>
          </p:cNvPr>
          <p:cNvSpPr txBox="1"/>
          <p:nvPr/>
        </p:nvSpPr>
        <p:spPr>
          <a:xfrm>
            <a:off x="10078182"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207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057F25AA-F0F1-46E8-3368-950EF4E50913}"/>
              </a:ext>
            </a:extLst>
          </p:cNvPr>
          <p:cNvGraphicFramePr>
            <a:graphicFrameLocks noGrp="1"/>
          </p:cNvGraphicFramePr>
          <p:nvPr>
            <p:extLst>
              <p:ext uri="{D42A27DB-BD31-4B8C-83A1-F6EECF244321}">
                <p14:modId xmlns:p14="http://schemas.microsoft.com/office/powerpoint/2010/main" val="2838268847"/>
              </p:ext>
            </p:extLst>
          </p:nvPr>
        </p:nvGraphicFramePr>
        <p:xfrm>
          <a:off x="233916" y="191387"/>
          <a:ext cx="11621385" cy="6634905"/>
        </p:xfrm>
        <a:graphic>
          <a:graphicData uri="http://schemas.openxmlformats.org/drawingml/2006/table">
            <a:tbl>
              <a:tblPr firstRow="1" firstCol="1" bandRow="1">
                <a:tableStyleId>{BC89EF96-8CEA-46FF-86C4-4CE0E7609802}</a:tableStyleId>
              </a:tblPr>
              <a:tblGrid>
                <a:gridCol w="3179135">
                  <a:extLst>
                    <a:ext uri="{9D8B030D-6E8A-4147-A177-3AD203B41FA5}">
                      <a16:colId xmlns:a16="http://schemas.microsoft.com/office/drawing/2014/main" val="3436829259"/>
                    </a:ext>
                  </a:extLst>
                </a:gridCol>
                <a:gridCol w="7413867">
                  <a:extLst>
                    <a:ext uri="{9D8B030D-6E8A-4147-A177-3AD203B41FA5}">
                      <a16:colId xmlns:a16="http://schemas.microsoft.com/office/drawing/2014/main" val="3022963062"/>
                    </a:ext>
                  </a:extLst>
                </a:gridCol>
                <a:gridCol w="1028383">
                  <a:extLst>
                    <a:ext uri="{9D8B030D-6E8A-4147-A177-3AD203B41FA5}">
                      <a16:colId xmlns:a16="http://schemas.microsoft.com/office/drawing/2014/main" val="3796698786"/>
                    </a:ext>
                  </a:extLst>
                </a:gridCol>
              </a:tblGrid>
              <a:tr h="417107">
                <a:tc>
                  <a:txBody>
                    <a:bodyPr/>
                    <a:lstStyle/>
                    <a:p>
                      <a:pPr algn="ctr">
                        <a:lnSpc>
                          <a:spcPct val="107000"/>
                        </a:lnSpc>
                        <a:spcAft>
                          <a:spcPts val="800"/>
                        </a:spcAft>
                      </a:pPr>
                      <a:r>
                        <a:rPr lang="fr-FR" sz="2000" dirty="0">
                          <a:effectLst/>
                          <a:latin typeface="Harry P" panose="00000400000000000000" pitchFamily="2" charset="0"/>
                        </a:rPr>
                        <a:t>Etape 2</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0480" marR="30480" marT="4233" marB="0"/>
                </a:tc>
                <a:tc>
                  <a:txBody>
                    <a:bodyPr/>
                    <a:lstStyle/>
                    <a:p>
                      <a:pPr algn="ctr">
                        <a:lnSpc>
                          <a:spcPct val="107000"/>
                        </a:lnSpc>
                        <a:spcAft>
                          <a:spcPts val="800"/>
                        </a:spcAft>
                      </a:pPr>
                      <a:r>
                        <a:rPr lang="fr-FR" sz="2000" dirty="0">
                          <a:effectLst/>
                          <a:latin typeface="Harry P" panose="00000400000000000000" pitchFamily="2" charset="0"/>
                        </a:rPr>
                        <a:t>Leurs relations</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0480" marR="30480" marT="4233" marB="0"/>
                </a:tc>
                <a:tc>
                  <a:txBody>
                    <a:bodyPr/>
                    <a:lstStyle/>
                    <a:p>
                      <a:pPr algn="ctr">
                        <a:lnSpc>
                          <a:spcPct val="107000"/>
                        </a:lnSpc>
                        <a:spcAft>
                          <a:spcPts val="800"/>
                        </a:spcAft>
                      </a:pPr>
                      <a:r>
                        <a:rPr lang="fr-FR" sz="2000" dirty="0">
                          <a:effectLst/>
                          <a:latin typeface="Harry P" panose="00000400000000000000" pitchFamily="2" charset="0"/>
                        </a:rPr>
                        <a:t>Pages</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0480" marR="30480" marT="4233" marB="0"/>
                </a:tc>
                <a:extLst>
                  <a:ext uri="{0D108BD9-81ED-4DB2-BD59-A6C34878D82A}">
                    <a16:rowId xmlns:a16="http://schemas.microsoft.com/office/drawing/2014/main" val="1985946624"/>
                  </a:ext>
                </a:extLst>
              </a:tr>
              <a:tr h="1804672">
                <a:tc>
                  <a:txBody>
                    <a:bodyPr/>
                    <a:lstStyle/>
                    <a:p>
                      <a:pPr>
                        <a:lnSpc>
                          <a:spcPct val="107000"/>
                        </a:lnSpc>
                        <a:spcAft>
                          <a:spcPts val="800"/>
                        </a:spcAft>
                      </a:pPr>
                      <a:r>
                        <a:rPr lang="fr-FR" sz="1700" b="0">
                          <a:effectLst/>
                        </a:rPr>
                        <a:t>4) Harry est-il aimé par sa famille ? Recopie les passages qui le prouvent (p.25 à p.29)</a:t>
                      </a:r>
                    </a:p>
                    <a:p>
                      <a:pPr>
                        <a:lnSpc>
                          <a:spcPct val="107000"/>
                        </a:lnSpc>
                        <a:spcAft>
                          <a:spcPts val="800"/>
                        </a:spcAft>
                      </a:pPr>
                      <a:r>
                        <a:rPr lang="fr-FR" sz="1700" b="0">
                          <a:effectLst/>
                        </a:rPr>
                        <a:t> </a:t>
                      </a:r>
                      <a:endParaRPr lang="fr-FR" sz="1700" b="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4233" marB="0"/>
                </a:tc>
                <a:tc>
                  <a:txBody>
                    <a:bodyPr/>
                    <a:lstStyle/>
                    <a:p>
                      <a:pPr>
                        <a:lnSpc>
                          <a:spcPct val="107000"/>
                        </a:lnSpc>
                        <a:spcBef>
                          <a:spcPts val="1200"/>
                        </a:spcBef>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4233" marB="0"/>
                </a:tc>
                <a:tc>
                  <a:txBody>
                    <a:bodyPr/>
                    <a:lstStyle/>
                    <a:p>
                      <a:pPr>
                        <a:lnSpc>
                          <a:spcPct val="107000"/>
                        </a:lnSpc>
                        <a:spcAft>
                          <a:spcPts val="800"/>
                        </a:spcAft>
                      </a:pPr>
                      <a:r>
                        <a:rPr lang="fr-FR" sz="1700">
                          <a:effectLst/>
                        </a:rPr>
                        <a:t> </a:t>
                      </a:r>
                    </a:p>
                    <a:p>
                      <a:pPr>
                        <a:lnSpc>
                          <a:spcPct val="107000"/>
                        </a:lnSpc>
                        <a:spcAft>
                          <a:spcPts val="800"/>
                        </a:spcAft>
                      </a:pPr>
                      <a:r>
                        <a:rPr lang="fr-FR" sz="1700">
                          <a:effectLst/>
                        </a:rPr>
                        <a:t> </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4233" marB="0"/>
                </a:tc>
                <a:extLst>
                  <a:ext uri="{0D108BD9-81ED-4DB2-BD59-A6C34878D82A}">
                    <a16:rowId xmlns:a16="http://schemas.microsoft.com/office/drawing/2014/main" val="3124520865"/>
                  </a:ext>
                </a:extLst>
              </a:tr>
              <a:tr h="1164928">
                <a:tc>
                  <a:txBody>
                    <a:bodyPr/>
                    <a:lstStyle/>
                    <a:p>
                      <a:pPr>
                        <a:lnSpc>
                          <a:spcPct val="107000"/>
                        </a:lnSpc>
                        <a:spcAft>
                          <a:spcPts val="800"/>
                        </a:spcAft>
                      </a:pPr>
                      <a:r>
                        <a:rPr lang="fr-FR" sz="1700" b="0">
                          <a:effectLst/>
                        </a:rPr>
                        <a:t> </a:t>
                      </a:r>
                    </a:p>
                    <a:p>
                      <a:pPr>
                        <a:lnSpc>
                          <a:spcPct val="107000"/>
                        </a:lnSpc>
                        <a:spcAft>
                          <a:spcPts val="800"/>
                        </a:spcAft>
                      </a:pPr>
                      <a:r>
                        <a:rPr lang="fr-FR" sz="1700" b="0">
                          <a:effectLst/>
                        </a:rPr>
                        <a:t>5) Pourquoi les Dursley n’emmènent-ils jamais Harry avec eux en sortie ?</a:t>
                      </a:r>
                      <a:endParaRPr lang="fr-FR" sz="1700" b="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4233" marB="0"/>
                </a:tc>
                <a:tc>
                  <a:txBody>
                    <a:bodyPr/>
                    <a:lstStyle/>
                    <a:p>
                      <a:pPr>
                        <a:lnSpc>
                          <a:spcPct val="107000"/>
                        </a:lnSpc>
                        <a:spcBef>
                          <a:spcPts val="1200"/>
                        </a:spcBef>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4233" marB="0"/>
                </a:tc>
                <a:tc>
                  <a:txBody>
                    <a:bodyPr/>
                    <a:lstStyle/>
                    <a:p>
                      <a:pPr>
                        <a:lnSpc>
                          <a:spcPct val="107000"/>
                        </a:lnSpc>
                        <a:spcAft>
                          <a:spcPts val="800"/>
                        </a:spcAft>
                      </a:pPr>
                      <a:r>
                        <a:rPr lang="fr-FR" sz="1700">
                          <a:effectLst/>
                        </a:rPr>
                        <a:t> </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4233" marB="0"/>
                </a:tc>
                <a:extLst>
                  <a:ext uri="{0D108BD9-81ED-4DB2-BD59-A6C34878D82A}">
                    <a16:rowId xmlns:a16="http://schemas.microsoft.com/office/drawing/2014/main" val="3277603062"/>
                  </a:ext>
                </a:extLst>
              </a:tr>
              <a:tr h="3152314">
                <a:tc>
                  <a:txBody>
                    <a:bodyPr/>
                    <a:lstStyle/>
                    <a:p>
                      <a:pPr>
                        <a:lnSpc>
                          <a:spcPct val="107000"/>
                        </a:lnSpc>
                        <a:spcAft>
                          <a:spcPts val="800"/>
                        </a:spcAft>
                      </a:pPr>
                      <a:r>
                        <a:rPr lang="fr-FR" sz="1700" b="0" dirty="0">
                          <a:effectLst/>
                        </a:rPr>
                        <a:t> </a:t>
                      </a:r>
                    </a:p>
                    <a:p>
                      <a:pPr>
                        <a:lnSpc>
                          <a:spcPct val="107000"/>
                        </a:lnSpc>
                        <a:spcAft>
                          <a:spcPts val="800"/>
                        </a:spcAft>
                      </a:pPr>
                      <a:r>
                        <a:rPr lang="fr-FR" sz="1700" b="0" dirty="0">
                          <a:effectLst/>
                        </a:rPr>
                        <a:t>6) Relève 5 événements bizarres qui sont arrivés à Harry depuis qu’il vit chez les </a:t>
                      </a:r>
                      <a:r>
                        <a:rPr lang="fr-FR" sz="1700" b="0" dirty="0" err="1">
                          <a:effectLst/>
                        </a:rPr>
                        <a:t>Dursley</a:t>
                      </a:r>
                      <a:r>
                        <a:rPr lang="fr-FR" sz="1700" b="0" dirty="0">
                          <a:effectLst/>
                        </a:rPr>
                        <a:t> ?</a:t>
                      </a:r>
                      <a:endParaRPr lang="fr-FR"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4233" marB="0"/>
                </a:tc>
                <a:tc>
                  <a:txBody>
                    <a:bodyPr/>
                    <a:lstStyle/>
                    <a:p>
                      <a:pPr>
                        <a:lnSpc>
                          <a:spcPct val="107000"/>
                        </a:lnSpc>
                        <a:spcBef>
                          <a:spcPts val="1200"/>
                        </a:spcBef>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4233" marB="0"/>
                </a:tc>
                <a:tc>
                  <a:txBody>
                    <a:bodyPr/>
                    <a:lstStyle/>
                    <a:p>
                      <a:pPr>
                        <a:lnSpc>
                          <a:spcPct val="107000"/>
                        </a:lnSpc>
                        <a:spcAft>
                          <a:spcPts val="800"/>
                        </a:spcAft>
                      </a:pPr>
                      <a:r>
                        <a:rPr lang="fr-FR" sz="1700" dirty="0">
                          <a:effectLst/>
                        </a:rPr>
                        <a:t> </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4233" marB="0"/>
                </a:tc>
                <a:extLst>
                  <a:ext uri="{0D108BD9-81ED-4DB2-BD59-A6C34878D82A}">
                    <a16:rowId xmlns:a16="http://schemas.microsoft.com/office/drawing/2014/main" val="293165047"/>
                  </a:ext>
                </a:extLst>
              </a:tr>
            </a:tbl>
          </a:graphicData>
        </a:graphic>
      </p:graphicFrame>
      <p:grpSp>
        <p:nvGrpSpPr>
          <p:cNvPr id="13" name="Google Shape;528;p24">
            <a:extLst>
              <a:ext uri="{FF2B5EF4-FFF2-40B4-BE49-F238E27FC236}">
                <a16:creationId xmlns:a16="http://schemas.microsoft.com/office/drawing/2014/main" id="{B0DBB66A-6697-C7EF-6995-1A4E5165F739}"/>
              </a:ext>
            </a:extLst>
          </p:cNvPr>
          <p:cNvGrpSpPr/>
          <p:nvPr/>
        </p:nvGrpSpPr>
        <p:grpSpPr>
          <a:xfrm>
            <a:off x="0" y="5451564"/>
            <a:ext cx="1115580" cy="1319281"/>
            <a:chOff x="1034981" y="1580123"/>
            <a:chExt cx="3003716" cy="3552185"/>
          </a:xfrm>
        </p:grpSpPr>
        <p:grpSp>
          <p:nvGrpSpPr>
            <p:cNvPr id="14" name="Google Shape;529;p24">
              <a:extLst>
                <a:ext uri="{FF2B5EF4-FFF2-40B4-BE49-F238E27FC236}">
                  <a16:creationId xmlns:a16="http://schemas.microsoft.com/office/drawing/2014/main" id="{65D08EEF-846F-8DDC-A426-5EFF7A85185E}"/>
                </a:ext>
              </a:extLst>
            </p:cNvPr>
            <p:cNvGrpSpPr/>
            <p:nvPr/>
          </p:nvGrpSpPr>
          <p:grpSpPr>
            <a:xfrm>
              <a:off x="1034981" y="1580123"/>
              <a:ext cx="3003716" cy="3552185"/>
              <a:chOff x="8780453" y="179284"/>
              <a:chExt cx="2931027" cy="3466222"/>
            </a:xfrm>
          </p:grpSpPr>
          <p:sp>
            <p:nvSpPr>
              <p:cNvPr id="19" name="Google Shape;530;p24">
                <a:extLst>
                  <a:ext uri="{FF2B5EF4-FFF2-40B4-BE49-F238E27FC236}">
                    <a16:creationId xmlns:a16="http://schemas.microsoft.com/office/drawing/2014/main" id="{D79AA1E1-B534-BC9B-E093-1466CD621DA8}"/>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 name="Google Shape;531;p24">
                <a:extLst>
                  <a:ext uri="{FF2B5EF4-FFF2-40B4-BE49-F238E27FC236}">
                    <a16:creationId xmlns:a16="http://schemas.microsoft.com/office/drawing/2014/main" id="{2800BD4E-C8B1-5199-D4C0-6841D43A7638}"/>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532;p24">
                <a:extLst>
                  <a:ext uri="{FF2B5EF4-FFF2-40B4-BE49-F238E27FC236}">
                    <a16:creationId xmlns:a16="http://schemas.microsoft.com/office/drawing/2014/main" id="{64021652-A20E-5A7B-890F-E3C15512914C}"/>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533;p24">
                <a:extLst>
                  <a:ext uri="{FF2B5EF4-FFF2-40B4-BE49-F238E27FC236}">
                    <a16:creationId xmlns:a16="http://schemas.microsoft.com/office/drawing/2014/main" id="{E79C75FD-0E5D-0EDD-791E-AF0F3A3F9AD5}"/>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534;p24">
                <a:extLst>
                  <a:ext uri="{FF2B5EF4-FFF2-40B4-BE49-F238E27FC236}">
                    <a16:creationId xmlns:a16="http://schemas.microsoft.com/office/drawing/2014/main" id="{0C0DE0C8-23B9-056F-6FA5-6329C08189EA}"/>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535;p24">
                <a:extLst>
                  <a:ext uri="{FF2B5EF4-FFF2-40B4-BE49-F238E27FC236}">
                    <a16:creationId xmlns:a16="http://schemas.microsoft.com/office/drawing/2014/main" id="{1C1169D3-8D2D-C1A6-AC82-E758F1695513}"/>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536;p24">
                <a:extLst>
                  <a:ext uri="{FF2B5EF4-FFF2-40B4-BE49-F238E27FC236}">
                    <a16:creationId xmlns:a16="http://schemas.microsoft.com/office/drawing/2014/main" id="{F5C60457-02D6-0AB8-BF5C-92DC9A33A07D}"/>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537;p24">
                <a:extLst>
                  <a:ext uri="{FF2B5EF4-FFF2-40B4-BE49-F238E27FC236}">
                    <a16:creationId xmlns:a16="http://schemas.microsoft.com/office/drawing/2014/main" id="{D01976FA-7135-FC68-7573-6699FC4A3074}"/>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 name="Google Shape;538;p24">
                <a:extLst>
                  <a:ext uri="{FF2B5EF4-FFF2-40B4-BE49-F238E27FC236}">
                    <a16:creationId xmlns:a16="http://schemas.microsoft.com/office/drawing/2014/main" id="{5376658A-C7AC-6C44-131E-DC7E95C2430C}"/>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 name="Google Shape;539;p24">
                <a:extLst>
                  <a:ext uri="{FF2B5EF4-FFF2-40B4-BE49-F238E27FC236}">
                    <a16:creationId xmlns:a16="http://schemas.microsoft.com/office/drawing/2014/main" id="{A7344B58-1120-D923-418F-F02331345AC4}"/>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 name="Google Shape;540;p24">
                <a:extLst>
                  <a:ext uri="{FF2B5EF4-FFF2-40B4-BE49-F238E27FC236}">
                    <a16:creationId xmlns:a16="http://schemas.microsoft.com/office/drawing/2014/main" id="{DA7B0DA5-892D-5A5E-59D8-A2FF539A95AB}"/>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 name="Google Shape;541;p24">
                <a:extLst>
                  <a:ext uri="{FF2B5EF4-FFF2-40B4-BE49-F238E27FC236}">
                    <a16:creationId xmlns:a16="http://schemas.microsoft.com/office/drawing/2014/main" id="{77A7D50A-28EA-9F7B-5CC1-27DB6FCEC6F3}"/>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 name="Google Shape;542;p24">
                <a:extLst>
                  <a:ext uri="{FF2B5EF4-FFF2-40B4-BE49-F238E27FC236}">
                    <a16:creationId xmlns:a16="http://schemas.microsoft.com/office/drawing/2014/main" id="{235E2A95-86D5-37B0-091C-B34D6AF5F10F}"/>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 name="Google Shape;543;p24">
                <a:extLst>
                  <a:ext uri="{FF2B5EF4-FFF2-40B4-BE49-F238E27FC236}">
                    <a16:creationId xmlns:a16="http://schemas.microsoft.com/office/drawing/2014/main" id="{E882931A-4812-C0A9-E946-185D319655D2}"/>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 name="Google Shape;544;p24">
                <a:extLst>
                  <a:ext uri="{FF2B5EF4-FFF2-40B4-BE49-F238E27FC236}">
                    <a16:creationId xmlns:a16="http://schemas.microsoft.com/office/drawing/2014/main" id="{EF67FA3C-4A4B-F651-8C27-43158CEBBB36}"/>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 name="Google Shape;545;p24">
                <a:extLst>
                  <a:ext uri="{FF2B5EF4-FFF2-40B4-BE49-F238E27FC236}">
                    <a16:creationId xmlns:a16="http://schemas.microsoft.com/office/drawing/2014/main" id="{C2773261-1548-45F9-4026-49D4B5314770}"/>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5" name="Google Shape;546;p24">
              <a:extLst>
                <a:ext uri="{FF2B5EF4-FFF2-40B4-BE49-F238E27FC236}">
                  <a16:creationId xmlns:a16="http://schemas.microsoft.com/office/drawing/2014/main" id="{B7F8057F-8EF7-F597-3BB0-274419FEBC9C}"/>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 name="Google Shape;547;p24">
              <a:extLst>
                <a:ext uri="{FF2B5EF4-FFF2-40B4-BE49-F238E27FC236}">
                  <a16:creationId xmlns:a16="http://schemas.microsoft.com/office/drawing/2014/main" id="{EE79FC6F-E8EB-6BBA-9C93-34F873986B72}"/>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 name="Google Shape;548;p24">
              <a:extLst>
                <a:ext uri="{FF2B5EF4-FFF2-40B4-BE49-F238E27FC236}">
                  <a16:creationId xmlns:a16="http://schemas.microsoft.com/office/drawing/2014/main" id="{72DF2B70-7FEA-FEFB-E571-0A5EBF901821}"/>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549;p24">
              <a:extLst>
                <a:ext uri="{FF2B5EF4-FFF2-40B4-BE49-F238E27FC236}">
                  <a16:creationId xmlns:a16="http://schemas.microsoft.com/office/drawing/2014/main" id="{1DE38238-00EF-AE98-0729-E6070463B356}"/>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 name="Zone de texte 8">
            <a:extLst>
              <a:ext uri="{FF2B5EF4-FFF2-40B4-BE49-F238E27FC236}">
                <a16:creationId xmlns:a16="http://schemas.microsoft.com/office/drawing/2014/main" id="{E4070277-1561-8C55-0597-5A1DED1F7B69}"/>
              </a:ext>
            </a:extLst>
          </p:cNvPr>
          <p:cNvSpPr txBox="1"/>
          <p:nvPr/>
        </p:nvSpPr>
        <p:spPr>
          <a:xfrm>
            <a:off x="10078182"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09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2062103"/>
          </a:xfrm>
          <a:prstGeom prst="rect">
            <a:avLst/>
          </a:prstGeom>
          <a:noFill/>
        </p:spPr>
        <p:txBody>
          <a:bodyPr wrap="square" rtlCol="0">
            <a:spAutoFit/>
          </a:bodyPr>
          <a:lstStyle/>
          <a:p>
            <a:pPr algn="ctr"/>
            <a:r>
              <a:rPr lang="fr-FR" sz="8000" b="1" dirty="0">
                <a:latin typeface="Harry p" panose="00000400000000000000" pitchFamily="2" charset="0"/>
              </a:rPr>
              <a:t>Chapitre 3 : Les lettres de nulle part</a:t>
            </a:r>
          </a:p>
          <a:p>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155188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7">
            <a:extLst>
              <a:ext uri="{FF2B5EF4-FFF2-40B4-BE49-F238E27FC236}">
                <a16:creationId xmlns:a16="http://schemas.microsoft.com/office/drawing/2014/main" id="{6BE904AE-046A-F152-4F22-E245AF765423}"/>
              </a:ext>
            </a:extLst>
          </p:cNvPr>
          <p:cNvGraphicFramePr>
            <a:graphicFrameLocks noGrp="1"/>
          </p:cNvGraphicFramePr>
          <p:nvPr>
            <p:extLst>
              <p:ext uri="{D42A27DB-BD31-4B8C-83A1-F6EECF244321}">
                <p14:modId xmlns:p14="http://schemas.microsoft.com/office/powerpoint/2010/main" val="1817274881"/>
              </p:ext>
            </p:extLst>
          </p:nvPr>
        </p:nvGraphicFramePr>
        <p:xfrm>
          <a:off x="340242" y="60383"/>
          <a:ext cx="11546958" cy="6797617"/>
        </p:xfrm>
        <a:graphic>
          <a:graphicData uri="http://schemas.openxmlformats.org/drawingml/2006/table">
            <a:tbl>
              <a:tblPr firstRow="1" bandRow="1">
                <a:tableStyleId>{BC89EF96-8CEA-46FF-86C4-4CE0E7609802}</a:tableStyleId>
              </a:tblPr>
              <a:tblGrid>
                <a:gridCol w="372139">
                  <a:extLst>
                    <a:ext uri="{9D8B030D-6E8A-4147-A177-3AD203B41FA5}">
                      <a16:colId xmlns:a16="http://schemas.microsoft.com/office/drawing/2014/main" val="890961674"/>
                    </a:ext>
                  </a:extLst>
                </a:gridCol>
                <a:gridCol w="2243470">
                  <a:extLst>
                    <a:ext uri="{9D8B030D-6E8A-4147-A177-3AD203B41FA5}">
                      <a16:colId xmlns:a16="http://schemas.microsoft.com/office/drawing/2014/main" val="2277870987"/>
                    </a:ext>
                  </a:extLst>
                </a:gridCol>
                <a:gridCol w="2624065">
                  <a:extLst>
                    <a:ext uri="{9D8B030D-6E8A-4147-A177-3AD203B41FA5}">
                      <a16:colId xmlns:a16="http://schemas.microsoft.com/office/drawing/2014/main" val="2316975417"/>
                    </a:ext>
                  </a:extLst>
                </a:gridCol>
                <a:gridCol w="6307284">
                  <a:extLst>
                    <a:ext uri="{9D8B030D-6E8A-4147-A177-3AD203B41FA5}">
                      <a16:colId xmlns:a16="http://schemas.microsoft.com/office/drawing/2014/main" val="432621264"/>
                    </a:ext>
                  </a:extLst>
                </a:gridCol>
              </a:tblGrid>
              <a:tr h="361060">
                <a:tc>
                  <a:txBody>
                    <a:bodyPr/>
                    <a:lstStyle/>
                    <a:p>
                      <a:pPr algn="ctr"/>
                      <a:endParaRPr lang="fr-FR" dirty="0"/>
                    </a:p>
                  </a:txBody>
                  <a:tcPr/>
                </a:tc>
                <a:tc>
                  <a:txBody>
                    <a:bodyPr/>
                    <a:lstStyle/>
                    <a:p>
                      <a:pPr algn="ctr"/>
                      <a:r>
                        <a:rPr lang="fr-FR" dirty="0"/>
                        <a:t>Indice temporel</a:t>
                      </a:r>
                    </a:p>
                  </a:txBody>
                  <a:tcPr/>
                </a:tc>
                <a:tc>
                  <a:txBody>
                    <a:bodyPr/>
                    <a:lstStyle/>
                    <a:p>
                      <a:pPr algn="ctr"/>
                      <a:r>
                        <a:rPr lang="fr-FR" dirty="0"/>
                        <a:t>Nombre de lettres reçues</a:t>
                      </a:r>
                    </a:p>
                  </a:txBody>
                  <a:tcPr/>
                </a:tc>
                <a:tc>
                  <a:txBody>
                    <a:bodyPr/>
                    <a:lstStyle/>
                    <a:p>
                      <a:pPr algn="ctr"/>
                      <a:r>
                        <a:rPr lang="fr-FR" dirty="0"/>
                        <a:t>Réaction des </a:t>
                      </a:r>
                      <a:r>
                        <a:rPr lang="fr-FR" dirty="0" err="1"/>
                        <a:t>Dursley</a:t>
                      </a:r>
                      <a:endParaRPr lang="fr-FR" dirty="0"/>
                    </a:p>
                  </a:txBody>
                  <a:tcPr/>
                </a:tc>
                <a:extLst>
                  <a:ext uri="{0D108BD9-81ED-4DB2-BD59-A6C34878D82A}">
                    <a16:rowId xmlns:a16="http://schemas.microsoft.com/office/drawing/2014/main" val="2350050310"/>
                  </a:ext>
                </a:extLst>
              </a:tr>
              <a:tr h="1121292">
                <a:tc>
                  <a:txBody>
                    <a:bodyPr/>
                    <a:lstStyle/>
                    <a:p>
                      <a:endParaRPr lang="fr-FR" dirty="0"/>
                    </a:p>
                    <a:p>
                      <a:r>
                        <a:rPr lang="fr-FR" dirty="0"/>
                        <a:t>1</a:t>
                      </a:r>
                    </a:p>
                  </a:txBody>
                  <a:tcPr/>
                </a:tc>
                <a:tc>
                  <a:txBody>
                    <a:bodyPr/>
                    <a:lstStyle/>
                    <a:p>
                      <a:endParaRPr lang="fr-FR" dirty="0"/>
                    </a:p>
                    <a:p>
                      <a:r>
                        <a:rPr lang="fr-FR" dirty="0"/>
                        <a:t>Un jour de juillet</a:t>
                      </a:r>
                    </a:p>
                  </a:txBody>
                  <a:tcPr/>
                </a:tc>
                <a:tc>
                  <a:txBody>
                    <a:bodyPr/>
                    <a:lstStyle/>
                    <a:p>
                      <a:endParaRPr lang="fr-FR" dirty="0"/>
                    </a:p>
                  </a:txBody>
                  <a:tcPr/>
                </a:tc>
                <a:tc>
                  <a:txBody>
                    <a:bodyPr/>
                    <a:lstStyle/>
                    <a:p>
                      <a:endParaRPr lang="fr-FR" dirty="0"/>
                    </a:p>
                    <a:p>
                      <a:endParaRPr lang="fr-FR" dirty="0"/>
                    </a:p>
                    <a:p>
                      <a:endParaRPr lang="fr-FR" dirty="0"/>
                    </a:p>
                  </a:txBody>
                  <a:tcPr/>
                </a:tc>
                <a:extLst>
                  <a:ext uri="{0D108BD9-81ED-4DB2-BD59-A6C34878D82A}">
                    <a16:rowId xmlns:a16="http://schemas.microsoft.com/office/drawing/2014/main" val="3160291912"/>
                  </a:ext>
                </a:extLst>
              </a:tr>
              <a:tr h="862532">
                <a:tc>
                  <a:txBody>
                    <a:bodyPr/>
                    <a:lstStyle/>
                    <a:p>
                      <a:r>
                        <a:rPr lang="fr-FR" dirty="0"/>
                        <a:t>2</a:t>
                      </a:r>
                    </a:p>
                  </a:txBody>
                  <a:tcPr/>
                </a:tc>
                <a:tc>
                  <a:txBody>
                    <a:bodyPr/>
                    <a:lstStyle/>
                    <a:p>
                      <a:r>
                        <a:rPr lang="fr-FR" dirty="0"/>
                        <a:t>Le lendemain au petit-déjeuner</a:t>
                      </a:r>
                    </a:p>
                  </a:txBody>
                  <a:tcPr/>
                </a:tc>
                <a:tc>
                  <a:txBody>
                    <a:bodyPr/>
                    <a:lstStyle/>
                    <a:p>
                      <a:endParaRPr lang="fr-FR"/>
                    </a:p>
                  </a:txBody>
                  <a:tcPr/>
                </a:tc>
                <a:tc>
                  <a:txBody>
                    <a:bodyPr/>
                    <a:lstStyle/>
                    <a:p>
                      <a:endParaRPr lang="fr-FR" dirty="0"/>
                    </a:p>
                    <a:p>
                      <a:endParaRPr lang="fr-FR" dirty="0"/>
                    </a:p>
                    <a:p>
                      <a:endParaRPr lang="fr-FR" dirty="0"/>
                    </a:p>
                  </a:txBody>
                  <a:tcPr/>
                </a:tc>
                <a:extLst>
                  <a:ext uri="{0D108BD9-81ED-4DB2-BD59-A6C34878D82A}">
                    <a16:rowId xmlns:a16="http://schemas.microsoft.com/office/drawing/2014/main" val="84146292"/>
                  </a:ext>
                </a:extLst>
              </a:tr>
              <a:tr h="862532">
                <a:tc>
                  <a:txBody>
                    <a:bodyPr/>
                    <a:lstStyle/>
                    <a:p>
                      <a:r>
                        <a:rPr lang="fr-FR" dirty="0"/>
                        <a:t>3</a:t>
                      </a:r>
                    </a:p>
                  </a:txBody>
                  <a:tcPr/>
                </a:tc>
                <a:tc>
                  <a:txBody>
                    <a:bodyPr/>
                    <a:lstStyle/>
                    <a:p>
                      <a:r>
                        <a:rPr lang="fr-FR" dirty="0"/>
                        <a:t>Le lendemain matin</a:t>
                      </a:r>
                    </a:p>
                  </a:txBody>
                  <a:tcPr/>
                </a:tc>
                <a:tc>
                  <a:txBody>
                    <a:bodyPr/>
                    <a:lstStyle/>
                    <a:p>
                      <a:endParaRPr lang="fr-FR"/>
                    </a:p>
                  </a:txBody>
                  <a:tcPr/>
                </a:tc>
                <a:tc>
                  <a:txBody>
                    <a:bodyPr/>
                    <a:lstStyle/>
                    <a:p>
                      <a:endParaRPr lang="fr-FR" dirty="0"/>
                    </a:p>
                    <a:p>
                      <a:endParaRPr lang="fr-FR" dirty="0"/>
                    </a:p>
                    <a:p>
                      <a:endParaRPr lang="fr-FR" dirty="0"/>
                    </a:p>
                  </a:txBody>
                  <a:tcPr/>
                </a:tc>
                <a:extLst>
                  <a:ext uri="{0D108BD9-81ED-4DB2-BD59-A6C34878D82A}">
                    <a16:rowId xmlns:a16="http://schemas.microsoft.com/office/drawing/2014/main" val="1270864100"/>
                  </a:ext>
                </a:extLst>
              </a:tr>
              <a:tr h="862532">
                <a:tc>
                  <a:txBody>
                    <a:bodyPr/>
                    <a:lstStyle/>
                    <a:p>
                      <a:r>
                        <a:rPr lang="fr-FR" dirty="0"/>
                        <a:t>4</a:t>
                      </a:r>
                    </a:p>
                  </a:txBody>
                  <a:tcPr/>
                </a:tc>
                <a:tc>
                  <a:txBody>
                    <a:bodyPr/>
                    <a:lstStyle/>
                    <a:p>
                      <a:endParaRPr lang="fr-FR"/>
                    </a:p>
                  </a:txBody>
                  <a:tcPr/>
                </a:tc>
                <a:tc>
                  <a:txBody>
                    <a:bodyPr/>
                    <a:lstStyle/>
                    <a:p>
                      <a:endParaRPr lang="fr-FR"/>
                    </a:p>
                  </a:txBody>
                  <a:tcPr/>
                </a:tc>
                <a:tc>
                  <a:txBody>
                    <a:bodyPr/>
                    <a:lstStyle/>
                    <a:p>
                      <a:endParaRPr lang="fr-FR" dirty="0"/>
                    </a:p>
                    <a:p>
                      <a:endParaRPr lang="fr-FR" dirty="0"/>
                    </a:p>
                    <a:p>
                      <a:endParaRPr lang="fr-FR" dirty="0"/>
                    </a:p>
                  </a:txBody>
                  <a:tcPr/>
                </a:tc>
                <a:extLst>
                  <a:ext uri="{0D108BD9-81ED-4DB2-BD59-A6C34878D82A}">
                    <a16:rowId xmlns:a16="http://schemas.microsoft.com/office/drawing/2014/main" val="3759688375"/>
                  </a:ext>
                </a:extLst>
              </a:tr>
              <a:tr h="603773">
                <a:tc>
                  <a:txBody>
                    <a:bodyPr/>
                    <a:lstStyle/>
                    <a:p>
                      <a:r>
                        <a:rPr lang="fr-FR" dirty="0"/>
                        <a:t>5</a:t>
                      </a:r>
                    </a:p>
                  </a:txBody>
                  <a:tcPr/>
                </a:tc>
                <a:tc>
                  <a:txBody>
                    <a:bodyPr/>
                    <a:lstStyle/>
                    <a:p>
                      <a:endParaRPr lang="fr-FR"/>
                    </a:p>
                  </a:txBody>
                  <a:tcPr/>
                </a:tc>
                <a:tc>
                  <a:txBody>
                    <a:bodyPr/>
                    <a:lstStyle/>
                    <a:p>
                      <a:endParaRPr lang="fr-FR"/>
                    </a:p>
                  </a:txBody>
                  <a:tcPr/>
                </a:tc>
                <a:tc>
                  <a:txBody>
                    <a:bodyPr/>
                    <a:lstStyle/>
                    <a:p>
                      <a:endParaRPr lang="fr-FR" dirty="0"/>
                    </a:p>
                    <a:p>
                      <a:endParaRPr lang="fr-FR" dirty="0"/>
                    </a:p>
                  </a:txBody>
                  <a:tcPr/>
                </a:tc>
                <a:extLst>
                  <a:ext uri="{0D108BD9-81ED-4DB2-BD59-A6C34878D82A}">
                    <a16:rowId xmlns:a16="http://schemas.microsoft.com/office/drawing/2014/main" val="853913383"/>
                  </a:ext>
                </a:extLst>
              </a:tr>
              <a:tr h="603773">
                <a:tc>
                  <a:txBody>
                    <a:bodyPr/>
                    <a:lstStyle/>
                    <a:p>
                      <a:r>
                        <a:rPr lang="fr-FR" dirty="0"/>
                        <a:t>6</a:t>
                      </a:r>
                    </a:p>
                  </a:txBody>
                  <a:tcPr/>
                </a:tc>
                <a:tc>
                  <a:txBody>
                    <a:bodyPr/>
                    <a:lstStyle/>
                    <a:p>
                      <a:endParaRPr lang="fr-FR"/>
                    </a:p>
                  </a:txBody>
                  <a:tcPr/>
                </a:tc>
                <a:tc>
                  <a:txBody>
                    <a:bodyPr/>
                    <a:lstStyle/>
                    <a:p>
                      <a:endParaRPr lang="fr-FR"/>
                    </a:p>
                  </a:txBody>
                  <a:tcPr/>
                </a:tc>
                <a:tc>
                  <a:txBody>
                    <a:bodyPr/>
                    <a:lstStyle/>
                    <a:p>
                      <a:endParaRPr lang="fr-FR" dirty="0"/>
                    </a:p>
                    <a:p>
                      <a:endParaRPr lang="fr-FR" dirty="0"/>
                    </a:p>
                  </a:txBody>
                  <a:tcPr/>
                </a:tc>
                <a:extLst>
                  <a:ext uri="{0D108BD9-81ED-4DB2-BD59-A6C34878D82A}">
                    <a16:rowId xmlns:a16="http://schemas.microsoft.com/office/drawing/2014/main" val="1422989024"/>
                  </a:ext>
                </a:extLst>
              </a:tr>
              <a:tr h="603773">
                <a:tc>
                  <a:txBody>
                    <a:bodyPr/>
                    <a:lstStyle/>
                    <a:p>
                      <a:r>
                        <a:rPr lang="fr-FR" dirty="0"/>
                        <a:t>7</a:t>
                      </a:r>
                    </a:p>
                  </a:txBody>
                  <a:tcPr/>
                </a:tc>
                <a:tc>
                  <a:txBody>
                    <a:bodyPr/>
                    <a:lstStyle/>
                    <a:p>
                      <a:endParaRPr lang="fr-FR"/>
                    </a:p>
                  </a:txBody>
                  <a:tcPr/>
                </a:tc>
                <a:tc>
                  <a:txBody>
                    <a:bodyPr/>
                    <a:lstStyle/>
                    <a:p>
                      <a:endParaRPr lang="fr-FR"/>
                    </a:p>
                  </a:txBody>
                  <a:tcPr/>
                </a:tc>
                <a:tc>
                  <a:txBody>
                    <a:bodyPr/>
                    <a:lstStyle/>
                    <a:p>
                      <a:endParaRPr lang="fr-FR" dirty="0"/>
                    </a:p>
                    <a:p>
                      <a:endParaRPr lang="fr-FR" dirty="0"/>
                    </a:p>
                  </a:txBody>
                  <a:tcPr/>
                </a:tc>
                <a:extLst>
                  <a:ext uri="{0D108BD9-81ED-4DB2-BD59-A6C34878D82A}">
                    <a16:rowId xmlns:a16="http://schemas.microsoft.com/office/drawing/2014/main" val="1931290965"/>
                  </a:ext>
                </a:extLst>
              </a:tr>
              <a:tr h="647125">
                <a:tc>
                  <a:txBody>
                    <a:bodyPr/>
                    <a:lstStyle/>
                    <a:p>
                      <a:r>
                        <a:rPr lang="fr-FR" dirty="0"/>
                        <a:t>8</a:t>
                      </a:r>
                    </a:p>
                  </a:txBody>
                  <a:tcPr/>
                </a:tc>
                <a:tc>
                  <a:txBody>
                    <a:bodyPr/>
                    <a:lstStyle/>
                    <a:p>
                      <a:r>
                        <a:rPr lang="fr-FR" dirty="0"/>
                        <a:t>Anniversaire </a:t>
                      </a:r>
                      <a:r>
                        <a:rPr lang="fr-FR"/>
                        <a:t>de Harry: </a:t>
                      </a:r>
                      <a:r>
                        <a:rPr lang="fr-FR" dirty="0"/>
                        <a:t>mardi</a:t>
                      </a: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527454060"/>
                  </a:ext>
                </a:extLst>
              </a:tr>
            </a:tbl>
          </a:graphicData>
        </a:graphic>
      </p:graphicFrame>
      <p:grpSp>
        <p:nvGrpSpPr>
          <p:cNvPr id="2" name="Google Shape;550;p24">
            <a:extLst>
              <a:ext uri="{FF2B5EF4-FFF2-40B4-BE49-F238E27FC236}">
                <a16:creationId xmlns:a16="http://schemas.microsoft.com/office/drawing/2014/main" id="{6E166F90-0B16-D287-19A1-8ADDB2EFA5D2}"/>
              </a:ext>
            </a:extLst>
          </p:cNvPr>
          <p:cNvGrpSpPr/>
          <p:nvPr/>
        </p:nvGrpSpPr>
        <p:grpSpPr>
          <a:xfrm rot="-1822709">
            <a:off x="-56928" y="-19221"/>
            <a:ext cx="843664" cy="761972"/>
            <a:chOff x="1635019" y="1202980"/>
            <a:chExt cx="7442823" cy="4779982"/>
          </a:xfrm>
        </p:grpSpPr>
        <p:sp>
          <p:nvSpPr>
            <p:cNvPr id="3" name="Google Shape;551;p24">
              <a:extLst>
                <a:ext uri="{FF2B5EF4-FFF2-40B4-BE49-F238E27FC236}">
                  <a16:creationId xmlns:a16="http://schemas.microsoft.com/office/drawing/2014/main" id="{9050DE87-ECC2-B4E0-2340-06E4C6541A45}"/>
                </a:ext>
              </a:extLst>
            </p:cNvPr>
            <p:cNvSpPr/>
            <p:nvPr/>
          </p:nvSpPr>
          <p:spPr>
            <a:xfrm>
              <a:off x="1665298" y="1205071"/>
              <a:ext cx="7412544" cy="4777891"/>
            </a:xfrm>
            <a:custGeom>
              <a:avLst/>
              <a:gdLst/>
              <a:ahLst/>
              <a:cxnLst/>
              <a:rect l="l" t="t" r="r" b="b"/>
              <a:pathLst>
                <a:path w="10981546" h="4777891" extrusionOk="0">
                  <a:moveTo>
                    <a:pt x="0" y="0"/>
                  </a:moveTo>
                  <a:cubicBezTo>
                    <a:pt x="3766601" y="411783"/>
                    <a:pt x="7206199" y="0"/>
                    <a:pt x="10809298" y="0"/>
                  </a:cubicBezTo>
                  <a:cubicBezTo>
                    <a:pt x="11196858" y="2670532"/>
                    <a:pt x="10809298" y="3185261"/>
                    <a:pt x="10809298" y="4777891"/>
                  </a:cubicBezTo>
                  <a:cubicBezTo>
                    <a:pt x="6939751" y="4462998"/>
                    <a:pt x="3603099" y="4777891"/>
                    <a:pt x="0" y="4777891"/>
                  </a:cubicBezTo>
                  <a:cubicBezTo>
                    <a:pt x="0" y="3185261"/>
                    <a:pt x="339116" y="2482807"/>
                    <a:pt x="0" y="0"/>
                  </a:cubicBezTo>
                  <a:close/>
                </a:path>
              </a:pathLst>
            </a:custGeom>
            <a:solidFill>
              <a:srgbClr val="FFF2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 name="Google Shape;552;p24">
              <a:extLst>
                <a:ext uri="{FF2B5EF4-FFF2-40B4-BE49-F238E27FC236}">
                  <a16:creationId xmlns:a16="http://schemas.microsoft.com/office/drawing/2014/main" id="{2A90795D-4231-DA90-E243-523E5384F76C}"/>
                </a:ext>
              </a:extLst>
            </p:cNvPr>
            <p:cNvSpPr/>
            <p:nvPr/>
          </p:nvSpPr>
          <p:spPr>
            <a:xfrm flipH="1">
              <a:off x="1666305" y="2943037"/>
              <a:ext cx="7333367" cy="3036868"/>
            </a:xfrm>
            <a:custGeom>
              <a:avLst/>
              <a:gdLst/>
              <a:ahLst/>
              <a:cxnLst/>
              <a:rect l="l" t="t" r="r" b="b"/>
              <a:pathLst>
                <a:path w="7333367" h="2434363" extrusionOk="0">
                  <a:moveTo>
                    <a:pt x="0" y="2434363"/>
                  </a:moveTo>
                  <a:cubicBezTo>
                    <a:pt x="1236358" y="1622909"/>
                    <a:pt x="2448492" y="611618"/>
                    <a:pt x="3709073" y="0"/>
                  </a:cubicBezTo>
                  <a:cubicBezTo>
                    <a:pt x="5080673" y="581341"/>
                    <a:pt x="6125269" y="1610797"/>
                    <a:pt x="7333367" y="2416196"/>
                  </a:cubicBezTo>
                  <a:cubicBezTo>
                    <a:pt x="4860652" y="2488864"/>
                    <a:pt x="2654384" y="2046803"/>
                    <a:pt x="0" y="2434363"/>
                  </a:cubicBezTo>
                  <a:close/>
                </a:path>
              </a:pathLst>
            </a:custGeom>
            <a:solidFill>
              <a:srgbClr val="FFF2C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 name="Google Shape;553;p24">
              <a:extLst>
                <a:ext uri="{FF2B5EF4-FFF2-40B4-BE49-F238E27FC236}">
                  <a16:creationId xmlns:a16="http://schemas.microsoft.com/office/drawing/2014/main" id="{82770B7C-8255-024D-B999-E6C6699F805D}"/>
                </a:ext>
              </a:extLst>
            </p:cNvPr>
            <p:cNvSpPr/>
            <p:nvPr/>
          </p:nvSpPr>
          <p:spPr>
            <a:xfrm rot="10800000" flipH="1">
              <a:off x="1635019" y="1202980"/>
              <a:ext cx="7333367" cy="2854291"/>
            </a:xfrm>
            <a:custGeom>
              <a:avLst/>
              <a:gdLst/>
              <a:ahLst/>
              <a:cxnLst/>
              <a:rect l="l" t="t" r="r" b="b"/>
              <a:pathLst>
                <a:path w="7333367" h="2434363" extrusionOk="0">
                  <a:moveTo>
                    <a:pt x="0" y="2434363"/>
                  </a:moveTo>
                  <a:cubicBezTo>
                    <a:pt x="1236358" y="1622909"/>
                    <a:pt x="2448492" y="611618"/>
                    <a:pt x="3709073" y="0"/>
                  </a:cubicBezTo>
                  <a:cubicBezTo>
                    <a:pt x="5080673" y="581341"/>
                    <a:pt x="6125269" y="1610797"/>
                    <a:pt x="7333367" y="2416196"/>
                  </a:cubicBezTo>
                  <a:cubicBezTo>
                    <a:pt x="4860652" y="2488864"/>
                    <a:pt x="2654384" y="2046803"/>
                    <a:pt x="0" y="2434363"/>
                  </a:cubicBezTo>
                  <a:close/>
                </a:path>
              </a:pathLst>
            </a:custGeom>
            <a:solidFill>
              <a:srgbClr val="FFF2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 name="Google Shape;554;p24">
              <a:extLst>
                <a:ext uri="{FF2B5EF4-FFF2-40B4-BE49-F238E27FC236}">
                  <a16:creationId xmlns:a16="http://schemas.microsoft.com/office/drawing/2014/main" id="{0586418A-A1A1-6D4D-5C29-656CB54CC5CD}"/>
                </a:ext>
              </a:extLst>
            </p:cNvPr>
            <p:cNvSpPr/>
            <p:nvPr/>
          </p:nvSpPr>
          <p:spPr>
            <a:xfrm>
              <a:off x="4572003" y="3143850"/>
              <a:ext cx="1313955" cy="1222149"/>
            </a:xfrm>
            <a:custGeom>
              <a:avLst/>
              <a:gdLst/>
              <a:ahLst/>
              <a:cxnLst/>
              <a:rect l="l" t="t" r="r" b="b"/>
              <a:pathLst>
                <a:path w="295105" h="274486" fill="none" extrusionOk="0">
                  <a:moveTo>
                    <a:pt x="0" y="104844"/>
                  </a:moveTo>
                  <a:cubicBezTo>
                    <a:pt x="50130" y="45960"/>
                    <a:pt x="95183" y="36558"/>
                    <a:pt x="145525" y="0"/>
                  </a:cubicBezTo>
                  <a:cubicBezTo>
                    <a:pt x="197818" y="675"/>
                    <a:pt x="221017" y="41946"/>
                    <a:pt x="291050" y="104844"/>
                  </a:cubicBezTo>
                  <a:cubicBezTo>
                    <a:pt x="296955" y="140054"/>
                    <a:pt x="280061" y="234195"/>
                    <a:pt x="235464" y="274486"/>
                  </a:cubicBezTo>
                  <a:cubicBezTo>
                    <a:pt x="185714" y="283119"/>
                    <a:pt x="136593" y="271360"/>
                    <a:pt x="55585" y="274486"/>
                  </a:cubicBezTo>
                  <a:cubicBezTo>
                    <a:pt x="23988" y="233178"/>
                    <a:pt x="22310" y="167216"/>
                    <a:pt x="0" y="104844"/>
                  </a:cubicBezTo>
                  <a:close/>
                </a:path>
                <a:path w="295105" h="274486" extrusionOk="0">
                  <a:moveTo>
                    <a:pt x="0" y="104844"/>
                  </a:moveTo>
                  <a:cubicBezTo>
                    <a:pt x="40328" y="43554"/>
                    <a:pt x="92496" y="36644"/>
                    <a:pt x="145525" y="0"/>
                  </a:cubicBezTo>
                  <a:cubicBezTo>
                    <a:pt x="202801" y="1846"/>
                    <a:pt x="213875" y="40843"/>
                    <a:pt x="291050" y="104844"/>
                  </a:cubicBezTo>
                  <a:cubicBezTo>
                    <a:pt x="301896" y="154638"/>
                    <a:pt x="274650" y="234427"/>
                    <a:pt x="235464" y="274486"/>
                  </a:cubicBezTo>
                  <a:cubicBezTo>
                    <a:pt x="194686" y="275294"/>
                    <a:pt x="103917" y="277758"/>
                    <a:pt x="55585" y="274486"/>
                  </a:cubicBezTo>
                  <a:cubicBezTo>
                    <a:pt x="24268" y="216274"/>
                    <a:pt x="13554" y="158129"/>
                    <a:pt x="0" y="104844"/>
                  </a:cubicBezTo>
                  <a:close/>
                </a:path>
              </a:pathLst>
            </a:custGeom>
            <a:solidFill>
              <a:srgbClr val="961D1A"/>
            </a:solidFill>
            <a:ln w="19050" cap="rnd" cmpd="sng">
              <a:solidFill>
                <a:srgbClr val="881B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8" name="Zone de texte 8">
            <a:extLst>
              <a:ext uri="{FF2B5EF4-FFF2-40B4-BE49-F238E27FC236}">
                <a16:creationId xmlns:a16="http://schemas.microsoft.com/office/drawing/2014/main" id="{89BF2965-10B5-F3BB-9CAB-09EBE3BE21D1}"/>
              </a:ext>
            </a:extLst>
          </p:cNvPr>
          <p:cNvSpPr txBox="1"/>
          <p:nvPr/>
        </p:nvSpPr>
        <p:spPr>
          <a:xfrm>
            <a:off x="10290833"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70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21F2F63-882B-A7E2-B354-691A813C94B2}"/>
              </a:ext>
            </a:extLst>
          </p:cNvPr>
          <p:cNvSpPr txBox="1"/>
          <p:nvPr/>
        </p:nvSpPr>
        <p:spPr>
          <a:xfrm>
            <a:off x="0" y="393405"/>
            <a:ext cx="11947451" cy="1323439"/>
          </a:xfrm>
          <a:prstGeom prst="rect">
            <a:avLst/>
          </a:prstGeom>
          <a:noFill/>
        </p:spPr>
        <p:txBody>
          <a:bodyPr wrap="square" rtlCol="0">
            <a:spAutoFit/>
          </a:bodyPr>
          <a:lstStyle/>
          <a:p>
            <a:pPr algn="ctr"/>
            <a:r>
              <a:rPr lang="fr-FR" sz="4000" dirty="0">
                <a:latin typeface="Harry P" panose="00000400000000000000" pitchFamily="2" charset="0"/>
              </a:rPr>
              <a:t>Résume en quelques phrases tous les indices qui nous montrent que les lettres sont magiques.</a:t>
            </a:r>
          </a:p>
        </p:txBody>
      </p:sp>
      <p:sp>
        <p:nvSpPr>
          <p:cNvPr id="6" name="ZoneTexte 5">
            <a:extLst>
              <a:ext uri="{FF2B5EF4-FFF2-40B4-BE49-F238E27FC236}">
                <a16:creationId xmlns:a16="http://schemas.microsoft.com/office/drawing/2014/main" id="{30C78C40-9D10-0721-E064-4A371B141103}"/>
              </a:ext>
            </a:extLst>
          </p:cNvPr>
          <p:cNvSpPr txBox="1"/>
          <p:nvPr/>
        </p:nvSpPr>
        <p:spPr>
          <a:xfrm>
            <a:off x="563526" y="2254102"/>
            <a:ext cx="11249246" cy="2954848"/>
          </a:xfrm>
          <a:prstGeom prst="rect">
            <a:avLst/>
          </a:prstGeom>
          <a:noFill/>
        </p:spPr>
        <p:txBody>
          <a:bodyPr wrap="square" rtlCol="0">
            <a:spAutoFit/>
          </a:bodyPr>
          <a:lstStyle/>
          <a:p>
            <a:pPr>
              <a:lnSpc>
                <a:spcPct val="150000"/>
              </a:lnSpc>
            </a:pPr>
            <a:r>
              <a:rPr lang="fr-FR" dirty="0">
                <a:latin typeface="Comic Sans MS" panose="030F0702030302020204" pitchFamily="66" charset="0"/>
              </a:rPr>
              <a:t>Les lettres reçues sont rédigées sur un </a:t>
            </a:r>
            <a:r>
              <a:rPr lang="fr-FR" b="1" dirty="0">
                <a:latin typeface="Comic Sans MS" panose="030F0702030302020204" pitchFamily="66" charset="0"/>
              </a:rPr>
              <a:t>parchemin jauni à l’encre vert émeraude</a:t>
            </a:r>
            <a:r>
              <a:rPr lang="fr-FR" dirty="0">
                <a:latin typeface="Comic Sans MS" panose="030F0702030302020204" pitchFamily="66" charset="0"/>
              </a:rPr>
              <a:t>. </a:t>
            </a:r>
          </a:p>
          <a:p>
            <a:pPr>
              <a:lnSpc>
                <a:spcPct val="150000"/>
              </a:lnSpc>
            </a:pPr>
            <a:r>
              <a:rPr lang="fr-FR" dirty="0">
                <a:latin typeface="Comic Sans MS" panose="030F0702030302020204" pitchFamily="66" charset="0"/>
              </a:rPr>
              <a:t>Elles sont fermées par </a:t>
            </a:r>
            <a:r>
              <a:rPr lang="fr-FR" b="1" dirty="0">
                <a:latin typeface="Comic Sans MS" panose="030F0702030302020204" pitchFamily="66" charset="0"/>
              </a:rPr>
              <a:t>un sceau frappé d’un écusson représentant quatre animaux et la lettre P</a:t>
            </a:r>
            <a:r>
              <a:rPr lang="fr-FR" dirty="0">
                <a:latin typeface="Comic Sans MS" panose="030F0702030302020204" pitchFamily="66" charset="0"/>
              </a:rPr>
              <a:t>. </a:t>
            </a:r>
          </a:p>
          <a:p>
            <a:pPr>
              <a:lnSpc>
                <a:spcPct val="150000"/>
              </a:lnSpc>
            </a:pPr>
            <a:r>
              <a:rPr lang="fr-FR" dirty="0">
                <a:latin typeface="Comic Sans MS" panose="030F0702030302020204" pitchFamily="66" charset="0"/>
              </a:rPr>
              <a:t>Elles n’ont </a:t>
            </a:r>
            <a:r>
              <a:rPr lang="fr-FR" b="1" dirty="0">
                <a:latin typeface="Comic Sans MS" panose="030F0702030302020204" pitchFamily="66" charset="0"/>
              </a:rPr>
              <a:t>pas de timbre.</a:t>
            </a:r>
          </a:p>
          <a:p>
            <a:pPr>
              <a:lnSpc>
                <a:spcPct val="150000"/>
              </a:lnSpc>
            </a:pPr>
            <a:r>
              <a:rPr lang="fr-FR" b="1" dirty="0">
                <a:latin typeface="Comic Sans MS" panose="030F0702030302020204" pitchFamily="66" charset="0"/>
              </a:rPr>
              <a:t>L’adresse</a:t>
            </a:r>
            <a:r>
              <a:rPr lang="fr-FR" dirty="0">
                <a:latin typeface="Comic Sans MS" panose="030F0702030302020204" pitchFamily="66" charset="0"/>
              </a:rPr>
              <a:t> rédigée est à chaque fois </a:t>
            </a:r>
            <a:r>
              <a:rPr lang="fr-FR" b="1" dirty="0">
                <a:latin typeface="Comic Sans MS" panose="030F0702030302020204" pitchFamily="66" charset="0"/>
              </a:rPr>
              <a:t>très précise</a:t>
            </a:r>
            <a:r>
              <a:rPr lang="fr-FR" dirty="0">
                <a:latin typeface="Comic Sans MS" panose="030F0702030302020204" pitchFamily="66" charset="0"/>
              </a:rPr>
              <a:t>.</a:t>
            </a:r>
          </a:p>
          <a:p>
            <a:pPr>
              <a:lnSpc>
                <a:spcPct val="150000"/>
              </a:lnSpc>
            </a:pPr>
            <a:r>
              <a:rPr lang="fr-FR" dirty="0">
                <a:latin typeface="Comic Sans MS" panose="030F0702030302020204" pitchFamily="66" charset="0"/>
              </a:rPr>
              <a:t>Harry reçoit </a:t>
            </a:r>
            <a:r>
              <a:rPr lang="fr-FR" b="1" dirty="0">
                <a:latin typeface="Comic Sans MS" panose="030F0702030302020204" pitchFamily="66" charset="0"/>
              </a:rPr>
              <a:t>de plus en plus de lettres</a:t>
            </a:r>
            <a:r>
              <a:rPr lang="fr-FR" dirty="0">
                <a:latin typeface="Comic Sans MS" panose="030F0702030302020204" pitchFamily="66" charset="0"/>
              </a:rPr>
              <a:t>, jusqu’à cent par jour.</a:t>
            </a:r>
          </a:p>
          <a:p>
            <a:pPr>
              <a:lnSpc>
                <a:spcPct val="150000"/>
              </a:lnSpc>
            </a:pPr>
            <a:r>
              <a:rPr lang="fr-FR" dirty="0">
                <a:latin typeface="Comic Sans MS" panose="030F0702030302020204" pitchFamily="66" charset="0"/>
              </a:rPr>
              <a:t>Elles sont glissées </a:t>
            </a:r>
            <a:r>
              <a:rPr lang="fr-FR" b="1" dirty="0">
                <a:latin typeface="Comic Sans MS" panose="030F0702030302020204" pitchFamily="66" charset="0"/>
              </a:rPr>
              <a:t>dans différents endroits de la maison </a:t>
            </a:r>
            <a:r>
              <a:rPr lang="fr-FR" dirty="0">
                <a:latin typeface="Comic Sans MS" panose="030F0702030302020204" pitchFamily="66" charset="0"/>
              </a:rPr>
              <a:t>(autour de la porte, vasistas des toilettes, boîte d’œufs, conduit de cheminée…)</a:t>
            </a:r>
          </a:p>
        </p:txBody>
      </p:sp>
      <p:sp>
        <p:nvSpPr>
          <p:cNvPr id="2" name="Zone de texte 8">
            <a:extLst>
              <a:ext uri="{FF2B5EF4-FFF2-40B4-BE49-F238E27FC236}">
                <a16:creationId xmlns:a16="http://schemas.microsoft.com/office/drawing/2014/main" id="{3D4CA8DB-C7ED-44DC-BF52-68CA2EE0AE97}"/>
              </a:ext>
            </a:extLst>
          </p:cNvPr>
          <p:cNvSpPr txBox="1"/>
          <p:nvPr/>
        </p:nvSpPr>
        <p:spPr>
          <a:xfrm>
            <a:off x="6899047" y="5119837"/>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843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2062103"/>
          </a:xfrm>
          <a:prstGeom prst="rect">
            <a:avLst/>
          </a:prstGeom>
          <a:noFill/>
        </p:spPr>
        <p:txBody>
          <a:bodyPr wrap="square" rtlCol="0">
            <a:spAutoFit/>
          </a:bodyPr>
          <a:lstStyle/>
          <a:p>
            <a:pPr algn="ctr"/>
            <a:r>
              <a:rPr lang="fr-FR" sz="8000" b="1" dirty="0">
                <a:latin typeface="Harry p" panose="00000400000000000000" pitchFamily="2" charset="0"/>
              </a:rPr>
              <a:t>Chapitre 4 : Le gardien des clefs</a:t>
            </a:r>
          </a:p>
          <a:p>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201944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a:extLst>
              <a:ext uri="{FF2B5EF4-FFF2-40B4-BE49-F238E27FC236}">
                <a16:creationId xmlns:a16="http://schemas.microsoft.com/office/drawing/2014/main" id="{36484EA0-1A00-F3A2-44E0-8CC5581DEB6A}"/>
              </a:ext>
            </a:extLst>
          </p:cNvPr>
          <p:cNvGraphicFramePr>
            <a:graphicFrameLocks noGrp="1"/>
          </p:cNvGraphicFramePr>
          <p:nvPr>
            <p:extLst>
              <p:ext uri="{D42A27DB-BD31-4B8C-83A1-F6EECF244321}">
                <p14:modId xmlns:p14="http://schemas.microsoft.com/office/powerpoint/2010/main" val="3430964055"/>
              </p:ext>
            </p:extLst>
          </p:nvPr>
        </p:nvGraphicFramePr>
        <p:xfrm>
          <a:off x="212652" y="147482"/>
          <a:ext cx="11741106" cy="4125348"/>
        </p:xfrm>
        <a:graphic>
          <a:graphicData uri="http://schemas.openxmlformats.org/drawingml/2006/table">
            <a:tbl>
              <a:tblPr firstRow="1" bandRow="1">
                <a:tableStyleId>{BC89EF96-8CEA-46FF-86C4-4CE0E7609802}</a:tableStyleId>
              </a:tblPr>
              <a:tblGrid>
                <a:gridCol w="3040911">
                  <a:extLst>
                    <a:ext uri="{9D8B030D-6E8A-4147-A177-3AD203B41FA5}">
                      <a16:colId xmlns:a16="http://schemas.microsoft.com/office/drawing/2014/main" val="654402174"/>
                    </a:ext>
                  </a:extLst>
                </a:gridCol>
                <a:gridCol w="7836195">
                  <a:extLst>
                    <a:ext uri="{9D8B030D-6E8A-4147-A177-3AD203B41FA5}">
                      <a16:colId xmlns:a16="http://schemas.microsoft.com/office/drawing/2014/main" val="889735732"/>
                    </a:ext>
                  </a:extLst>
                </a:gridCol>
                <a:gridCol w="864000">
                  <a:extLst>
                    <a:ext uri="{9D8B030D-6E8A-4147-A177-3AD203B41FA5}">
                      <a16:colId xmlns:a16="http://schemas.microsoft.com/office/drawing/2014/main" val="2252757360"/>
                    </a:ext>
                  </a:extLst>
                </a:gridCol>
              </a:tblGrid>
              <a:tr h="290730">
                <a:tc>
                  <a:txBody>
                    <a:bodyPr/>
                    <a:lstStyle/>
                    <a:p>
                      <a:pPr algn="ctr">
                        <a:lnSpc>
                          <a:spcPct val="107000"/>
                        </a:lnSpc>
                        <a:spcAft>
                          <a:spcPts val="800"/>
                        </a:spcAft>
                      </a:pPr>
                      <a:r>
                        <a:rPr lang="fr-FR" sz="2000" dirty="0">
                          <a:effectLst/>
                          <a:latin typeface="Harry P" panose="00000400000000000000" pitchFamily="2" charset="0"/>
                        </a:rPr>
                        <a:t>Etape 1</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4703" marR="34703" marT="4820" marB="0"/>
                </a:tc>
                <a:tc>
                  <a:txBody>
                    <a:bodyPr/>
                    <a:lstStyle/>
                    <a:p>
                      <a:pPr algn="ctr">
                        <a:lnSpc>
                          <a:spcPct val="107000"/>
                        </a:lnSpc>
                        <a:spcAft>
                          <a:spcPts val="800"/>
                        </a:spcAft>
                      </a:pPr>
                      <a:r>
                        <a:rPr lang="fr-FR" sz="2000" dirty="0">
                          <a:effectLst/>
                          <a:latin typeface="Harry P" panose="00000400000000000000" pitchFamily="2" charset="0"/>
                        </a:rPr>
                        <a:t>Hagrid</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4703" marR="34703" marT="4820" marB="0"/>
                </a:tc>
                <a:tc>
                  <a:txBody>
                    <a:bodyPr/>
                    <a:lstStyle/>
                    <a:p>
                      <a:pPr algn="ctr">
                        <a:lnSpc>
                          <a:spcPct val="107000"/>
                        </a:lnSpc>
                        <a:spcAft>
                          <a:spcPts val="800"/>
                        </a:spcAft>
                      </a:pPr>
                      <a:r>
                        <a:rPr lang="fr-FR" sz="2000" dirty="0">
                          <a:effectLst/>
                          <a:latin typeface="Harry P" panose="00000400000000000000" pitchFamily="2" charset="0"/>
                        </a:rPr>
                        <a:t>Pages</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3996627891"/>
                  </a:ext>
                </a:extLst>
              </a:tr>
              <a:tr h="612844">
                <a:tc>
                  <a:txBody>
                    <a:bodyPr/>
                    <a:lstStyle/>
                    <a:p>
                      <a:pPr marL="342900" indent="-342900">
                        <a:lnSpc>
                          <a:spcPct val="107000"/>
                        </a:lnSpc>
                        <a:spcAft>
                          <a:spcPts val="800"/>
                        </a:spcAft>
                        <a:buAutoNum type="arabicParenR"/>
                      </a:pPr>
                      <a:r>
                        <a:rPr lang="fr-FR" sz="1700" dirty="0">
                          <a:effectLst/>
                        </a:rPr>
                        <a:t>Lis la description de Hagrid   p. 55 puis dessine-le.</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tc>
                  <a:txBody>
                    <a:bodyPr/>
                    <a:lstStyle/>
                    <a:p>
                      <a:pPr>
                        <a:lnSpc>
                          <a:spcPct val="107000"/>
                        </a:lnSpc>
                        <a:spcBef>
                          <a:spcPts val="1200"/>
                        </a:spcBef>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tc>
                  <a:txBody>
                    <a:bodyPr/>
                    <a:lstStyle/>
                    <a:p>
                      <a:pPr algn="ctr">
                        <a:lnSpc>
                          <a:spcPct val="107000"/>
                        </a:lnSpc>
                        <a:spcAft>
                          <a:spcPts val="800"/>
                        </a:spcAft>
                      </a:pPr>
                      <a:r>
                        <a:rPr lang="fr-FR" sz="1700" dirty="0">
                          <a:effectLst/>
                        </a:rPr>
                        <a:t> 55</a:t>
                      </a:r>
                    </a:p>
                    <a:p>
                      <a:pPr>
                        <a:lnSpc>
                          <a:spcPct val="107000"/>
                        </a:lnSpc>
                        <a:spcAft>
                          <a:spcPts val="800"/>
                        </a:spcAft>
                      </a:pPr>
                      <a:r>
                        <a:rPr lang="fr-FR" sz="1700" dirty="0">
                          <a:effectLst/>
                        </a:rPr>
                        <a:t> </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168943589"/>
                  </a:ext>
                </a:extLst>
              </a:tr>
              <a:tr h="1328704">
                <a:tc>
                  <a:txBody>
                    <a:bodyPr/>
                    <a:lstStyle/>
                    <a:p>
                      <a:pPr>
                        <a:lnSpc>
                          <a:spcPct val="107000"/>
                        </a:lnSpc>
                        <a:spcAft>
                          <a:spcPts val="800"/>
                        </a:spcAft>
                      </a:pPr>
                      <a:r>
                        <a:rPr lang="fr-FR" sz="1700" dirty="0">
                          <a:effectLst/>
                        </a:rPr>
                        <a:t>2) Relève tous les indices qui nous montre que Hagrid appartient au monde magique.</a:t>
                      </a:r>
                    </a:p>
                  </a:txBody>
                  <a:tcPr marL="34703" marR="34703" marT="4820" marB="0"/>
                </a:tc>
                <a:tc>
                  <a:txBody>
                    <a:bodyPr/>
                    <a:lstStyle/>
                    <a:p>
                      <a:pPr>
                        <a:lnSpc>
                          <a:spcPct val="107000"/>
                        </a:lnSpc>
                        <a:spcAft>
                          <a:spcPts val="800"/>
                        </a:spcAft>
                      </a:pPr>
                      <a:endParaRPr lang="fr-FR" sz="1700" dirty="0">
                        <a:effectLst/>
                      </a:endParaRPr>
                    </a:p>
                    <a:p>
                      <a:pPr>
                        <a:lnSpc>
                          <a:spcPct val="107000"/>
                        </a:lnSpc>
                        <a:spcAft>
                          <a:spcPts val="800"/>
                        </a:spcAft>
                      </a:pPr>
                      <a:r>
                        <a:rPr lang="fr-FR" sz="1700" dirty="0">
                          <a:effectLst/>
                        </a:rPr>
                        <a:t> </a:t>
                      </a:r>
                    </a:p>
                    <a:p>
                      <a:pPr>
                        <a:lnSpc>
                          <a:spcPct val="107000"/>
                        </a:lnSpc>
                        <a:spcAft>
                          <a:spcPts val="800"/>
                        </a:spcAft>
                      </a:pPr>
                      <a:endParaRPr lang="fr-FR" sz="1700" dirty="0">
                        <a:effectLst/>
                      </a:endParaRPr>
                    </a:p>
                    <a:p>
                      <a:pPr>
                        <a:lnSpc>
                          <a:spcPct val="107000"/>
                        </a:lnSpc>
                        <a:spcAft>
                          <a:spcPts val="800"/>
                        </a:spcAft>
                      </a:pPr>
                      <a:r>
                        <a:rPr lang="fr-FR" sz="1700" dirty="0">
                          <a:effectLst/>
                        </a:rPr>
                        <a:t> </a:t>
                      </a:r>
                    </a:p>
                  </a:txBody>
                  <a:tcPr marL="34703" marR="34703" marT="4820" marB="0"/>
                </a:tc>
                <a:tc>
                  <a:txBody>
                    <a:bodyPr/>
                    <a:lstStyle/>
                    <a:p>
                      <a:pPr>
                        <a:lnSpc>
                          <a:spcPct val="107000"/>
                        </a:lnSpc>
                        <a:spcAft>
                          <a:spcPts val="800"/>
                        </a:spcAft>
                      </a:pPr>
                      <a:r>
                        <a:rPr lang="fr-FR" sz="1700" dirty="0">
                          <a:effectLst/>
                        </a:rPr>
                        <a:t> </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1902097827"/>
                  </a:ext>
                </a:extLst>
              </a:tr>
              <a:tr h="290730">
                <a:tc>
                  <a:txBody>
                    <a:bodyPr/>
                    <a:lstStyle/>
                    <a:p>
                      <a:pPr algn="ctr">
                        <a:lnSpc>
                          <a:spcPct val="107000"/>
                        </a:lnSpc>
                        <a:spcAft>
                          <a:spcPts val="800"/>
                        </a:spcAft>
                      </a:pPr>
                      <a:r>
                        <a:rPr lang="fr-FR" sz="2000" b="1" dirty="0">
                          <a:effectLst/>
                          <a:latin typeface="Harry P" panose="00000400000000000000" pitchFamily="2" charset="0"/>
                        </a:rPr>
                        <a:t>Etape 2 </a:t>
                      </a:r>
                    </a:p>
                  </a:txBody>
                  <a:tcPr marL="34703" marR="34703" marT="4820" marB="0"/>
                </a:tc>
                <a:tc>
                  <a:txBody>
                    <a:bodyPr/>
                    <a:lstStyle/>
                    <a:p>
                      <a:pPr algn="ctr">
                        <a:lnSpc>
                          <a:spcPct val="107000"/>
                        </a:lnSpc>
                        <a:spcAft>
                          <a:spcPts val="800"/>
                        </a:spcAft>
                      </a:pPr>
                      <a:r>
                        <a:rPr lang="fr-FR" sz="2000" b="1" dirty="0">
                          <a:effectLst/>
                          <a:latin typeface="Harry P" panose="00000400000000000000" pitchFamily="2" charset="0"/>
                        </a:rPr>
                        <a:t>Le secret</a:t>
                      </a:r>
                    </a:p>
                  </a:txBody>
                  <a:tcPr marL="34703" marR="34703" marT="4820" marB="0"/>
                </a:tc>
                <a:tc>
                  <a:txBody>
                    <a:bodyPr/>
                    <a:lstStyle/>
                    <a:p>
                      <a:pPr algn="ctr">
                        <a:lnSpc>
                          <a:spcPct val="107000"/>
                        </a:lnSpc>
                        <a:spcAft>
                          <a:spcPts val="800"/>
                        </a:spcAft>
                      </a:pPr>
                      <a:r>
                        <a:rPr lang="fr-FR" sz="2000" b="1" dirty="0">
                          <a:effectLst/>
                          <a:latin typeface="Harry P" panose="00000400000000000000" pitchFamily="2" charset="0"/>
                          <a:ea typeface="Calibri" panose="020F0502020204030204" pitchFamily="34" charset="0"/>
                          <a:cs typeface="Times New Roman" panose="02020603050405020304" pitchFamily="18" charset="0"/>
                        </a:rPr>
                        <a:t>Pages</a:t>
                      </a:r>
                    </a:p>
                  </a:txBody>
                  <a:tcPr marL="34703" marR="34703" marT="4820" marB="0"/>
                </a:tc>
                <a:extLst>
                  <a:ext uri="{0D108BD9-81ED-4DB2-BD59-A6C34878D82A}">
                    <a16:rowId xmlns:a16="http://schemas.microsoft.com/office/drawing/2014/main" val="4288826388"/>
                  </a:ext>
                </a:extLst>
              </a:tr>
              <a:tr h="1454942">
                <a:tc>
                  <a:txBody>
                    <a:bodyPr/>
                    <a:lstStyle/>
                    <a:p>
                      <a:pPr>
                        <a:lnSpc>
                          <a:spcPct val="107000"/>
                        </a:lnSpc>
                        <a:spcAft>
                          <a:spcPts val="800"/>
                        </a:spcAft>
                      </a:pPr>
                      <a:r>
                        <a:rPr lang="fr-FR" sz="1700" dirty="0">
                          <a:effectLst/>
                          <a:latin typeface="Calibri" panose="020F0502020204030204" pitchFamily="34" charset="0"/>
                          <a:ea typeface="Calibri" panose="020F0502020204030204" pitchFamily="34" charset="0"/>
                          <a:cs typeface="Times New Roman" panose="02020603050405020304" pitchFamily="18" charset="0"/>
                        </a:rPr>
                        <a:t>3) Relis les pages indiquées et résume en quelques phrases le secret que Vernon et Pétunia ont caché à Harry.</a:t>
                      </a:r>
                    </a:p>
                  </a:txBody>
                  <a:tcPr marL="34703" marR="34703" marT="4820" marB="0"/>
                </a:tc>
                <a:tc>
                  <a:txBody>
                    <a:bodyPr/>
                    <a:lstStyle/>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tc>
                  <a:txBody>
                    <a:bodyPr/>
                    <a:lstStyle/>
                    <a:p>
                      <a:r>
                        <a:rPr lang="fr-FR" sz="1700" dirty="0"/>
                        <a:t>p.62</a:t>
                      </a:r>
                    </a:p>
                    <a:p>
                      <a:r>
                        <a:rPr lang="fr-FR" sz="1700" dirty="0"/>
                        <a:t>p. 64-65</a:t>
                      </a:r>
                    </a:p>
                  </a:txBody>
                  <a:tcPr marL="46270" marR="46270" marT="23135" marB="23135"/>
                </a:tc>
                <a:extLst>
                  <a:ext uri="{0D108BD9-81ED-4DB2-BD59-A6C34878D82A}">
                    <a16:rowId xmlns:a16="http://schemas.microsoft.com/office/drawing/2014/main" val="3924495712"/>
                  </a:ext>
                </a:extLst>
              </a:tr>
            </a:tbl>
          </a:graphicData>
        </a:graphic>
      </p:graphicFrame>
      <p:grpSp>
        <p:nvGrpSpPr>
          <p:cNvPr id="21" name="Google Shape;528;p24">
            <a:extLst>
              <a:ext uri="{FF2B5EF4-FFF2-40B4-BE49-F238E27FC236}">
                <a16:creationId xmlns:a16="http://schemas.microsoft.com/office/drawing/2014/main" id="{06EE111E-3ED1-B90A-E5CA-EAC70B7D27AF}"/>
              </a:ext>
            </a:extLst>
          </p:cNvPr>
          <p:cNvGrpSpPr/>
          <p:nvPr/>
        </p:nvGrpSpPr>
        <p:grpSpPr>
          <a:xfrm>
            <a:off x="0" y="5451564"/>
            <a:ext cx="1115580" cy="1319281"/>
            <a:chOff x="1034981" y="1580123"/>
            <a:chExt cx="3003716" cy="3552185"/>
          </a:xfrm>
        </p:grpSpPr>
        <p:grpSp>
          <p:nvGrpSpPr>
            <p:cNvPr id="22" name="Google Shape;529;p24">
              <a:extLst>
                <a:ext uri="{FF2B5EF4-FFF2-40B4-BE49-F238E27FC236}">
                  <a16:creationId xmlns:a16="http://schemas.microsoft.com/office/drawing/2014/main" id="{6B91D28E-1489-002B-7750-A7D415956FBE}"/>
                </a:ext>
              </a:extLst>
            </p:cNvPr>
            <p:cNvGrpSpPr/>
            <p:nvPr/>
          </p:nvGrpSpPr>
          <p:grpSpPr>
            <a:xfrm>
              <a:off x="1034981" y="1580123"/>
              <a:ext cx="3003716" cy="3552185"/>
              <a:chOff x="8780453" y="179284"/>
              <a:chExt cx="2931027" cy="3466222"/>
            </a:xfrm>
          </p:grpSpPr>
          <p:sp>
            <p:nvSpPr>
              <p:cNvPr id="27" name="Google Shape;530;p24">
                <a:extLst>
                  <a:ext uri="{FF2B5EF4-FFF2-40B4-BE49-F238E27FC236}">
                    <a16:creationId xmlns:a16="http://schemas.microsoft.com/office/drawing/2014/main" id="{5E68FC96-9764-434A-0A01-D826B816F1B2}"/>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 name="Google Shape;531;p24">
                <a:extLst>
                  <a:ext uri="{FF2B5EF4-FFF2-40B4-BE49-F238E27FC236}">
                    <a16:creationId xmlns:a16="http://schemas.microsoft.com/office/drawing/2014/main" id="{E380C21D-1959-39FF-8C20-49CFB874450F}"/>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 name="Google Shape;532;p24">
                <a:extLst>
                  <a:ext uri="{FF2B5EF4-FFF2-40B4-BE49-F238E27FC236}">
                    <a16:creationId xmlns:a16="http://schemas.microsoft.com/office/drawing/2014/main" id="{1EC2081C-A220-A3A7-3DAB-3E426FD72707}"/>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 name="Google Shape;533;p24">
                <a:extLst>
                  <a:ext uri="{FF2B5EF4-FFF2-40B4-BE49-F238E27FC236}">
                    <a16:creationId xmlns:a16="http://schemas.microsoft.com/office/drawing/2014/main" id="{5BAC8D03-B385-4DEA-7B5A-FCCE0716E87B}"/>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 name="Google Shape;534;p24">
                <a:extLst>
                  <a:ext uri="{FF2B5EF4-FFF2-40B4-BE49-F238E27FC236}">
                    <a16:creationId xmlns:a16="http://schemas.microsoft.com/office/drawing/2014/main" id="{D53062D4-97EB-786B-C877-6032E934CC5C}"/>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 name="Google Shape;535;p24">
                <a:extLst>
                  <a:ext uri="{FF2B5EF4-FFF2-40B4-BE49-F238E27FC236}">
                    <a16:creationId xmlns:a16="http://schemas.microsoft.com/office/drawing/2014/main" id="{ABF92CBA-122E-BDFE-CB11-6FAAC5C9D17E}"/>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 name="Google Shape;536;p24">
                <a:extLst>
                  <a:ext uri="{FF2B5EF4-FFF2-40B4-BE49-F238E27FC236}">
                    <a16:creationId xmlns:a16="http://schemas.microsoft.com/office/drawing/2014/main" id="{136BB080-EA4B-3D5B-ACAB-F1BD14730079}"/>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 name="Google Shape;537;p24">
                <a:extLst>
                  <a:ext uri="{FF2B5EF4-FFF2-40B4-BE49-F238E27FC236}">
                    <a16:creationId xmlns:a16="http://schemas.microsoft.com/office/drawing/2014/main" id="{08FCF2A5-AF97-BEF4-4350-0ABC3187F87D}"/>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 name="Google Shape;538;p24">
                <a:extLst>
                  <a:ext uri="{FF2B5EF4-FFF2-40B4-BE49-F238E27FC236}">
                    <a16:creationId xmlns:a16="http://schemas.microsoft.com/office/drawing/2014/main" id="{63F0376B-B029-38B5-B379-58D880738949}"/>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 name="Google Shape;539;p24">
                <a:extLst>
                  <a:ext uri="{FF2B5EF4-FFF2-40B4-BE49-F238E27FC236}">
                    <a16:creationId xmlns:a16="http://schemas.microsoft.com/office/drawing/2014/main" id="{3BCB05AC-478A-16D8-95BC-59E3EE0E33F4}"/>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 name="Google Shape;540;p24">
                <a:extLst>
                  <a:ext uri="{FF2B5EF4-FFF2-40B4-BE49-F238E27FC236}">
                    <a16:creationId xmlns:a16="http://schemas.microsoft.com/office/drawing/2014/main" id="{AF5B59E7-FB03-3EE4-DEF4-B4F3968424BB}"/>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 name="Google Shape;541;p24">
                <a:extLst>
                  <a:ext uri="{FF2B5EF4-FFF2-40B4-BE49-F238E27FC236}">
                    <a16:creationId xmlns:a16="http://schemas.microsoft.com/office/drawing/2014/main" id="{F167E0B5-A000-4687-B1BD-A728A9D92D5E}"/>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 name="Google Shape;542;p24">
                <a:extLst>
                  <a:ext uri="{FF2B5EF4-FFF2-40B4-BE49-F238E27FC236}">
                    <a16:creationId xmlns:a16="http://schemas.microsoft.com/office/drawing/2014/main" id="{EF031775-F13F-8176-BA90-4291D341A2B0}"/>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 name="Google Shape;543;p24">
                <a:extLst>
                  <a:ext uri="{FF2B5EF4-FFF2-40B4-BE49-F238E27FC236}">
                    <a16:creationId xmlns:a16="http://schemas.microsoft.com/office/drawing/2014/main" id="{AFBB8F6E-D602-3C4D-DB4D-B9752B762066}"/>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 name="Google Shape;544;p24">
                <a:extLst>
                  <a:ext uri="{FF2B5EF4-FFF2-40B4-BE49-F238E27FC236}">
                    <a16:creationId xmlns:a16="http://schemas.microsoft.com/office/drawing/2014/main" id="{9C6466C6-F37C-13D6-3E2D-4BC32E303713}"/>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 name="Google Shape;545;p24">
                <a:extLst>
                  <a:ext uri="{FF2B5EF4-FFF2-40B4-BE49-F238E27FC236}">
                    <a16:creationId xmlns:a16="http://schemas.microsoft.com/office/drawing/2014/main" id="{841397AC-5A91-DC5D-A587-45FBBBF7C196}"/>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3" name="Google Shape;546;p24">
              <a:extLst>
                <a:ext uri="{FF2B5EF4-FFF2-40B4-BE49-F238E27FC236}">
                  <a16:creationId xmlns:a16="http://schemas.microsoft.com/office/drawing/2014/main" id="{E6DA42FD-1DC6-D503-9146-165527BAC891}"/>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547;p24">
              <a:extLst>
                <a:ext uri="{FF2B5EF4-FFF2-40B4-BE49-F238E27FC236}">
                  <a16:creationId xmlns:a16="http://schemas.microsoft.com/office/drawing/2014/main" id="{93A515FA-1176-1DC5-7F68-B96CB66DE081}"/>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548;p24">
              <a:extLst>
                <a:ext uri="{FF2B5EF4-FFF2-40B4-BE49-F238E27FC236}">
                  <a16:creationId xmlns:a16="http://schemas.microsoft.com/office/drawing/2014/main" id="{20C4C902-E81B-AEF1-DC21-1973189C2942}"/>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549;p24">
              <a:extLst>
                <a:ext uri="{FF2B5EF4-FFF2-40B4-BE49-F238E27FC236}">
                  <a16:creationId xmlns:a16="http://schemas.microsoft.com/office/drawing/2014/main" id="{40B8304A-419C-98CC-93B7-0B192B2F534C}"/>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 name="Zone de texte 8">
            <a:extLst>
              <a:ext uri="{FF2B5EF4-FFF2-40B4-BE49-F238E27FC236}">
                <a16:creationId xmlns:a16="http://schemas.microsoft.com/office/drawing/2014/main" id="{CA6581F3-7B0F-074C-E9E4-3DFF53CD8E79}"/>
              </a:ext>
            </a:extLst>
          </p:cNvPr>
          <p:cNvSpPr txBox="1"/>
          <p:nvPr/>
        </p:nvSpPr>
        <p:spPr>
          <a:xfrm>
            <a:off x="7717754" y="436492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05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AA998CD-90A8-B7AE-17C1-60B535B6A075}"/>
              </a:ext>
            </a:extLst>
          </p:cNvPr>
          <p:cNvSpPr txBox="1"/>
          <p:nvPr/>
        </p:nvSpPr>
        <p:spPr>
          <a:xfrm>
            <a:off x="5408428" y="2266829"/>
            <a:ext cx="6602819" cy="1295868"/>
          </a:xfrm>
          <a:prstGeom prst="rect">
            <a:avLst/>
          </a:prstGeom>
          <a:noFill/>
        </p:spPr>
        <p:txBody>
          <a:bodyPr wrap="square" rtlCol="0">
            <a:spAutoFit/>
          </a:bodyPr>
          <a:lstStyle/>
          <a:p>
            <a:pPr marL="342900" indent="-342900">
              <a:lnSpc>
                <a:spcPct val="150000"/>
              </a:lnSpc>
              <a:buAutoNum type="arabicPeriod"/>
            </a:pPr>
            <a:r>
              <a:rPr lang="fr-FR" dirty="0"/>
              <a:t>Que voit-on sur la couverture (texte, dessin, couleurs…)</a:t>
            </a:r>
          </a:p>
          <a:p>
            <a:pPr marL="342900" indent="-342900">
              <a:lnSpc>
                <a:spcPct val="150000"/>
              </a:lnSpc>
              <a:buAutoNum type="arabicPeriod"/>
            </a:pPr>
            <a:r>
              <a:rPr lang="fr-FR" dirty="0"/>
              <a:t>Décris le dessin.</a:t>
            </a:r>
          </a:p>
          <a:p>
            <a:pPr marL="342900" indent="-342900">
              <a:lnSpc>
                <a:spcPct val="150000"/>
              </a:lnSpc>
              <a:buAutoNum type="arabicPeriod"/>
            </a:pPr>
            <a:r>
              <a:rPr lang="fr-FR" dirty="0"/>
              <a:t>A ton avis, que va-t-il se passer dans cette histoire?</a:t>
            </a:r>
          </a:p>
        </p:txBody>
      </p:sp>
      <p:pic>
        <p:nvPicPr>
          <p:cNvPr id="9" name="Image 8">
            <a:extLst>
              <a:ext uri="{FF2B5EF4-FFF2-40B4-BE49-F238E27FC236}">
                <a16:creationId xmlns:a16="http://schemas.microsoft.com/office/drawing/2014/main" id="{BA56818A-B77C-F183-2C8F-08AD738BDE10}"/>
              </a:ext>
            </a:extLst>
          </p:cNvPr>
          <p:cNvPicPr>
            <a:picLocks noChangeAspect="1"/>
          </p:cNvPicPr>
          <p:nvPr/>
        </p:nvPicPr>
        <p:blipFill>
          <a:blip r:embed="rId2"/>
          <a:stretch>
            <a:fillRect/>
          </a:stretch>
        </p:blipFill>
        <p:spPr>
          <a:xfrm>
            <a:off x="741843" y="682135"/>
            <a:ext cx="4095972" cy="5877836"/>
          </a:xfrm>
          <a:prstGeom prst="rect">
            <a:avLst/>
          </a:prstGeom>
        </p:spPr>
      </p:pic>
      <p:cxnSp>
        <p:nvCxnSpPr>
          <p:cNvPr id="11" name="Connecteur droit avec flèche 10">
            <a:extLst>
              <a:ext uri="{FF2B5EF4-FFF2-40B4-BE49-F238E27FC236}">
                <a16:creationId xmlns:a16="http://schemas.microsoft.com/office/drawing/2014/main" id="{B9EB80B1-2559-AE4A-B734-3F23174154E0}"/>
              </a:ext>
            </a:extLst>
          </p:cNvPr>
          <p:cNvCxnSpPr>
            <a:cxnSpLocks/>
          </p:cNvCxnSpPr>
          <p:nvPr/>
        </p:nvCxnSpPr>
        <p:spPr>
          <a:xfrm flipH="1">
            <a:off x="4901609" y="969656"/>
            <a:ext cx="16161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cteur droit avec flèche 12">
            <a:extLst>
              <a:ext uri="{FF2B5EF4-FFF2-40B4-BE49-F238E27FC236}">
                <a16:creationId xmlns:a16="http://schemas.microsoft.com/office/drawing/2014/main" id="{9D8118D9-7E3B-2799-1EF8-0AE31B280413}"/>
              </a:ext>
            </a:extLst>
          </p:cNvPr>
          <p:cNvCxnSpPr>
            <a:cxnSpLocks/>
          </p:cNvCxnSpPr>
          <p:nvPr/>
        </p:nvCxnSpPr>
        <p:spPr>
          <a:xfrm flipH="1">
            <a:off x="4873255" y="1632419"/>
            <a:ext cx="16161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a:extLst>
              <a:ext uri="{FF2B5EF4-FFF2-40B4-BE49-F238E27FC236}">
                <a16:creationId xmlns:a16="http://schemas.microsoft.com/office/drawing/2014/main" id="{670C78EB-7B59-564E-7018-F2FDA2AF2CC7}"/>
              </a:ext>
            </a:extLst>
          </p:cNvPr>
          <p:cNvCxnSpPr>
            <a:cxnSpLocks/>
          </p:cNvCxnSpPr>
          <p:nvPr/>
        </p:nvCxnSpPr>
        <p:spPr>
          <a:xfrm flipH="1">
            <a:off x="4862623" y="4205498"/>
            <a:ext cx="16161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a:extLst>
              <a:ext uri="{FF2B5EF4-FFF2-40B4-BE49-F238E27FC236}">
                <a16:creationId xmlns:a16="http://schemas.microsoft.com/office/drawing/2014/main" id="{118616F1-B881-450F-63CF-941A4A472F53}"/>
              </a:ext>
            </a:extLst>
          </p:cNvPr>
          <p:cNvCxnSpPr>
            <a:cxnSpLocks/>
          </p:cNvCxnSpPr>
          <p:nvPr/>
        </p:nvCxnSpPr>
        <p:spPr>
          <a:xfrm flipH="1">
            <a:off x="4926419" y="6119359"/>
            <a:ext cx="16161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 name="Google Shape;528;p24">
            <a:extLst>
              <a:ext uri="{FF2B5EF4-FFF2-40B4-BE49-F238E27FC236}">
                <a16:creationId xmlns:a16="http://schemas.microsoft.com/office/drawing/2014/main" id="{FB7B3EA5-02EF-49C7-C39D-DE256559EDB6}"/>
              </a:ext>
            </a:extLst>
          </p:cNvPr>
          <p:cNvGrpSpPr/>
          <p:nvPr/>
        </p:nvGrpSpPr>
        <p:grpSpPr>
          <a:xfrm>
            <a:off x="10622636" y="5538719"/>
            <a:ext cx="1115580" cy="1319281"/>
            <a:chOff x="1034981" y="1580123"/>
            <a:chExt cx="3003716" cy="3552185"/>
          </a:xfrm>
        </p:grpSpPr>
        <p:grpSp>
          <p:nvGrpSpPr>
            <p:cNvPr id="6" name="Google Shape;529;p24">
              <a:extLst>
                <a:ext uri="{FF2B5EF4-FFF2-40B4-BE49-F238E27FC236}">
                  <a16:creationId xmlns:a16="http://schemas.microsoft.com/office/drawing/2014/main" id="{D49B12D0-CEDE-0D31-BC7C-6ECE4037CB8B}"/>
                </a:ext>
              </a:extLst>
            </p:cNvPr>
            <p:cNvGrpSpPr/>
            <p:nvPr/>
          </p:nvGrpSpPr>
          <p:grpSpPr>
            <a:xfrm>
              <a:off x="1034981" y="1580123"/>
              <a:ext cx="3003716" cy="3552185"/>
              <a:chOff x="8780453" y="179284"/>
              <a:chExt cx="2931027" cy="3466222"/>
            </a:xfrm>
          </p:grpSpPr>
          <p:sp>
            <p:nvSpPr>
              <p:cNvPr id="16" name="Google Shape;530;p24">
                <a:extLst>
                  <a:ext uri="{FF2B5EF4-FFF2-40B4-BE49-F238E27FC236}">
                    <a16:creationId xmlns:a16="http://schemas.microsoft.com/office/drawing/2014/main" id="{65373F38-E8EB-3D13-2371-0DF323FCD39B}"/>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 name="Google Shape;531;p24">
                <a:extLst>
                  <a:ext uri="{FF2B5EF4-FFF2-40B4-BE49-F238E27FC236}">
                    <a16:creationId xmlns:a16="http://schemas.microsoft.com/office/drawing/2014/main" id="{C37F69CA-131F-453A-A1BA-DBE72F4F1F89}"/>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532;p24">
                <a:extLst>
                  <a:ext uri="{FF2B5EF4-FFF2-40B4-BE49-F238E27FC236}">
                    <a16:creationId xmlns:a16="http://schemas.microsoft.com/office/drawing/2014/main" id="{6E96351D-0370-0A3B-F651-A6D83A7D2F3F}"/>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 name="Google Shape;533;p24">
                <a:extLst>
                  <a:ext uri="{FF2B5EF4-FFF2-40B4-BE49-F238E27FC236}">
                    <a16:creationId xmlns:a16="http://schemas.microsoft.com/office/drawing/2014/main" id="{72BDE4D5-2422-FCC3-BEE7-E09AC7AF852F}"/>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 name="Google Shape;534;p24">
                <a:extLst>
                  <a:ext uri="{FF2B5EF4-FFF2-40B4-BE49-F238E27FC236}">
                    <a16:creationId xmlns:a16="http://schemas.microsoft.com/office/drawing/2014/main" id="{622DD56E-E4E8-A9B9-915D-2A682F717779}"/>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535;p24">
                <a:extLst>
                  <a:ext uri="{FF2B5EF4-FFF2-40B4-BE49-F238E27FC236}">
                    <a16:creationId xmlns:a16="http://schemas.microsoft.com/office/drawing/2014/main" id="{633D513B-F328-2164-4C54-7B0D53F4BE42}"/>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536;p24">
                <a:extLst>
                  <a:ext uri="{FF2B5EF4-FFF2-40B4-BE49-F238E27FC236}">
                    <a16:creationId xmlns:a16="http://schemas.microsoft.com/office/drawing/2014/main" id="{430EFA03-C13C-6BA0-6F05-1F06B2FE5B70}"/>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537;p24">
                <a:extLst>
                  <a:ext uri="{FF2B5EF4-FFF2-40B4-BE49-F238E27FC236}">
                    <a16:creationId xmlns:a16="http://schemas.microsoft.com/office/drawing/2014/main" id="{AF8EBF1E-84FC-2F89-B123-BA021A01F532}"/>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538;p24">
                <a:extLst>
                  <a:ext uri="{FF2B5EF4-FFF2-40B4-BE49-F238E27FC236}">
                    <a16:creationId xmlns:a16="http://schemas.microsoft.com/office/drawing/2014/main" id="{04A9A42D-A9DA-D2F8-B744-8779914CA432}"/>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539;p24">
                <a:extLst>
                  <a:ext uri="{FF2B5EF4-FFF2-40B4-BE49-F238E27FC236}">
                    <a16:creationId xmlns:a16="http://schemas.microsoft.com/office/drawing/2014/main" id="{75385C7D-8C40-AEE9-E7C5-51B6FBC1ED3C}"/>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540;p24">
                <a:extLst>
                  <a:ext uri="{FF2B5EF4-FFF2-40B4-BE49-F238E27FC236}">
                    <a16:creationId xmlns:a16="http://schemas.microsoft.com/office/drawing/2014/main" id="{77869D10-AF7E-47B0-69AB-EEE648983BF0}"/>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 name="Google Shape;541;p24">
                <a:extLst>
                  <a:ext uri="{FF2B5EF4-FFF2-40B4-BE49-F238E27FC236}">
                    <a16:creationId xmlns:a16="http://schemas.microsoft.com/office/drawing/2014/main" id="{7A9CB9DC-D183-4DF7-CB7B-94864A71149E}"/>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 name="Google Shape;542;p24">
                <a:extLst>
                  <a:ext uri="{FF2B5EF4-FFF2-40B4-BE49-F238E27FC236}">
                    <a16:creationId xmlns:a16="http://schemas.microsoft.com/office/drawing/2014/main" id="{FE633BD1-0972-1848-1D67-E854E76320C8}"/>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 name="Google Shape;543;p24">
                <a:extLst>
                  <a:ext uri="{FF2B5EF4-FFF2-40B4-BE49-F238E27FC236}">
                    <a16:creationId xmlns:a16="http://schemas.microsoft.com/office/drawing/2014/main" id="{E25CD5DB-C4AC-2CF8-E129-3E5A55515930}"/>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 name="Google Shape;544;p24">
                <a:extLst>
                  <a:ext uri="{FF2B5EF4-FFF2-40B4-BE49-F238E27FC236}">
                    <a16:creationId xmlns:a16="http://schemas.microsoft.com/office/drawing/2014/main" id="{31A91BB8-A038-D44A-0D8A-1824D4DAC730}"/>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 name="Google Shape;545;p24">
                <a:extLst>
                  <a:ext uri="{FF2B5EF4-FFF2-40B4-BE49-F238E27FC236}">
                    <a16:creationId xmlns:a16="http://schemas.microsoft.com/office/drawing/2014/main" id="{611A03E7-66F3-A9AF-889F-5ACBA6F56286}"/>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7" name="Google Shape;546;p24">
              <a:extLst>
                <a:ext uri="{FF2B5EF4-FFF2-40B4-BE49-F238E27FC236}">
                  <a16:creationId xmlns:a16="http://schemas.microsoft.com/office/drawing/2014/main" id="{BCE589A1-2521-CFBF-596D-0876CFDC91B4}"/>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547;p24">
              <a:extLst>
                <a:ext uri="{FF2B5EF4-FFF2-40B4-BE49-F238E27FC236}">
                  <a16:creationId xmlns:a16="http://schemas.microsoft.com/office/drawing/2014/main" id="{CE405335-92C8-F326-5018-35443B8D731E}"/>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 name="Google Shape;548;p24">
              <a:extLst>
                <a:ext uri="{FF2B5EF4-FFF2-40B4-BE49-F238E27FC236}">
                  <a16:creationId xmlns:a16="http://schemas.microsoft.com/office/drawing/2014/main" id="{9DACEB4A-FEFD-3B8B-9200-95D46B1C45B4}"/>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 name="Google Shape;549;p24">
              <a:extLst>
                <a:ext uri="{FF2B5EF4-FFF2-40B4-BE49-F238E27FC236}">
                  <a16:creationId xmlns:a16="http://schemas.microsoft.com/office/drawing/2014/main" id="{15D9B0E0-4C6D-6B9B-02AF-2592D4AD804B}"/>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 name="ZoneTexte 1">
            <a:extLst>
              <a:ext uri="{FF2B5EF4-FFF2-40B4-BE49-F238E27FC236}">
                <a16:creationId xmlns:a16="http://schemas.microsoft.com/office/drawing/2014/main" id="{223D0B32-5050-6D4A-4387-F2A712A4DE50}"/>
              </a:ext>
            </a:extLst>
          </p:cNvPr>
          <p:cNvSpPr txBox="1"/>
          <p:nvPr/>
        </p:nvSpPr>
        <p:spPr>
          <a:xfrm>
            <a:off x="4391247" y="0"/>
            <a:ext cx="2981907" cy="553998"/>
          </a:xfrm>
          <a:prstGeom prst="rect">
            <a:avLst/>
          </a:prstGeom>
          <a:noFill/>
        </p:spPr>
        <p:txBody>
          <a:bodyPr wrap="none" rtlCol="0">
            <a:spAutoFit/>
          </a:bodyPr>
          <a:lstStyle/>
          <a:p>
            <a:r>
              <a:rPr lang="fr-FR" sz="3000" u="sng" dirty="0">
                <a:latin typeface="Harry P" panose="00000400000000000000" pitchFamily="2" charset="0"/>
              </a:rPr>
              <a:t>Carte d’identité du roman</a:t>
            </a:r>
          </a:p>
        </p:txBody>
      </p:sp>
      <p:sp>
        <p:nvSpPr>
          <p:cNvPr id="3" name="Zone de texte 8">
            <a:extLst>
              <a:ext uri="{FF2B5EF4-FFF2-40B4-BE49-F238E27FC236}">
                <a16:creationId xmlns:a16="http://schemas.microsoft.com/office/drawing/2014/main" id="{2DF396C3-8BFA-78D3-1C9F-1F4EDD7B245F}"/>
              </a:ext>
            </a:extLst>
          </p:cNvPr>
          <p:cNvSpPr txBox="1"/>
          <p:nvPr/>
        </p:nvSpPr>
        <p:spPr>
          <a:xfrm>
            <a:off x="8430136"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812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2062103"/>
          </a:xfrm>
          <a:prstGeom prst="rect">
            <a:avLst/>
          </a:prstGeom>
          <a:noFill/>
        </p:spPr>
        <p:txBody>
          <a:bodyPr wrap="square" rtlCol="0">
            <a:spAutoFit/>
          </a:bodyPr>
          <a:lstStyle/>
          <a:p>
            <a:pPr algn="ctr"/>
            <a:r>
              <a:rPr lang="fr-FR" sz="8000" b="1" dirty="0">
                <a:latin typeface="Harry p" panose="00000400000000000000" pitchFamily="2" charset="0"/>
              </a:rPr>
              <a:t>Chapitre 5 : Le chemin de Traverse</a:t>
            </a:r>
          </a:p>
          <a:p>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409765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a:extLst>
              <a:ext uri="{FF2B5EF4-FFF2-40B4-BE49-F238E27FC236}">
                <a16:creationId xmlns:a16="http://schemas.microsoft.com/office/drawing/2014/main" id="{36484EA0-1A00-F3A2-44E0-8CC5581DEB6A}"/>
              </a:ext>
            </a:extLst>
          </p:cNvPr>
          <p:cNvGraphicFramePr>
            <a:graphicFrameLocks noGrp="1"/>
          </p:cNvGraphicFramePr>
          <p:nvPr>
            <p:extLst>
              <p:ext uri="{D42A27DB-BD31-4B8C-83A1-F6EECF244321}">
                <p14:modId xmlns:p14="http://schemas.microsoft.com/office/powerpoint/2010/main" val="2629418167"/>
              </p:ext>
            </p:extLst>
          </p:nvPr>
        </p:nvGraphicFramePr>
        <p:xfrm>
          <a:off x="223285" y="123312"/>
          <a:ext cx="11741106" cy="6291748"/>
        </p:xfrm>
        <a:graphic>
          <a:graphicData uri="http://schemas.openxmlformats.org/drawingml/2006/table">
            <a:tbl>
              <a:tblPr firstRow="1" bandRow="1">
                <a:tableStyleId>{BC89EF96-8CEA-46FF-86C4-4CE0E7609802}</a:tableStyleId>
              </a:tblPr>
              <a:tblGrid>
                <a:gridCol w="2892055">
                  <a:extLst>
                    <a:ext uri="{9D8B030D-6E8A-4147-A177-3AD203B41FA5}">
                      <a16:colId xmlns:a16="http://schemas.microsoft.com/office/drawing/2014/main" val="654402174"/>
                    </a:ext>
                  </a:extLst>
                </a:gridCol>
                <a:gridCol w="7985051">
                  <a:extLst>
                    <a:ext uri="{9D8B030D-6E8A-4147-A177-3AD203B41FA5}">
                      <a16:colId xmlns:a16="http://schemas.microsoft.com/office/drawing/2014/main" val="889735732"/>
                    </a:ext>
                  </a:extLst>
                </a:gridCol>
                <a:gridCol w="864000">
                  <a:extLst>
                    <a:ext uri="{9D8B030D-6E8A-4147-A177-3AD203B41FA5}">
                      <a16:colId xmlns:a16="http://schemas.microsoft.com/office/drawing/2014/main" val="2252757360"/>
                    </a:ext>
                  </a:extLst>
                </a:gridCol>
              </a:tblGrid>
              <a:tr h="298902">
                <a:tc>
                  <a:txBody>
                    <a:bodyPr/>
                    <a:lstStyle/>
                    <a:p>
                      <a:pPr algn="ctr">
                        <a:lnSpc>
                          <a:spcPct val="107000"/>
                        </a:lnSpc>
                        <a:spcAft>
                          <a:spcPts val="800"/>
                        </a:spcAft>
                      </a:pPr>
                      <a:r>
                        <a:rPr lang="fr-FR" sz="2000" dirty="0">
                          <a:effectLst/>
                          <a:latin typeface="Harry P" panose="00000400000000000000" pitchFamily="2" charset="0"/>
                        </a:rPr>
                        <a:t>Etape 1</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4703" marR="34703" marT="4820" marB="0"/>
                </a:tc>
                <a:tc>
                  <a:txBody>
                    <a:bodyPr/>
                    <a:lstStyle/>
                    <a:p>
                      <a:pPr algn="ctr">
                        <a:lnSpc>
                          <a:spcPct val="107000"/>
                        </a:lnSpc>
                        <a:spcAft>
                          <a:spcPts val="800"/>
                        </a:spcAft>
                      </a:pPr>
                      <a:r>
                        <a:rPr lang="fr-FR" sz="2000" dirty="0">
                          <a:effectLst/>
                          <a:latin typeface="Harry P" panose="00000400000000000000" pitchFamily="2" charset="0"/>
                          <a:ea typeface="Calibri" panose="020F0502020204030204" pitchFamily="34" charset="0"/>
                          <a:cs typeface="Times New Roman" panose="02020603050405020304" pitchFamily="18" charset="0"/>
                        </a:rPr>
                        <a:t>Harry découvre le chemin de Traverse</a:t>
                      </a:r>
                    </a:p>
                  </a:txBody>
                  <a:tcPr marL="34703" marR="34703" marT="4820" marB="0"/>
                </a:tc>
                <a:tc>
                  <a:txBody>
                    <a:bodyPr/>
                    <a:lstStyle/>
                    <a:p>
                      <a:pPr algn="ctr">
                        <a:lnSpc>
                          <a:spcPct val="107000"/>
                        </a:lnSpc>
                        <a:spcAft>
                          <a:spcPts val="800"/>
                        </a:spcAft>
                      </a:pPr>
                      <a:r>
                        <a:rPr lang="fr-FR" sz="2000" dirty="0">
                          <a:effectLst/>
                          <a:latin typeface="Harry P" panose="00000400000000000000" pitchFamily="2" charset="0"/>
                        </a:rPr>
                        <a:t>Pages</a:t>
                      </a:r>
                      <a:endParaRPr lang="fr-FR" sz="2000" dirty="0">
                        <a:effectLst/>
                        <a:latin typeface="Harry P" panose="00000400000000000000" pitchFamily="2"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3996627891"/>
                  </a:ext>
                </a:extLst>
              </a:tr>
              <a:tr h="2838013">
                <a:tc>
                  <a:txBody>
                    <a:bodyPr/>
                    <a:lstStyle/>
                    <a:p>
                      <a:pPr marL="342900" indent="-342900">
                        <a:lnSpc>
                          <a:spcPct val="107000"/>
                        </a:lnSpc>
                        <a:spcAft>
                          <a:spcPts val="800"/>
                        </a:spcAft>
                        <a:buAutoNum type="arabicParenR"/>
                      </a:pPr>
                      <a:r>
                        <a:rPr lang="fr-FR" sz="1700" dirty="0">
                          <a:effectLst/>
                        </a:rPr>
                        <a:t>Relis les différents lieux du chemin de Traverse à leur nom</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tc>
                  <a:txBody>
                    <a:bodyPr/>
                    <a:lstStyle/>
                    <a:p>
                      <a:pPr marL="285750" indent="-285750" algn="ctr">
                        <a:lnSpc>
                          <a:spcPct val="107000"/>
                        </a:lnSpc>
                        <a:spcAft>
                          <a:spcPts val="800"/>
                        </a:spcAft>
                        <a:buFont typeface="Arial" panose="020B0604020202020204" pitchFamily="34" charset="0"/>
                        <a:buChar char="•"/>
                      </a:pPr>
                      <a:r>
                        <a:rPr lang="fr-FR" sz="1700" dirty="0">
                          <a:effectLst/>
                        </a:rPr>
                        <a:t> </a:t>
                      </a:r>
                    </a:p>
                    <a:p>
                      <a:pPr marL="285750" indent="-285750" algn="ctr">
                        <a:lnSpc>
                          <a:spcPct val="107000"/>
                        </a:lnSpc>
                        <a:spcAft>
                          <a:spcPts val="800"/>
                        </a:spcAft>
                        <a:buFont typeface="Arial" panose="020B0604020202020204" pitchFamily="34" charset="0"/>
                        <a:buChar char="•"/>
                      </a:pPr>
                      <a:r>
                        <a:rPr lang="fr-FR" sz="1700" dirty="0">
                          <a:effectLst/>
                        </a:rPr>
                        <a:t> </a:t>
                      </a:r>
                    </a:p>
                    <a:p>
                      <a:pPr marL="285750" indent="-285750" algn="ctr">
                        <a:lnSpc>
                          <a:spcPct val="107000"/>
                        </a:lnSpc>
                        <a:spcAft>
                          <a:spcPts val="800"/>
                        </a:spcAft>
                        <a:buFont typeface="Arial" panose="020B0604020202020204" pitchFamily="34" charset="0"/>
                        <a:buChar char="•"/>
                      </a:pPr>
                      <a:r>
                        <a:rPr lang="fr-FR" sz="1700" dirty="0">
                          <a:effectLst/>
                        </a:rPr>
                        <a:t> </a:t>
                      </a:r>
                    </a:p>
                    <a:p>
                      <a:pPr marL="285750" indent="-285750" algn="ctr">
                        <a:lnSpc>
                          <a:spcPct val="107000"/>
                        </a:lnSpc>
                        <a:spcAft>
                          <a:spcPts val="800"/>
                        </a:spcAft>
                        <a:buFont typeface="Arial" panose="020B0604020202020204" pitchFamily="34" charset="0"/>
                        <a:buChar char="•"/>
                      </a:pPr>
                      <a:r>
                        <a:rPr lang="fr-FR" sz="1700" dirty="0">
                          <a:effectLst/>
                        </a:rPr>
                        <a:t> </a:t>
                      </a:r>
                    </a:p>
                    <a:p>
                      <a:pPr marL="285750" indent="-285750" algn="ctr">
                        <a:lnSpc>
                          <a:spcPct val="107000"/>
                        </a:lnSpc>
                        <a:spcAft>
                          <a:spcPts val="800"/>
                        </a:spcAft>
                        <a:buFont typeface="Arial" panose="020B0604020202020204" pitchFamily="34" charset="0"/>
                        <a:buChar char="•"/>
                      </a:pPr>
                      <a:r>
                        <a:rPr lang="fr-FR" sz="1700" dirty="0">
                          <a:effectLst/>
                        </a:rPr>
                        <a:t> </a:t>
                      </a:r>
                    </a:p>
                    <a:p>
                      <a:pPr marL="285750" indent="-285750" algn="ctr">
                        <a:lnSpc>
                          <a:spcPct val="107000"/>
                        </a:lnSpc>
                        <a:spcAft>
                          <a:spcPts val="800"/>
                        </a:spcAft>
                        <a:buFont typeface="Arial" panose="020B0604020202020204" pitchFamily="34" charset="0"/>
                        <a:buChar char="•"/>
                      </a:pPr>
                      <a:r>
                        <a:rPr lang="fr-FR" sz="1700" dirty="0">
                          <a:effectLst/>
                        </a:rPr>
                        <a:t> </a:t>
                      </a:r>
                    </a:p>
                    <a:p>
                      <a:pPr marL="285750" indent="-285750" algn="ctr">
                        <a:lnSpc>
                          <a:spcPct val="107000"/>
                        </a:lnSpc>
                        <a:spcAft>
                          <a:spcPts val="800"/>
                        </a:spcAft>
                        <a:buFont typeface="Arial" panose="020B0604020202020204" pitchFamily="34" charset="0"/>
                        <a:buChar char="•"/>
                      </a:pPr>
                      <a:r>
                        <a:rPr lang="fr-FR" sz="1700" dirty="0">
                          <a:effectLst/>
                        </a:rPr>
                        <a:t> </a:t>
                      </a:r>
                    </a:p>
                    <a:p>
                      <a:pPr marL="285750" indent="-285750" algn="ctr">
                        <a:lnSpc>
                          <a:spcPct val="107000"/>
                        </a:lnSpc>
                        <a:spcAft>
                          <a:spcPts val="800"/>
                        </a:spcAft>
                        <a:buFont typeface="Arial" panose="020B0604020202020204" pitchFamily="34" charset="0"/>
                        <a:buChar char="•"/>
                      </a:pPr>
                      <a:endParaRPr lang="fr-FR" sz="1700" dirty="0">
                        <a:effectLst/>
                      </a:endParaRPr>
                    </a:p>
                    <a:p>
                      <a:pPr marL="0" indent="0" algn="ctr">
                        <a:lnSpc>
                          <a:spcPct val="107000"/>
                        </a:lnSpc>
                        <a:spcAft>
                          <a:spcPts val="800"/>
                        </a:spcAft>
                        <a:buFont typeface="Arial" panose="020B0604020202020204" pitchFamily="34" charset="0"/>
                        <a:buNone/>
                      </a:pPr>
                      <a:r>
                        <a:rPr lang="fr-FR" sz="1700" dirty="0">
                          <a:effectLst/>
                        </a:rPr>
                        <a:t>  </a:t>
                      </a:r>
                    </a:p>
                  </a:txBody>
                  <a:tcPr marL="34703" marR="34703" marT="4820" marB="0"/>
                </a:tc>
                <a:tc>
                  <a:txBody>
                    <a:bodyPr/>
                    <a:lstStyle/>
                    <a:p>
                      <a:pPr algn="ctr">
                        <a:lnSpc>
                          <a:spcPct val="107000"/>
                        </a:lnSpc>
                        <a:spcAft>
                          <a:spcPts val="800"/>
                        </a:spcAft>
                      </a:pPr>
                      <a:r>
                        <a:rPr lang="fr-FR" sz="1700" dirty="0">
                          <a:effectLst/>
                        </a:rPr>
                        <a:t> p.72-73-76-88-90 </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168943589"/>
                  </a:ext>
                </a:extLst>
              </a:tr>
              <a:tr h="106998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700" dirty="0">
                          <a:effectLst/>
                        </a:rPr>
                        <a:t>3) Comment les sorciers réagissent-ils lorsqu’ils rencontrent Harry ? Coche la(les) réponses juste(s).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r-FR" sz="1700" dirty="0">
                        <a:effectLst/>
                      </a:endParaRPr>
                    </a:p>
                  </a:txBody>
                  <a:tcPr marL="34703" marR="34703" marT="4820" marB="0"/>
                </a:tc>
                <a:tc>
                  <a:txBody>
                    <a:bodyPr/>
                    <a:lstStyle/>
                    <a:p>
                      <a:pPr marL="0" indent="0" algn="l">
                        <a:lnSpc>
                          <a:spcPct val="107000"/>
                        </a:lnSpc>
                        <a:spcAft>
                          <a:spcPts val="800"/>
                        </a:spcAft>
                        <a:buFont typeface="Wingdings" panose="05000000000000000000" pitchFamily="2" charset="2"/>
                        <a:buNone/>
                      </a:pPr>
                      <a:r>
                        <a:rPr lang="fr-FR" sz="1700" dirty="0">
                          <a:effectLst/>
                        </a:rPr>
                        <a:t>Ils sont : </a:t>
                      </a:r>
                    </a:p>
                  </a:txBody>
                  <a:tcPr marL="34703" marR="34703" marT="4820" marB="0"/>
                </a:tc>
                <a:tc>
                  <a:txBody>
                    <a:bodyPr/>
                    <a:lstStyle/>
                    <a:p>
                      <a:pPr>
                        <a:lnSpc>
                          <a:spcPct val="107000"/>
                        </a:lnSpc>
                        <a:spcAft>
                          <a:spcPts val="800"/>
                        </a:spcAft>
                      </a:pPr>
                      <a:r>
                        <a:rPr lang="fr-FR" sz="1700" dirty="0">
                          <a:effectLst/>
                          <a:latin typeface="Calibri" panose="020F0502020204030204" pitchFamily="34" charset="0"/>
                          <a:ea typeface="Calibri" panose="020F0502020204030204" pitchFamily="34" charset="0"/>
                          <a:cs typeface="Times New Roman" panose="02020603050405020304" pitchFamily="18" charset="0"/>
                        </a:rPr>
                        <a:t>p. 77-78</a:t>
                      </a:r>
                    </a:p>
                  </a:txBody>
                  <a:tcPr marL="34703" marR="34703" marT="4820" marB="0"/>
                </a:tc>
                <a:extLst>
                  <a:ext uri="{0D108BD9-81ED-4DB2-BD59-A6C34878D82A}">
                    <a16:rowId xmlns:a16="http://schemas.microsoft.com/office/drawing/2014/main" val="2457826894"/>
                  </a:ext>
                </a:extLst>
              </a:tr>
              <a:tr h="106998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700" dirty="0">
                          <a:effectLst/>
                        </a:rPr>
                        <a:t>4) En quoi est fabriquée la baguette d’Harry ?</a:t>
                      </a:r>
                    </a:p>
                    <a:p>
                      <a:pPr marL="0" marR="0" lvl="0" indent="0" algn="l" defTabSz="914400" rtl="0" eaLnBrk="1" fontAlgn="auto" latinLnBrk="0" hangingPunct="1">
                        <a:lnSpc>
                          <a:spcPct val="107000"/>
                        </a:lnSpc>
                        <a:spcBef>
                          <a:spcPts val="0"/>
                        </a:spcBef>
                        <a:spcAft>
                          <a:spcPts val="800"/>
                        </a:spcAft>
                        <a:buClrTx/>
                        <a:buSzTx/>
                        <a:buFontTx/>
                        <a:buNone/>
                        <a:tabLst/>
                        <a:defRPr/>
                      </a:pPr>
                      <a:r>
                        <a:rPr lang="fr-FR" sz="1700" dirty="0">
                          <a:effectLst/>
                        </a:rPr>
                        <a:t>Quelle est la particularité de cette baguette ?</a:t>
                      </a:r>
                    </a:p>
                  </a:txBody>
                  <a:tcPr marL="34703" marR="34703" marT="4820" marB="0"/>
                </a:tc>
                <a:tc>
                  <a:txBody>
                    <a:bodyPr/>
                    <a:lstStyle/>
                    <a:p>
                      <a:pPr marL="0" indent="0" algn="l">
                        <a:lnSpc>
                          <a:spcPct val="107000"/>
                        </a:lnSpc>
                        <a:spcAft>
                          <a:spcPts val="800"/>
                        </a:spcAft>
                        <a:buFont typeface="Wingdings" panose="05000000000000000000" pitchFamily="2" charset="2"/>
                        <a:buNone/>
                      </a:pPr>
                      <a:endParaRPr lang="fr-FR" sz="1700" dirty="0">
                        <a:effectLst/>
                      </a:endParaRPr>
                    </a:p>
                  </a:txBody>
                  <a:tcPr marL="34703" marR="34703" marT="4820" marB="0"/>
                </a:tc>
                <a:tc>
                  <a:txBody>
                    <a:bodyPr/>
                    <a:lstStyle/>
                    <a:p>
                      <a:pPr>
                        <a:lnSpc>
                          <a:spcPct val="107000"/>
                        </a:lnSpc>
                        <a:spcAft>
                          <a:spcPts val="800"/>
                        </a:spcAft>
                      </a:pPr>
                      <a:r>
                        <a:rPr lang="fr-FR" sz="1700" dirty="0">
                          <a:effectLst/>
                          <a:latin typeface="Calibri" panose="020F0502020204030204" pitchFamily="34" charset="0"/>
                          <a:ea typeface="Calibri" panose="020F0502020204030204" pitchFamily="34" charset="0"/>
                          <a:cs typeface="Times New Roman" panose="02020603050405020304" pitchFamily="18" charset="0"/>
                        </a:rPr>
                        <a:t>p. 93-94</a:t>
                      </a:r>
                    </a:p>
                  </a:txBody>
                  <a:tcPr marL="34703" marR="34703" marT="4820" marB="0"/>
                </a:tc>
                <a:extLst>
                  <a:ext uri="{0D108BD9-81ED-4DB2-BD59-A6C34878D82A}">
                    <a16:rowId xmlns:a16="http://schemas.microsoft.com/office/drawing/2014/main" val="3643771908"/>
                  </a:ext>
                </a:extLst>
              </a:tr>
            </a:tbl>
          </a:graphicData>
        </a:graphic>
      </p:graphicFrame>
      <p:grpSp>
        <p:nvGrpSpPr>
          <p:cNvPr id="45" name="Groupe 44">
            <a:extLst>
              <a:ext uri="{FF2B5EF4-FFF2-40B4-BE49-F238E27FC236}">
                <a16:creationId xmlns:a16="http://schemas.microsoft.com/office/drawing/2014/main" id="{0AEAA2CB-8CBA-3B37-7892-4DC59492908F}"/>
              </a:ext>
            </a:extLst>
          </p:cNvPr>
          <p:cNvGrpSpPr/>
          <p:nvPr/>
        </p:nvGrpSpPr>
        <p:grpSpPr>
          <a:xfrm>
            <a:off x="3941356" y="438926"/>
            <a:ext cx="6645905" cy="2910330"/>
            <a:chOff x="3951989" y="1300163"/>
            <a:chExt cx="6645905" cy="2910330"/>
          </a:xfrm>
        </p:grpSpPr>
        <p:pic>
          <p:nvPicPr>
            <p:cNvPr id="3" name="Image 2">
              <a:extLst>
                <a:ext uri="{FF2B5EF4-FFF2-40B4-BE49-F238E27FC236}">
                  <a16:creationId xmlns:a16="http://schemas.microsoft.com/office/drawing/2014/main" id="{5B24FA36-1BFA-B8A2-A893-DA541726613C}"/>
                </a:ext>
              </a:extLst>
            </p:cNvPr>
            <p:cNvPicPr>
              <a:picLocks noChangeAspect="1"/>
            </p:cNvPicPr>
            <p:nvPr/>
          </p:nvPicPr>
          <p:blipFill>
            <a:blip r:embed="rId2"/>
            <a:stretch>
              <a:fillRect/>
            </a:stretch>
          </p:blipFill>
          <p:spPr>
            <a:xfrm>
              <a:off x="3951989" y="1309687"/>
              <a:ext cx="2990850" cy="2900806"/>
            </a:xfrm>
            <a:prstGeom prst="rect">
              <a:avLst/>
            </a:prstGeom>
          </p:spPr>
        </p:pic>
        <p:grpSp>
          <p:nvGrpSpPr>
            <p:cNvPr id="44" name="Groupe 43">
              <a:extLst>
                <a:ext uri="{FF2B5EF4-FFF2-40B4-BE49-F238E27FC236}">
                  <a16:creationId xmlns:a16="http://schemas.microsoft.com/office/drawing/2014/main" id="{F087D03D-626E-E51A-392B-57124DDDDD81}"/>
                </a:ext>
              </a:extLst>
            </p:cNvPr>
            <p:cNvGrpSpPr/>
            <p:nvPr/>
          </p:nvGrpSpPr>
          <p:grpSpPr>
            <a:xfrm>
              <a:off x="8449340" y="1300163"/>
              <a:ext cx="2148554" cy="2889066"/>
              <a:chOff x="8236689" y="1289530"/>
              <a:chExt cx="2148554" cy="2889066"/>
            </a:xfrm>
          </p:grpSpPr>
          <p:sp>
            <p:nvSpPr>
              <p:cNvPr id="13" name="Organigramme : Connecteur 12">
                <a:extLst>
                  <a:ext uri="{FF2B5EF4-FFF2-40B4-BE49-F238E27FC236}">
                    <a16:creationId xmlns:a16="http://schemas.microsoft.com/office/drawing/2014/main" id="{704B9DEA-CD29-CFF7-2E07-E783226492CD}"/>
                  </a:ext>
                </a:extLst>
              </p:cNvPr>
              <p:cNvSpPr/>
              <p:nvPr/>
            </p:nvSpPr>
            <p:spPr>
              <a:xfrm>
                <a:off x="8247320" y="3611525"/>
                <a:ext cx="74428" cy="85060"/>
              </a:xfrm>
              <a:prstGeom prst="flowChartConnector">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43" name="Groupe 42">
                <a:extLst>
                  <a:ext uri="{FF2B5EF4-FFF2-40B4-BE49-F238E27FC236}">
                    <a16:creationId xmlns:a16="http://schemas.microsoft.com/office/drawing/2014/main" id="{6ADB96CE-9EF1-FCFF-BBF2-BE54B6571182}"/>
                  </a:ext>
                </a:extLst>
              </p:cNvPr>
              <p:cNvGrpSpPr/>
              <p:nvPr/>
            </p:nvGrpSpPr>
            <p:grpSpPr>
              <a:xfrm>
                <a:off x="8236689" y="1289530"/>
                <a:ext cx="2148554" cy="2889066"/>
                <a:chOff x="8236689" y="1289530"/>
                <a:chExt cx="2148554" cy="2889066"/>
              </a:xfrm>
            </p:grpSpPr>
            <p:sp>
              <p:nvSpPr>
                <p:cNvPr id="9" name="Organigramme : Connecteur 8">
                  <a:extLst>
                    <a:ext uri="{FF2B5EF4-FFF2-40B4-BE49-F238E27FC236}">
                      <a16:creationId xmlns:a16="http://schemas.microsoft.com/office/drawing/2014/main" id="{B4BC7946-B6A7-3367-1BE2-7AC90BCEDA86}"/>
                    </a:ext>
                  </a:extLst>
                </p:cNvPr>
                <p:cNvSpPr/>
                <p:nvPr/>
              </p:nvSpPr>
              <p:spPr>
                <a:xfrm>
                  <a:off x="8247322" y="2112335"/>
                  <a:ext cx="74428" cy="85060"/>
                </a:xfrm>
                <a:prstGeom prst="flowChartConnector">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20" name="Groupe 19">
                  <a:extLst>
                    <a:ext uri="{FF2B5EF4-FFF2-40B4-BE49-F238E27FC236}">
                      <a16:creationId xmlns:a16="http://schemas.microsoft.com/office/drawing/2014/main" id="{5A80337A-E521-CE94-E52E-701840B8259E}"/>
                    </a:ext>
                  </a:extLst>
                </p:cNvPr>
                <p:cNvGrpSpPr/>
                <p:nvPr/>
              </p:nvGrpSpPr>
              <p:grpSpPr>
                <a:xfrm>
                  <a:off x="8236689" y="1289530"/>
                  <a:ext cx="2148554" cy="2889066"/>
                  <a:chOff x="8236689" y="1289530"/>
                  <a:chExt cx="2148554" cy="2889066"/>
                </a:xfrm>
              </p:grpSpPr>
              <p:sp>
                <p:nvSpPr>
                  <p:cNvPr id="11" name="Organigramme : Connecteur 10">
                    <a:extLst>
                      <a:ext uri="{FF2B5EF4-FFF2-40B4-BE49-F238E27FC236}">
                        <a16:creationId xmlns:a16="http://schemas.microsoft.com/office/drawing/2014/main" id="{AC754DFA-6887-3BFB-01F6-3059C273B69B}"/>
                      </a:ext>
                    </a:extLst>
                  </p:cNvPr>
                  <p:cNvSpPr/>
                  <p:nvPr/>
                </p:nvSpPr>
                <p:spPr>
                  <a:xfrm>
                    <a:off x="8250864" y="2892056"/>
                    <a:ext cx="74428" cy="85060"/>
                  </a:xfrm>
                  <a:prstGeom prst="flowChartConnector">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19" name="Groupe 18">
                    <a:extLst>
                      <a:ext uri="{FF2B5EF4-FFF2-40B4-BE49-F238E27FC236}">
                        <a16:creationId xmlns:a16="http://schemas.microsoft.com/office/drawing/2014/main" id="{69FD866B-40E0-F992-DE41-96FB994A261B}"/>
                      </a:ext>
                    </a:extLst>
                  </p:cNvPr>
                  <p:cNvGrpSpPr/>
                  <p:nvPr/>
                </p:nvGrpSpPr>
                <p:grpSpPr>
                  <a:xfrm>
                    <a:off x="8236689" y="1289530"/>
                    <a:ext cx="2148554" cy="2889066"/>
                    <a:chOff x="8236689" y="1289530"/>
                    <a:chExt cx="2148554" cy="2889066"/>
                  </a:xfrm>
                </p:grpSpPr>
                <p:sp>
                  <p:nvSpPr>
                    <p:cNvPr id="8" name="Organigramme : Connecteur 7">
                      <a:extLst>
                        <a:ext uri="{FF2B5EF4-FFF2-40B4-BE49-F238E27FC236}">
                          <a16:creationId xmlns:a16="http://schemas.microsoft.com/office/drawing/2014/main" id="{92ADC369-E9EC-BEAC-91F8-0AC93095886A}"/>
                        </a:ext>
                      </a:extLst>
                    </p:cNvPr>
                    <p:cNvSpPr/>
                    <p:nvPr/>
                  </p:nvSpPr>
                  <p:spPr>
                    <a:xfrm>
                      <a:off x="8254411" y="1811079"/>
                      <a:ext cx="74428" cy="85060"/>
                    </a:xfrm>
                    <a:prstGeom prst="flowChartConnector">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18" name="Groupe 17">
                      <a:extLst>
                        <a:ext uri="{FF2B5EF4-FFF2-40B4-BE49-F238E27FC236}">
                          <a16:creationId xmlns:a16="http://schemas.microsoft.com/office/drawing/2014/main" id="{4AE251B4-2176-DF0E-0A0D-90681EC9AA95}"/>
                        </a:ext>
                      </a:extLst>
                    </p:cNvPr>
                    <p:cNvGrpSpPr/>
                    <p:nvPr/>
                  </p:nvGrpSpPr>
                  <p:grpSpPr>
                    <a:xfrm>
                      <a:off x="8236689" y="1289530"/>
                      <a:ext cx="2148554" cy="2889066"/>
                      <a:chOff x="8236689" y="1289530"/>
                      <a:chExt cx="2148554" cy="2889066"/>
                    </a:xfrm>
                  </p:grpSpPr>
                  <p:pic>
                    <p:nvPicPr>
                      <p:cNvPr id="6" name="Image 5">
                        <a:extLst>
                          <a:ext uri="{FF2B5EF4-FFF2-40B4-BE49-F238E27FC236}">
                            <a16:creationId xmlns:a16="http://schemas.microsoft.com/office/drawing/2014/main" id="{206F4DD3-323E-2AEE-289C-DA14ABCE2AAD}"/>
                          </a:ext>
                        </a:extLst>
                      </p:cNvPr>
                      <p:cNvPicPr>
                        <a:picLocks noChangeAspect="1"/>
                      </p:cNvPicPr>
                      <p:nvPr/>
                    </p:nvPicPr>
                    <p:blipFill>
                      <a:blip r:embed="rId3"/>
                      <a:stretch>
                        <a:fillRect/>
                      </a:stretch>
                    </p:blipFill>
                    <p:spPr>
                      <a:xfrm>
                        <a:off x="8356418" y="1289530"/>
                        <a:ext cx="2028825" cy="2889066"/>
                      </a:xfrm>
                      <a:prstGeom prst="rect">
                        <a:avLst/>
                      </a:prstGeom>
                    </p:spPr>
                  </p:pic>
                  <p:sp>
                    <p:nvSpPr>
                      <p:cNvPr id="7" name="Organigramme : Connecteur 6">
                        <a:extLst>
                          <a:ext uri="{FF2B5EF4-FFF2-40B4-BE49-F238E27FC236}">
                            <a16:creationId xmlns:a16="http://schemas.microsoft.com/office/drawing/2014/main" id="{7334C3A9-5F19-3675-26CA-DDBA9B775D16}"/>
                          </a:ext>
                        </a:extLst>
                      </p:cNvPr>
                      <p:cNvSpPr/>
                      <p:nvPr/>
                    </p:nvSpPr>
                    <p:spPr>
                      <a:xfrm>
                        <a:off x="8250866" y="1520456"/>
                        <a:ext cx="74428" cy="85060"/>
                      </a:xfrm>
                      <a:prstGeom prst="flowChartConnector">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Organigramme : Connecteur 9">
                        <a:extLst>
                          <a:ext uri="{FF2B5EF4-FFF2-40B4-BE49-F238E27FC236}">
                            <a16:creationId xmlns:a16="http://schemas.microsoft.com/office/drawing/2014/main" id="{DE07D0E5-AB0D-DD63-3444-5E0F203E360B}"/>
                          </a:ext>
                        </a:extLst>
                      </p:cNvPr>
                      <p:cNvSpPr/>
                      <p:nvPr/>
                    </p:nvSpPr>
                    <p:spPr>
                      <a:xfrm>
                        <a:off x="8236689" y="2473842"/>
                        <a:ext cx="74428" cy="85060"/>
                      </a:xfrm>
                      <a:prstGeom prst="flowChartConnector">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Organigramme : Connecteur 11">
                        <a:extLst>
                          <a:ext uri="{FF2B5EF4-FFF2-40B4-BE49-F238E27FC236}">
                            <a16:creationId xmlns:a16="http://schemas.microsoft.com/office/drawing/2014/main" id="{0F741222-F3F3-754E-85D3-0A1C6A10B689}"/>
                          </a:ext>
                        </a:extLst>
                      </p:cNvPr>
                      <p:cNvSpPr/>
                      <p:nvPr/>
                    </p:nvSpPr>
                    <p:spPr>
                      <a:xfrm>
                        <a:off x="8254409" y="3267739"/>
                        <a:ext cx="74428" cy="85060"/>
                      </a:xfrm>
                      <a:prstGeom prst="flowChartConnector">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5" name="Organigramme : Connecteur 14">
                        <a:extLst>
                          <a:ext uri="{FF2B5EF4-FFF2-40B4-BE49-F238E27FC236}">
                            <a16:creationId xmlns:a16="http://schemas.microsoft.com/office/drawing/2014/main" id="{51BB521F-BB50-550A-ADED-3DFDFB5256FB}"/>
                          </a:ext>
                        </a:extLst>
                      </p:cNvPr>
                      <p:cNvSpPr/>
                      <p:nvPr/>
                    </p:nvSpPr>
                    <p:spPr>
                      <a:xfrm>
                        <a:off x="8250865" y="3934046"/>
                        <a:ext cx="74428" cy="85060"/>
                      </a:xfrm>
                      <a:prstGeom prst="flowChartConnector">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grpSp>
            </p:grpSp>
          </p:grpSp>
        </p:grpSp>
      </p:grpSp>
      <p:grpSp>
        <p:nvGrpSpPr>
          <p:cNvPr id="50" name="Groupe 49">
            <a:extLst>
              <a:ext uri="{FF2B5EF4-FFF2-40B4-BE49-F238E27FC236}">
                <a16:creationId xmlns:a16="http://schemas.microsoft.com/office/drawing/2014/main" id="{A61282B6-FC94-A891-D652-267E0CBDC028}"/>
              </a:ext>
            </a:extLst>
          </p:cNvPr>
          <p:cNvGrpSpPr/>
          <p:nvPr/>
        </p:nvGrpSpPr>
        <p:grpSpPr>
          <a:xfrm>
            <a:off x="4263656" y="3693041"/>
            <a:ext cx="6840279" cy="1201816"/>
            <a:chOff x="4359349" y="3714306"/>
            <a:chExt cx="6840279" cy="1201816"/>
          </a:xfrm>
        </p:grpSpPr>
        <p:sp>
          <p:nvSpPr>
            <p:cNvPr id="46" name="ZoneTexte 45">
              <a:extLst>
                <a:ext uri="{FF2B5EF4-FFF2-40B4-BE49-F238E27FC236}">
                  <a16:creationId xmlns:a16="http://schemas.microsoft.com/office/drawing/2014/main" id="{60E28A5F-E03D-9887-0F22-7DC3027DFB59}"/>
                </a:ext>
              </a:extLst>
            </p:cNvPr>
            <p:cNvSpPr txBox="1"/>
            <p:nvPr/>
          </p:nvSpPr>
          <p:spPr>
            <a:xfrm>
              <a:off x="4359349" y="3742659"/>
              <a:ext cx="1573619" cy="1173463"/>
            </a:xfrm>
            <a:prstGeom prst="rect">
              <a:avLst/>
            </a:prstGeom>
            <a:noFill/>
          </p:spPr>
          <p:txBody>
            <a:bodyPr wrap="square" rtlCol="0">
              <a:spAutoFit/>
            </a:bodyPr>
            <a:lstStyle/>
            <a:p>
              <a:pPr marL="285750" indent="-285750" algn="l">
                <a:lnSpc>
                  <a:spcPct val="107000"/>
                </a:lnSpc>
                <a:spcAft>
                  <a:spcPts val="800"/>
                </a:spcAft>
                <a:buFont typeface="Wingdings" panose="05000000000000000000" pitchFamily="2" charset="2"/>
                <a:buChar char="q"/>
              </a:pPr>
              <a:r>
                <a:rPr lang="fr-FR" sz="1800" dirty="0">
                  <a:effectLst/>
                </a:rPr>
                <a:t>Apeurés</a:t>
              </a:r>
            </a:p>
            <a:p>
              <a:pPr marL="285750" indent="-285750" algn="l">
                <a:lnSpc>
                  <a:spcPct val="107000"/>
                </a:lnSpc>
                <a:spcAft>
                  <a:spcPts val="800"/>
                </a:spcAft>
                <a:buFont typeface="Wingdings" panose="05000000000000000000" pitchFamily="2" charset="2"/>
                <a:buChar char="q"/>
              </a:pPr>
              <a:r>
                <a:rPr lang="fr-FR" sz="1800" dirty="0">
                  <a:effectLst/>
                </a:rPr>
                <a:t>Honorés</a:t>
              </a:r>
            </a:p>
            <a:p>
              <a:pPr marL="285750" indent="-285750" algn="l">
                <a:lnSpc>
                  <a:spcPct val="107000"/>
                </a:lnSpc>
                <a:spcAft>
                  <a:spcPts val="800"/>
                </a:spcAft>
                <a:buFont typeface="Wingdings" panose="05000000000000000000" pitchFamily="2" charset="2"/>
                <a:buChar char="q"/>
              </a:pPr>
              <a:r>
                <a:rPr lang="fr-FR" sz="1800" dirty="0">
                  <a:effectLst/>
                </a:rPr>
                <a:t>Timides</a:t>
              </a:r>
            </a:p>
          </p:txBody>
        </p:sp>
        <p:sp>
          <p:nvSpPr>
            <p:cNvPr id="47" name="ZoneTexte 46">
              <a:extLst>
                <a:ext uri="{FF2B5EF4-FFF2-40B4-BE49-F238E27FC236}">
                  <a16:creationId xmlns:a16="http://schemas.microsoft.com/office/drawing/2014/main" id="{435519E5-859D-C29E-D200-82D627E5BFDD}"/>
                </a:ext>
              </a:extLst>
            </p:cNvPr>
            <p:cNvSpPr txBox="1"/>
            <p:nvPr/>
          </p:nvSpPr>
          <p:spPr>
            <a:xfrm>
              <a:off x="6776483" y="3714306"/>
              <a:ext cx="1931582" cy="1173463"/>
            </a:xfrm>
            <a:prstGeom prst="rect">
              <a:avLst/>
            </a:prstGeom>
            <a:noFill/>
          </p:spPr>
          <p:txBody>
            <a:bodyPr wrap="square" rtlCol="0">
              <a:spAutoFit/>
            </a:bodyPr>
            <a:lstStyle/>
            <a:p>
              <a:pPr marL="285750" indent="-285750" algn="l">
                <a:lnSpc>
                  <a:spcPct val="107000"/>
                </a:lnSpc>
                <a:spcAft>
                  <a:spcPts val="800"/>
                </a:spcAft>
                <a:buFont typeface="Wingdings" panose="05000000000000000000" pitchFamily="2" charset="2"/>
                <a:buChar char="q"/>
              </a:pPr>
              <a:r>
                <a:rPr lang="fr-FR" sz="1800" dirty="0">
                  <a:effectLst/>
                </a:rPr>
                <a:t>Émus</a:t>
              </a:r>
            </a:p>
            <a:p>
              <a:pPr marL="285750" indent="-285750" algn="l">
                <a:lnSpc>
                  <a:spcPct val="107000"/>
                </a:lnSpc>
                <a:spcAft>
                  <a:spcPts val="800"/>
                </a:spcAft>
                <a:buFont typeface="Wingdings" panose="05000000000000000000" pitchFamily="2" charset="2"/>
                <a:buChar char="q"/>
              </a:pPr>
              <a:r>
                <a:rPr lang="fr-FR" dirty="0"/>
                <a:t>Impressionnés</a:t>
              </a:r>
            </a:p>
            <a:p>
              <a:pPr marL="285750" indent="-285750" algn="l">
                <a:lnSpc>
                  <a:spcPct val="107000"/>
                </a:lnSpc>
                <a:spcAft>
                  <a:spcPts val="800"/>
                </a:spcAft>
                <a:buFont typeface="Wingdings" panose="05000000000000000000" pitchFamily="2" charset="2"/>
                <a:buChar char="q"/>
              </a:pPr>
              <a:r>
                <a:rPr lang="fr-FR" dirty="0"/>
                <a:t>En colère </a:t>
              </a:r>
              <a:endParaRPr lang="fr-FR" sz="1800" dirty="0">
                <a:effectLst/>
              </a:endParaRPr>
            </a:p>
          </p:txBody>
        </p:sp>
        <p:sp>
          <p:nvSpPr>
            <p:cNvPr id="48" name="ZoneTexte 47">
              <a:extLst>
                <a:ext uri="{FF2B5EF4-FFF2-40B4-BE49-F238E27FC236}">
                  <a16:creationId xmlns:a16="http://schemas.microsoft.com/office/drawing/2014/main" id="{FFE777B0-5D9F-03DB-C4B9-EBA2EF2AE649}"/>
                </a:ext>
              </a:extLst>
            </p:cNvPr>
            <p:cNvSpPr txBox="1"/>
            <p:nvPr/>
          </p:nvSpPr>
          <p:spPr>
            <a:xfrm>
              <a:off x="9268046" y="3717851"/>
              <a:ext cx="1931582" cy="1173463"/>
            </a:xfrm>
            <a:prstGeom prst="rect">
              <a:avLst/>
            </a:prstGeom>
            <a:noFill/>
          </p:spPr>
          <p:txBody>
            <a:bodyPr wrap="square" rtlCol="0">
              <a:spAutoFit/>
            </a:bodyPr>
            <a:lstStyle/>
            <a:p>
              <a:pPr marL="285750" indent="-285750" algn="l">
                <a:lnSpc>
                  <a:spcPct val="107000"/>
                </a:lnSpc>
                <a:spcAft>
                  <a:spcPts val="800"/>
                </a:spcAft>
                <a:buFont typeface="Wingdings" panose="05000000000000000000" pitchFamily="2" charset="2"/>
                <a:buChar char="q"/>
              </a:pPr>
              <a:r>
                <a:rPr lang="fr-FR" sz="1800" dirty="0">
                  <a:effectLst/>
                </a:rPr>
                <a:t>Tristes</a:t>
              </a:r>
            </a:p>
            <a:p>
              <a:pPr marL="285750" indent="-285750" algn="l">
                <a:lnSpc>
                  <a:spcPct val="107000"/>
                </a:lnSpc>
                <a:spcAft>
                  <a:spcPts val="800"/>
                </a:spcAft>
                <a:buFont typeface="Wingdings" panose="05000000000000000000" pitchFamily="2" charset="2"/>
                <a:buChar char="q"/>
              </a:pPr>
              <a:r>
                <a:rPr lang="fr-FR" dirty="0"/>
                <a:t> Inquiets</a:t>
              </a:r>
            </a:p>
            <a:p>
              <a:pPr marL="285750" indent="-285750" algn="l">
                <a:lnSpc>
                  <a:spcPct val="107000"/>
                </a:lnSpc>
                <a:spcAft>
                  <a:spcPts val="800"/>
                </a:spcAft>
                <a:buFont typeface="Wingdings" panose="05000000000000000000" pitchFamily="2" charset="2"/>
                <a:buChar char="q"/>
              </a:pPr>
              <a:r>
                <a:rPr lang="fr-FR" sz="1800" dirty="0">
                  <a:effectLst/>
                </a:rPr>
                <a:t> Fiers</a:t>
              </a:r>
            </a:p>
          </p:txBody>
        </p:sp>
      </p:grpSp>
      <p:pic>
        <p:nvPicPr>
          <p:cNvPr id="2" name="Picture 2">
            <a:extLst>
              <a:ext uri="{FF2B5EF4-FFF2-40B4-BE49-F238E27FC236}">
                <a16:creationId xmlns:a16="http://schemas.microsoft.com/office/drawing/2014/main" id="{04055C28-9D27-64BD-0237-566C1DC899F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1111022" y="5729650"/>
            <a:ext cx="908309" cy="9688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Zone de texte 8">
            <a:extLst>
              <a:ext uri="{FF2B5EF4-FFF2-40B4-BE49-F238E27FC236}">
                <a16:creationId xmlns:a16="http://schemas.microsoft.com/office/drawing/2014/main" id="{DEF16311-CA0B-8D45-BF47-AB8E33DBA4E6}"/>
              </a:ext>
            </a:extLst>
          </p:cNvPr>
          <p:cNvSpPr txBox="1"/>
          <p:nvPr/>
        </p:nvSpPr>
        <p:spPr>
          <a:xfrm>
            <a:off x="7377512" y="6417009"/>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95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4B71350-1825-8FC3-871A-42FEE7E57042}"/>
              </a:ext>
            </a:extLst>
          </p:cNvPr>
          <p:cNvGraphicFramePr>
            <a:graphicFrameLocks noGrp="1"/>
          </p:cNvGraphicFramePr>
          <p:nvPr>
            <p:extLst>
              <p:ext uri="{D42A27DB-BD31-4B8C-83A1-F6EECF244321}">
                <p14:modId xmlns:p14="http://schemas.microsoft.com/office/powerpoint/2010/main" val="636924575"/>
              </p:ext>
            </p:extLst>
          </p:nvPr>
        </p:nvGraphicFramePr>
        <p:xfrm>
          <a:off x="210879" y="613514"/>
          <a:ext cx="11741106" cy="2347565"/>
        </p:xfrm>
        <a:graphic>
          <a:graphicData uri="http://schemas.openxmlformats.org/drawingml/2006/table">
            <a:tbl>
              <a:tblPr firstRow="1" bandRow="1">
                <a:tableStyleId>{BC89EF96-8CEA-46FF-86C4-4CE0E7609802}</a:tableStyleId>
              </a:tblPr>
              <a:tblGrid>
                <a:gridCol w="2892055">
                  <a:extLst>
                    <a:ext uri="{9D8B030D-6E8A-4147-A177-3AD203B41FA5}">
                      <a16:colId xmlns:a16="http://schemas.microsoft.com/office/drawing/2014/main" val="2987706154"/>
                    </a:ext>
                  </a:extLst>
                </a:gridCol>
                <a:gridCol w="7985051">
                  <a:extLst>
                    <a:ext uri="{9D8B030D-6E8A-4147-A177-3AD203B41FA5}">
                      <a16:colId xmlns:a16="http://schemas.microsoft.com/office/drawing/2014/main" val="754171342"/>
                    </a:ext>
                  </a:extLst>
                </a:gridCol>
                <a:gridCol w="864000">
                  <a:extLst>
                    <a:ext uri="{9D8B030D-6E8A-4147-A177-3AD203B41FA5}">
                      <a16:colId xmlns:a16="http://schemas.microsoft.com/office/drawing/2014/main" val="3681903419"/>
                    </a:ext>
                  </a:extLst>
                </a:gridCol>
              </a:tblGrid>
              <a:tr h="298902">
                <a:tc>
                  <a:txBody>
                    <a:bodyPr/>
                    <a:lstStyle/>
                    <a:p>
                      <a:pPr algn="ctr">
                        <a:lnSpc>
                          <a:spcPct val="107000"/>
                        </a:lnSpc>
                        <a:spcAft>
                          <a:spcPts val="800"/>
                        </a:spcAft>
                      </a:pPr>
                      <a:r>
                        <a:rPr lang="fr-FR" sz="2000" b="1" dirty="0">
                          <a:effectLst/>
                          <a:latin typeface="Harry P" panose="00000400000000000000" pitchFamily="2" charset="0"/>
                        </a:rPr>
                        <a:t>Etape 2 </a:t>
                      </a:r>
                    </a:p>
                  </a:txBody>
                  <a:tcPr marL="34703" marR="34703" marT="4820" marB="0"/>
                </a:tc>
                <a:tc>
                  <a:txBody>
                    <a:bodyPr/>
                    <a:lstStyle/>
                    <a:p>
                      <a:pPr algn="ctr">
                        <a:lnSpc>
                          <a:spcPct val="107000"/>
                        </a:lnSpc>
                        <a:spcAft>
                          <a:spcPts val="800"/>
                        </a:spcAft>
                      </a:pPr>
                      <a:r>
                        <a:rPr lang="fr-FR" sz="2000" b="1" dirty="0">
                          <a:effectLst/>
                          <a:latin typeface="Harry P" panose="00000400000000000000" pitchFamily="2" charset="0"/>
                        </a:rPr>
                        <a:t>Gringotts</a:t>
                      </a:r>
                    </a:p>
                  </a:txBody>
                  <a:tcPr marL="34703" marR="34703" marT="4820" marB="0"/>
                </a:tc>
                <a:tc>
                  <a:txBody>
                    <a:bodyPr/>
                    <a:lstStyle/>
                    <a:p>
                      <a:pPr algn="ctr">
                        <a:lnSpc>
                          <a:spcPct val="107000"/>
                        </a:lnSpc>
                        <a:spcAft>
                          <a:spcPts val="800"/>
                        </a:spcAft>
                      </a:pPr>
                      <a:r>
                        <a:rPr lang="fr-FR" sz="2000" b="1" dirty="0">
                          <a:effectLst/>
                          <a:latin typeface="Harry P" panose="00000400000000000000" pitchFamily="2" charset="0"/>
                          <a:ea typeface="Calibri" panose="020F0502020204030204" pitchFamily="34" charset="0"/>
                          <a:cs typeface="Times New Roman" panose="02020603050405020304" pitchFamily="18" charset="0"/>
                        </a:rPr>
                        <a:t>Pages</a:t>
                      </a:r>
                    </a:p>
                  </a:txBody>
                  <a:tcPr marL="34703" marR="34703" marT="4820" marB="0"/>
                </a:tc>
                <a:extLst>
                  <a:ext uri="{0D108BD9-81ED-4DB2-BD59-A6C34878D82A}">
                    <a16:rowId xmlns:a16="http://schemas.microsoft.com/office/drawing/2014/main" val="1024158845"/>
                  </a:ext>
                </a:extLst>
              </a:tr>
              <a:tr h="800680">
                <a:tc>
                  <a:txBody>
                    <a:bodyPr/>
                    <a:lstStyle/>
                    <a:p>
                      <a:pPr marL="0" indent="0">
                        <a:lnSpc>
                          <a:spcPct val="107000"/>
                        </a:lnSpc>
                        <a:spcAft>
                          <a:spcPts val="800"/>
                        </a:spcAft>
                        <a:buFont typeface="+mj-lt"/>
                        <a:buNone/>
                      </a:pPr>
                      <a:r>
                        <a:rPr lang="fr-FR" sz="1700" dirty="0">
                          <a:effectLst/>
                        </a:rPr>
                        <a:t>5) Selon Hagrid, pourquoi Gringotts est l’endroit le plus sûr du monde, après Poudlard ?</a:t>
                      </a:r>
                    </a:p>
                  </a:txBody>
                  <a:tcPr marL="34703" marR="34703" marT="4820" marB="0"/>
                </a:tc>
                <a:tc>
                  <a:txBody>
                    <a:bodyPr/>
                    <a:lstStyle/>
                    <a:p>
                      <a:pPr marL="0" indent="0" algn="ctr">
                        <a:lnSpc>
                          <a:spcPct val="107000"/>
                        </a:lnSpc>
                        <a:spcAft>
                          <a:spcPts val="800"/>
                        </a:spcAft>
                        <a:buFont typeface="Arial" panose="020B0604020202020204" pitchFamily="34" charset="0"/>
                        <a:buNone/>
                      </a:pPr>
                      <a:r>
                        <a:rPr lang="fr-FR" sz="1700" dirty="0">
                          <a:effectLst/>
                        </a:rPr>
                        <a:t> </a:t>
                      </a:r>
                    </a:p>
                  </a:txBody>
                  <a:tcPr marL="34703" marR="34703" marT="4820" marB="0"/>
                </a:tc>
                <a:tc>
                  <a:txBody>
                    <a:bodyPr/>
                    <a:lstStyle/>
                    <a:p>
                      <a:pPr>
                        <a:lnSpc>
                          <a:spcPct val="107000"/>
                        </a:lnSpc>
                        <a:spcAft>
                          <a:spcPts val="800"/>
                        </a:spcAft>
                      </a:pPr>
                      <a:r>
                        <a:rPr lang="fr-FR" sz="1700" dirty="0">
                          <a:effectLst/>
                        </a:rPr>
                        <a:t> p. 73</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237227192"/>
                  </a:ext>
                </a:extLst>
              </a:tr>
              <a:tr h="1215562">
                <a:tc>
                  <a:txBody>
                    <a:bodyPr/>
                    <a:lstStyle/>
                    <a:p>
                      <a:pPr marL="0" indent="0">
                        <a:lnSpc>
                          <a:spcPct val="107000"/>
                        </a:lnSpc>
                        <a:spcAft>
                          <a:spcPts val="800"/>
                        </a:spcAft>
                        <a:buFont typeface="+mj-lt"/>
                        <a:buNone/>
                      </a:pPr>
                      <a:r>
                        <a:rPr lang="fr-FR" sz="1700" dirty="0">
                          <a:effectLst/>
                        </a:rPr>
                        <a:t>6) Qu’est-il caché dans le coffre 713 ?</a:t>
                      </a:r>
                    </a:p>
                  </a:txBody>
                  <a:tcPr marL="34703" marR="34703" marT="4820" marB="0"/>
                </a:tc>
                <a:tc>
                  <a:txBody>
                    <a:bodyPr/>
                    <a:lstStyle/>
                    <a:p>
                      <a:pPr marL="0" indent="0" algn="ctr">
                        <a:lnSpc>
                          <a:spcPct val="107000"/>
                        </a:lnSpc>
                        <a:spcAft>
                          <a:spcPts val="800"/>
                        </a:spcAft>
                        <a:buFont typeface="Arial" panose="020B0604020202020204" pitchFamily="34" charset="0"/>
                        <a:buNone/>
                      </a:pPr>
                      <a:endParaRPr lang="fr-FR" sz="1700" dirty="0">
                        <a:effectLst/>
                      </a:endParaRPr>
                    </a:p>
                  </a:txBody>
                  <a:tcPr marL="34703" marR="34703" marT="4820" marB="0"/>
                </a:tc>
                <a:tc>
                  <a:txBody>
                    <a:bodyPr/>
                    <a:lstStyle/>
                    <a:p>
                      <a:pPr>
                        <a:lnSpc>
                          <a:spcPct val="107000"/>
                        </a:lnSpc>
                        <a:spcAft>
                          <a:spcPts val="800"/>
                        </a:spcAft>
                      </a:pP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4703" marR="34703" marT="4820" marB="0"/>
                </a:tc>
                <a:extLst>
                  <a:ext uri="{0D108BD9-81ED-4DB2-BD59-A6C34878D82A}">
                    <a16:rowId xmlns:a16="http://schemas.microsoft.com/office/drawing/2014/main" val="3928768123"/>
                  </a:ext>
                </a:extLst>
              </a:tr>
            </a:tbl>
          </a:graphicData>
        </a:graphic>
      </p:graphicFrame>
      <p:sp>
        <p:nvSpPr>
          <p:cNvPr id="5" name="ZoneTexte 4">
            <a:extLst>
              <a:ext uri="{FF2B5EF4-FFF2-40B4-BE49-F238E27FC236}">
                <a16:creationId xmlns:a16="http://schemas.microsoft.com/office/drawing/2014/main" id="{8629F5BA-D0D5-4F7E-FC19-F56A904D7691}"/>
              </a:ext>
            </a:extLst>
          </p:cNvPr>
          <p:cNvSpPr txBox="1"/>
          <p:nvPr/>
        </p:nvSpPr>
        <p:spPr>
          <a:xfrm>
            <a:off x="3948222" y="1747282"/>
            <a:ext cx="5142614" cy="1173463"/>
          </a:xfrm>
          <a:prstGeom prst="rect">
            <a:avLst/>
          </a:prstGeom>
          <a:noFill/>
        </p:spPr>
        <p:txBody>
          <a:bodyPr wrap="square" rtlCol="0">
            <a:spAutoFit/>
          </a:bodyPr>
          <a:lstStyle/>
          <a:p>
            <a:pPr marL="285750" indent="-285750" algn="l">
              <a:lnSpc>
                <a:spcPct val="107000"/>
              </a:lnSpc>
              <a:spcAft>
                <a:spcPts val="800"/>
              </a:spcAft>
              <a:buFont typeface="Wingdings" panose="05000000000000000000" pitchFamily="2" charset="2"/>
              <a:buChar char="q"/>
            </a:pPr>
            <a:r>
              <a:rPr lang="fr-FR" dirty="0"/>
              <a:t>Des tas d’or, d’argent et de bronze</a:t>
            </a:r>
          </a:p>
          <a:p>
            <a:pPr marL="285750" indent="-285750" algn="l">
              <a:lnSpc>
                <a:spcPct val="107000"/>
              </a:lnSpc>
              <a:spcAft>
                <a:spcPts val="800"/>
              </a:spcAft>
              <a:buFont typeface="Wingdings" panose="05000000000000000000" pitchFamily="2" charset="2"/>
              <a:buChar char="q"/>
            </a:pPr>
            <a:r>
              <a:rPr lang="fr-FR" sz="1800" dirty="0">
                <a:effectLst/>
              </a:rPr>
              <a:t>Rien</a:t>
            </a:r>
          </a:p>
          <a:p>
            <a:pPr marL="285750" indent="-285750" algn="l">
              <a:lnSpc>
                <a:spcPct val="107000"/>
              </a:lnSpc>
              <a:spcAft>
                <a:spcPts val="800"/>
              </a:spcAft>
              <a:buFont typeface="Wingdings" panose="05000000000000000000" pitchFamily="2" charset="2"/>
              <a:buChar char="q"/>
            </a:pPr>
            <a:r>
              <a:rPr lang="fr-FR" dirty="0"/>
              <a:t>Un petit paquet enveloppé dans du papier kraft </a:t>
            </a:r>
            <a:endParaRPr lang="fr-FR" sz="1800" dirty="0">
              <a:effectLst/>
            </a:endParaRPr>
          </a:p>
        </p:txBody>
      </p:sp>
      <p:sp>
        <p:nvSpPr>
          <p:cNvPr id="2" name="Zone de texte 8">
            <a:extLst>
              <a:ext uri="{FF2B5EF4-FFF2-40B4-BE49-F238E27FC236}">
                <a16:creationId xmlns:a16="http://schemas.microsoft.com/office/drawing/2014/main" id="{2BDDD769-DF16-A9EC-5CA8-5906A16A638A}"/>
              </a:ext>
            </a:extLst>
          </p:cNvPr>
          <p:cNvSpPr txBox="1"/>
          <p:nvPr/>
        </p:nvSpPr>
        <p:spPr>
          <a:xfrm>
            <a:off x="7207391" y="165064"/>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63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3293209"/>
          </a:xfrm>
          <a:prstGeom prst="rect">
            <a:avLst/>
          </a:prstGeom>
          <a:noFill/>
        </p:spPr>
        <p:txBody>
          <a:bodyPr wrap="square" rtlCol="0">
            <a:spAutoFit/>
          </a:bodyPr>
          <a:lstStyle/>
          <a:p>
            <a:pPr algn="ctr"/>
            <a:r>
              <a:rPr lang="fr-FR" sz="8000" b="1" dirty="0">
                <a:latin typeface="Harry p" panose="00000400000000000000" pitchFamily="2" charset="0"/>
              </a:rPr>
              <a:t>Chapitre 6 : Rendez-vous sur la </a:t>
            </a:r>
          </a:p>
          <a:p>
            <a:pPr algn="ctr"/>
            <a:r>
              <a:rPr lang="fr-FR" sz="8000" b="1" dirty="0">
                <a:latin typeface="Harry p" panose="00000400000000000000" pitchFamily="2" charset="0"/>
              </a:rPr>
              <a:t>voie 9 ¾ </a:t>
            </a:r>
          </a:p>
          <a:p>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3974581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16">
            <a:extLst>
              <a:ext uri="{FF2B5EF4-FFF2-40B4-BE49-F238E27FC236}">
                <a16:creationId xmlns:a16="http://schemas.microsoft.com/office/drawing/2014/main" id="{EC89B9DE-2456-84DE-4A79-EDDE7D16C030}"/>
              </a:ext>
            </a:extLst>
          </p:cNvPr>
          <p:cNvGraphicFramePr>
            <a:graphicFrameLocks noGrp="1"/>
          </p:cNvGraphicFramePr>
          <p:nvPr>
            <p:extLst>
              <p:ext uri="{D42A27DB-BD31-4B8C-83A1-F6EECF244321}">
                <p14:modId xmlns:p14="http://schemas.microsoft.com/office/powerpoint/2010/main" val="1944393740"/>
              </p:ext>
            </p:extLst>
          </p:nvPr>
        </p:nvGraphicFramePr>
        <p:xfrm>
          <a:off x="575339" y="4158630"/>
          <a:ext cx="9972158" cy="1934731"/>
        </p:xfrm>
        <a:graphic>
          <a:graphicData uri="http://schemas.openxmlformats.org/drawingml/2006/table">
            <a:tbl>
              <a:tblPr firstRow="1" bandRow="1">
                <a:tableStyleId>{5940675A-B579-460E-94D1-54222C63F5DA}</a:tableStyleId>
              </a:tblPr>
              <a:tblGrid>
                <a:gridCol w="2894535">
                  <a:extLst>
                    <a:ext uri="{9D8B030D-6E8A-4147-A177-3AD203B41FA5}">
                      <a16:colId xmlns:a16="http://schemas.microsoft.com/office/drawing/2014/main" val="3173968144"/>
                    </a:ext>
                  </a:extLst>
                </a:gridCol>
                <a:gridCol w="7077623">
                  <a:extLst>
                    <a:ext uri="{9D8B030D-6E8A-4147-A177-3AD203B41FA5}">
                      <a16:colId xmlns:a16="http://schemas.microsoft.com/office/drawing/2014/main" val="3362958781"/>
                    </a:ext>
                  </a:extLst>
                </a:gridCol>
              </a:tblGrid>
              <a:tr h="654571">
                <a:tc>
                  <a:txBody>
                    <a:bodyPr/>
                    <a:lstStyle/>
                    <a:p>
                      <a:r>
                        <a:rPr lang="fr-FR" dirty="0"/>
                        <a:t>Fred et Georges</a:t>
                      </a:r>
                    </a:p>
                  </a:txBody>
                  <a:tcPr/>
                </a:tc>
                <a:tc>
                  <a:txBody>
                    <a:bodyPr/>
                    <a:lstStyle/>
                    <a:p>
                      <a:pPr marL="285750" indent="-285750">
                        <a:buFont typeface="Wingdings" panose="05000000000000000000" pitchFamily="2" charset="2"/>
                        <a:buChar char="q"/>
                      </a:pPr>
                      <a:r>
                        <a:rPr lang="fr-FR" dirty="0"/>
                        <a:t>Farceurs</a:t>
                      </a:r>
                    </a:p>
                    <a:p>
                      <a:pPr marL="285750" indent="-285750">
                        <a:buFont typeface="Wingdings" panose="05000000000000000000" pitchFamily="2" charset="2"/>
                        <a:buChar char="q"/>
                      </a:pPr>
                      <a:r>
                        <a:rPr lang="fr-FR" dirty="0"/>
                        <a:t>Méchants</a:t>
                      </a:r>
                    </a:p>
                  </a:txBody>
                  <a:tcPr/>
                </a:tc>
                <a:extLst>
                  <a:ext uri="{0D108BD9-81ED-4DB2-BD59-A6C34878D82A}">
                    <a16:rowId xmlns:a16="http://schemas.microsoft.com/office/drawing/2014/main" val="1626160241"/>
                  </a:ext>
                </a:extLst>
              </a:tr>
              <a:tr h="370840">
                <a:tc>
                  <a:txBody>
                    <a:bodyPr/>
                    <a:lstStyle/>
                    <a:p>
                      <a:r>
                        <a:rPr lang="fr-FR" dirty="0"/>
                        <a:t>Hermione Granger</a:t>
                      </a:r>
                    </a:p>
                  </a:txBody>
                  <a:tcPr/>
                </a:tc>
                <a:tc>
                  <a:txBody>
                    <a:bodyPr/>
                    <a:lstStyle/>
                    <a:p>
                      <a:pPr marL="285750" indent="-285750">
                        <a:buFont typeface="Wingdings" panose="05000000000000000000" pitchFamily="2" charset="2"/>
                        <a:buChar char="q"/>
                      </a:pPr>
                      <a:r>
                        <a:rPr lang="fr-FR" dirty="0"/>
                        <a:t>Intelligente</a:t>
                      </a:r>
                    </a:p>
                    <a:p>
                      <a:pPr marL="285750" indent="-285750">
                        <a:buFont typeface="Wingdings" panose="05000000000000000000" pitchFamily="2" charset="2"/>
                        <a:buChar char="q"/>
                      </a:pPr>
                      <a:r>
                        <a:rPr lang="fr-FR" dirty="0"/>
                        <a:t>Hautaine </a:t>
                      </a:r>
                    </a:p>
                  </a:txBody>
                  <a:tcPr/>
                </a:tc>
                <a:extLst>
                  <a:ext uri="{0D108BD9-81ED-4DB2-BD59-A6C34878D82A}">
                    <a16:rowId xmlns:a16="http://schemas.microsoft.com/office/drawing/2014/main" val="374044413"/>
                  </a:ext>
                </a:extLst>
              </a:tr>
              <a:tr h="370840">
                <a:tc>
                  <a:txBody>
                    <a:bodyPr/>
                    <a:lstStyle/>
                    <a:p>
                      <a:r>
                        <a:rPr lang="fr-FR" dirty="0"/>
                        <a:t>Drago Malefoy</a:t>
                      </a:r>
                    </a:p>
                  </a:txBody>
                  <a:tcPr/>
                </a:tc>
                <a:tc>
                  <a:txBody>
                    <a:bodyPr/>
                    <a:lstStyle/>
                    <a:p>
                      <a:pPr marL="285750" indent="-285750">
                        <a:buFont typeface="Wingdings" panose="05000000000000000000" pitchFamily="2" charset="2"/>
                        <a:buChar char="q"/>
                      </a:pPr>
                      <a:r>
                        <a:rPr lang="fr-FR" dirty="0"/>
                        <a:t>Prétentieux</a:t>
                      </a:r>
                    </a:p>
                    <a:p>
                      <a:pPr marL="285750" indent="-285750">
                        <a:buFont typeface="Wingdings" panose="05000000000000000000" pitchFamily="2" charset="2"/>
                        <a:buChar char="q"/>
                      </a:pPr>
                      <a:r>
                        <a:rPr lang="fr-FR" dirty="0"/>
                        <a:t>Doux</a:t>
                      </a:r>
                    </a:p>
                  </a:txBody>
                  <a:tcPr/>
                </a:tc>
                <a:extLst>
                  <a:ext uri="{0D108BD9-81ED-4DB2-BD59-A6C34878D82A}">
                    <a16:rowId xmlns:a16="http://schemas.microsoft.com/office/drawing/2014/main" val="4275298989"/>
                  </a:ext>
                </a:extLst>
              </a:tr>
            </a:tbl>
          </a:graphicData>
        </a:graphic>
      </p:graphicFrame>
      <p:grpSp>
        <p:nvGrpSpPr>
          <p:cNvPr id="32" name="Groupe 31">
            <a:extLst>
              <a:ext uri="{FF2B5EF4-FFF2-40B4-BE49-F238E27FC236}">
                <a16:creationId xmlns:a16="http://schemas.microsoft.com/office/drawing/2014/main" id="{F1482434-A085-536D-2FCD-573A29EC8D30}"/>
              </a:ext>
            </a:extLst>
          </p:cNvPr>
          <p:cNvGrpSpPr/>
          <p:nvPr/>
        </p:nvGrpSpPr>
        <p:grpSpPr>
          <a:xfrm>
            <a:off x="4993759" y="4178594"/>
            <a:ext cx="5677785" cy="2185061"/>
            <a:chOff x="4972494" y="4051005"/>
            <a:chExt cx="5677785" cy="2185061"/>
          </a:xfrm>
        </p:grpSpPr>
        <p:grpSp>
          <p:nvGrpSpPr>
            <p:cNvPr id="23" name="Groupe 22">
              <a:extLst>
                <a:ext uri="{FF2B5EF4-FFF2-40B4-BE49-F238E27FC236}">
                  <a16:creationId xmlns:a16="http://schemas.microsoft.com/office/drawing/2014/main" id="{5FBAA0BF-A261-7971-CB6C-E75EE8694471}"/>
                </a:ext>
              </a:extLst>
            </p:cNvPr>
            <p:cNvGrpSpPr/>
            <p:nvPr/>
          </p:nvGrpSpPr>
          <p:grpSpPr>
            <a:xfrm>
              <a:off x="4986670" y="4051005"/>
              <a:ext cx="5635255" cy="678228"/>
              <a:chOff x="5050465" y="4486940"/>
              <a:chExt cx="5635255" cy="678228"/>
            </a:xfrm>
          </p:grpSpPr>
          <p:sp>
            <p:nvSpPr>
              <p:cNvPr id="17" name="ZoneTexte 16">
                <a:extLst>
                  <a:ext uri="{FF2B5EF4-FFF2-40B4-BE49-F238E27FC236}">
                    <a16:creationId xmlns:a16="http://schemas.microsoft.com/office/drawing/2014/main" id="{5F944E98-A0BD-EB96-321F-3F8831FB81AD}"/>
                  </a:ext>
                </a:extLst>
              </p:cNvPr>
              <p:cNvSpPr txBox="1"/>
              <p:nvPr/>
            </p:nvSpPr>
            <p:spPr>
              <a:xfrm>
                <a:off x="5050465" y="4518837"/>
                <a:ext cx="1850065" cy="646331"/>
              </a:xfrm>
              <a:prstGeom prst="rect">
                <a:avLst/>
              </a:prstGeom>
              <a:noFill/>
            </p:spPr>
            <p:txBody>
              <a:bodyPr wrap="square" rtlCol="0">
                <a:spAutoFit/>
              </a:bodyPr>
              <a:lstStyle/>
              <a:p>
                <a:pPr marL="285750" indent="-285750">
                  <a:buFont typeface="Wingdings" panose="05000000000000000000" pitchFamily="2" charset="2"/>
                  <a:buChar char="q"/>
                </a:pPr>
                <a:r>
                  <a:rPr lang="fr-FR" dirty="0"/>
                  <a:t>Hautains </a:t>
                </a:r>
              </a:p>
              <a:p>
                <a:pPr marL="285750" indent="-285750">
                  <a:buFont typeface="Wingdings" panose="05000000000000000000" pitchFamily="2" charset="2"/>
                  <a:buChar char="q"/>
                </a:pPr>
                <a:r>
                  <a:rPr lang="fr-FR" dirty="0"/>
                  <a:t>Méprisants </a:t>
                </a:r>
              </a:p>
            </p:txBody>
          </p:sp>
          <p:sp>
            <p:nvSpPr>
              <p:cNvPr id="21" name="ZoneTexte 20">
                <a:extLst>
                  <a:ext uri="{FF2B5EF4-FFF2-40B4-BE49-F238E27FC236}">
                    <a16:creationId xmlns:a16="http://schemas.microsoft.com/office/drawing/2014/main" id="{4EC3BD33-BB3D-AA16-5139-F5E11BF44F66}"/>
                  </a:ext>
                </a:extLst>
              </p:cNvPr>
              <p:cNvSpPr txBox="1"/>
              <p:nvPr/>
            </p:nvSpPr>
            <p:spPr>
              <a:xfrm>
                <a:off x="6677247" y="4486940"/>
                <a:ext cx="2137144" cy="646331"/>
              </a:xfrm>
              <a:prstGeom prst="rect">
                <a:avLst/>
              </a:prstGeom>
              <a:noFill/>
            </p:spPr>
            <p:txBody>
              <a:bodyPr wrap="square" rtlCol="0">
                <a:spAutoFit/>
              </a:bodyPr>
              <a:lstStyle/>
              <a:p>
                <a:pPr marL="285750" indent="-285750">
                  <a:buFont typeface="Wingdings" panose="05000000000000000000" pitchFamily="2" charset="2"/>
                  <a:buChar char="q"/>
                </a:pPr>
                <a:r>
                  <a:rPr lang="fr-FR" dirty="0"/>
                  <a:t>Calmes </a:t>
                </a:r>
              </a:p>
              <a:p>
                <a:pPr marL="285750" indent="-285750">
                  <a:buFont typeface="Wingdings" panose="05000000000000000000" pitchFamily="2" charset="2"/>
                  <a:buChar char="q"/>
                </a:pPr>
                <a:r>
                  <a:rPr lang="fr-FR" dirty="0"/>
                  <a:t>Désobéissants </a:t>
                </a:r>
              </a:p>
            </p:txBody>
          </p:sp>
          <p:sp>
            <p:nvSpPr>
              <p:cNvPr id="22" name="ZoneTexte 21">
                <a:extLst>
                  <a:ext uri="{FF2B5EF4-FFF2-40B4-BE49-F238E27FC236}">
                    <a16:creationId xmlns:a16="http://schemas.microsoft.com/office/drawing/2014/main" id="{631A3121-DF88-DD67-B1CE-AA7B1152BB56}"/>
                  </a:ext>
                </a:extLst>
              </p:cNvPr>
              <p:cNvSpPr txBox="1"/>
              <p:nvPr/>
            </p:nvSpPr>
            <p:spPr>
              <a:xfrm>
                <a:off x="8580474" y="4486940"/>
                <a:ext cx="2105246" cy="646331"/>
              </a:xfrm>
              <a:prstGeom prst="rect">
                <a:avLst/>
              </a:prstGeom>
              <a:noFill/>
            </p:spPr>
            <p:txBody>
              <a:bodyPr wrap="square" rtlCol="0">
                <a:spAutoFit/>
              </a:bodyPr>
              <a:lstStyle/>
              <a:p>
                <a:pPr marL="285750" indent="-285750">
                  <a:buFont typeface="Wingdings" panose="05000000000000000000" pitchFamily="2" charset="2"/>
                  <a:buChar char="q"/>
                </a:pPr>
                <a:r>
                  <a:rPr lang="fr-FR" dirty="0"/>
                  <a:t>Drôles</a:t>
                </a:r>
              </a:p>
              <a:p>
                <a:pPr marL="285750" indent="-285750">
                  <a:buFont typeface="Wingdings" panose="05000000000000000000" pitchFamily="2" charset="2"/>
                  <a:buChar char="q"/>
                </a:pPr>
                <a:r>
                  <a:rPr lang="fr-FR" dirty="0"/>
                  <a:t>Boute-en-train</a:t>
                </a:r>
              </a:p>
            </p:txBody>
          </p:sp>
        </p:grpSp>
        <p:grpSp>
          <p:nvGrpSpPr>
            <p:cNvPr id="24" name="Groupe 23">
              <a:extLst>
                <a:ext uri="{FF2B5EF4-FFF2-40B4-BE49-F238E27FC236}">
                  <a16:creationId xmlns:a16="http://schemas.microsoft.com/office/drawing/2014/main" id="{D1D4D137-68C0-9E35-A20E-D65001A8E64E}"/>
                </a:ext>
              </a:extLst>
            </p:cNvPr>
            <p:cNvGrpSpPr/>
            <p:nvPr/>
          </p:nvGrpSpPr>
          <p:grpSpPr>
            <a:xfrm>
              <a:off x="4979581" y="4639342"/>
              <a:ext cx="5667153" cy="678228"/>
              <a:chOff x="4976037" y="4167964"/>
              <a:chExt cx="5667153" cy="678228"/>
            </a:xfrm>
          </p:grpSpPr>
          <p:sp>
            <p:nvSpPr>
              <p:cNvPr id="25" name="ZoneTexte 24">
                <a:extLst>
                  <a:ext uri="{FF2B5EF4-FFF2-40B4-BE49-F238E27FC236}">
                    <a16:creationId xmlns:a16="http://schemas.microsoft.com/office/drawing/2014/main" id="{279C765F-BF3F-E997-31B4-00652607256C}"/>
                  </a:ext>
                </a:extLst>
              </p:cNvPr>
              <p:cNvSpPr txBox="1"/>
              <p:nvPr/>
            </p:nvSpPr>
            <p:spPr>
              <a:xfrm>
                <a:off x="4976037" y="4199861"/>
                <a:ext cx="1850065" cy="646331"/>
              </a:xfrm>
              <a:prstGeom prst="rect">
                <a:avLst/>
              </a:prstGeom>
              <a:noFill/>
            </p:spPr>
            <p:txBody>
              <a:bodyPr wrap="square" rtlCol="0">
                <a:spAutoFit/>
              </a:bodyPr>
              <a:lstStyle/>
              <a:p>
                <a:pPr marL="285750" indent="-285750">
                  <a:buFont typeface="Wingdings" panose="05000000000000000000" pitchFamily="2" charset="2"/>
                  <a:buChar char="q"/>
                </a:pPr>
                <a:r>
                  <a:rPr lang="fr-FR" dirty="0"/>
                  <a:t>Drôle</a:t>
                </a:r>
              </a:p>
              <a:p>
                <a:pPr marL="285750" indent="-285750">
                  <a:buFont typeface="Wingdings" panose="05000000000000000000" pitchFamily="2" charset="2"/>
                  <a:buChar char="q"/>
                </a:pPr>
                <a:r>
                  <a:rPr lang="fr-FR" dirty="0"/>
                  <a:t>Autoritaire </a:t>
                </a:r>
              </a:p>
            </p:txBody>
          </p:sp>
          <p:sp>
            <p:nvSpPr>
              <p:cNvPr id="26" name="ZoneTexte 25">
                <a:extLst>
                  <a:ext uri="{FF2B5EF4-FFF2-40B4-BE49-F238E27FC236}">
                    <a16:creationId xmlns:a16="http://schemas.microsoft.com/office/drawing/2014/main" id="{01C8C541-9FBB-A8A2-DBCB-7C2DE2EF1883}"/>
                  </a:ext>
                </a:extLst>
              </p:cNvPr>
              <p:cNvSpPr txBox="1"/>
              <p:nvPr/>
            </p:nvSpPr>
            <p:spPr>
              <a:xfrm>
                <a:off x="6613451" y="4167964"/>
                <a:ext cx="2137144" cy="646331"/>
              </a:xfrm>
              <a:prstGeom prst="rect">
                <a:avLst/>
              </a:prstGeom>
              <a:noFill/>
            </p:spPr>
            <p:txBody>
              <a:bodyPr wrap="square" rtlCol="0">
                <a:spAutoFit/>
              </a:bodyPr>
              <a:lstStyle/>
              <a:p>
                <a:pPr marL="285750" indent="-285750">
                  <a:buFont typeface="Wingdings" panose="05000000000000000000" pitchFamily="2" charset="2"/>
                  <a:buChar char="q"/>
                </a:pPr>
                <a:r>
                  <a:rPr lang="fr-FR" dirty="0"/>
                  <a:t>Bavarde </a:t>
                </a:r>
              </a:p>
              <a:p>
                <a:pPr marL="285750" indent="-285750">
                  <a:buFont typeface="Wingdings" panose="05000000000000000000" pitchFamily="2" charset="2"/>
                  <a:buChar char="q"/>
                </a:pPr>
                <a:r>
                  <a:rPr lang="fr-FR" dirty="0"/>
                  <a:t>Cultivée  </a:t>
                </a:r>
              </a:p>
            </p:txBody>
          </p:sp>
          <p:sp>
            <p:nvSpPr>
              <p:cNvPr id="27" name="ZoneTexte 26">
                <a:extLst>
                  <a:ext uri="{FF2B5EF4-FFF2-40B4-BE49-F238E27FC236}">
                    <a16:creationId xmlns:a16="http://schemas.microsoft.com/office/drawing/2014/main" id="{70DAC2EA-832F-C20A-79C3-2E0E0CD0C789}"/>
                  </a:ext>
                </a:extLst>
              </p:cNvPr>
              <p:cNvSpPr txBox="1"/>
              <p:nvPr/>
            </p:nvSpPr>
            <p:spPr>
              <a:xfrm>
                <a:off x="8537944" y="4178596"/>
                <a:ext cx="2105246" cy="646331"/>
              </a:xfrm>
              <a:prstGeom prst="rect">
                <a:avLst/>
              </a:prstGeom>
              <a:noFill/>
            </p:spPr>
            <p:txBody>
              <a:bodyPr wrap="square" rtlCol="0">
                <a:spAutoFit/>
              </a:bodyPr>
              <a:lstStyle/>
              <a:p>
                <a:pPr marL="285750" indent="-285750">
                  <a:buFont typeface="Wingdings" panose="05000000000000000000" pitchFamily="2" charset="2"/>
                  <a:buChar char="q"/>
                </a:pPr>
                <a:r>
                  <a:rPr lang="fr-FR" dirty="0"/>
                  <a:t>Méchante </a:t>
                </a:r>
              </a:p>
              <a:p>
                <a:pPr marL="285750" indent="-285750">
                  <a:buFont typeface="Wingdings" panose="05000000000000000000" pitchFamily="2" charset="2"/>
                  <a:buChar char="q"/>
                </a:pPr>
                <a:r>
                  <a:rPr lang="fr-FR" dirty="0"/>
                  <a:t>Ignorante </a:t>
                </a:r>
              </a:p>
            </p:txBody>
          </p:sp>
        </p:grpSp>
        <p:grpSp>
          <p:nvGrpSpPr>
            <p:cNvPr id="28" name="Groupe 27">
              <a:extLst>
                <a:ext uri="{FF2B5EF4-FFF2-40B4-BE49-F238E27FC236}">
                  <a16:creationId xmlns:a16="http://schemas.microsoft.com/office/drawing/2014/main" id="{C69BF86E-13EF-D2C3-C409-CA2408FA0094}"/>
                </a:ext>
              </a:extLst>
            </p:cNvPr>
            <p:cNvGrpSpPr/>
            <p:nvPr/>
          </p:nvGrpSpPr>
          <p:grpSpPr>
            <a:xfrm>
              <a:off x="4972494" y="5302103"/>
              <a:ext cx="5677785" cy="933963"/>
              <a:chOff x="4965405" y="4125433"/>
              <a:chExt cx="5677785" cy="933963"/>
            </a:xfrm>
          </p:grpSpPr>
          <p:sp>
            <p:nvSpPr>
              <p:cNvPr id="29" name="ZoneTexte 28">
                <a:extLst>
                  <a:ext uri="{FF2B5EF4-FFF2-40B4-BE49-F238E27FC236}">
                    <a16:creationId xmlns:a16="http://schemas.microsoft.com/office/drawing/2014/main" id="{85D24FED-127B-0C78-49DC-59F216015909}"/>
                  </a:ext>
                </a:extLst>
              </p:cNvPr>
              <p:cNvSpPr txBox="1"/>
              <p:nvPr/>
            </p:nvSpPr>
            <p:spPr>
              <a:xfrm>
                <a:off x="4965405" y="4125433"/>
                <a:ext cx="1850065" cy="646331"/>
              </a:xfrm>
              <a:prstGeom prst="rect">
                <a:avLst/>
              </a:prstGeom>
              <a:noFill/>
            </p:spPr>
            <p:txBody>
              <a:bodyPr wrap="square" rtlCol="0">
                <a:spAutoFit/>
              </a:bodyPr>
              <a:lstStyle/>
              <a:p>
                <a:pPr marL="285750" indent="-285750">
                  <a:buFont typeface="Wingdings" panose="05000000000000000000" pitchFamily="2" charset="2"/>
                  <a:buChar char="q"/>
                </a:pPr>
                <a:r>
                  <a:rPr lang="fr-FR" dirty="0"/>
                  <a:t>Altruiste</a:t>
                </a:r>
              </a:p>
              <a:p>
                <a:pPr marL="285750" indent="-285750">
                  <a:buFont typeface="Wingdings" panose="05000000000000000000" pitchFamily="2" charset="2"/>
                  <a:buChar char="q"/>
                </a:pPr>
                <a:r>
                  <a:rPr lang="fr-FR" dirty="0"/>
                  <a:t>Hautain </a:t>
                </a:r>
              </a:p>
            </p:txBody>
          </p:sp>
          <p:sp>
            <p:nvSpPr>
              <p:cNvPr id="30" name="ZoneTexte 29">
                <a:extLst>
                  <a:ext uri="{FF2B5EF4-FFF2-40B4-BE49-F238E27FC236}">
                    <a16:creationId xmlns:a16="http://schemas.microsoft.com/office/drawing/2014/main" id="{106440F8-9D00-7C79-A39C-7B4F5B678519}"/>
                  </a:ext>
                </a:extLst>
              </p:cNvPr>
              <p:cNvSpPr txBox="1"/>
              <p:nvPr/>
            </p:nvSpPr>
            <p:spPr>
              <a:xfrm>
                <a:off x="6613452" y="4146698"/>
                <a:ext cx="2137144" cy="646331"/>
              </a:xfrm>
              <a:prstGeom prst="rect">
                <a:avLst/>
              </a:prstGeom>
              <a:noFill/>
            </p:spPr>
            <p:txBody>
              <a:bodyPr wrap="square" rtlCol="0">
                <a:spAutoFit/>
              </a:bodyPr>
              <a:lstStyle/>
              <a:p>
                <a:pPr marL="285750" indent="-285750">
                  <a:buFont typeface="Wingdings" panose="05000000000000000000" pitchFamily="2" charset="2"/>
                  <a:buChar char="q"/>
                </a:pPr>
                <a:r>
                  <a:rPr lang="fr-FR" dirty="0"/>
                  <a:t>Méchant</a:t>
                </a:r>
              </a:p>
              <a:p>
                <a:pPr marL="285750" indent="-285750">
                  <a:buFont typeface="Wingdings" panose="05000000000000000000" pitchFamily="2" charset="2"/>
                  <a:buChar char="q"/>
                </a:pPr>
                <a:r>
                  <a:rPr lang="fr-FR" dirty="0"/>
                  <a:t>Arrogant </a:t>
                </a:r>
              </a:p>
            </p:txBody>
          </p:sp>
          <p:sp>
            <p:nvSpPr>
              <p:cNvPr id="31" name="ZoneTexte 30">
                <a:extLst>
                  <a:ext uri="{FF2B5EF4-FFF2-40B4-BE49-F238E27FC236}">
                    <a16:creationId xmlns:a16="http://schemas.microsoft.com/office/drawing/2014/main" id="{FA20C7F0-005F-75F7-A0CB-62892F80C357}"/>
                  </a:ext>
                </a:extLst>
              </p:cNvPr>
              <p:cNvSpPr txBox="1"/>
              <p:nvPr/>
            </p:nvSpPr>
            <p:spPr>
              <a:xfrm>
                <a:off x="8537944" y="4136066"/>
                <a:ext cx="2105246" cy="923330"/>
              </a:xfrm>
              <a:prstGeom prst="rect">
                <a:avLst/>
              </a:prstGeom>
              <a:noFill/>
            </p:spPr>
            <p:txBody>
              <a:bodyPr wrap="square" rtlCol="0">
                <a:spAutoFit/>
              </a:bodyPr>
              <a:lstStyle/>
              <a:p>
                <a:pPr marL="285750" indent="-285750">
                  <a:buFont typeface="Wingdings" panose="05000000000000000000" pitchFamily="2" charset="2"/>
                  <a:buChar char="q"/>
                </a:pPr>
                <a:r>
                  <a:rPr lang="fr-FR" dirty="0"/>
                  <a:t>Aimable</a:t>
                </a:r>
              </a:p>
              <a:p>
                <a:pPr marL="285750" indent="-285750">
                  <a:buFont typeface="Wingdings" panose="05000000000000000000" pitchFamily="2" charset="2"/>
                  <a:buChar char="q"/>
                </a:pPr>
                <a:r>
                  <a:rPr lang="fr-FR" dirty="0"/>
                  <a:t>Amusant  </a:t>
                </a:r>
              </a:p>
              <a:p>
                <a:pPr marL="285750" indent="-285750">
                  <a:buFont typeface="Wingdings" panose="05000000000000000000" pitchFamily="2" charset="2"/>
                  <a:buChar char="q"/>
                </a:pPr>
                <a:endParaRPr lang="fr-FR" dirty="0"/>
              </a:p>
            </p:txBody>
          </p:sp>
        </p:grpSp>
      </p:grpSp>
      <p:grpSp>
        <p:nvGrpSpPr>
          <p:cNvPr id="56" name="Groupe 55">
            <a:extLst>
              <a:ext uri="{FF2B5EF4-FFF2-40B4-BE49-F238E27FC236}">
                <a16:creationId xmlns:a16="http://schemas.microsoft.com/office/drawing/2014/main" id="{855DEA3D-3816-BABE-C273-4FCDC66541B0}"/>
              </a:ext>
            </a:extLst>
          </p:cNvPr>
          <p:cNvGrpSpPr/>
          <p:nvPr/>
        </p:nvGrpSpPr>
        <p:grpSpPr>
          <a:xfrm>
            <a:off x="414670" y="244549"/>
            <a:ext cx="11025963" cy="5355312"/>
            <a:chOff x="414670" y="244549"/>
            <a:chExt cx="11025963" cy="5355312"/>
          </a:xfrm>
        </p:grpSpPr>
        <p:sp>
          <p:nvSpPr>
            <p:cNvPr id="5" name="ZoneTexte 4">
              <a:extLst>
                <a:ext uri="{FF2B5EF4-FFF2-40B4-BE49-F238E27FC236}">
                  <a16:creationId xmlns:a16="http://schemas.microsoft.com/office/drawing/2014/main" id="{F0D3F2F0-6250-B81F-4E02-58B98B61B9D0}"/>
                </a:ext>
              </a:extLst>
            </p:cNvPr>
            <p:cNvSpPr txBox="1"/>
            <p:nvPr/>
          </p:nvSpPr>
          <p:spPr>
            <a:xfrm>
              <a:off x="414670" y="244549"/>
              <a:ext cx="11025963" cy="5355312"/>
            </a:xfrm>
            <a:prstGeom prst="rect">
              <a:avLst/>
            </a:prstGeom>
            <a:noFill/>
          </p:spPr>
          <p:txBody>
            <a:bodyPr wrap="square" rtlCol="0">
              <a:spAutoFit/>
            </a:bodyPr>
            <a:lstStyle/>
            <a:p>
              <a:pPr marL="342900" indent="-342900">
                <a:buAutoNum type="arabicParenR"/>
              </a:pPr>
              <a:r>
                <a:rPr lang="fr-FR" dirty="0"/>
                <a:t>Trouve les noms des 12 nouveaux personnages rencontrés par Harry dans ce chapitre et écris-les:</a:t>
              </a:r>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a:p>
              <a:endParaRPr lang="fr-FR" dirty="0"/>
            </a:p>
            <a:p>
              <a:endParaRPr lang="fr-FR" dirty="0"/>
            </a:p>
            <a:p>
              <a:pPr marL="342900" indent="-342900">
                <a:buAutoNum type="arabicParenR"/>
              </a:pPr>
              <a:endParaRPr lang="fr-FR" dirty="0"/>
            </a:p>
            <a:p>
              <a:endParaRPr lang="fr-FR" dirty="0"/>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a:p>
              <a:endParaRPr lang="fr-FR" dirty="0"/>
            </a:p>
            <a:p>
              <a:r>
                <a:rPr lang="fr-FR" dirty="0"/>
                <a:t>2) Pour chaque personnage, coche les adjectifs qui correspondent à leurs traits de caractère</a:t>
              </a:r>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p:txBody>
        </p:sp>
        <p:pic>
          <p:nvPicPr>
            <p:cNvPr id="55" name="Image 54">
              <a:extLst>
                <a:ext uri="{FF2B5EF4-FFF2-40B4-BE49-F238E27FC236}">
                  <a16:creationId xmlns:a16="http://schemas.microsoft.com/office/drawing/2014/main" id="{6F0695D7-2FB4-0325-2721-7145D361F443}"/>
                </a:ext>
              </a:extLst>
            </p:cNvPr>
            <p:cNvPicPr>
              <a:picLocks noChangeAspect="1"/>
            </p:cNvPicPr>
            <p:nvPr/>
          </p:nvPicPr>
          <p:blipFill>
            <a:blip r:embed="rId2"/>
            <a:stretch>
              <a:fillRect/>
            </a:stretch>
          </p:blipFill>
          <p:spPr>
            <a:xfrm>
              <a:off x="805084" y="704184"/>
              <a:ext cx="2831251" cy="2790611"/>
            </a:xfrm>
            <a:prstGeom prst="rect">
              <a:avLst/>
            </a:prstGeom>
            <a:ln w="88900" cap="sq" cmpd="thickThin">
              <a:solidFill>
                <a:srgbClr val="E3801B"/>
              </a:solidFill>
              <a:prstDash val="solid"/>
              <a:miter lim="800000"/>
            </a:ln>
            <a:effectLst>
              <a:innerShdw blurRad="76200">
                <a:srgbClr val="000000"/>
              </a:innerShdw>
            </a:effectLst>
          </p:spPr>
        </p:pic>
      </p:grpSp>
      <p:pic>
        <p:nvPicPr>
          <p:cNvPr id="2" name="Picture 2">
            <a:extLst>
              <a:ext uri="{FF2B5EF4-FFF2-40B4-BE49-F238E27FC236}">
                <a16:creationId xmlns:a16="http://schemas.microsoft.com/office/drawing/2014/main" id="{080ADD82-2844-D97F-8AE7-21213CB168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0644410" y="5252484"/>
            <a:ext cx="1385556" cy="14779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Zone de texte 8">
            <a:extLst>
              <a:ext uri="{FF2B5EF4-FFF2-40B4-BE49-F238E27FC236}">
                <a16:creationId xmlns:a16="http://schemas.microsoft.com/office/drawing/2014/main" id="{B9AE379C-3CEF-223B-E20B-6C58134ED120}"/>
              </a:ext>
            </a:extLst>
          </p:cNvPr>
          <p:cNvSpPr txBox="1"/>
          <p:nvPr/>
        </p:nvSpPr>
        <p:spPr>
          <a:xfrm>
            <a:off x="8047363" y="6225622"/>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50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2062103"/>
          </a:xfrm>
          <a:prstGeom prst="rect">
            <a:avLst/>
          </a:prstGeom>
          <a:noFill/>
        </p:spPr>
        <p:txBody>
          <a:bodyPr wrap="square" rtlCol="0">
            <a:spAutoFit/>
          </a:bodyPr>
          <a:lstStyle/>
          <a:p>
            <a:pPr algn="ctr"/>
            <a:r>
              <a:rPr lang="fr-FR" sz="8000" b="1" dirty="0">
                <a:latin typeface="Harry p" panose="00000400000000000000" pitchFamily="2" charset="0"/>
              </a:rPr>
              <a:t>Chapitre 7 : Le </a:t>
            </a:r>
            <a:r>
              <a:rPr lang="fr-FR" sz="8000" b="1" dirty="0" err="1">
                <a:latin typeface="Harry p" panose="00000400000000000000" pitchFamily="2" charset="0"/>
              </a:rPr>
              <a:t>choixpeau</a:t>
            </a:r>
            <a:r>
              <a:rPr lang="fr-FR" sz="8000" b="1" dirty="0">
                <a:latin typeface="Harry p" panose="00000400000000000000" pitchFamily="2" charset="0"/>
              </a:rPr>
              <a:t> magique</a:t>
            </a:r>
          </a:p>
          <a:p>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3533324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B60F9D3-4321-BEDB-749B-EEE47C7D8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280"/>
            <a:ext cx="1382232" cy="138223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9ED89C4-684E-F771-B487-0CDAF9315973}"/>
              </a:ext>
            </a:extLst>
          </p:cNvPr>
          <p:cNvSpPr txBox="1"/>
          <p:nvPr/>
        </p:nvSpPr>
        <p:spPr>
          <a:xfrm>
            <a:off x="1187301" y="308344"/>
            <a:ext cx="11281145" cy="5078313"/>
          </a:xfrm>
          <a:prstGeom prst="rect">
            <a:avLst/>
          </a:prstGeom>
          <a:noFill/>
        </p:spPr>
        <p:txBody>
          <a:bodyPr wrap="square" rtlCol="0">
            <a:spAutoFit/>
          </a:bodyPr>
          <a:lstStyle/>
          <a:p>
            <a:pPr marL="342900" indent="-342900">
              <a:buAutoNum type="arabicParenR"/>
            </a:pPr>
            <a:r>
              <a:rPr lang="fr-FR" dirty="0"/>
              <a:t>Pourquoi le chapeau de la Répartition s’appelle-t-il Choixpeau ?</a:t>
            </a:r>
          </a:p>
          <a:p>
            <a:pPr marL="342900" indent="-342900">
              <a:buAutoNum type="arabicParenR"/>
            </a:pPr>
            <a:endParaRPr lang="fr-FR" dirty="0"/>
          </a:p>
          <a:p>
            <a:endParaRPr lang="fr-FR" dirty="0"/>
          </a:p>
          <a:p>
            <a:r>
              <a:rPr lang="fr-FR" dirty="0"/>
              <a:t>2)   Quelles sont les qualités nécessaires pour être admis dans chacune des maisons ? (p. 125)</a:t>
            </a:r>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a:p>
            <a:endParaRPr lang="fr-FR" dirty="0"/>
          </a:p>
          <a:p>
            <a:pPr marL="342900" indent="-342900">
              <a:buAutoNum type="arabicParenR"/>
            </a:pPr>
            <a:endParaRPr lang="fr-FR" dirty="0"/>
          </a:p>
          <a:p>
            <a:endParaRPr lang="fr-FR" dirty="0"/>
          </a:p>
          <a:p>
            <a:endParaRPr lang="fr-FR" dirty="0"/>
          </a:p>
          <a:p>
            <a:pPr marL="342900" indent="-342900">
              <a:buAutoNum type="arabicParenR" startAt="3"/>
            </a:pPr>
            <a:r>
              <a:rPr lang="fr-FR" dirty="0"/>
              <a:t>Comment Harry se sent-il lors de la Cérémonie de Répartition ?</a:t>
            </a:r>
          </a:p>
          <a:p>
            <a:endParaRPr lang="fr-FR" dirty="0"/>
          </a:p>
          <a:p>
            <a:pPr marL="342900" indent="-342900">
              <a:buAutoNum type="arabicParenR" startAt="3"/>
            </a:pPr>
            <a:endParaRPr lang="fr-FR" dirty="0"/>
          </a:p>
          <a:p>
            <a:endParaRPr lang="fr-FR" dirty="0"/>
          </a:p>
          <a:p>
            <a:r>
              <a:rPr lang="fr-FR" dirty="0"/>
              <a:t>4)  Qu'arrive-t-il à Harry lorsqu'il croise le regard du professeur Rogue ? (p. 133)</a:t>
            </a:r>
          </a:p>
        </p:txBody>
      </p:sp>
      <p:graphicFrame>
        <p:nvGraphicFramePr>
          <p:cNvPr id="5" name="Tableau 5">
            <a:extLst>
              <a:ext uri="{FF2B5EF4-FFF2-40B4-BE49-F238E27FC236}">
                <a16:creationId xmlns:a16="http://schemas.microsoft.com/office/drawing/2014/main" id="{7D7B5D73-2014-8B0B-F59B-9B274EAFBAA6}"/>
              </a:ext>
            </a:extLst>
          </p:cNvPr>
          <p:cNvGraphicFramePr>
            <a:graphicFrameLocks noGrp="1"/>
          </p:cNvGraphicFramePr>
          <p:nvPr>
            <p:extLst>
              <p:ext uri="{D42A27DB-BD31-4B8C-83A1-F6EECF244321}">
                <p14:modId xmlns:p14="http://schemas.microsoft.com/office/powerpoint/2010/main" val="1081910253"/>
              </p:ext>
            </p:extLst>
          </p:nvPr>
        </p:nvGraphicFramePr>
        <p:xfrm>
          <a:off x="1574800" y="1623433"/>
          <a:ext cx="8128000" cy="2160000"/>
        </p:xfrm>
        <a:graphic>
          <a:graphicData uri="http://schemas.openxmlformats.org/drawingml/2006/table">
            <a:tbl>
              <a:tblPr firstRow="1" bandRow="1">
                <a:tableStyleId>{5940675A-B579-460E-94D1-54222C63F5DA}</a:tableStyleId>
              </a:tblPr>
              <a:tblGrid>
                <a:gridCol w="2890875">
                  <a:extLst>
                    <a:ext uri="{9D8B030D-6E8A-4147-A177-3AD203B41FA5}">
                      <a16:colId xmlns:a16="http://schemas.microsoft.com/office/drawing/2014/main" val="2908014216"/>
                    </a:ext>
                  </a:extLst>
                </a:gridCol>
                <a:gridCol w="5237125">
                  <a:extLst>
                    <a:ext uri="{9D8B030D-6E8A-4147-A177-3AD203B41FA5}">
                      <a16:colId xmlns:a16="http://schemas.microsoft.com/office/drawing/2014/main" val="3068553736"/>
                    </a:ext>
                  </a:extLst>
                </a:gridCol>
              </a:tblGrid>
              <a:tr h="540000">
                <a:tc>
                  <a:txBody>
                    <a:bodyPr/>
                    <a:lstStyle/>
                    <a:p>
                      <a:endParaRPr lang="fr-FR" dirty="0"/>
                    </a:p>
                  </a:txBody>
                  <a:tcPr/>
                </a:tc>
                <a:tc>
                  <a:txBody>
                    <a:bodyPr/>
                    <a:lstStyle/>
                    <a:p>
                      <a:endParaRPr lang="fr-FR"/>
                    </a:p>
                  </a:txBody>
                  <a:tcPr/>
                </a:tc>
                <a:extLst>
                  <a:ext uri="{0D108BD9-81ED-4DB2-BD59-A6C34878D82A}">
                    <a16:rowId xmlns:a16="http://schemas.microsoft.com/office/drawing/2014/main" val="2620613567"/>
                  </a:ext>
                </a:extLst>
              </a:tr>
              <a:tr h="540000">
                <a:tc>
                  <a:txBody>
                    <a:bodyPr/>
                    <a:lstStyle/>
                    <a:p>
                      <a:endParaRPr lang="fr-FR" dirty="0"/>
                    </a:p>
                  </a:txBody>
                  <a:tcPr/>
                </a:tc>
                <a:tc>
                  <a:txBody>
                    <a:bodyPr/>
                    <a:lstStyle/>
                    <a:p>
                      <a:endParaRPr lang="fr-FR" dirty="0"/>
                    </a:p>
                  </a:txBody>
                  <a:tcPr/>
                </a:tc>
                <a:extLst>
                  <a:ext uri="{0D108BD9-81ED-4DB2-BD59-A6C34878D82A}">
                    <a16:rowId xmlns:a16="http://schemas.microsoft.com/office/drawing/2014/main" val="4106687184"/>
                  </a:ext>
                </a:extLst>
              </a:tr>
              <a:tr h="540000">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305319027"/>
                  </a:ext>
                </a:extLst>
              </a:tr>
              <a:tr h="540000">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385642770"/>
                  </a:ext>
                </a:extLst>
              </a:tr>
            </a:tbl>
          </a:graphicData>
        </a:graphic>
      </p:graphicFrame>
      <p:sp>
        <p:nvSpPr>
          <p:cNvPr id="6" name="Rectangle : carré corné 5">
            <a:extLst>
              <a:ext uri="{FF2B5EF4-FFF2-40B4-BE49-F238E27FC236}">
                <a16:creationId xmlns:a16="http://schemas.microsoft.com/office/drawing/2014/main" id="{245B988C-E07D-3A66-7B93-8A0DBECF1AE3}"/>
              </a:ext>
            </a:extLst>
          </p:cNvPr>
          <p:cNvSpPr/>
          <p:nvPr/>
        </p:nvSpPr>
        <p:spPr>
          <a:xfrm>
            <a:off x="946298" y="127591"/>
            <a:ext cx="9739423" cy="5411973"/>
          </a:xfrm>
          <a:prstGeom prst="foldedCorner">
            <a:avLst>
              <a:gd name="adj" fmla="val 0"/>
            </a:avLst>
          </a:prstGeom>
          <a:noFill/>
          <a:ln w="38100">
            <a:solidFill>
              <a:srgbClr val="6D1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962D29"/>
                </a:solidFill>
              </a:ln>
              <a:noFill/>
            </a:endParaRPr>
          </a:p>
        </p:txBody>
      </p:sp>
      <p:pic>
        <p:nvPicPr>
          <p:cNvPr id="1026" name="Picture 2">
            <a:extLst>
              <a:ext uri="{FF2B5EF4-FFF2-40B4-BE49-F238E27FC236}">
                <a16:creationId xmlns:a16="http://schemas.microsoft.com/office/drawing/2014/main" id="{8F2BA245-BC21-E840-987C-AB8D1120C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3" y="5103627"/>
            <a:ext cx="1201435" cy="14991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E97EAEA-0212-6641-4740-66B44BE19A3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0750141" y="563526"/>
            <a:ext cx="1345684" cy="14353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Zone de texte 8">
            <a:extLst>
              <a:ext uri="{FF2B5EF4-FFF2-40B4-BE49-F238E27FC236}">
                <a16:creationId xmlns:a16="http://schemas.microsoft.com/office/drawing/2014/main" id="{1A5835F5-B424-32A6-B106-54A770297F20}"/>
              </a:ext>
            </a:extLst>
          </p:cNvPr>
          <p:cNvSpPr txBox="1"/>
          <p:nvPr/>
        </p:nvSpPr>
        <p:spPr>
          <a:xfrm>
            <a:off x="8345075" y="5577036"/>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3735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2062103"/>
          </a:xfrm>
          <a:prstGeom prst="rect">
            <a:avLst/>
          </a:prstGeom>
          <a:noFill/>
        </p:spPr>
        <p:txBody>
          <a:bodyPr wrap="square" rtlCol="0">
            <a:spAutoFit/>
          </a:bodyPr>
          <a:lstStyle/>
          <a:p>
            <a:pPr algn="ctr"/>
            <a:r>
              <a:rPr lang="fr-FR" sz="8000" b="1" dirty="0">
                <a:latin typeface="Harry p" panose="00000400000000000000" pitchFamily="2" charset="0"/>
              </a:rPr>
              <a:t>Chapitre 8 : Le maître des potions</a:t>
            </a:r>
          </a:p>
          <a:p>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143154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0E8338B-92DD-7839-3EC7-683E17451289}"/>
              </a:ext>
            </a:extLst>
          </p:cNvPr>
          <p:cNvSpPr txBox="1"/>
          <p:nvPr/>
        </p:nvSpPr>
        <p:spPr>
          <a:xfrm>
            <a:off x="478465" y="138223"/>
            <a:ext cx="11004698" cy="2031325"/>
          </a:xfrm>
          <a:prstGeom prst="rect">
            <a:avLst/>
          </a:prstGeom>
          <a:noFill/>
        </p:spPr>
        <p:txBody>
          <a:bodyPr wrap="square" rtlCol="0">
            <a:spAutoFit/>
          </a:bodyPr>
          <a:lstStyle/>
          <a:p>
            <a:pPr marL="342900" indent="-342900">
              <a:lnSpc>
                <a:spcPct val="150000"/>
              </a:lnSpc>
              <a:buAutoNum type="arabicParenR"/>
            </a:pPr>
            <a:r>
              <a:rPr lang="fr-FR" dirty="0"/>
              <a:t>Quel est le cours le plus attendu de la journée ? </a:t>
            </a:r>
          </a:p>
          <a:p>
            <a:pPr marL="342900" indent="-342900">
              <a:lnSpc>
                <a:spcPct val="150000"/>
              </a:lnSpc>
              <a:buAutoNum type="arabicParenR"/>
            </a:pPr>
            <a:r>
              <a:rPr lang="fr-FR" dirty="0"/>
              <a:t>Quel comportement le professeur Rogue adopte-t-il à l’égard de Harry ? </a:t>
            </a:r>
          </a:p>
          <a:p>
            <a:pPr marL="342900" indent="-342900">
              <a:lnSpc>
                <a:spcPct val="150000"/>
              </a:lnSpc>
              <a:buAutoNum type="arabicParenR"/>
            </a:pPr>
            <a:r>
              <a:rPr lang="fr-FR" dirty="0"/>
              <a:t>Colorie la lettre du résumé qui correspond le plus au chapitre 8:</a:t>
            </a:r>
          </a:p>
          <a:p>
            <a:pPr marL="342900" indent="-342900">
              <a:lnSpc>
                <a:spcPct val="150000"/>
              </a:lnSpc>
              <a:buAutoNum type="arabicParenR"/>
            </a:pPr>
            <a:endParaRPr lang="fr-FR" dirty="0"/>
          </a:p>
          <a:p>
            <a:pPr marL="342900" indent="-342900">
              <a:buAutoNum type="arabicParenR"/>
            </a:pPr>
            <a:endParaRPr lang="fr-FR" dirty="0"/>
          </a:p>
        </p:txBody>
      </p:sp>
      <p:graphicFrame>
        <p:nvGraphicFramePr>
          <p:cNvPr id="5" name="Tableau 5">
            <a:extLst>
              <a:ext uri="{FF2B5EF4-FFF2-40B4-BE49-F238E27FC236}">
                <a16:creationId xmlns:a16="http://schemas.microsoft.com/office/drawing/2014/main" id="{92EDF867-80B2-87CE-E338-5F9C546B3605}"/>
              </a:ext>
            </a:extLst>
          </p:cNvPr>
          <p:cNvGraphicFramePr>
            <a:graphicFrameLocks noGrp="1"/>
          </p:cNvGraphicFramePr>
          <p:nvPr>
            <p:extLst>
              <p:ext uri="{D42A27DB-BD31-4B8C-83A1-F6EECF244321}">
                <p14:modId xmlns:p14="http://schemas.microsoft.com/office/powerpoint/2010/main" val="319647508"/>
              </p:ext>
            </p:extLst>
          </p:nvPr>
        </p:nvGraphicFramePr>
        <p:xfrm>
          <a:off x="180754" y="1570665"/>
          <a:ext cx="11759610" cy="4953000"/>
        </p:xfrm>
        <a:graphic>
          <a:graphicData uri="http://schemas.openxmlformats.org/drawingml/2006/table">
            <a:tbl>
              <a:tblPr firstRow="1" bandRow="1">
                <a:tableStyleId>{5940675A-B579-460E-94D1-54222C63F5DA}</a:tableStyleId>
              </a:tblPr>
              <a:tblGrid>
                <a:gridCol w="4295554">
                  <a:extLst>
                    <a:ext uri="{9D8B030D-6E8A-4147-A177-3AD203B41FA5}">
                      <a16:colId xmlns:a16="http://schemas.microsoft.com/office/drawing/2014/main" val="2115045760"/>
                    </a:ext>
                  </a:extLst>
                </a:gridCol>
                <a:gridCol w="3880883">
                  <a:extLst>
                    <a:ext uri="{9D8B030D-6E8A-4147-A177-3AD203B41FA5}">
                      <a16:colId xmlns:a16="http://schemas.microsoft.com/office/drawing/2014/main" val="730834124"/>
                    </a:ext>
                  </a:extLst>
                </a:gridCol>
                <a:gridCol w="3583173">
                  <a:extLst>
                    <a:ext uri="{9D8B030D-6E8A-4147-A177-3AD203B41FA5}">
                      <a16:colId xmlns:a16="http://schemas.microsoft.com/office/drawing/2014/main" val="2100790216"/>
                    </a:ext>
                  </a:extLst>
                </a:gridCol>
              </a:tblGrid>
              <a:tr h="370840">
                <a:tc>
                  <a:txBody>
                    <a:bodyPr/>
                    <a:lstStyle/>
                    <a:p>
                      <a:pPr algn="ctr"/>
                      <a:r>
                        <a:rPr lang="fr-FR" sz="2500" b="1" dirty="0">
                          <a:latin typeface="Harry P" panose="00000400000000000000" pitchFamily="2" charset="0"/>
                        </a:rPr>
                        <a:t>A</a:t>
                      </a:r>
                    </a:p>
                  </a:txBody>
                  <a:tcPr/>
                </a:tc>
                <a:tc>
                  <a:txBody>
                    <a:bodyPr/>
                    <a:lstStyle/>
                    <a:p>
                      <a:pPr algn="ctr"/>
                      <a:r>
                        <a:rPr lang="fr-FR" sz="2500" b="1" dirty="0">
                          <a:latin typeface="Harry P" panose="00000400000000000000" pitchFamily="2" charset="0"/>
                        </a:rPr>
                        <a:t>B</a:t>
                      </a:r>
                    </a:p>
                  </a:txBody>
                  <a:tcPr/>
                </a:tc>
                <a:tc>
                  <a:txBody>
                    <a:bodyPr/>
                    <a:lstStyle/>
                    <a:p>
                      <a:pPr algn="ctr"/>
                      <a:r>
                        <a:rPr lang="fr-FR" sz="2500" b="1" dirty="0">
                          <a:latin typeface="Harry P" panose="00000400000000000000" pitchFamily="2" charset="0"/>
                        </a:rPr>
                        <a:t>C</a:t>
                      </a:r>
                    </a:p>
                  </a:txBody>
                  <a:tcPr/>
                </a:tc>
                <a:extLst>
                  <a:ext uri="{0D108BD9-81ED-4DB2-BD59-A6C34878D82A}">
                    <a16:rowId xmlns:a16="http://schemas.microsoft.com/office/drawing/2014/main" val="3114460301"/>
                  </a:ext>
                </a:extLst>
              </a:tr>
              <a:tr h="370840">
                <a:tc>
                  <a:txBody>
                    <a:bodyPr/>
                    <a:lstStyle/>
                    <a:p>
                      <a:pPr algn="just"/>
                      <a:r>
                        <a:rPr lang="fr-FR" dirty="0"/>
                        <a:t>Harry découvre la magie du château de Poudlard et il trouve cela fatiguant car il a dû mal à se repérer. Personne n’aime  Rusard le concierge et sa chatte Miss Teigne.</a:t>
                      </a:r>
                    </a:p>
                    <a:p>
                      <a:pPr algn="just"/>
                      <a:r>
                        <a:rPr lang="fr-FR" dirty="0"/>
                        <a:t>Harry s’ennuie au cours de Défense contre les forces du Mal car il vient d’une famille Moldue et a peu de connaissances sur le sujet.</a:t>
                      </a:r>
                    </a:p>
                    <a:p>
                      <a:pPr algn="just"/>
                      <a:r>
                        <a:rPr lang="fr-FR" dirty="0"/>
                        <a:t>Au cours de potions, le professeur Rogue teste les connaissances de Harry et lui enlève 2 points car il n’a pas assez travaillé pendant les vacances. Harry se rend compte que Rogue est un enseignant sévère</a:t>
                      </a:r>
                    </a:p>
                    <a:p>
                      <a:pPr algn="just"/>
                      <a:r>
                        <a:rPr lang="fr-FR" dirty="0"/>
                        <a:t>Harry apprend chez Hagrid que le coffre n° 713 a été cambriolé mais rien n’a été volé.</a:t>
                      </a:r>
                    </a:p>
                  </a:txBody>
                  <a:tcPr/>
                </a:tc>
                <a:tc>
                  <a:txBody>
                    <a:bodyPr/>
                    <a:lstStyle/>
                    <a:p>
                      <a:pPr algn="just"/>
                      <a:r>
                        <a:rPr lang="fr-FR" dirty="0"/>
                        <a:t>Harry assiste aux premiers cours dans le château avec enthousiasme. Il n’apprécie pas du tout Rusard le concierge ni sa chatte Miss Teigne et évite Peeves, le fantôme de Gryffondor.</a:t>
                      </a:r>
                    </a:p>
                    <a:p>
                      <a:pPr algn="just"/>
                      <a:r>
                        <a:rPr lang="fr-FR" dirty="0"/>
                        <a:t>Harry découvre le cours de Défense contre les forces du Mal qu’il apprécie beaucoup car il trouve Quirrell très farceur. </a:t>
                      </a:r>
                    </a:p>
                    <a:p>
                      <a:pPr algn="just"/>
                      <a:r>
                        <a:rPr lang="fr-FR" dirty="0"/>
                        <a:t>Au cours de potion, Harry se rend compte que Rogue lui voue une haine féroce mais il ignore pourquoi.</a:t>
                      </a:r>
                    </a:p>
                    <a:p>
                      <a:pPr algn="just"/>
                      <a:r>
                        <a:rPr lang="fr-FR" dirty="0"/>
                        <a:t>Chez Hagrid, Harry apprend que le coffre n°713 de Gringotts a été cambriolé et que son contenu a été volé.</a:t>
                      </a:r>
                    </a:p>
                  </a:txBody>
                  <a:tcPr/>
                </a:tc>
                <a:tc>
                  <a:txBody>
                    <a:bodyPr/>
                    <a:lstStyle/>
                    <a:p>
                      <a:pPr algn="just"/>
                      <a:r>
                        <a:rPr lang="fr-FR" dirty="0"/>
                        <a:t>Harry découvre le château, subit les farces de Peeves, l’esprit frappeur de Poudlard. Il rencontre Rusard le concierge et sa chatte Miss Teigne que les élèves du château détestent.</a:t>
                      </a:r>
                    </a:p>
                    <a:p>
                      <a:pPr algn="just"/>
                      <a:r>
                        <a:rPr lang="fr-FR" dirty="0"/>
                        <a:t>Harry assiste au cours de Défense contre les forces du Mal mais Quirrell semble être un imposteur. Au cours de potions, Harry rencontre le professeur Rogue qui se révèle être quelqu’un de froid, injuste et méchant et qui hait Harry.</a:t>
                      </a:r>
                    </a:p>
                    <a:p>
                      <a:pPr algn="just"/>
                      <a:r>
                        <a:rPr lang="fr-FR" dirty="0"/>
                        <a:t>Harry a l’impression que Hagrid lui ment au sujet de la haine que lui porte Rogue. Il apprend aussi que le coffre n°713 a failli être cambriolé.</a:t>
                      </a:r>
                    </a:p>
                  </a:txBody>
                  <a:tcPr/>
                </a:tc>
                <a:extLst>
                  <a:ext uri="{0D108BD9-81ED-4DB2-BD59-A6C34878D82A}">
                    <a16:rowId xmlns:a16="http://schemas.microsoft.com/office/drawing/2014/main" val="3148052207"/>
                  </a:ext>
                </a:extLst>
              </a:tr>
            </a:tbl>
          </a:graphicData>
        </a:graphic>
      </p:graphicFrame>
      <p:pic>
        <p:nvPicPr>
          <p:cNvPr id="6" name="Picture 2">
            <a:extLst>
              <a:ext uri="{FF2B5EF4-FFF2-40B4-BE49-F238E27FC236}">
                <a16:creationId xmlns:a16="http://schemas.microsoft.com/office/drawing/2014/main" id="{643CCF4F-45D8-2977-6DD3-412CE4183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012" y="0"/>
            <a:ext cx="1201435" cy="1499191"/>
          </a:xfrm>
          <a:prstGeom prst="rect">
            <a:avLst/>
          </a:prstGeom>
          <a:noFill/>
          <a:extLst>
            <a:ext uri="{909E8E84-426E-40DD-AFC4-6F175D3DCCD1}">
              <a14:hiddenFill xmlns:a14="http://schemas.microsoft.com/office/drawing/2010/main">
                <a:solidFill>
                  <a:srgbClr val="FFFFFF"/>
                </a:solidFill>
              </a14:hiddenFill>
            </a:ext>
          </a:extLst>
        </p:spPr>
      </p:pic>
      <p:sp>
        <p:nvSpPr>
          <p:cNvPr id="2" name="Zone de texte 8">
            <a:extLst>
              <a:ext uri="{FF2B5EF4-FFF2-40B4-BE49-F238E27FC236}">
                <a16:creationId xmlns:a16="http://schemas.microsoft.com/office/drawing/2014/main" id="{3AB5C094-1A21-EA5C-6B83-9C41359E7DCD}"/>
              </a:ext>
            </a:extLst>
          </p:cNvPr>
          <p:cNvSpPr txBox="1"/>
          <p:nvPr/>
        </p:nvSpPr>
        <p:spPr>
          <a:xfrm>
            <a:off x="7207391" y="165064"/>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595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BEE9CA-CBE2-074E-9EC5-67DF5D53E8D7}"/>
              </a:ext>
            </a:extLst>
          </p:cNvPr>
          <p:cNvSpPr/>
          <p:nvPr/>
        </p:nvSpPr>
        <p:spPr>
          <a:xfrm>
            <a:off x="8367823" y="1584251"/>
            <a:ext cx="3561907" cy="491224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5">
            <a:extLst>
              <a:ext uri="{FF2B5EF4-FFF2-40B4-BE49-F238E27FC236}">
                <a16:creationId xmlns:a16="http://schemas.microsoft.com/office/drawing/2014/main" id="{92EDF867-80B2-87CE-E338-5F9C546B3605}"/>
              </a:ext>
            </a:extLst>
          </p:cNvPr>
          <p:cNvGraphicFramePr>
            <a:graphicFrameLocks noGrp="1"/>
          </p:cNvGraphicFramePr>
          <p:nvPr/>
        </p:nvGraphicFramePr>
        <p:xfrm>
          <a:off x="180754" y="1570665"/>
          <a:ext cx="11759610" cy="4953000"/>
        </p:xfrm>
        <a:graphic>
          <a:graphicData uri="http://schemas.openxmlformats.org/drawingml/2006/table">
            <a:tbl>
              <a:tblPr firstRow="1" bandRow="1">
                <a:tableStyleId>{5940675A-B579-460E-94D1-54222C63F5DA}</a:tableStyleId>
              </a:tblPr>
              <a:tblGrid>
                <a:gridCol w="4295554">
                  <a:extLst>
                    <a:ext uri="{9D8B030D-6E8A-4147-A177-3AD203B41FA5}">
                      <a16:colId xmlns:a16="http://schemas.microsoft.com/office/drawing/2014/main" val="2115045760"/>
                    </a:ext>
                  </a:extLst>
                </a:gridCol>
                <a:gridCol w="3880883">
                  <a:extLst>
                    <a:ext uri="{9D8B030D-6E8A-4147-A177-3AD203B41FA5}">
                      <a16:colId xmlns:a16="http://schemas.microsoft.com/office/drawing/2014/main" val="730834124"/>
                    </a:ext>
                  </a:extLst>
                </a:gridCol>
                <a:gridCol w="3583173">
                  <a:extLst>
                    <a:ext uri="{9D8B030D-6E8A-4147-A177-3AD203B41FA5}">
                      <a16:colId xmlns:a16="http://schemas.microsoft.com/office/drawing/2014/main" val="2100790216"/>
                    </a:ext>
                  </a:extLst>
                </a:gridCol>
              </a:tblGrid>
              <a:tr h="370840">
                <a:tc>
                  <a:txBody>
                    <a:bodyPr/>
                    <a:lstStyle/>
                    <a:p>
                      <a:pPr algn="ctr"/>
                      <a:r>
                        <a:rPr lang="fr-FR" sz="2500" b="1" dirty="0">
                          <a:latin typeface="Harry P" panose="00000400000000000000" pitchFamily="2" charset="0"/>
                        </a:rPr>
                        <a:t>A</a:t>
                      </a:r>
                    </a:p>
                  </a:txBody>
                  <a:tcPr/>
                </a:tc>
                <a:tc>
                  <a:txBody>
                    <a:bodyPr/>
                    <a:lstStyle/>
                    <a:p>
                      <a:pPr algn="ctr"/>
                      <a:r>
                        <a:rPr lang="fr-FR" sz="2500" b="1" dirty="0">
                          <a:latin typeface="Harry P" panose="00000400000000000000" pitchFamily="2" charset="0"/>
                        </a:rPr>
                        <a:t>B</a:t>
                      </a:r>
                    </a:p>
                  </a:txBody>
                  <a:tcPr/>
                </a:tc>
                <a:tc>
                  <a:txBody>
                    <a:bodyPr/>
                    <a:lstStyle/>
                    <a:p>
                      <a:pPr algn="ctr"/>
                      <a:r>
                        <a:rPr lang="fr-FR" sz="2500" b="1" dirty="0">
                          <a:latin typeface="Harry P" panose="00000400000000000000" pitchFamily="2" charset="0"/>
                        </a:rPr>
                        <a:t>C</a:t>
                      </a:r>
                    </a:p>
                  </a:txBody>
                  <a:tcPr/>
                </a:tc>
                <a:extLst>
                  <a:ext uri="{0D108BD9-81ED-4DB2-BD59-A6C34878D82A}">
                    <a16:rowId xmlns:a16="http://schemas.microsoft.com/office/drawing/2014/main" val="3114460301"/>
                  </a:ext>
                </a:extLst>
              </a:tr>
              <a:tr h="370840">
                <a:tc>
                  <a:txBody>
                    <a:bodyPr/>
                    <a:lstStyle/>
                    <a:p>
                      <a:pPr algn="just"/>
                      <a:r>
                        <a:rPr lang="fr-FR" dirty="0"/>
                        <a:t>Harry découvre la magie du château de Poudlard et il trouve cela fatiguant car il a dû mal à se repérer. Personne n’aime  Rusard le concierge et sa chatte Miss Teigne.</a:t>
                      </a:r>
                    </a:p>
                    <a:p>
                      <a:pPr algn="just"/>
                      <a:r>
                        <a:rPr lang="fr-FR" dirty="0"/>
                        <a:t>Harry s’ennuie au cours de Défense contre les forces du Mal car il vient d’une famille Moldue et a peu de connaissances sur le sujet.</a:t>
                      </a:r>
                    </a:p>
                    <a:p>
                      <a:pPr algn="just"/>
                      <a:r>
                        <a:rPr lang="fr-FR" dirty="0"/>
                        <a:t>Au cours de potions, le professeur Rogue teste les connaissances de Harry et lui enlève 2 points car il n’a pas assez travaillé pendant les vacances. Harry se rend compte que Rogue est un enseignant sévère</a:t>
                      </a:r>
                    </a:p>
                    <a:p>
                      <a:pPr algn="just"/>
                      <a:r>
                        <a:rPr lang="fr-FR" dirty="0"/>
                        <a:t>Harry apprend chez Hagrid que le coffre n° 713 a été cambriolé mais rien n’a été volé.</a:t>
                      </a:r>
                    </a:p>
                  </a:txBody>
                  <a:tcPr/>
                </a:tc>
                <a:tc>
                  <a:txBody>
                    <a:bodyPr/>
                    <a:lstStyle/>
                    <a:p>
                      <a:pPr algn="just"/>
                      <a:r>
                        <a:rPr lang="fr-FR" dirty="0"/>
                        <a:t>Harry assiste aux premiers cours dans le château avec enthousiasme. Il n’apprécie pas du tout Rusard le concierge ni sa chatte Miss Teigne et évite Peeves, le fantôme de Gryffondor.</a:t>
                      </a:r>
                    </a:p>
                    <a:p>
                      <a:pPr algn="just"/>
                      <a:r>
                        <a:rPr lang="fr-FR" dirty="0"/>
                        <a:t>Harry découvre le cours de Défense contre les forces du Mal qu’il apprécie beaucoup car il trouve Quirrell très farceur. </a:t>
                      </a:r>
                    </a:p>
                    <a:p>
                      <a:pPr algn="just"/>
                      <a:r>
                        <a:rPr lang="fr-FR" dirty="0"/>
                        <a:t>Au cours de potion, Harry se rend compte que Rogue lui voue une haine féroce mais il ignore pourquoi.</a:t>
                      </a:r>
                    </a:p>
                    <a:p>
                      <a:pPr algn="just"/>
                      <a:r>
                        <a:rPr lang="fr-FR" dirty="0"/>
                        <a:t>Chez Hagrid, Harry apprend que le coffre n°713 de Gringotts a été cambriolé et que son contenu a été volé.</a:t>
                      </a:r>
                    </a:p>
                  </a:txBody>
                  <a:tcPr/>
                </a:tc>
                <a:tc>
                  <a:txBody>
                    <a:bodyPr/>
                    <a:lstStyle/>
                    <a:p>
                      <a:pPr algn="just"/>
                      <a:r>
                        <a:rPr lang="fr-FR" dirty="0"/>
                        <a:t>Harry découvre le château, subit les farces de Peeves, l’esprit frappeur de Poudlard. Il rencontre Rusard le concierge et sa chatte Miss Teigne que les élèves du château détestent.</a:t>
                      </a:r>
                    </a:p>
                    <a:p>
                      <a:pPr algn="just"/>
                      <a:r>
                        <a:rPr lang="fr-FR" dirty="0"/>
                        <a:t>Harry assiste au cours de Défense contre les forces du Mal mais Quirrell semble être un imposteur. Au cours de potions, Harry rencontre le professeur Rogue qui se révèle être quelqu’un de froid, injuste et méchant et qui hait Harry.</a:t>
                      </a:r>
                    </a:p>
                    <a:p>
                      <a:pPr algn="just"/>
                      <a:r>
                        <a:rPr lang="fr-FR" dirty="0"/>
                        <a:t>Harry a l’impression que Hagrid lui ment au sujet de la haine que lui porte Rogue. Il apprend aussi que le coffre n°713 a failli être cambriolé.</a:t>
                      </a:r>
                    </a:p>
                  </a:txBody>
                  <a:tcPr/>
                </a:tc>
                <a:extLst>
                  <a:ext uri="{0D108BD9-81ED-4DB2-BD59-A6C34878D82A}">
                    <a16:rowId xmlns:a16="http://schemas.microsoft.com/office/drawing/2014/main" val="3148052207"/>
                  </a:ext>
                </a:extLst>
              </a:tr>
            </a:tbl>
          </a:graphicData>
        </a:graphic>
      </p:graphicFrame>
      <p:pic>
        <p:nvPicPr>
          <p:cNvPr id="6" name="Picture 2">
            <a:extLst>
              <a:ext uri="{FF2B5EF4-FFF2-40B4-BE49-F238E27FC236}">
                <a16:creationId xmlns:a16="http://schemas.microsoft.com/office/drawing/2014/main" id="{643CCF4F-45D8-2977-6DD3-412CE4183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012" y="0"/>
            <a:ext cx="1201435" cy="1499191"/>
          </a:xfrm>
          <a:prstGeom prst="rect">
            <a:avLst/>
          </a:prstGeom>
          <a:noFill/>
          <a:extLst>
            <a:ext uri="{909E8E84-426E-40DD-AFC4-6F175D3DCCD1}">
              <a14:hiddenFill xmlns:a14="http://schemas.microsoft.com/office/drawing/2010/main">
                <a:solidFill>
                  <a:srgbClr val="FFFFFF"/>
                </a:solidFill>
              </a14:hiddenFill>
            </a:ext>
          </a:extLst>
        </p:spPr>
      </p:pic>
      <p:sp>
        <p:nvSpPr>
          <p:cNvPr id="2" name="Zone de texte 8">
            <a:extLst>
              <a:ext uri="{FF2B5EF4-FFF2-40B4-BE49-F238E27FC236}">
                <a16:creationId xmlns:a16="http://schemas.microsoft.com/office/drawing/2014/main" id="{AE956530-577A-BDAA-E88C-9343C579A1A6}"/>
              </a:ext>
            </a:extLst>
          </p:cNvPr>
          <p:cNvSpPr txBox="1"/>
          <p:nvPr/>
        </p:nvSpPr>
        <p:spPr>
          <a:xfrm>
            <a:off x="7207391" y="165064"/>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3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AA998CD-90A8-B7AE-17C1-60B535B6A075}"/>
              </a:ext>
            </a:extLst>
          </p:cNvPr>
          <p:cNvSpPr txBox="1"/>
          <p:nvPr/>
        </p:nvSpPr>
        <p:spPr>
          <a:xfrm>
            <a:off x="5929423" y="499729"/>
            <a:ext cx="6602819" cy="7112845"/>
          </a:xfrm>
          <a:prstGeom prst="rect">
            <a:avLst/>
          </a:prstGeom>
          <a:noFill/>
        </p:spPr>
        <p:txBody>
          <a:bodyPr wrap="square" rtlCol="0">
            <a:spAutoFit/>
          </a:bodyPr>
          <a:lstStyle/>
          <a:p>
            <a:pPr>
              <a:lnSpc>
                <a:spcPct val="150000"/>
              </a:lnSpc>
            </a:pPr>
            <a:r>
              <a:rPr lang="fr-FR" b="1" dirty="0">
                <a:solidFill>
                  <a:srgbClr val="6D1A1E"/>
                </a:solidFill>
              </a:rPr>
              <a:t>Quelles informations supplémentaires nous apporte la 4è de couverture sur:</a:t>
            </a:r>
          </a:p>
          <a:p>
            <a:pPr>
              <a:lnSpc>
                <a:spcPct val="150000"/>
              </a:lnSpc>
            </a:pPr>
            <a:r>
              <a:rPr lang="fr-FR" dirty="0"/>
              <a:t>4. l’auteur ?</a:t>
            </a:r>
          </a:p>
          <a:p>
            <a:pPr>
              <a:lnSpc>
                <a:spcPct val="150000"/>
              </a:lnSpc>
            </a:pPr>
            <a:r>
              <a:rPr lang="fr-FR" dirty="0"/>
              <a:t>5. l’histoire ?</a:t>
            </a:r>
          </a:p>
          <a:p>
            <a:pPr>
              <a:lnSpc>
                <a:spcPct val="150000"/>
              </a:lnSpc>
            </a:pPr>
            <a:r>
              <a:rPr lang="fr-FR" dirty="0"/>
              <a:t>6. Combien de tomes cette histoire possède-t-elle ?</a:t>
            </a:r>
          </a:p>
          <a:p>
            <a:pPr marL="285750" indent="-285750">
              <a:lnSpc>
                <a:spcPct val="150000"/>
              </a:lnSpc>
              <a:buFontTx/>
              <a:buChar char="-"/>
            </a:pPr>
            <a:endParaRPr lang="fr-FR" dirty="0"/>
          </a:p>
          <a:p>
            <a:pPr marL="285750" indent="-285750">
              <a:lnSpc>
                <a:spcPct val="150000"/>
              </a:lnSpc>
              <a:buFontTx/>
              <a:buChar char="-"/>
            </a:pPr>
            <a:endParaRPr lang="fr-FR" dirty="0"/>
          </a:p>
          <a:p>
            <a:pPr>
              <a:lnSpc>
                <a:spcPct val="150000"/>
              </a:lnSpc>
            </a:pPr>
            <a:r>
              <a:rPr lang="fr-FR" b="1" dirty="0">
                <a:solidFill>
                  <a:srgbClr val="6D1A1E"/>
                </a:solidFill>
              </a:rPr>
              <a:t>Feuillette le livre:</a:t>
            </a:r>
          </a:p>
          <a:p>
            <a:pPr>
              <a:lnSpc>
                <a:spcPct val="150000"/>
              </a:lnSpc>
            </a:pPr>
            <a:r>
              <a:rPr lang="fr-FR" dirty="0"/>
              <a:t>7. Y a-t-il des illustrations ?</a:t>
            </a:r>
          </a:p>
          <a:p>
            <a:pPr>
              <a:lnSpc>
                <a:spcPct val="150000"/>
              </a:lnSpc>
            </a:pPr>
            <a:r>
              <a:rPr lang="fr-FR" dirty="0"/>
              <a:t>8. Combien de pages possède le livre ?</a:t>
            </a:r>
          </a:p>
          <a:p>
            <a:pPr>
              <a:lnSpc>
                <a:spcPct val="150000"/>
              </a:lnSpc>
            </a:pPr>
            <a:r>
              <a:rPr lang="fr-FR" dirty="0"/>
              <a:t>9. Combien de chapitres y a-t-il ?</a:t>
            </a:r>
          </a:p>
          <a:p>
            <a:pPr>
              <a:lnSpc>
                <a:spcPct val="150000"/>
              </a:lnSpc>
            </a:pPr>
            <a:r>
              <a:rPr lang="fr-FR" dirty="0"/>
              <a:t>10. Quel est le titre original de l’œuvre ?</a:t>
            </a:r>
          </a:p>
          <a:p>
            <a:pPr>
              <a:lnSpc>
                <a:spcPct val="150000"/>
              </a:lnSpc>
            </a:pPr>
            <a:r>
              <a:rPr lang="fr-FR" dirty="0"/>
              <a:t>11. Quand a-t-il été publié pour la toute première fois: </a:t>
            </a:r>
          </a:p>
          <a:p>
            <a:pPr marL="3028950" lvl="6" indent="-285750">
              <a:lnSpc>
                <a:spcPct val="150000"/>
              </a:lnSpc>
              <a:buFont typeface="Arial" panose="020B0604020202020204" pitchFamily="34" charset="0"/>
              <a:buChar char="•"/>
            </a:pPr>
            <a:r>
              <a:rPr lang="fr-FR" dirty="0"/>
              <a:t>En anglais ?</a:t>
            </a:r>
          </a:p>
          <a:p>
            <a:pPr marL="3028950" lvl="6" indent="-285750">
              <a:lnSpc>
                <a:spcPct val="150000"/>
              </a:lnSpc>
              <a:buFont typeface="Arial" panose="020B0604020202020204" pitchFamily="34" charset="0"/>
              <a:buChar char="•"/>
            </a:pPr>
            <a:r>
              <a:rPr lang="fr-FR" dirty="0"/>
              <a:t>En français ?</a:t>
            </a:r>
          </a:p>
          <a:p>
            <a:pPr>
              <a:lnSpc>
                <a:spcPct val="150000"/>
              </a:lnSpc>
            </a:pPr>
            <a:r>
              <a:rPr lang="fr-FR" dirty="0"/>
              <a:t> </a:t>
            </a:r>
          </a:p>
          <a:p>
            <a:pPr>
              <a:lnSpc>
                <a:spcPct val="150000"/>
              </a:lnSpc>
            </a:pPr>
            <a:endParaRPr lang="fr-FR" dirty="0"/>
          </a:p>
        </p:txBody>
      </p:sp>
      <p:pic>
        <p:nvPicPr>
          <p:cNvPr id="2050" name="Picture 2" descr="Harry Potter - Harry Potter, T1 - 2">
            <a:extLst>
              <a:ext uri="{FF2B5EF4-FFF2-40B4-BE49-F238E27FC236}">
                <a16:creationId xmlns:a16="http://schemas.microsoft.com/office/drawing/2014/main" id="{C906C103-24EE-C9CB-C9DF-5A9C723CC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25" y="28575"/>
            <a:ext cx="4762500" cy="6829425"/>
          </a:xfrm>
          <a:prstGeom prst="rect">
            <a:avLst/>
          </a:prstGeom>
          <a:noFill/>
          <a:extLst>
            <a:ext uri="{909E8E84-426E-40DD-AFC4-6F175D3DCCD1}">
              <a14:hiddenFill xmlns:a14="http://schemas.microsoft.com/office/drawing/2010/main">
                <a:solidFill>
                  <a:srgbClr val="FFFFFF"/>
                </a:solidFill>
              </a14:hiddenFill>
            </a:ext>
          </a:extLst>
        </p:spPr>
      </p:pic>
      <p:cxnSp>
        <p:nvCxnSpPr>
          <p:cNvPr id="2" name="Connecteur droit avec flèche 1">
            <a:extLst>
              <a:ext uri="{FF2B5EF4-FFF2-40B4-BE49-F238E27FC236}">
                <a16:creationId xmlns:a16="http://schemas.microsoft.com/office/drawing/2014/main" id="{79236C7D-3C78-8CAA-F062-846DA2DF7FC4}"/>
              </a:ext>
            </a:extLst>
          </p:cNvPr>
          <p:cNvCxnSpPr>
            <a:cxnSpLocks/>
          </p:cNvCxnSpPr>
          <p:nvPr/>
        </p:nvCxnSpPr>
        <p:spPr>
          <a:xfrm>
            <a:off x="-845288" y="574156"/>
            <a:ext cx="16905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Connecteur droit avec flèche 2">
            <a:extLst>
              <a:ext uri="{FF2B5EF4-FFF2-40B4-BE49-F238E27FC236}">
                <a16:creationId xmlns:a16="http://schemas.microsoft.com/office/drawing/2014/main" id="{976EDBF1-2138-5002-04D6-B91EC510FF4E}"/>
              </a:ext>
            </a:extLst>
          </p:cNvPr>
          <p:cNvCxnSpPr>
            <a:cxnSpLocks/>
          </p:cNvCxnSpPr>
          <p:nvPr/>
        </p:nvCxnSpPr>
        <p:spPr>
          <a:xfrm>
            <a:off x="-457200" y="2831803"/>
            <a:ext cx="12900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Connecteur droit avec flèche 3">
            <a:extLst>
              <a:ext uri="{FF2B5EF4-FFF2-40B4-BE49-F238E27FC236}">
                <a16:creationId xmlns:a16="http://schemas.microsoft.com/office/drawing/2014/main" id="{A99EC034-5D40-F401-9DA1-583BCB332430}"/>
              </a:ext>
            </a:extLst>
          </p:cNvPr>
          <p:cNvCxnSpPr>
            <a:cxnSpLocks/>
          </p:cNvCxnSpPr>
          <p:nvPr/>
        </p:nvCxnSpPr>
        <p:spPr>
          <a:xfrm>
            <a:off x="-946298" y="5043376"/>
            <a:ext cx="16834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id="{31A7ADE2-D60D-4BF8-E58C-45CFEFA2C2C7}"/>
              </a:ext>
            </a:extLst>
          </p:cNvPr>
          <p:cNvCxnSpPr>
            <a:cxnSpLocks/>
          </p:cNvCxnSpPr>
          <p:nvPr/>
        </p:nvCxnSpPr>
        <p:spPr>
          <a:xfrm flipH="1" flipV="1">
            <a:off x="5660064" y="5968408"/>
            <a:ext cx="1272364" cy="6982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necteur droit avec flèche 6">
            <a:extLst>
              <a:ext uri="{FF2B5EF4-FFF2-40B4-BE49-F238E27FC236}">
                <a16:creationId xmlns:a16="http://schemas.microsoft.com/office/drawing/2014/main" id="{1CF9C329-3432-52A9-6B13-3534C10E2223}"/>
              </a:ext>
            </a:extLst>
          </p:cNvPr>
          <p:cNvCxnSpPr>
            <a:cxnSpLocks/>
          </p:cNvCxnSpPr>
          <p:nvPr/>
        </p:nvCxnSpPr>
        <p:spPr>
          <a:xfrm>
            <a:off x="-212652" y="5808919"/>
            <a:ext cx="9711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Zone de texte 8">
            <a:extLst>
              <a:ext uri="{FF2B5EF4-FFF2-40B4-BE49-F238E27FC236}">
                <a16:creationId xmlns:a16="http://schemas.microsoft.com/office/drawing/2014/main" id="{1D4C342F-75F4-F7E6-0B7D-59947E7E3551}"/>
              </a:ext>
            </a:extLst>
          </p:cNvPr>
          <p:cNvSpPr txBox="1"/>
          <p:nvPr/>
        </p:nvSpPr>
        <p:spPr>
          <a:xfrm>
            <a:off x="10397159"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1785104"/>
          </a:xfrm>
          <a:prstGeom prst="rect">
            <a:avLst/>
          </a:prstGeom>
          <a:noFill/>
        </p:spPr>
        <p:txBody>
          <a:bodyPr wrap="square" rtlCol="0">
            <a:spAutoFit/>
          </a:bodyPr>
          <a:lstStyle/>
          <a:p>
            <a:pPr algn="ctr"/>
            <a:r>
              <a:rPr lang="fr-FR" sz="8000" b="1" dirty="0">
                <a:latin typeface="Harry p" panose="00000400000000000000" pitchFamily="2" charset="0"/>
              </a:rPr>
              <a:t>Chapitre 13 : Nicolas Flamel</a:t>
            </a:r>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2759028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8DA4357-EC26-EF88-4704-C638A5187C6A}"/>
              </a:ext>
            </a:extLst>
          </p:cNvPr>
          <p:cNvSpPr txBox="1"/>
          <p:nvPr/>
        </p:nvSpPr>
        <p:spPr>
          <a:xfrm>
            <a:off x="180754" y="148856"/>
            <a:ext cx="11865934" cy="6948056"/>
          </a:xfrm>
          <a:prstGeom prst="rect">
            <a:avLst/>
          </a:prstGeom>
          <a:noFill/>
        </p:spPr>
        <p:txBody>
          <a:bodyPr wrap="square" rtlCol="0">
            <a:spAutoFit/>
          </a:bodyPr>
          <a:lstStyle/>
          <a:p>
            <a:r>
              <a:rPr lang="fr-FR" sz="2500" dirty="0"/>
              <a:t>Défi par groupe de 2 ou 3 </a:t>
            </a:r>
          </a:p>
          <a:p>
            <a:pPr marL="285750" indent="-285750">
              <a:buFontTx/>
              <a:buChar char="-"/>
            </a:pPr>
            <a:r>
              <a:rPr lang="fr-FR" dirty="0"/>
              <a:t>5 points au groupe dont le + de binômes trouve la bonne réponse</a:t>
            </a:r>
          </a:p>
          <a:p>
            <a:pPr marL="285750" indent="-285750">
              <a:buFontTx/>
              <a:buChar char="-"/>
            </a:pPr>
            <a:r>
              <a:rPr lang="fr-FR" dirty="0"/>
              <a:t>4 points au suivant</a:t>
            </a:r>
          </a:p>
          <a:p>
            <a:pPr marL="285750" indent="-285750">
              <a:buFontTx/>
              <a:buChar char="-"/>
            </a:pPr>
            <a:r>
              <a:rPr lang="fr-FR" dirty="0"/>
              <a:t>3 points</a:t>
            </a:r>
          </a:p>
          <a:p>
            <a:pPr marL="285750" indent="-285750">
              <a:buFontTx/>
              <a:buChar char="-"/>
            </a:pPr>
            <a:r>
              <a:rPr lang="fr-FR" dirty="0"/>
              <a:t>2 points </a:t>
            </a:r>
          </a:p>
          <a:p>
            <a:pPr marL="285750" indent="-285750">
              <a:buFontTx/>
              <a:buChar char="-"/>
            </a:pPr>
            <a:r>
              <a:rPr lang="fr-FR" dirty="0"/>
              <a:t>2 points de malus en cas de triche</a:t>
            </a:r>
          </a:p>
          <a:p>
            <a:pPr marL="285750" indent="-285750">
              <a:buFontTx/>
              <a:buChar char="-"/>
            </a:pPr>
            <a:endParaRPr lang="fr-FR" dirty="0"/>
          </a:p>
          <a:p>
            <a:r>
              <a:rPr lang="fr-FR" sz="2500" dirty="0"/>
              <a:t>Répondre sur ardoise et cacher la réponse </a:t>
            </a:r>
          </a:p>
          <a:p>
            <a:pPr marL="342900" indent="-342900">
              <a:lnSpc>
                <a:spcPct val="150000"/>
              </a:lnSpc>
              <a:buAutoNum type="arabicParenR"/>
            </a:pPr>
            <a:r>
              <a:rPr lang="fr-FR" sz="2500" b="1" dirty="0"/>
              <a:t>Où Harry découvre-t-il des informations sur Nicolas Flamel </a:t>
            </a:r>
            <a:r>
              <a:rPr lang="fr-FR" sz="2500" dirty="0"/>
              <a:t>? Page :</a:t>
            </a:r>
          </a:p>
          <a:p>
            <a:pPr marL="342900" indent="-342900">
              <a:lnSpc>
                <a:spcPct val="150000"/>
              </a:lnSpc>
              <a:buAutoNum type="arabicParenR"/>
            </a:pPr>
            <a:r>
              <a:rPr lang="fr-FR" sz="2500" b="1" dirty="0">
                <a:solidFill>
                  <a:srgbClr val="0070C0"/>
                </a:solidFill>
              </a:rPr>
              <a:t>Qu’a fabriqué Nicolas Flamel  </a:t>
            </a:r>
            <a:r>
              <a:rPr lang="fr-FR" sz="2500" dirty="0">
                <a:solidFill>
                  <a:srgbClr val="0070C0"/>
                </a:solidFill>
              </a:rPr>
              <a:t>? Page : </a:t>
            </a:r>
          </a:p>
          <a:p>
            <a:pPr marL="342900" indent="-342900">
              <a:lnSpc>
                <a:spcPct val="150000"/>
              </a:lnSpc>
              <a:buAutoNum type="arabicParenR"/>
            </a:pPr>
            <a:r>
              <a:rPr lang="fr-FR" sz="2500" b="1" dirty="0"/>
              <a:t>Quelles sont les propriétés de cette invention </a:t>
            </a:r>
            <a:r>
              <a:rPr lang="fr-FR" sz="2500" dirty="0"/>
              <a:t>? Page : </a:t>
            </a:r>
          </a:p>
          <a:p>
            <a:pPr>
              <a:lnSpc>
                <a:spcPct val="150000"/>
              </a:lnSpc>
            </a:pPr>
            <a:r>
              <a:rPr lang="fr-FR" sz="2500" b="1" dirty="0">
                <a:solidFill>
                  <a:srgbClr val="0070C0"/>
                </a:solidFill>
              </a:rPr>
              <a:t>4) Que découvre-t-il ? </a:t>
            </a:r>
            <a:r>
              <a:rPr lang="fr-FR" sz="2500" dirty="0">
                <a:solidFill>
                  <a:srgbClr val="0070C0"/>
                </a:solidFill>
              </a:rPr>
              <a:t>Harry suit Rogue en balai dans la forêt après le match de Quidditch. </a:t>
            </a:r>
          </a:p>
          <a:p>
            <a:pPr>
              <a:lnSpc>
                <a:spcPct val="150000"/>
              </a:lnSpc>
            </a:pPr>
            <a:r>
              <a:rPr lang="fr-FR" sz="2500" dirty="0">
                <a:solidFill>
                  <a:srgbClr val="0070C0"/>
                </a:solidFill>
              </a:rPr>
              <a:t>Page: </a:t>
            </a:r>
          </a:p>
          <a:p>
            <a:pPr marL="342900" indent="-342900">
              <a:buAutoNum type="arabicParenR"/>
            </a:pPr>
            <a:endParaRPr lang="fr-FR" sz="2500" dirty="0"/>
          </a:p>
          <a:p>
            <a:pPr lvl="1" algn="r"/>
            <a:r>
              <a:rPr lang="fr-FR" sz="2500" dirty="0"/>
              <a:t>Maximum de points  /20</a:t>
            </a:r>
          </a:p>
          <a:p>
            <a:pPr lvl="1" algn="r"/>
            <a:r>
              <a:rPr lang="fr-FR" sz="2500" dirty="0"/>
              <a:t>Minimum de points /8</a:t>
            </a:r>
          </a:p>
          <a:p>
            <a:pPr marL="342900" indent="-342900">
              <a:buAutoNum type="arabicParenR"/>
            </a:pPr>
            <a:endParaRPr lang="fr-FR" sz="2500" dirty="0"/>
          </a:p>
        </p:txBody>
      </p:sp>
      <p:sp>
        <p:nvSpPr>
          <p:cNvPr id="2" name="Zone de texte 8">
            <a:extLst>
              <a:ext uri="{FF2B5EF4-FFF2-40B4-BE49-F238E27FC236}">
                <a16:creationId xmlns:a16="http://schemas.microsoft.com/office/drawing/2014/main" id="{87F009C1-CBDE-9345-BA06-DCA8CB66B6DF}"/>
              </a:ext>
            </a:extLst>
          </p:cNvPr>
          <p:cNvSpPr txBox="1"/>
          <p:nvPr/>
        </p:nvSpPr>
        <p:spPr>
          <a:xfrm>
            <a:off x="7207391" y="165064"/>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57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1785104"/>
          </a:xfrm>
          <a:prstGeom prst="rect">
            <a:avLst/>
          </a:prstGeom>
          <a:noFill/>
        </p:spPr>
        <p:txBody>
          <a:bodyPr wrap="square" rtlCol="0">
            <a:spAutoFit/>
          </a:bodyPr>
          <a:lstStyle/>
          <a:p>
            <a:pPr algn="ctr"/>
            <a:r>
              <a:rPr lang="fr-FR" sz="8000" b="1" dirty="0">
                <a:latin typeface="Harry p" panose="00000400000000000000" pitchFamily="2" charset="0"/>
              </a:rPr>
              <a:t>Chapitre 14 : Norbert le dragon</a:t>
            </a:r>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317489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251464D-42E3-65CC-4804-8ADFA46DB379}"/>
              </a:ext>
            </a:extLst>
          </p:cNvPr>
          <p:cNvSpPr txBox="1"/>
          <p:nvPr/>
        </p:nvSpPr>
        <p:spPr>
          <a:xfrm>
            <a:off x="287079" y="116959"/>
            <a:ext cx="11536326" cy="646331"/>
          </a:xfrm>
          <a:prstGeom prst="rect">
            <a:avLst/>
          </a:prstGeom>
          <a:noFill/>
        </p:spPr>
        <p:txBody>
          <a:bodyPr wrap="square" rtlCol="0">
            <a:spAutoFit/>
          </a:bodyPr>
          <a:lstStyle/>
          <a:p>
            <a:r>
              <a:rPr lang="fr-FR" dirty="0"/>
              <a:t>Colorie la lettre du résumé correspondant au chapitre 14.</a:t>
            </a:r>
          </a:p>
          <a:p>
            <a:endParaRPr lang="fr-FR" dirty="0"/>
          </a:p>
        </p:txBody>
      </p:sp>
      <p:graphicFrame>
        <p:nvGraphicFramePr>
          <p:cNvPr id="4" name="Tableau 4">
            <a:extLst>
              <a:ext uri="{FF2B5EF4-FFF2-40B4-BE49-F238E27FC236}">
                <a16:creationId xmlns:a16="http://schemas.microsoft.com/office/drawing/2014/main" id="{24A3F276-A2AA-78EF-8D21-DA912476FDE1}"/>
              </a:ext>
            </a:extLst>
          </p:cNvPr>
          <p:cNvGraphicFramePr>
            <a:graphicFrameLocks noGrp="1"/>
          </p:cNvGraphicFramePr>
          <p:nvPr>
            <p:extLst>
              <p:ext uri="{D42A27DB-BD31-4B8C-83A1-F6EECF244321}">
                <p14:modId xmlns:p14="http://schemas.microsoft.com/office/powerpoint/2010/main" val="4080223188"/>
              </p:ext>
            </p:extLst>
          </p:nvPr>
        </p:nvGraphicFramePr>
        <p:xfrm>
          <a:off x="138224" y="579120"/>
          <a:ext cx="11504428" cy="6278880"/>
        </p:xfrm>
        <a:graphic>
          <a:graphicData uri="http://schemas.openxmlformats.org/drawingml/2006/table">
            <a:tbl>
              <a:tblPr firstRow="1" bandRow="1">
                <a:tableStyleId>{5940675A-B579-460E-94D1-54222C63F5DA}</a:tableStyleId>
              </a:tblPr>
              <a:tblGrid>
                <a:gridCol w="2876107">
                  <a:extLst>
                    <a:ext uri="{9D8B030D-6E8A-4147-A177-3AD203B41FA5}">
                      <a16:colId xmlns:a16="http://schemas.microsoft.com/office/drawing/2014/main" val="3869424224"/>
                    </a:ext>
                  </a:extLst>
                </a:gridCol>
                <a:gridCol w="2876107">
                  <a:extLst>
                    <a:ext uri="{9D8B030D-6E8A-4147-A177-3AD203B41FA5}">
                      <a16:colId xmlns:a16="http://schemas.microsoft.com/office/drawing/2014/main" val="3363084022"/>
                    </a:ext>
                  </a:extLst>
                </a:gridCol>
                <a:gridCol w="2876107">
                  <a:extLst>
                    <a:ext uri="{9D8B030D-6E8A-4147-A177-3AD203B41FA5}">
                      <a16:colId xmlns:a16="http://schemas.microsoft.com/office/drawing/2014/main" val="3648396733"/>
                    </a:ext>
                  </a:extLst>
                </a:gridCol>
                <a:gridCol w="2876107">
                  <a:extLst>
                    <a:ext uri="{9D8B030D-6E8A-4147-A177-3AD203B41FA5}">
                      <a16:colId xmlns:a16="http://schemas.microsoft.com/office/drawing/2014/main" val="2988508380"/>
                    </a:ext>
                  </a:extLst>
                </a:gridCol>
              </a:tblGrid>
              <a:tr h="218636">
                <a:tc>
                  <a:txBody>
                    <a:bodyPr/>
                    <a:lstStyle/>
                    <a:p>
                      <a:pPr algn="ctr"/>
                      <a:r>
                        <a:rPr lang="fr-FR" sz="2200" b="1" dirty="0"/>
                        <a:t>A</a:t>
                      </a:r>
                    </a:p>
                  </a:txBody>
                  <a:tcPr/>
                </a:tc>
                <a:tc>
                  <a:txBody>
                    <a:bodyPr/>
                    <a:lstStyle/>
                    <a:p>
                      <a:pPr algn="ctr"/>
                      <a:r>
                        <a:rPr lang="fr-FR" sz="2200" b="1" dirty="0"/>
                        <a:t>B</a:t>
                      </a:r>
                    </a:p>
                  </a:txBody>
                  <a:tcPr/>
                </a:tc>
                <a:tc>
                  <a:txBody>
                    <a:bodyPr/>
                    <a:lstStyle/>
                    <a:p>
                      <a:pPr algn="ctr"/>
                      <a:r>
                        <a:rPr lang="fr-FR" sz="2200" b="1" dirty="0"/>
                        <a:t>C</a:t>
                      </a:r>
                    </a:p>
                  </a:txBody>
                  <a:tcPr/>
                </a:tc>
                <a:tc>
                  <a:txBody>
                    <a:bodyPr/>
                    <a:lstStyle/>
                    <a:p>
                      <a:pPr algn="ctr"/>
                      <a:r>
                        <a:rPr lang="fr-FR" sz="2200" b="1" dirty="0"/>
                        <a:t>D</a:t>
                      </a:r>
                    </a:p>
                  </a:txBody>
                  <a:tcPr/>
                </a:tc>
                <a:extLst>
                  <a:ext uri="{0D108BD9-81ED-4DB2-BD59-A6C34878D82A}">
                    <a16:rowId xmlns:a16="http://schemas.microsoft.com/office/drawing/2014/main" val="1493626897"/>
                  </a:ext>
                </a:extLst>
              </a:tr>
              <a:tr h="370840">
                <a:tc>
                  <a:txBody>
                    <a:bodyPr/>
                    <a:lstStyle/>
                    <a:p>
                      <a:r>
                        <a:rPr lang="fr-FR" dirty="0"/>
                        <a:t>Quirrell maigrit à vue d’œil mais il ne se laisse pas intimider par Rogue.</a:t>
                      </a:r>
                    </a:p>
                    <a:p>
                      <a:r>
                        <a:rPr lang="fr-FR" dirty="0"/>
                        <a:t>Harry, Ron et Hermione découvrent qu’Hagrid possède un œuf de dragon qu’il a gagné à un Loto magique entre sorciers.</a:t>
                      </a:r>
                    </a:p>
                    <a:p>
                      <a:r>
                        <a:rPr lang="fr-FR" dirty="0"/>
                        <a:t>Malefoy dénonce Hagrid à Rogue car c’est illégal de posséder un dragon. Rogue tente d’enlever le bébé dragon de Hagrid mais il se fait mordre et sa main s’infecte.</a:t>
                      </a:r>
                    </a:p>
                    <a:p>
                      <a:r>
                        <a:rPr lang="fr-FR" dirty="0"/>
                        <a:t>Pendant que Rogue est soigné à l’infirmerie, les 3 amis en profitent pour faire disparaître le bébé dragon du château; ils sont aidés par Charlie, un ami de Ron.</a:t>
                      </a:r>
                    </a:p>
                  </a:txBody>
                  <a:tcPr/>
                </a:tc>
                <a:tc>
                  <a:txBody>
                    <a:bodyPr/>
                    <a:lstStyle/>
                    <a:p>
                      <a:r>
                        <a:rPr lang="fr-FR" dirty="0"/>
                        <a:t>Quirrell ne cède pas à la demande de Rogue. Harry, Ron et Hermione vérifient régulièrement que Touffu est encore au 3è étage.</a:t>
                      </a:r>
                    </a:p>
                    <a:p>
                      <a:r>
                        <a:rPr lang="fr-FR" dirty="0"/>
                        <a:t>Les 3 amis sentent qu’Hagrid leur cache quelque chose… un œuf de dragon. Il a obtenu cet œuf en gagnant à un jeu de cartes.</a:t>
                      </a:r>
                    </a:p>
                    <a:p>
                      <a:r>
                        <a:rPr lang="fr-FR" dirty="0"/>
                        <a:t>Harry soupçonne Malefoy de savoir que Hagrid cache un bébé dragon. Ron se fait mordre par le dragon et sa main s’infecte.</a:t>
                      </a:r>
                    </a:p>
                    <a:p>
                      <a:r>
                        <a:rPr lang="fr-FR" dirty="0"/>
                        <a:t>Les 3 amis s’arrangent avec Charlie, le frère de Ron, pour que le bébé dragon quitte Poudlard car c’est illégal de détenir un dragon.</a:t>
                      </a:r>
                    </a:p>
                    <a:p>
                      <a:endParaRPr lang="fr-FR" dirty="0"/>
                    </a:p>
                  </a:txBody>
                  <a:tcPr/>
                </a:tc>
                <a:tc>
                  <a:txBody>
                    <a:bodyPr/>
                    <a:lstStyle/>
                    <a:p>
                      <a:r>
                        <a:rPr lang="fr-FR" dirty="0"/>
                        <a:t>Quirrell ne semble pas céder à la demande de Rogue. Harry, Ron et Hermione vérifient régulièrement que Touffu est toujours présent au 3è étage.</a:t>
                      </a:r>
                    </a:p>
                    <a:p>
                      <a:r>
                        <a:rPr lang="fr-FR" dirty="0"/>
                        <a:t>Ils découvrent qu’Hagrid possède un œuf de dragon qu’il a obtenu en gagnant un pari avec des amis.</a:t>
                      </a:r>
                    </a:p>
                    <a:p>
                      <a:r>
                        <a:rPr lang="fr-FR" dirty="0"/>
                        <a:t>Malefoy découvre le bébé dragon qui le mord. Pendant le séjour de Malefoy à l’infirmerie, les 3 amis s’arrangent avec le frère de Ron, Charlie, pour que le bébé dragon quitte Poudlard car c’est illégal de détenir un dragon.</a:t>
                      </a:r>
                    </a:p>
                  </a:txBody>
                  <a:tcPr/>
                </a:tc>
                <a:tc>
                  <a:txBody>
                    <a:bodyPr/>
                    <a:lstStyle/>
                    <a:p>
                      <a:r>
                        <a:rPr lang="fr-FR" dirty="0"/>
                        <a:t>Quirrell résiste à la demande de Rogue, à la grande surprise d’Harry, Ron et Hermione.</a:t>
                      </a:r>
                    </a:p>
                    <a:p>
                      <a:r>
                        <a:rPr lang="fr-FR" dirty="0"/>
                        <a:t>Ils soupçonnent Hagrid de leur cacher quelque chose et se rendent vite compte qu’il possède un œuf de dragon.</a:t>
                      </a:r>
                    </a:p>
                    <a:p>
                      <a:r>
                        <a:rPr lang="fr-FR" dirty="0"/>
                        <a:t>Malefoy découvre aussi le secret de Hagrid et le dénonce à Rogue. Malefoy tente de voler le bébé dragon mais il se fait mordre et sa main s’infecte. </a:t>
                      </a:r>
                    </a:p>
                    <a:p>
                      <a:r>
                        <a:rPr lang="fr-FR" dirty="0"/>
                        <a:t>Harry, Ron et Hermione s’arrangent avec Charlie, un ami de Ron, pour que le bébé dragon quitte Poudlard car c’est illégal de posséder un dragon.</a:t>
                      </a:r>
                    </a:p>
                  </a:txBody>
                  <a:tcPr/>
                </a:tc>
                <a:extLst>
                  <a:ext uri="{0D108BD9-81ED-4DB2-BD59-A6C34878D82A}">
                    <a16:rowId xmlns:a16="http://schemas.microsoft.com/office/drawing/2014/main" val="349028853"/>
                  </a:ext>
                </a:extLst>
              </a:tr>
            </a:tbl>
          </a:graphicData>
        </a:graphic>
      </p:graphicFrame>
      <p:sp>
        <p:nvSpPr>
          <p:cNvPr id="2" name="Zone de texte 8">
            <a:extLst>
              <a:ext uri="{FF2B5EF4-FFF2-40B4-BE49-F238E27FC236}">
                <a16:creationId xmlns:a16="http://schemas.microsoft.com/office/drawing/2014/main" id="{7E0263E8-6EBD-4AA0-14CD-D220B007A56D}"/>
              </a:ext>
            </a:extLst>
          </p:cNvPr>
          <p:cNvSpPr txBox="1"/>
          <p:nvPr/>
        </p:nvSpPr>
        <p:spPr>
          <a:xfrm>
            <a:off x="7207391" y="165064"/>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4492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B58308-1E8F-311A-375F-CCAC32A7EE61}"/>
              </a:ext>
            </a:extLst>
          </p:cNvPr>
          <p:cNvSpPr/>
          <p:nvPr/>
        </p:nvSpPr>
        <p:spPr>
          <a:xfrm>
            <a:off x="3009014" y="584791"/>
            <a:ext cx="2881423" cy="6273209"/>
          </a:xfrm>
          <a:prstGeom prst="rect">
            <a:avLst/>
          </a:prstGeom>
          <a:solidFill>
            <a:schemeClr val="accent6">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251464D-42E3-65CC-4804-8ADFA46DB379}"/>
              </a:ext>
            </a:extLst>
          </p:cNvPr>
          <p:cNvSpPr txBox="1"/>
          <p:nvPr/>
        </p:nvSpPr>
        <p:spPr>
          <a:xfrm>
            <a:off x="287079" y="116959"/>
            <a:ext cx="11536326" cy="646331"/>
          </a:xfrm>
          <a:prstGeom prst="rect">
            <a:avLst/>
          </a:prstGeom>
          <a:noFill/>
        </p:spPr>
        <p:txBody>
          <a:bodyPr wrap="square" rtlCol="0">
            <a:spAutoFit/>
          </a:bodyPr>
          <a:lstStyle/>
          <a:p>
            <a:r>
              <a:rPr lang="fr-FR" dirty="0"/>
              <a:t>Colorie la lettre du résumé correspondant au chapitre 14.</a:t>
            </a:r>
          </a:p>
          <a:p>
            <a:endParaRPr lang="fr-FR" dirty="0"/>
          </a:p>
        </p:txBody>
      </p:sp>
      <p:graphicFrame>
        <p:nvGraphicFramePr>
          <p:cNvPr id="4" name="Tableau 4">
            <a:extLst>
              <a:ext uri="{FF2B5EF4-FFF2-40B4-BE49-F238E27FC236}">
                <a16:creationId xmlns:a16="http://schemas.microsoft.com/office/drawing/2014/main" id="{24A3F276-A2AA-78EF-8D21-DA912476FDE1}"/>
              </a:ext>
            </a:extLst>
          </p:cNvPr>
          <p:cNvGraphicFramePr>
            <a:graphicFrameLocks noGrp="1"/>
          </p:cNvGraphicFramePr>
          <p:nvPr/>
        </p:nvGraphicFramePr>
        <p:xfrm>
          <a:off x="138224" y="579120"/>
          <a:ext cx="11504428" cy="6278880"/>
        </p:xfrm>
        <a:graphic>
          <a:graphicData uri="http://schemas.openxmlformats.org/drawingml/2006/table">
            <a:tbl>
              <a:tblPr firstRow="1" bandRow="1">
                <a:tableStyleId>{5940675A-B579-460E-94D1-54222C63F5DA}</a:tableStyleId>
              </a:tblPr>
              <a:tblGrid>
                <a:gridCol w="2876107">
                  <a:extLst>
                    <a:ext uri="{9D8B030D-6E8A-4147-A177-3AD203B41FA5}">
                      <a16:colId xmlns:a16="http://schemas.microsoft.com/office/drawing/2014/main" val="3869424224"/>
                    </a:ext>
                  </a:extLst>
                </a:gridCol>
                <a:gridCol w="2876107">
                  <a:extLst>
                    <a:ext uri="{9D8B030D-6E8A-4147-A177-3AD203B41FA5}">
                      <a16:colId xmlns:a16="http://schemas.microsoft.com/office/drawing/2014/main" val="3363084022"/>
                    </a:ext>
                  </a:extLst>
                </a:gridCol>
                <a:gridCol w="2876107">
                  <a:extLst>
                    <a:ext uri="{9D8B030D-6E8A-4147-A177-3AD203B41FA5}">
                      <a16:colId xmlns:a16="http://schemas.microsoft.com/office/drawing/2014/main" val="3648396733"/>
                    </a:ext>
                  </a:extLst>
                </a:gridCol>
                <a:gridCol w="2876107">
                  <a:extLst>
                    <a:ext uri="{9D8B030D-6E8A-4147-A177-3AD203B41FA5}">
                      <a16:colId xmlns:a16="http://schemas.microsoft.com/office/drawing/2014/main" val="2988508380"/>
                    </a:ext>
                  </a:extLst>
                </a:gridCol>
              </a:tblGrid>
              <a:tr h="218636">
                <a:tc>
                  <a:txBody>
                    <a:bodyPr/>
                    <a:lstStyle/>
                    <a:p>
                      <a:pPr algn="ctr"/>
                      <a:r>
                        <a:rPr lang="fr-FR" sz="2200" b="1" dirty="0"/>
                        <a:t>A</a:t>
                      </a:r>
                    </a:p>
                  </a:txBody>
                  <a:tcPr/>
                </a:tc>
                <a:tc>
                  <a:txBody>
                    <a:bodyPr/>
                    <a:lstStyle/>
                    <a:p>
                      <a:pPr algn="ctr"/>
                      <a:r>
                        <a:rPr lang="fr-FR" sz="2200" b="1" dirty="0"/>
                        <a:t>B</a:t>
                      </a:r>
                    </a:p>
                  </a:txBody>
                  <a:tcPr/>
                </a:tc>
                <a:tc>
                  <a:txBody>
                    <a:bodyPr/>
                    <a:lstStyle/>
                    <a:p>
                      <a:pPr algn="ctr"/>
                      <a:r>
                        <a:rPr lang="fr-FR" sz="2200" b="1" dirty="0"/>
                        <a:t>C</a:t>
                      </a:r>
                    </a:p>
                  </a:txBody>
                  <a:tcPr/>
                </a:tc>
                <a:tc>
                  <a:txBody>
                    <a:bodyPr/>
                    <a:lstStyle/>
                    <a:p>
                      <a:pPr algn="ctr"/>
                      <a:r>
                        <a:rPr lang="fr-FR" sz="2200" b="1" dirty="0"/>
                        <a:t>D</a:t>
                      </a:r>
                    </a:p>
                  </a:txBody>
                  <a:tcPr/>
                </a:tc>
                <a:extLst>
                  <a:ext uri="{0D108BD9-81ED-4DB2-BD59-A6C34878D82A}">
                    <a16:rowId xmlns:a16="http://schemas.microsoft.com/office/drawing/2014/main" val="1493626897"/>
                  </a:ext>
                </a:extLst>
              </a:tr>
              <a:tr h="370840">
                <a:tc>
                  <a:txBody>
                    <a:bodyPr/>
                    <a:lstStyle/>
                    <a:p>
                      <a:r>
                        <a:rPr lang="fr-FR" dirty="0"/>
                        <a:t>Quirrell maigrit à vue d’œil mais il ne se laisse pas intimider par Rogue.</a:t>
                      </a:r>
                    </a:p>
                    <a:p>
                      <a:r>
                        <a:rPr lang="fr-FR" dirty="0"/>
                        <a:t>Harry, Ron et Hermione découvrent qu’Hagrid possède un œuf de dragon qu’il a gagné à un Loto magique entre sorciers.</a:t>
                      </a:r>
                    </a:p>
                    <a:p>
                      <a:r>
                        <a:rPr lang="fr-FR" dirty="0"/>
                        <a:t>Malefoy dénonce Hagrid à Rogue car c’est illégal de posséder un dragon. Rogue tente d’enlever le bébé dragon de Hagrid mais il se fait mordre et sa main s’infecte.</a:t>
                      </a:r>
                    </a:p>
                    <a:p>
                      <a:r>
                        <a:rPr lang="fr-FR" dirty="0"/>
                        <a:t>Pendant que Rogue est soigné à l’infirmerie, les 3 amis en profitent pour faire disparaître le bébé dragon du château; ils sont aidés par Charlie, un ami de Ron.</a:t>
                      </a:r>
                    </a:p>
                  </a:txBody>
                  <a:tcPr/>
                </a:tc>
                <a:tc>
                  <a:txBody>
                    <a:bodyPr/>
                    <a:lstStyle/>
                    <a:p>
                      <a:r>
                        <a:rPr lang="fr-FR" dirty="0"/>
                        <a:t>Quirrell ne cède pas à la demande de Rogue. Harry, Ron et Hermione vérifient régulièrement que Touffu est encore au 3è étage.</a:t>
                      </a:r>
                    </a:p>
                    <a:p>
                      <a:r>
                        <a:rPr lang="fr-FR" dirty="0"/>
                        <a:t>Les 3 amis sentent qu’Hagrid leur cache quelque chose… un œuf de dragon. Il a obtenu cet œuf en gagnant à un jeu de cartes.</a:t>
                      </a:r>
                    </a:p>
                    <a:p>
                      <a:r>
                        <a:rPr lang="fr-FR" dirty="0"/>
                        <a:t>Harry soupçonne Malefoy de savoir que Hagrid cache un bébé dragon. Ron se fait mordre par le dragon et sa main s’infecte.</a:t>
                      </a:r>
                    </a:p>
                    <a:p>
                      <a:r>
                        <a:rPr lang="fr-FR" dirty="0"/>
                        <a:t>Les 3 amis s’arrangent avec Charlie, le frère de Ron, pour que le bébé dragon quitte Poudlard car c’est illégal de détenir un dragon.</a:t>
                      </a:r>
                    </a:p>
                    <a:p>
                      <a:endParaRPr lang="fr-FR" dirty="0"/>
                    </a:p>
                  </a:txBody>
                  <a:tcPr/>
                </a:tc>
                <a:tc>
                  <a:txBody>
                    <a:bodyPr/>
                    <a:lstStyle/>
                    <a:p>
                      <a:r>
                        <a:rPr lang="fr-FR" dirty="0"/>
                        <a:t>Quirrell ne semble pas céder à la demande de Rogue. Harry, Ron et Hermione vérifient régulièrement que Touffu est toujours présent au 3è étage.</a:t>
                      </a:r>
                    </a:p>
                    <a:p>
                      <a:r>
                        <a:rPr lang="fr-FR" dirty="0"/>
                        <a:t>Ils découvrent qu’Hagrid possède un œuf de dragon qu’il a obtenu en gagnant un pari avec des amis.</a:t>
                      </a:r>
                    </a:p>
                    <a:p>
                      <a:r>
                        <a:rPr lang="fr-FR" dirty="0"/>
                        <a:t>Malefoy découvre le bébé dragon qui le mord. Pendant le séjour de Malefoy à l’infirmerie, les 3 amis s’arrangent avec le frère de Ron, Charlie, pour que le bébé dragon quitte Poudlard car c’est illégal de détenir un dragon.</a:t>
                      </a:r>
                    </a:p>
                  </a:txBody>
                  <a:tcPr/>
                </a:tc>
                <a:tc>
                  <a:txBody>
                    <a:bodyPr/>
                    <a:lstStyle/>
                    <a:p>
                      <a:r>
                        <a:rPr lang="fr-FR" dirty="0"/>
                        <a:t>Quirrell résiste à la demande de Rogue, à la grande surprise d’Harry, Ron et Hermione.</a:t>
                      </a:r>
                    </a:p>
                    <a:p>
                      <a:r>
                        <a:rPr lang="fr-FR" dirty="0"/>
                        <a:t>Ils soupçonnent Hagrid de leur cacher quelque chose et se rendent vite compte qu’il possède un œuf de dragon.</a:t>
                      </a:r>
                    </a:p>
                    <a:p>
                      <a:r>
                        <a:rPr lang="fr-FR" dirty="0"/>
                        <a:t>Malefoy découvre aussi le secret de Hagrid et le dénonce à Rogue. Malefoy tente de voler le bébé dragon mais il se fait mordre et sa main s’infecte. </a:t>
                      </a:r>
                    </a:p>
                    <a:p>
                      <a:r>
                        <a:rPr lang="fr-FR" dirty="0"/>
                        <a:t>Harry, Ron et Hermione s’arrangent avec Charlie, un ami de Ron, pour que le bébé dragon quitte Poudlard car c’est illégal de posséder un dragon.</a:t>
                      </a:r>
                    </a:p>
                  </a:txBody>
                  <a:tcPr/>
                </a:tc>
                <a:extLst>
                  <a:ext uri="{0D108BD9-81ED-4DB2-BD59-A6C34878D82A}">
                    <a16:rowId xmlns:a16="http://schemas.microsoft.com/office/drawing/2014/main" val="349028853"/>
                  </a:ext>
                </a:extLst>
              </a:tr>
            </a:tbl>
          </a:graphicData>
        </a:graphic>
      </p:graphicFrame>
      <p:sp>
        <p:nvSpPr>
          <p:cNvPr id="2" name="Zone de texte 8">
            <a:extLst>
              <a:ext uri="{FF2B5EF4-FFF2-40B4-BE49-F238E27FC236}">
                <a16:creationId xmlns:a16="http://schemas.microsoft.com/office/drawing/2014/main" id="{7E0263E8-6EBD-4AA0-14CD-D220B007A56D}"/>
              </a:ext>
            </a:extLst>
          </p:cNvPr>
          <p:cNvSpPr txBox="1"/>
          <p:nvPr/>
        </p:nvSpPr>
        <p:spPr>
          <a:xfrm>
            <a:off x="7207391" y="165064"/>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1664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1785104"/>
          </a:xfrm>
          <a:prstGeom prst="rect">
            <a:avLst/>
          </a:prstGeom>
          <a:noFill/>
        </p:spPr>
        <p:txBody>
          <a:bodyPr wrap="square" rtlCol="0">
            <a:spAutoFit/>
          </a:bodyPr>
          <a:lstStyle/>
          <a:p>
            <a:pPr algn="ctr"/>
            <a:r>
              <a:rPr lang="fr-FR" sz="8000" b="1" dirty="0">
                <a:latin typeface="Harry p" panose="00000400000000000000" pitchFamily="2" charset="0"/>
              </a:rPr>
              <a:t>Chapitre 15 : La forêt interdite</a:t>
            </a:r>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2400274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59D1A97-8CDC-9B7A-88B5-6E894C90E15C}"/>
              </a:ext>
            </a:extLst>
          </p:cNvPr>
          <p:cNvSpPr txBox="1"/>
          <p:nvPr/>
        </p:nvSpPr>
        <p:spPr>
          <a:xfrm>
            <a:off x="542260" y="404037"/>
            <a:ext cx="7704866" cy="369332"/>
          </a:xfrm>
          <a:prstGeom prst="rect">
            <a:avLst/>
          </a:prstGeom>
          <a:noFill/>
        </p:spPr>
        <p:txBody>
          <a:bodyPr wrap="none" rtlCol="0">
            <a:spAutoFit/>
          </a:bodyPr>
          <a:lstStyle/>
          <a:p>
            <a:r>
              <a:rPr lang="fr-FR" dirty="0"/>
              <a:t>Remets ces événements dans l’ordre chronologique en les numérotant de 1 à 11.</a:t>
            </a:r>
          </a:p>
        </p:txBody>
      </p:sp>
      <p:pic>
        <p:nvPicPr>
          <p:cNvPr id="6" name="Image 5">
            <a:extLst>
              <a:ext uri="{FF2B5EF4-FFF2-40B4-BE49-F238E27FC236}">
                <a16:creationId xmlns:a16="http://schemas.microsoft.com/office/drawing/2014/main" id="{5F2B1531-77BF-28DA-F30C-54BBE8E40802}"/>
              </a:ext>
            </a:extLst>
          </p:cNvPr>
          <p:cNvPicPr>
            <a:picLocks noChangeAspect="1"/>
          </p:cNvPicPr>
          <p:nvPr/>
        </p:nvPicPr>
        <p:blipFill>
          <a:blip r:embed="rId2"/>
          <a:stretch>
            <a:fillRect/>
          </a:stretch>
        </p:blipFill>
        <p:spPr>
          <a:xfrm>
            <a:off x="10201275" y="181307"/>
            <a:ext cx="1990725" cy="1838325"/>
          </a:xfrm>
          <a:prstGeom prst="rect">
            <a:avLst/>
          </a:prstGeom>
        </p:spPr>
      </p:pic>
      <p:graphicFrame>
        <p:nvGraphicFramePr>
          <p:cNvPr id="9" name="Tableau 9">
            <a:extLst>
              <a:ext uri="{FF2B5EF4-FFF2-40B4-BE49-F238E27FC236}">
                <a16:creationId xmlns:a16="http://schemas.microsoft.com/office/drawing/2014/main" id="{20477714-CB8B-D301-9D6B-6C8E30381905}"/>
              </a:ext>
            </a:extLst>
          </p:cNvPr>
          <p:cNvGraphicFramePr>
            <a:graphicFrameLocks noGrp="1"/>
          </p:cNvGraphicFramePr>
          <p:nvPr>
            <p:extLst>
              <p:ext uri="{D42A27DB-BD31-4B8C-83A1-F6EECF244321}">
                <p14:modId xmlns:p14="http://schemas.microsoft.com/office/powerpoint/2010/main" val="3644073418"/>
              </p:ext>
            </p:extLst>
          </p:nvPr>
        </p:nvGraphicFramePr>
        <p:xfrm>
          <a:off x="297712" y="942950"/>
          <a:ext cx="9990038" cy="566928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912764708"/>
                    </a:ext>
                  </a:extLst>
                </a:gridCol>
                <a:gridCol w="8910038">
                  <a:extLst>
                    <a:ext uri="{9D8B030D-6E8A-4147-A177-3AD203B41FA5}">
                      <a16:colId xmlns:a16="http://schemas.microsoft.com/office/drawing/2014/main" val="892782681"/>
                    </a:ext>
                  </a:extLst>
                </a:gridCol>
              </a:tblGrid>
              <a:tr h="0">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Harry retrouve la licorne morte et sa cicatrice le brûle terriblement.</a:t>
                      </a:r>
                    </a:p>
                  </a:txBody>
                  <a:tcPr/>
                </a:tc>
                <a:extLst>
                  <a:ext uri="{0D108BD9-81ED-4DB2-BD59-A6C34878D82A}">
                    <a16:rowId xmlns:a16="http://schemas.microsoft.com/office/drawing/2014/main" val="695733819"/>
                  </a:ext>
                </a:extLst>
              </a:tr>
              <a:tr h="0">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la Forêt Interdite, Harry rencontre trois centaures : Ronan, Bane et Firenze.</a:t>
                      </a:r>
                    </a:p>
                  </a:txBody>
                  <a:tcPr/>
                </a:tc>
                <a:extLst>
                  <a:ext uri="{0D108BD9-81ED-4DB2-BD59-A6C34878D82A}">
                    <a16:rowId xmlns:a16="http://schemas.microsoft.com/office/drawing/2014/main" val="368912209"/>
                  </a:ext>
                </a:extLst>
              </a:tr>
              <a:tr h="0">
                <a:tc>
                  <a:txBody>
                    <a:bodyPr/>
                    <a:lstStyle/>
                    <a:p>
                      <a:endParaRPr lang="fr-FR"/>
                    </a:p>
                  </a:txBody>
                  <a:tcPr/>
                </a:tc>
                <a:tc>
                  <a:txBody>
                    <a:bodyPr/>
                    <a:lstStyle/>
                    <a:p>
                      <a:r>
                        <a:rPr lang="fr-FR" dirty="0"/>
                        <a:t>McGonagall enlève 50 points à chaque élève de Gryffondor.</a:t>
                      </a:r>
                    </a:p>
                  </a:txBody>
                  <a:tcPr/>
                </a:tc>
                <a:extLst>
                  <a:ext uri="{0D108BD9-81ED-4DB2-BD59-A6C34878D82A}">
                    <a16:rowId xmlns:a16="http://schemas.microsoft.com/office/drawing/2014/main" val="392394632"/>
                  </a:ext>
                </a:extLst>
              </a:tr>
              <a:tr h="0">
                <a:tc>
                  <a:txBody>
                    <a:bodyPr/>
                    <a:lstStyle/>
                    <a:p>
                      <a:endParaRPr lang="fr-FR"/>
                    </a:p>
                  </a:txBody>
                  <a:tcPr/>
                </a:tc>
                <a:tc>
                  <a:txBody>
                    <a:bodyPr/>
                    <a:lstStyle/>
                    <a:p>
                      <a:r>
                        <a:rPr lang="fr-FR" dirty="0"/>
                        <a:t>Hagrid et les enfants se séparent en deux groupes mais Hagrid doit changer les groupes à cause de Malefoy.</a:t>
                      </a:r>
                    </a:p>
                  </a:txBody>
                  <a:tcPr/>
                </a:tc>
                <a:extLst>
                  <a:ext uri="{0D108BD9-81ED-4DB2-BD59-A6C34878D82A}">
                    <a16:rowId xmlns:a16="http://schemas.microsoft.com/office/drawing/2014/main" val="684804791"/>
                  </a:ext>
                </a:extLst>
              </a:tr>
              <a:tr h="0">
                <a:tc>
                  <a:txBody>
                    <a:bodyPr/>
                    <a:lstStyle/>
                    <a:p>
                      <a:endParaRPr lang="fr-FR"/>
                    </a:p>
                  </a:txBody>
                  <a:tcPr/>
                </a:tc>
                <a:tc>
                  <a:txBody>
                    <a:bodyPr/>
                    <a:lstStyle/>
                    <a:p>
                      <a:r>
                        <a:rPr lang="fr-FR" dirty="0"/>
                        <a:t>Harry, Hermione et Neville sont mis en retenue et ont rendez-vous avec Rusard à 23h.</a:t>
                      </a:r>
                    </a:p>
                  </a:txBody>
                  <a:tcPr/>
                </a:tc>
                <a:extLst>
                  <a:ext uri="{0D108BD9-81ED-4DB2-BD59-A6C34878D82A}">
                    <a16:rowId xmlns:a16="http://schemas.microsoft.com/office/drawing/2014/main" val="991087240"/>
                  </a:ext>
                </a:extLst>
              </a:tr>
              <a:tr h="0">
                <a:tc>
                  <a:txBody>
                    <a:bodyPr/>
                    <a:lstStyle/>
                    <a:p>
                      <a:endParaRPr lang="fr-FR"/>
                    </a:p>
                  </a:txBody>
                  <a:tcPr/>
                </a:tc>
                <a:tc>
                  <a:txBody>
                    <a:bodyPr/>
                    <a:lstStyle/>
                    <a:p>
                      <a:r>
                        <a:rPr lang="fr-FR" dirty="0"/>
                        <a:t>Hagrid emmène les enfants dans la Forêt Interdite. </a:t>
                      </a:r>
                    </a:p>
                  </a:txBody>
                  <a:tcPr/>
                </a:tc>
                <a:extLst>
                  <a:ext uri="{0D108BD9-81ED-4DB2-BD59-A6C34878D82A}">
                    <a16:rowId xmlns:a16="http://schemas.microsoft.com/office/drawing/2014/main" val="1537801484"/>
                  </a:ext>
                </a:extLst>
              </a:tr>
              <a:tr h="0">
                <a:tc>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semaine avant les examens, Harry surprend une conversation entre Quirrell et Rogue. Il va raconter ce qu’il a entendu à Ron et Hermione qui lui conseille d’en parler à Dumbledore. </a:t>
                      </a:r>
                    </a:p>
                    <a:p>
                      <a:endParaRPr lang="fr-FR" dirty="0"/>
                    </a:p>
                  </a:txBody>
                  <a:tcPr/>
                </a:tc>
                <a:extLst>
                  <a:ext uri="{0D108BD9-81ED-4DB2-BD59-A6C34878D82A}">
                    <a16:rowId xmlns:a16="http://schemas.microsoft.com/office/drawing/2014/main" val="128604578"/>
                  </a:ext>
                </a:extLst>
              </a:tr>
              <a:tr h="0">
                <a:tc>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Harry soupçonne Rogue de vouloir voler la Pierre Philosophale pour la donner à Voldemort.</a:t>
                      </a:r>
                    </a:p>
                  </a:txBody>
                  <a:tcPr/>
                </a:tc>
                <a:extLst>
                  <a:ext uri="{0D108BD9-81ED-4DB2-BD59-A6C34878D82A}">
                    <a16:rowId xmlns:a16="http://schemas.microsoft.com/office/drawing/2014/main" val="2366647157"/>
                  </a:ext>
                </a:extLst>
              </a:tr>
              <a:tr h="0">
                <a:tc>
                  <a:txBody>
                    <a:bodyPr/>
                    <a:lstStyle/>
                    <a:p>
                      <a:endParaRPr lang="fr-FR"/>
                    </a:p>
                  </a:txBody>
                  <a:tcPr/>
                </a:tc>
                <a:tc>
                  <a:txBody>
                    <a:bodyPr/>
                    <a:lstStyle/>
                    <a:p>
                      <a:r>
                        <a:rPr lang="fr-FR" dirty="0"/>
                        <a:t>Les trois enfants se font surprendre hors des dortoirs en descendant de la plus haute tour d’astronomie</a:t>
                      </a:r>
                    </a:p>
                  </a:txBody>
                  <a:tcPr/>
                </a:tc>
                <a:extLst>
                  <a:ext uri="{0D108BD9-81ED-4DB2-BD59-A6C34878D82A}">
                    <a16:rowId xmlns:a16="http://schemas.microsoft.com/office/drawing/2014/main" val="858178994"/>
                  </a:ext>
                </a:extLst>
              </a:tr>
              <a:tr h="0">
                <a:tc>
                  <a:txBody>
                    <a:bodyPr/>
                    <a:lstStyle/>
                    <a:p>
                      <a:endParaRPr lang="fr-FR"/>
                    </a:p>
                  </a:txBody>
                  <a:tcPr/>
                </a:tc>
                <a:tc>
                  <a:txBody>
                    <a:bodyPr/>
                    <a:lstStyle/>
                    <a:p>
                      <a:r>
                        <a:rPr lang="fr-FR" dirty="0"/>
                        <a:t> Harry retrouve sa cape d’invisibilité soigneusement pliée entre les draps avec un mot épinglé « Au cas où »</a:t>
                      </a:r>
                    </a:p>
                  </a:txBody>
                  <a:tcPr/>
                </a:tc>
                <a:extLst>
                  <a:ext uri="{0D108BD9-81ED-4DB2-BD59-A6C34878D82A}">
                    <a16:rowId xmlns:a16="http://schemas.microsoft.com/office/drawing/2014/main" val="1213229369"/>
                  </a:ext>
                </a:extLst>
              </a:tr>
              <a:tr h="0">
                <a:tc>
                  <a:txBody>
                    <a:bodyPr/>
                    <a:lstStyle/>
                    <a:p>
                      <a:endParaRPr lang="fr-FR" dirty="0"/>
                    </a:p>
                  </a:txBody>
                  <a:tcPr/>
                </a:tc>
                <a:tc>
                  <a:txBody>
                    <a:bodyPr/>
                    <a:lstStyle/>
                    <a:p>
                      <a:r>
                        <a:rPr lang="fr-FR" dirty="0"/>
                        <a:t>Firenze ramène Harry à Hagrid. Sur le chemin, il lui fait comprendre que Voldemort essaie sûrement de retrouver ses pouvoirs.</a:t>
                      </a:r>
                    </a:p>
                  </a:txBody>
                  <a:tcPr/>
                </a:tc>
                <a:extLst>
                  <a:ext uri="{0D108BD9-81ED-4DB2-BD59-A6C34878D82A}">
                    <a16:rowId xmlns:a16="http://schemas.microsoft.com/office/drawing/2014/main" val="1560281386"/>
                  </a:ext>
                </a:extLst>
              </a:tr>
            </a:tbl>
          </a:graphicData>
        </a:graphic>
      </p:graphicFrame>
      <p:pic>
        <p:nvPicPr>
          <p:cNvPr id="10" name="Picture 2">
            <a:extLst>
              <a:ext uri="{FF2B5EF4-FFF2-40B4-BE49-F238E27FC236}">
                <a16:creationId xmlns:a16="http://schemas.microsoft.com/office/drawing/2014/main" id="{D2F6864A-B9B0-78B1-E7E5-5C94F7A96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3" y="5103627"/>
            <a:ext cx="1201435" cy="1499191"/>
          </a:xfrm>
          <a:prstGeom prst="rect">
            <a:avLst/>
          </a:prstGeom>
          <a:noFill/>
          <a:extLst>
            <a:ext uri="{909E8E84-426E-40DD-AFC4-6F175D3DCCD1}">
              <a14:hiddenFill xmlns:a14="http://schemas.microsoft.com/office/drawing/2010/main">
                <a:solidFill>
                  <a:srgbClr val="FFFFFF"/>
                </a:solidFill>
              </a14:hiddenFill>
            </a:ext>
          </a:extLst>
        </p:spPr>
      </p:pic>
      <p:sp>
        <p:nvSpPr>
          <p:cNvPr id="2" name="Zone de texte 8">
            <a:extLst>
              <a:ext uri="{FF2B5EF4-FFF2-40B4-BE49-F238E27FC236}">
                <a16:creationId xmlns:a16="http://schemas.microsoft.com/office/drawing/2014/main" id="{B1A9419E-6C8B-1D08-AF9E-C95203FB427D}"/>
              </a:ext>
            </a:extLst>
          </p:cNvPr>
          <p:cNvSpPr txBox="1"/>
          <p:nvPr/>
        </p:nvSpPr>
        <p:spPr>
          <a:xfrm>
            <a:off x="10482220" y="1983232"/>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0437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276448" y="1998922"/>
            <a:ext cx="11685180" cy="3016210"/>
          </a:xfrm>
          <a:prstGeom prst="rect">
            <a:avLst/>
          </a:prstGeom>
          <a:noFill/>
        </p:spPr>
        <p:txBody>
          <a:bodyPr wrap="square" rtlCol="0">
            <a:spAutoFit/>
          </a:bodyPr>
          <a:lstStyle/>
          <a:p>
            <a:pPr algn="ctr"/>
            <a:r>
              <a:rPr lang="fr-FR" sz="8000" b="1" dirty="0">
                <a:latin typeface="Harry p" panose="00000400000000000000" pitchFamily="2" charset="0"/>
              </a:rPr>
              <a:t>Chapitre 17 : L’homme aux deux visages</a:t>
            </a:r>
            <a:endParaRPr lang="fr-FR" dirty="0"/>
          </a:p>
          <a:p>
            <a:pPr algn="ctr"/>
            <a:endParaRPr lang="fr-FR" sz="3000" b="1" dirty="0">
              <a:solidFill>
                <a:schemeClr val="bg1"/>
              </a:solidFill>
            </a:endParaRPr>
          </a:p>
        </p:txBody>
      </p:sp>
    </p:spTree>
    <p:extLst>
      <p:ext uri="{BB962C8B-B14F-4D97-AF65-F5344CB8AC3E}">
        <p14:creationId xmlns:p14="http://schemas.microsoft.com/office/powerpoint/2010/main" val="1480332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E664287-E20D-FD05-5A1C-764ADF2ACA63}"/>
              </a:ext>
            </a:extLst>
          </p:cNvPr>
          <p:cNvPicPr>
            <a:picLocks noChangeAspect="1"/>
          </p:cNvPicPr>
          <p:nvPr/>
        </p:nvPicPr>
        <p:blipFill>
          <a:blip r:embed="rId2"/>
          <a:stretch>
            <a:fillRect/>
          </a:stretch>
        </p:blipFill>
        <p:spPr>
          <a:xfrm>
            <a:off x="4505990" y="204455"/>
            <a:ext cx="6667500" cy="6534150"/>
          </a:xfrm>
          <a:prstGeom prst="rect">
            <a:avLst/>
          </a:prstGeom>
        </p:spPr>
      </p:pic>
      <p:sp>
        <p:nvSpPr>
          <p:cNvPr id="2" name="Rectangle 1">
            <a:extLst>
              <a:ext uri="{FF2B5EF4-FFF2-40B4-BE49-F238E27FC236}">
                <a16:creationId xmlns:a16="http://schemas.microsoft.com/office/drawing/2014/main" id="{81836F1D-8702-5178-EDD3-D867140A0D46}"/>
              </a:ext>
            </a:extLst>
          </p:cNvPr>
          <p:cNvSpPr/>
          <p:nvPr/>
        </p:nvSpPr>
        <p:spPr>
          <a:xfrm>
            <a:off x="10132828" y="4742121"/>
            <a:ext cx="361507" cy="3083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0CCAF53E-DD9D-99E3-DD3C-D892DC69EFE3}"/>
              </a:ext>
            </a:extLst>
          </p:cNvPr>
          <p:cNvSpPr txBox="1"/>
          <p:nvPr/>
        </p:nvSpPr>
        <p:spPr>
          <a:xfrm>
            <a:off x="361506" y="0"/>
            <a:ext cx="6368903" cy="5866350"/>
          </a:xfrm>
          <a:prstGeom prst="rect">
            <a:avLst/>
          </a:prstGeom>
          <a:solidFill>
            <a:schemeClr val="bg1"/>
          </a:solidFill>
        </p:spPr>
        <p:txBody>
          <a:bodyPr wrap="square" rtlCol="0">
            <a:spAutoFit/>
          </a:bodyPr>
          <a:lstStyle/>
          <a:p>
            <a:pPr marL="342900" indent="-342900">
              <a:lnSpc>
                <a:spcPct val="150000"/>
              </a:lnSpc>
              <a:buAutoNum type="arabicParenR"/>
            </a:pPr>
            <a:r>
              <a:rPr lang="fr-FR" dirty="0"/>
              <a:t>Il a essayé de sauver Harry</a:t>
            </a:r>
          </a:p>
          <a:p>
            <a:pPr marL="342900" indent="-342900">
              <a:lnSpc>
                <a:spcPct val="150000"/>
              </a:lnSpc>
              <a:buAutoNum type="arabicParenR"/>
            </a:pPr>
            <a:r>
              <a:rPr lang="fr-FR" dirty="0"/>
              <a:t>Il a fait entrer le troll à Poudlard</a:t>
            </a:r>
          </a:p>
          <a:p>
            <a:pPr marL="342900" indent="-342900">
              <a:lnSpc>
                <a:spcPct val="150000"/>
              </a:lnSpc>
              <a:buAutoNum type="arabicParenR"/>
            </a:pPr>
            <a:r>
              <a:rPr lang="fr-FR" dirty="0"/>
              <a:t>Quirrell pense qu’il est la clé qui mène à la Pierre</a:t>
            </a:r>
          </a:p>
          <a:p>
            <a:pPr marL="342900" indent="-342900">
              <a:lnSpc>
                <a:spcPct val="150000"/>
              </a:lnSpc>
              <a:buAutoNum type="arabicParenR"/>
            </a:pPr>
            <a:r>
              <a:rPr lang="fr-FR" dirty="0"/>
              <a:t>Couleur de la Pierre Philosophale</a:t>
            </a:r>
          </a:p>
          <a:p>
            <a:pPr marL="342900" indent="-342900">
              <a:lnSpc>
                <a:spcPct val="150000"/>
              </a:lnSpc>
              <a:buAutoNum type="arabicParenR"/>
            </a:pPr>
            <a:r>
              <a:rPr lang="fr-FR" dirty="0"/>
              <a:t>Ville où Quirrell croit que Dumbledore est</a:t>
            </a:r>
          </a:p>
          <a:p>
            <a:pPr marL="342900" indent="-342900">
              <a:lnSpc>
                <a:spcPct val="150000"/>
              </a:lnSpc>
              <a:buAutoNum type="arabicParenR"/>
            </a:pPr>
            <a:r>
              <a:rPr lang="fr-FR" dirty="0"/>
              <a:t>Son visage se trouve sur le crâne de Quirrell</a:t>
            </a:r>
          </a:p>
          <a:p>
            <a:pPr marL="342900" indent="-342900">
              <a:lnSpc>
                <a:spcPct val="150000"/>
              </a:lnSpc>
              <a:buAutoNum type="arabicParenR"/>
            </a:pPr>
            <a:r>
              <a:rPr lang="fr-FR" dirty="0"/>
              <a:t>Quand Harry se réveille à l’infirmerie, il est la première personne que Harry voit</a:t>
            </a:r>
          </a:p>
          <a:p>
            <a:pPr marL="342900" indent="-342900">
              <a:lnSpc>
                <a:spcPct val="150000"/>
              </a:lnSpc>
              <a:buAutoNum type="arabicParenR"/>
            </a:pPr>
            <a:r>
              <a:rPr lang="fr-FR" dirty="0"/>
              <a:t>Nombre de jours pendant lesquels Harry est resté à l’infirmerie</a:t>
            </a:r>
          </a:p>
          <a:p>
            <a:pPr marL="342900" indent="-342900">
              <a:lnSpc>
                <a:spcPct val="150000"/>
              </a:lnSpc>
              <a:buAutoNum type="arabicParenR"/>
            </a:pPr>
            <a:r>
              <a:rPr lang="fr-FR" dirty="0"/>
              <a:t>Sentiment que Voldemort est incapable de comprendre</a:t>
            </a:r>
          </a:p>
          <a:p>
            <a:pPr marL="342900" indent="-342900">
              <a:lnSpc>
                <a:spcPct val="150000"/>
              </a:lnSpc>
              <a:buAutoNum type="arabicParenR"/>
            </a:pPr>
            <a:r>
              <a:rPr lang="fr-FR" dirty="0"/>
              <a:t>Il va mourir car la Pierre a été détruite</a:t>
            </a:r>
          </a:p>
          <a:p>
            <a:pPr marL="342900" indent="-342900">
              <a:lnSpc>
                <a:spcPct val="150000"/>
              </a:lnSpc>
              <a:buAutoNum type="arabicParenR"/>
            </a:pPr>
            <a:r>
              <a:rPr lang="fr-FR" dirty="0"/>
              <a:t>Synonyme de festin</a:t>
            </a:r>
          </a:p>
          <a:p>
            <a:pPr marL="342900" indent="-342900">
              <a:lnSpc>
                <a:spcPct val="150000"/>
              </a:lnSpc>
              <a:buAutoNum type="arabicParenR"/>
            </a:pPr>
            <a:r>
              <a:rPr lang="fr-FR" dirty="0"/>
              <a:t>Prénom de celui à qui Dumbledore attribue 10 points</a:t>
            </a:r>
          </a:p>
        </p:txBody>
      </p:sp>
      <p:sp>
        <p:nvSpPr>
          <p:cNvPr id="4" name="Zone de texte 8">
            <a:extLst>
              <a:ext uri="{FF2B5EF4-FFF2-40B4-BE49-F238E27FC236}">
                <a16:creationId xmlns:a16="http://schemas.microsoft.com/office/drawing/2014/main" id="{97ABF27E-B990-C341-A3B0-2A72A1A3971C}"/>
              </a:ext>
            </a:extLst>
          </p:cNvPr>
          <p:cNvSpPr txBox="1"/>
          <p:nvPr/>
        </p:nvSpPr>
        <p:spPr>
          <a:xfrm>
            <a:off x="4336601" y="5938543"/>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123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F3B30089-3CE3-1FCD-DBC0-E295558B31BF}"/>
              </a:ext>
            </a:extLst>
          </p:cNvPr>
          <p:cNvCxnSpPr/>
          <p:nvPr/>
        </p:nvCxnSpPr>
        <p:spPr>
          <a:xfrm>
            <a:off x="1392865" y="95693"/>
            <a:ext cx="0" cy="6422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A5FDDE75-5637-4C51-988B-28E7C8E60257}"/>
              </a:ext>
            </a:extLst>
          </p:cNvPr>
          <p:cNvCxnSpPr/>
          <p:nvPr/>
        </p:nvCxnSpPr>
        <p:spPr>
          <a:xfrm>
            <a:off x="1403497" y="425303"/>
            <a:ext cx="2902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45C8C75-30D6-8279-F233-714095254D16}"/>
              </a:ext>
            </a:extLst>
          </p:cNvPr>
          <p:cNvSpPr txBox="1"/>
          <p:nvPr/>
        </p:nvSpPr>
        <p:spPr>
          <a:xfrm>
            <a:off x="4518837" y="212651"/>
            <a:ext cx="2616101" cy="646331"/>
          </a:xfrm>
          <a:prstGeom prst="rect">
            <a:avLst/>
          </a:prstGeom>
          <a:noFill/>
        </p:spPr>
        <p:txBody>
          <a:bodyPr wrap="none" rtlCol="0">
            <a:spAutoFit/>
          </a:bodyPr>
          <a:lstStyle/>
          <a:p>
            <a:r>
              <a:rPr lang="fr-FR" dirty="0"/>
              <a:t>Carte d’identité du roman</a:t>
            </a:r>
          </a:p>
          <a:p>
            <a:endParaRPr lang="fr-FR" dirty="0"/>
          </a:p>
        </p:txBody>
      </p:sp>
      <p:sp>
        <p:nvSpPr>
          <p:cNvPr id="9" name="ZoneTexte 8">
            <a:extLst>
              <a:ext uri="{FF2B5EF4-FFF2-40B4-BE49-F238E27FC236}">
                <a16:creationId xmlns:a16="http://schemas.microsoft.com/office/drawing/2014/main" id="{23BA6DCF-D8AA-10AB-BEE0-8A64FC653C55}"/>
              </a:ext>
            </a:extLst>
          </p:cNvPr>
          <p:cNvSpPr txBox="1"/>
          <p:nvPr/>
        </p:nvSpPr>
        <p:spPr>
          <a:xfrm>
            <a:off x="2509284" y="106326"/>
            <a:ext cx="399468" cy="369332"/>
          </a:xfrm>
          <a:prstGeom prst="rect">
            <a:avLst/>
          </a:prstGeom>
          <a:noFill/>
        </p:spPr>
        <p:txBody>
          <a:bodyPr wrap="none" rtlCol="0">
            <a:spAutoFit/>
          </a:bodyPr>
          <a:lstStyle/>
          <a:p>
            <a:r>
              <a:rPr lang="fr-FR" dirty="0">
                <a:solidFill>
                  <a:srgbClr val="0070C0"/>
                </a:solidFill>
              </a:rPr>
              <a:t>5c</a:t>
            </a:r>
          </a:p>
        </p:txBody>
      </p:sp>
      <p:sp>
        <p:nvSpPr>
          <p:cNvPr id="10" name="Forme libre : forme 9">
            <a:extLst>
              <a:ext uri="{FF2B5EF4-FFF2-40B4-BE49-F238E27FC236}">
                <a16:creationId xmlns:a16="http://schemas.microsoft.com/office/drawing/2014/main" id="{35156A30-1ACC-632A-C330-67677E6ABBC9}"/>
              </a:ext>
            </a:extLst>
          </p:cNvPr>
          <p:cNvSpPr/>
          <p:nvPr/>
        </p:nvSpPr>
        <p:spPr>
          <a:xfrm>
            <a:off x="1392865" y="829339"/>
            <a:ext cx="2711302" cy="414670"/>
          </a:xfrm>
          <a:custGeom>
            <a:avLst/>
            <a:gdLst>
              <a:gd name="connsiteX0" fmla="*/ 0 w 2711302"/>
              <a:gd name="connsiteY0" fmla="*/ 148856 h 414670"/>
              <a:gd name="connsiteX1" fmla="*/ 10632 w 2711302"/>
              <a:gd name="connsiteY1" fmla="*/ 95693 h 414670"/>
              <a:gd name="connsiteX2" fmla="*/ 191386 w 2711302"/>
              <a:gd name="connsiteY2" fmla="*/ 10632 h 414670"/>
              <a:gd name="connsiteX3" fmla="*/ 265814 w 2711302"/>
              <a:gd name="connsiteY3" fmla="*/ 21265 h 414670"/>
              <a:gd name="connsiteX4" fmla="*/ 372139 w 2711302"/>
              <a:gd name="connsiteY4" fmla="*/ 180753 h 414670"/>
              <a:gd name="connsiteX5" fmla="*/ 478465 w 2711302"/>
              <a:gd name="connsiteY5" fmla="*/ 329609 h 414670"/>
              <a:gd name="connsiteX6" fmla="*/ 520995 w 2711302"/>
              <a:gd name="connsiteY6" fmla="*/ 340242 h 414670"/>
              <a:gd name="connsiteX7" fmla="*/ 733646 w 2711302"/>
              <a:gd name="connsiteY7" fmla="*/ 95693 h 414670"/>
              <a:gd name="connsiteX8" fmla="*/ 935665 w 2711302"/>
              <a:gd name="connsiteY8" fmla="*/ 0 h 414670"/>
              <a:gd name="connsiteX9" fmla="*/ 1020725 w 2711302"/>
              <a:gd name="connsiteY9" fmla="*/ 10632 h 414670"/>
              <a:gd name="connsiteX10" fmla="*/ 1105786 w 2711302"/>
              <a:gd name="connsiteY10" fmla="*/ 212651 h 414670"/>
              <a:gd name="connsiteX11" fmla="*/ 1201479 w 2711302"/>
              <a:gd name="connsiteY11" fmla="*/ 329609 h 414670"/>
              <a:gd name="connsiteX12" fmla="*/ 1329070 w 2711302"/>
              <a:gd name="connsiteY12" fmla="*/ 308344 h 414670"/>
              <a:gd name="connsiteX13" fmla="*/ 1414130 w 2711302"/>
              <a:gd name="connsiteY13" fmla="*/ 148856 h 414670"/>
              <a:gd name="connsiteX14" fmla="*/ 1467293 w 2711302"/>
              <a:gd name="connsiteY14" fmla="*/ 95693 h 414670"/>
              <a:gd name="connsiteX15" fmla="*/ 1616149 w 2711302"/>
              <a:gd name="connsiteY15" fmla="*/ 31898 h 414670"/>
              <a:gd name="connsiteX16" fmla="*/ 1690577 w 2711302"/>
              <a:gd name="connsiteY16" fmla="*/ 85060 h 414670"/>
              <a:gd name="connsiteX17" fmla="*/ 1733107 w 2711302"/>
              <a:gd name="connsiteY17" fmla="*/ 287079 h 414670"/>
              <a:gd name="connsiteX18" fmla="*/ 1839432 w 2711302"/>
              <a:gd name="connsiteY18" fmla="*/ 340242 h 414670"/>
              <a:gd name="connsiteX19" fmla="*/ 1967023 w 2711302"/>
              <a:gd name="connsiteY19" fmla="*/ 297712 h 414670"/>
              <a:gd name="connsiteX20" fmla="*/ 1998921 w 2711302"/>
              <a:gd name="connsiteY20" fmla="*/ 212651 h 414670"/>
              <a:gd name="connsiteX21" fmla="*/ 2137144 w 2711302"/>
              <a:gd name="connsiteY21" fmla="*/ 31898 h 414670"/>
              <a:gd name="connsiteX22" fmla="*/ 2211572 w 2711302"/>
              <a:gd name="connsiteY22" fmla="*/ 21265 h 414670"/>
              <a:gd name="connsiteX23" fmla="*/ 2264735 w 2711302"/>
              <a:gd name="connsiteY23" fmla="*/ 31898 h 414670"/>
              <a:gd name="connsiteX24" fmla="*/ 2317897 w 2711302"/>
              <a:gd name="connsiteY24" fmla="*/ 212651 h 414670"/>
              <a:gd name="connsiteX25" fmla="*/ 2339163 w 2711302"/>
              <a:gd name="connsiteY25" fmla="*/ 265814 h 414670"/>
              <a:gd name="connsiteX26" fmla="*/ 2349795 w 2711302"/>
              <a:gd name="connsiteY26" fmla="*/ 308344 h 414670"/>
              <a:gd name="connsiteX27" fmla="*/ 2551814 w 2711302"/>
              <a:gd name="connsiteY27" fmla="*/ 414670 h 414670"/>
              <a:gd name="connsiteX28" fmla="*/ 2647507 w 2711302"/>
              <a:gd name="connsiteY28" fmla="*/ 361507 h 414670"/>
              <a:gd name="connsiteX29" fmla="*/ 2711302 w 2711302"/>
              <a:gd name="connsiteY29" fmla="*/ 308344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11302" h="414670">
                <a:moveTo>
                  <a:pt x="0" y="148856"/>
                </a:moveTo>
                <a:cubicBezTo>
                  <a:pt x="3544" y="131135"/>
                  <a:pt x="-2147" y="108472"/>
                  <a:pt x="10632" y="95693"/>
                </a:cubicBezTo>
                <a:cubicBezTo>
                  <a:pt x="67148" y="39177"/>
                  <a:pt x="122123" y="30422"/>
                  <a:pt x="191386" y="10632"/>
                </a:cubicBezTo>
                <a:cubicBezTo>
                  <a:pt x="216195" y="14176"/>
                  <a:pt x="247564" y="4089"/>
                  <a:pt x="265814" y="21265"/>
                </a:cubicBezTo>
                <a:cubicBezTo>
                  <a:pt x="312341" y="65055"/>
                  <a:pt x="339266" y="125965"/>
                  <a:pt x="372139" y="180753"/>
                </a:cubicBezTo>
                <a:cubicBezTo>
                  <a:pt x="422138" y="264084"/>
                  <a:pt x="401984" y="287120"/>
                  <a:pt x="478465" y="329609"/>
                </a:cubicBezTo>
                <a:cubicBezTo>
                  <a:pt x="491239" y="336706"/>
                  <a:pt x="506818" y="336698"/>
                  <a:pt x="520995" y="340242"/>
                </a:cubicBezTo>
                <a:cubicBezTo>
                  <a:pt x="912545" y="19882"/>
                  <a:pt x="342621" y="506270"/>
                  <a:pt x="733646" y="95693"/>
                </a:cubicBezTo>
                <a:cubicBezTo>
                  <a:pt x="802040" y="23879"/>
                  <a:pt x="852083" y="20895"/>
                  <a:pt x="935665" y="0"/>
                </a:cubicBezTo>
                <a:cubicBezTo>
                  <a:pt x="964018" y="3544"/>
                  <a:pt x="997232" y="-5633"/>
                  <a:pt x="1020725" y="10632"/>
                </a:cubicBezTo>
                <a:cubicBezTo>
                  <a:pt x="1082469" y="53378"/>
                  <a:pt x="1080604" y="155991"/>
                  <a:pt x="1105786" y="212651"/>
                </a:cubicBezTo>
                <a:cubicBezTo>
                  <a:pt x="1126527" y="259318"/>
                  <a:pt x="1166374" y="294504"/>
                  <a:pt x="1201479" y="329609"/>
                </a:cubicBezTo>
                <a:cubicBezTo>
                  <a:pt x="1244009" y="322521"/>
                  <a:pt x="1290964" y="328518"/>
                  <a:pt x="1329070" y="308344"/>
                </a:cubicBezTo>
                <a:cubicBezTo>
                  <a:pt x="1384383" y="279061"/>
                  <a:pt x="1386872" y="193150"/>
                  <a:pt x="1414130" y="148856"/>
                </a:cubicBezTo>
                <a:cubicBezTo>
                  <a:pt x="1427265" y="127512"/>
                  <a:pt x="1446688" y="109958"/>
                  <a:pt x="1467293" y="95693"/>
                </a:cubicBezTo>
                <a:cubicBezTo>
                  <a:pt x="1516094" y="61907"/>
                  <a:pt x="1562096" y="49915"/>
                  <a:pt x="1616149" y="31898"/>
                </a:cubicBezTo>
                <a:cubicBezTo>
                  <a:pt x="1640958" y="49619"/>
                  <a:pt x="1676312" y="58115"/>
                  <a:pt x="1690577" y="85060"/>
                </a:cubicBezTo>
                <a:cubicBezTo>
                  <a:pt x="1694905" y="93235"/>
                  <a:pt x="1712671" y="257884"/>
                  <a:pt x="1733107" y="287079"/>
                </a:cubicBezTo>
                <a:cubicBezTo>
                  <a:pt x="1746627" y="306393"/>
                  <a:pt x="1818808" y="331992"/>
                  <a:pt x="1839432" y="340242"/>
                </a:cubicBezTo>
                <a:cubicBezTo>
                  <a:pt x="1881962" y="326065"/>
                  <a:pt x="1932016" y="325718"/>
                  <a:pt x="1967023" y="297712"/>
                </a:cubicBezTo>
                <a:cubicBezTo>
                  <a:pt x="1990669" y="278795"/>
                  <a:pt x="1986494" y="240266"/>
                  <a:pt x="1998921" y="212651"/>
                </a:cubicBezTo>
                <a:cubicBezTo>
                  <a:pt x="2038655" y="124352"/>
                  <a:pt x="2048192" y="70020"/>
                  <a:pt x="2137144" y="31898"/>
                </a:cubicBezTo>
                <a:cubicBezTo>
                  <a:pt x="2160179" y="22026"/>
                  <a:pt x="2186763" y="24809"/>
                  <a:pt x="2211572" y="21265"/>
                </a:cubicBezTo>
                <a:cubicBezTo>
                  <a:pt x="2229293" y="24809"/>
                  <a:pt x="2251956" y="19119"/>
                  <a:pt x="2264735" y="31898"/>
                </a:cubicBezTo>
                <a:cubicBezTo>
                  <a:pt x="2322603" y="89766"/>
                  <a:pt x="2302767" y="142044"/>
                  <a:pt x="2317897" y="212651"/>
                </a:cubicBezTo>
                <a:cubicBezTo>
                  <a:pt x="2321896" y="231314"/>
                  <a:pt x="2333127" y="247707"/>
                  <a:pt x="2339163" y="265814"/>
                </a:cubicBezTo>
                <a:cubicBezTo>
                  <a:pt x="2343784" y="279677"/>
                  <a:pt x="2340666" y="296933"/>
                  <a:pt x="2349795" y="308344"/>
                </a:cubicBezTo>
                <a:cubicBezTo>
                  <a:pt x="2411775" y="385819"/>
                  <a:pt x="2457003" y="383066"/>
                  <a:pt x="2551814" y="414670"/>
                </a:cubicBezTo>
                <a:cubicBezTo>
                  <a:pt x="2583712" y="396949"/>
                  <a:pt x="2616813" y="381239"/>
                  <a:pt x="2647507" y="361507"/>
                </a:cubicBezTo>
                <a:cubicBezTo>
                  <a:pt x="2679478" y="340954"/>
                  <a:pt x="2690169" y="329479"/>
                  <a:pt x="2711302" y="308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4704B27-C6A7-6DB3-F641-FCCA4298FD21}"/>
              </a:ext>
            </a:extLst>
          </p:cNvPr>
          <p:cNvSpPr txBox="1"/>
          <p:nvPr/>
        </p:nvSpPr>
        <p:spPr>
          <a:xfrm>
            <a:off x="1382233" y="1382233"/>
            <a:ext cx="8939370" cy="4862870"/>
          </a:xfrm>
          <a:prstGeom prst="rect">
            <a:avLst/>
          </a:prstGeom>
          <a:noFill/>
        </p:spPr>
        <p:txBody>
          <a:bodyPr wrap="none" rtlCol="0">
            <a:spAutoFit/>
          </a:bodyPr>
          <a:lstStyle/>
          <a:p>
            <a:r>
              <a:rPr lang="fr-FR" sz="2000" dirty="0">
                <a:solidFill>
                  <a:schemeClr val="accent6"/>
                </a:solidFill>
              </a:rPr>
              <a:t>Coller carte d’identité</a:t>
            </a:r>
          </a:p>
          <a:p>
            <a:endParaRPr lang="fr-FR" sz="2000" dirty="0">
              <a:solidFill>
                <a:schemeClr val="accent6"/>
              </a:solidFill>
            </a:endParaRPr>
          </a:p>
          <a:p>
            <a:pPr>
              <a:lnSpc>
                <a:spcPct val="150000"/>
              </a:lnSpc>
            </a:pPr>
            <a:r>
              <a:rPr lang="fr-FR" sz="2000" dirty="0"/>
              <a:t>L’auteur: ……………………………………</a:t>
            </a:r>
          </a:p>
          <a:p>
            <a:pPr>
              <a:lnSpc>
                <a:spcPct val="150000"/>
              </a:lnSpc>
            </a:pPr>
            <a:r>
              <a:rPr lang="fr-FR" sz="2000" dirty="0"/>
              <a:t>Il y a ………….. tomes.</a:t>
            </a:r>
          </a:p>
          <a:p>
            <a:pPr>
              <a:lnSpc>
                <a:spcPct val="150000"/>
              </a:lnSpc>
            </a:pPr>
            <a:r>
              <a:rPr lang="fr-FR" sz="2000" dirty="0"/>
              <a:t>Il y a / Il n’y a pas d’illustrations dans le roman.</a:t>
            </a:r>
          </a:p>
          <a:p>
            <a:pPr>
              <a:lnSpc>
                <a:spcPct val="150000"/>
              </a:lnSpc>
            </a:pPr>
            <a:r>
              <a:rPr lang="fr-FR" sz="2000" dirty="0"/>
              <a:t>Le roman comporte ………………….. pages.</a:t>
            </a:r>
          </a:p>
          <a:p>
            <a:pPr>
              <a:lnSpc>
                <a:spcPct val="150000"/>
              </a:lnSpc>
            </a:pPr>
            <a:r>
              <a:rPr lang="fr-FR" sz="2000" dirty="0"/>
              <a:t>L’histoire est divisée en ……………………… chapitres.</a:t>
            </a:r>
          </a:p>
          <a:p>
            <a:pPr>
              <a:lnSpc>
                <a:spcPct val="150000"/>
              </a:lnSpc>
            </a:pPr>
            <a:r>
              <a:rPr lang="fr-FR" sz="2000" dirty="0"/>
              <a:t>Titre original du roman: ……………………………………….</a:t>
            </a:r>
          </a:p>
          <a:p>
            <a:pPr>
              <a:lnSpc>
                <a:spcPct val="150000"/>
              </a:lnSpc>
            </a:pPr>
            <a:r>
              <a:rPr lang="fr-FR" sz="2000" dirty="0"/>
              <a:t>Le roman a été publié en anglais en ………………………… et en français en ……………………</a:t>
            </a:r>
          </a:p>
          <a:p>
            <a:endParaRPr lang="fr-FR" sz="2000" dirty="0">
              <a:solidFill>
                <a:schemeClr val="accent6"/>
              </a:solidFill>
            </a:endParaRPr>
          </a:p>
          <a:p>
            <a:endParaRPr lang="fr-FR" sz="2000" dirty="0">
              <a:solidFill>
                <a:schemeClr val="accent6"/>
              </a:solidFill>
            </a:endParaRPr>
          </a:p>
          <a:p>
            <a:endParaRPr lang="fr-FR" sz="2000" dirty="0">
              <a:solidFill>
                <a:schemeClr val="accent6"/>
              </a:solidFill>
            </a:endParaRPr>
          </a:p>
        </p:txBody>
      </p:sp>
      <p:sp>
        <p:nvSpPr>
          <p:cNvPr id="14" name="Forme libre : forme 13">
            <a:extLst>
              <a:ext uri="{FF2B5EF4-FFF2-40B4-BE49-F238E27FC236}">
                <a16:creationId xmlns:a16="http://schemas.microsoft.com/office/drawing/2014/main" id="{75549C51-C2B5-B1F5-42B9-8D0A9793CF77}"/>
              </a:ext>
            </a:extLst>
          </p:cNvPr>
          <p:cNvSpPr/>
          <p:nvPr/>
        </p:nvSpPr>
        <p:spPr>
          <a:xfrm>
            <a:off x="1438940" y="5330455"/>
            <a:ext cx="2711302" cy="414670"/>
          </a:xfrm>
          <a:custGeom>
            <a:avLst/>
            <a:gdLst>
              <a:gd name="connsiteX0" fmla="*/ 0 w 2711302"/>
              <a:gd name="connsiteY0" fmla="*/ 148856 h 414670"/>
              <a:gd name="connsiteX1" fmla="*/ 10632 w 2711302"/>
              <a:gd name="connsiteY1" fmla="*/ 95693 h 414670"/>
              <a:gd name="connsiteX2" fmla="*/ 191386 w 2711302"/>
              <a:gd name="connsiteY2" fmla="*/ 10632 h 414670"/>
              <a:gd name="connsiteX3" fmla="*/ 265814 w 2711302"/>
              <a:gd name="connsiteY3" fmla="*/ 21265 h 414670"/>
              <a:gd name="connsiteX4" fmla="*/ 372139 w 2711302"/>
              <a:gd name="connsiteY4" fmla="*/ 180753 h 414670"/>
              <a:gd name="connsiteX5" fmla="*/ 478465 w 2711302"/>
              <a:gd name="connsiteY5" fmla="*/ 329609 h 414670"/>
              <a:gd name="connsiteX6" fmla="*/ 520995 w 2711302"/>
              <a:gd name="connsiteY6" fmla="*/ 340242 h 414670"/>
              <a:gd name="connsiteX7" fmla="*/ 733646 w 2711302"/>
              <a:gd name="connsiteY7" fmla="*/ 95693 h 414670"/>
              <a:gd name="connsiteX8" fmla="*/ 935665 w 2711302"/>
              <a:gd name="connsiteY8" fmla="*/ 0 h 414670"/>
              <a:gd name="connsiteX9" fmla="*/ 1020725 w 2711302"/>
              <a:gd name="connsiteY9" fmla="*/ 10632 h 414670"/>
              <a:gd name="connsiteX10" fmla="*/ 1105786 w 2711302"/>
              <a:gd name="connsiteY10" fmla="*/ 212651 h 414670"/>
              <a:gd name="connsiteX11" fmla="*/ 1201479 w 2711302"/>
              <a:gd name="connsiteY11" fmla="*/ 329609 h 414670"/>
              <a:gd name="connsiteX12" fmla="*/ 1329070 w 2711302"/>
              <a:gd name="connsiteY12" fmla="*/ 308344 h 414670"/>
              <a:gd name="connsiteX13" fmla="*/ 1414130 w 2711302"/>
              <a:gd name="connsiteY13" fmla="*/ 148856 h 414670"/>
              <a:gd name="connsiteX14" fmla="*/ 1467293 w 2711302"/>
              <a:gd name="connsiteY14" fmla="*/ 95693 h 414670"/>
              <a:gd name="connsiteX15" fmla="*/ 1616149 w 2711302"/>
              <a:gd name="connsiteY15" fmla="*/ 31898 h 414670"/>
              <a:gd name="connsiteX16" fmla="*/ 1690577 w 2711302"/>
              <a:gd name="connsiteY16" fmla="*/ 85060 h 414670"/>
              <a:gd name="connsiteX17" fmla="*/ 1733107 w 2711302"/>
              <a:gd name="connsiteY17" fmla="*/ 287079 h 414670"/>
              <a:gd name="connsiteX18" fmla="*/ 1839432 w 2711302"/>
              <a:gd name="connsiteY18" fmla="*/ 340242 h 414670"/>
              <a:gd name="connsiteX19" fmla="*/ 1967023 w 2711302"/>
              <a:gd name="connsiteY19" fmla="*/ 297712 h 414670"/>
              <a:gd name="connsiteX20" fmla="*/ 1998921 w 2711302"/>
              <a:gd name="connsiteY20" fmla="*/ 212651 h 414670"/>
              <a:gd name="connsiteX21" fmla="*/ 2137144 w 2711302"/>
              <a:gd name="connsiteY21" fmla="*/ 31898 h 414670"/>
              <a:gd name="connsiteX22" fmla="*/ 2211572 w 2711302"/>
              <a:gd name="connsiteY22" fmla="*/ 21265 h 414670"/>
              <a:gd name="connsiteX23" fmla="*/ 2264735 w 2711302"/>
              <a:gd name="connsiteY23" fmla="*/ 31898 h 414670"/>
              <a:gd name="connsiteX24" fmla="*/ 2317897 w 2711302"/>
              <a:gd name="connsiteY24" fmla="*/ 212651 h 414670"/>
              <a:gd name="connsiteX25" fmla="*/ 2339163 w 2711302"/>
              <a:gd name="connsiteY25" fmla="*/ 265814 h 414670"/>
              <a:gd name="connsiteX26" fmla="*/ 2349795 w 2711302"/>
              <a:gd name="connsiteY26" fmla="*/ 308344 h 414670"/>
              <a:gd name="connsiteX27" fmla="*/ 2551814 w 2711302"/>
              <a:gd name="connsiteY27" fmla="*/ 414670 h 414670"/>
              <a:gd name="connsiteX28" fmla="*/ 2647507 w 2711302"/>
              <a:gd name="connsiteY28" fmla="*/ 361507 h 414670"/>
              <a:gd name="connsiteX29" fmla="*/ 2711302 w 2711302"/>
              <a:gd name="connsiteY29" fmla="*/ 308344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11302" h="414670">
                <a:moveTo>
                  <a:pt x="0" y="148856"/>
                </a:moveTo>
                <a:cubicBezTo>
                  <a:pt x="3544" y="131135"/>
                  <a:pt x="-2147" y="108472"/>
                  <a:pt x="10632" y="95693"/>
                </a:cubicBezTo>
                <a:cubicBezTo>
                  <a:pt x="67148" y="39177"/>
                  <a:pt x="122123" y="30422"/>
                  <a:pt x="191386" y="10632"/>
                </a:cubicBezTo>
                <a:cubicBezTo>
                  <a:pt x="216195" y="14176"/>
                  <a:pt x="247564" y="4089"/>
                  <a:pt x="265814" y="21265"/>
                </a:cubicBezTo>
                <a:cubicBezTo>
                  <a:pt x="312341" y="65055"/>
                  <a:pt x="339266" y="125965"/>
                  <a:pt x="372139" y="180753"/>
                </a:cubicBezTo>
                <a:cubicBezTo>
                  <a:pt x="422138" y="264084"/>
                  <a:pt x="401984" y="287120"/>
                  <a:pt x="478465" y="329609"/>
                </a:cubicBezTo>
                <a:cubicBezTo>
                  <a:pt x="491239" y="336706"/>
                  <a:pt x="506818" y="336698"/>
                  <a:pt x="520995" y="340242"/>
                </a:cubicBezTo>
                <a:cubicBezTo>
                  <a:pt x="912545" y="19882"/>
                  <a:pt x="342621" y="506270"/>
                  <a:pt x="733646" y="95693"/>
                </a:cubicBezTo>
                <a:cubicBezTo>
                  <a:pt x="802040" y="23879"/>
                  <a:pt x="852083" y="20895"/>
                  <a:pt x="935665" y="0"/>
                </a:cubicBezTo>
                <a:cubicBezTo>
                  <a:pt x="964018" y="3544"/>
                  <a:pt x="997232" y="-5633"/>
                  <a:pt x="1020725" y="10632"/>
                </a:cubicBezTo>
                <a:cubicBezTo>
                  <a:pt x="1082469" y="53378"/>
                  <a:pt x="1080604" y="155991"/>
                  <a:pt x="1105786" y="212651"/>
                </a:cubicBezTo>
                <a:cubicBezTo>
                  <a:pt x="1126527" y="259318"/>
                  <a:pt x="1166374" y="294504"/>
                  <a:pt x="1201479" y="329609"/>
                </a:cubicBezTo>
                <a:cubicBezTo>
                  <a:pt x="1244009" y="322521"/>
                  <a:pt x="1290964" y="328518"/>
                  <a:pt x="1329070" y="308344"/>
                </a:cubicBezTo>
                <a:cubicBezTo>
                  <a:pt x="1384383" y="279061"/>
                  <a:pt x="1386872" y="193150"/>
                  <a:pt x="1414130" y="148856"/>
                </a:cubicBezTo>
                <a:cubicBezTo>
                  <a:pt x="1427265" y="127512"/>
                  <a:pt x="1446688" y="109958"/>
                  <a:pt x="1467293" y="95693"/>
                </a:cubicBezTo>
                <a:cubicBezTo>
                  <a:pt x="1516094" y="61907"/>
                  <a:pt x="1562096" y="49915"/>
                  <a:pt x="1616149" y="31898"/>
                </a:cubicBezTo>
                <a:cubicBezTo>
                  <a:pt x="1640958" y="49619"/>
                  <a:pt x="1676312" y="58115"/>
                  <a:pt x="1690577" y="85060"/>
                </a:cubicBezTo>
                <a:cubicBezTo>
                  <a:pt x="1694905" y="93235"/>
                  <a:pt x="1712671" y="257884"/>
                  <a:pt x="1733107" y="287079"/>
                </a:cubicBezTo>
                <a:cubicBezTo>
                  <a:pt x="1746627" y="306393"/>
                  <a:pt x="1818808" y="331992"/>
                  <a:pt x="1839432" y="340242"/>
                </a:cubicBezTo>
                <a:cubicBezTo>
                  <a:pt x="1881962" y="326065"/>
                  <a:pt x="1932016" y="325718"/>
                  <a:pt x="1967023" y="297712"/>
                </a:cubicBezTo>
                <a:cubicBezTo>
                  <a:pt x="1990669" y="278795"/>
                  <a:pt x="1986494" y="240266"/>
                  <a:pt x="1998921" y="212651"/>
                </a:cubicBezTo>
                <a:cubicBezTo>
                  <a:pt x="2038655" y="124352"/>
                  <a:pt x="2048192" y="70020"/>
                  <a:pt x="2137144" y="31898"/>
                </a:cubicBezTo>
                <a:cubicBezTo>
                  <a:pt x="2160179" y="22026"/>
                  <a:pt x="2186763" y="24809"/>
                  <a:pt x="2211572" y="21265"/>
                </a:cubicBezTo>
                <a:cubicBezTo>
                  <a:pt x="2229293" y="24809"/>
                  <a:pt x="2251956" y="19119"/>
                  <a:pt x="2264735" y="31898"/>
                </a:cubicBezTo>
                <a:cubicBezTo>
                  <a:pt x="2322603" y="89766"/>
                  <a:pt x="2302767" y="142044"/>
                  <a:pt x="2317897" y="212651"/>
                </a:cubicBezTo>
                <a:cubicBezTo>
                  <a:pt x="2321896" y="231314"/>
                  <a:pt x="2333127" y="247707"/>
                  <a:pt x="2339163" y="265814"/>
                </a:cubicBezTo>
                <a:cubicBezTo>
                  <a:pt x="2343784" y="279677"/>
                  <a:pt x="2340666" y="296933"/>
                  <a:pt x="2349795" y="308344"/>
                </a:cubicBezTo>
                <a:cubicBezTo>
                  <a:pt x="2411775" y="385819"/>
                  <a:pt x="2457003" y="383066"/>
                  <a:pt x="2551814" y="414670"/>
                </a:cubicBezTo>
                <a:cubicBezTo>
                  <a:pt x="2583712" y="396949"/>
                  <a:pt x="2616813" y="381239"/>
                  <a:pt x="2647507" y="361507"/>
                </a:cubicBezTo>
                <a:cubicBezTo>
                  <a:pt x="2679478" y="340954"/>
                  <a:pt x="2690169" y="329479"/>
                  <a:pt x="2711302" y="308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6BC0521-4A76-60E1-9FE8-686FF6F3BFE9}"/>
              </a:ext>
            </a:extLst>
          </p:cNvPr>
          <p:cNvSpPr txBox="1"/>
          <p:nvPr/>
        </p:nvSpPr>
        <p:spPr>
          <a:xfrm>
            <a:off x="1424763" y="5943600"/>
            <a:ext cx="2416239" cy="400110"/>
          </a:xfrm>
          <a:prstGeom prst="rect">
            <a:avLst/>
          </a:prstGeom>
          <a:noFill/>
        </p:spPr>
        <p:txBody>
          <a:bodyPr wrap="none" rtlCol="0">
            <a:spAutoFit/>
          </a:bodyPr>
          <a:lstStyle/>
          <a:p>
            <a:r>
              <a:rPr lang="fr-FR" sz="2000" dirty="0">
                <a:solidFill>
                  <a:schemeClr val="accent6"/>
                </a:solidFill>
              </a:rPr>
              <a:t>Coller fiche J’enquête</a:t>
            </a:r>
          </a:p>
        </p:txBody>
      </p:sp>
      <p:sp>
        <p:nvSpPr>
          <p:cNvPr id="2" name="Zone de texte 8">
            <a:extLst>
              <a:ext uri="{FF2B5EF4-FFF2-40B4-BE49-F238E27FC236}">
                <a16:creationId xmlns:a16="http://schemas.microsoft.com/office/drawing/2014/main" id="{04D20782-2DE7-6F4F-D3C5-3B608685D6CD}"/>
              </a:ext>
            </a:extLst>
          </p:cNvPr>
          <p:cNvSpPr txBox="1"/>
          <p:nvPr/>
        </p:nvSpPr>
        <p:spPr>
          <a:xfrm>
            <a:off x="10078182"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28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23D0B32-5050-6D4A-4387-F2A712A4DE50}"/>
              </a:ext>
            </a:extLst>
          </p:cNvPr>
          <p:cNvSpPr txBox="1"/>
          <p:nvPr/>
        </p:nvSpPr>
        <p:spPr>
          <a:xfrm>
            <a:off x="4391247" y="0"/>
            <a:ext cx="2981907" cy="553998"/>
          </a:xfrm>
          <a:prstGeom prst="rect">
            <a:avLst/>
          </a:prstGeom>
          <a:noFill/>
        </p:spPr>
        <p:txBody>
          <a:bodyPr wrap="none" rtlCol="0">
            <a:spAutoFit/>
          </a:bodyPr>
          <a:lstStyle/>
          <a:p>
            <a:r>
              <a:rPr lang="fr-FR" sz="3000" u="sng" dirty="0">
                <a:latin typeface="Harry P" panose="00000400000000000000" pitchFamily="2" charset="0"/>
              </a:rPr>
              <a:t>Carte d’identité du roman</a:t>
            </a:r>
          </a:p>
        </p:txBody>
      </p:sp>
      <p:grpSp>
        <p:nvGrpSpPr>
          <p:cNvPr id="42" name="Groupe 41">
            <a:extLst>
              <a:ext uri="{FF2B5EF4-FFF2-40B4-BE49-F238E27FC236}">
                <a16:creationId xmlns:a16="http://schemas.microsoft.com/office/drawing/2014/main" id="{46B874B8-590B-21C0-99C6-BDDFE9B171B1}"/>
              </a:ext>
            </a:extLst>
          </p:cNvPr>
          <p:cNvGrpSpPr/>
          <p:nvPr/>
        </p:nvGrpSpPr>
        <p:grpSpPr>
          <a:xfrm>
            <a:off x="7836195" y="563526"/>
            <a:ext cx="3859621" cy="5144305"/>
            <a:chOff x="7985050" y="382772"/>
            <a:chExt cx="3859621" cy="5144305"/>
          </a:xfrm>
        </p:grpSpPr>
        <p:grpSp>
          <p:nvGrpSpPr>
            <p:cNvPr id="41" name="Groupe 40">
              <a:extLst>
                <a:ext uri="{FF2B5EF4-FFF2-40B4-BE49-F238E27FC236}">
                  <a16:creationId xmlns:a16="http://schemas.microsoft.com/office/drawing/2014/main" id="{12618766-CAA6-6079-1A04-3B5ABA90B9FD}"/>
                </a:ext>
              </a:extLst>
            </p:cNvPr>
            <p:cNvGrpSpPr/>
            <p:nvPr/>
          </p:nvGrpSpPr>
          <p:grpSpPr>
            <a:xfrm>
              <a:off x="7985050" y="382772"/>
              <a:ext cx="3859621" cy="4646428"/>
              <a:chOff x="7985050" y="552893"/>
              <a:chExt cx="3859621" cy="4646428"/>
            </a:xfrm>
          </p:grpSpPr>
          <p:pic>
            <p:nvPicPr>
              <p:cNvPr id="3" name="Picture 2" descr="Harry Potter - Harry Potter, T1 - 2">
                <a:extLst>
                  <a:ext uri="{FF2B5EF4-FFF2-40B4-BE49-F238E27FC236}">
                    <a16:creationId xmlns:a16="http://schemas.microsoft.com/office/drawing/2014/main" id="{E375468D-6763-22FE-D26E-1668B26B5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241" y="771947"/>
                <a:ext cx="3087430" cy="4427374"/>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avec flèche 32">
                <a:extLst>
                  <a:ext uri="{FF2B5EF4-FFF2-40B4-BE49-F238E27FC236}">
                    <a16:creationId xmlns:a16="http://schemas.microsoft.com/office/drawing/2014/main" id="{6E345500-A7B9-5713-80D5-A9EEBD8D4427}"/>
                  </a:ext>
                </a:extLst>
              </p:cNvPr>
              <p:cNvCxnSpPr>
                <a:cxnSpLocks/>
              </p:cNvCxnSpPr>
              <p:nvPr/>
            </p:nvCxnSpPr>
            <p:spPr>
              <a:xfrm>
                <a:off x="8016948" y="4458586"/>
                <a:ext cx="8116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eur droit avec flèche 34">
                <a:extLst>
                  <a:ext uri="{FF2B5EF4-FFF2-40B4-BE49-F238E27FC236}">
                    <a16:creationId xmlns:a16="http://schemas.microsoft.com/office/drawing/2014/main" id="{E4638B46-670E-24F6-69CE-FFDE62EECAF1}"/>
                  </a:ext>
                </a:extLst>
              </p:cNvPr>
              <p:cNvCxnSpPr>
                <a:cxnSpLocks/>
              </p:cNvCxnSpPr>
              <p:nvPr/>
            </p:nvCxnSpPr>
            <p:spPr>
              <a:xfrm>
                <a:off x="8006315" y="3919869"/>
                <a:ext cx="8470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216C2DBA-07BA-C766-7173-C4669435DD44}"/>
                  </a:ext>
                </a:extLst>
              </p:cNvPr>
              <p:cNvCxnSpPr>
                <a:cxnSpLocks/>
              </p:cNvCxnSpPr>
              <p:nvPr/>
            </p:nvCxnSpPr>
            <p:spPr>
              <a:xfrm>
                <a:off x="7985050" y="2764464"/>
                <a:ext cx="8612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1BE81562-0C86-AFD5-8E76-11D67357F28D}"/>
                  </a:ext>
                </a:extLst>
              </p:cNvPr>
              <p:cNvCxnSpPr>
                <a:cxnSpLocks/>
              </p:cNvCxnSpPr>
              <p:nvPr/>
            </p:nvCxnSpPr>
            <p:spPr>
              <a:xfrm>
                <a:off x="9601200" y="552893"/>
                <a:ext cx="567067" cy="3012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0" name="ZoneTexte 39">
              <a:extLst>
                <a:ext uri="{FF2B5EF4-FFF2-40B4-BE49-F238E27FC236}">
                  <a16:creationId xmlns:a16="http://schemas.microsoft.com/office/drawing/2014/main" id="{B967B6F5-F9FC-8AFA-CFF8-6954E1DB5B82}"/>
                </a:ext>
              </a:extLst>
            </p:cNvPr>
            <p:cNvSpPr txBox="1"/>
            <p:nvPr/>
          </p:nvSpPr>
          <p:spPr>
            <a:xfrm>
              <a:off x="8761228" y="5103628"/>
              <a:ext cx="3012558" cy="4234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fr-FR" sz="1600" dirty="0">
                  <a:solidFill>
                    <a:srgbClr val="FF0000"/>
                  </a:solidFill>
                </a:rPr>
                <a:t>QUATRIEME DE COUVERTURE</a:t>
              </a:r>
            </a:p>
          </p:txBody>
        </p:sp>
      </p:grpSp>
      <p:cxnSp>
        <p:nvCxnSpPr>
          <p:cNvPr id="50" name="Connecteur droit avec flèche 49">
            <a:extLst>
              <a:ext uri="{FF2B5EF4-FFF2-40B4-BE49-F238E27FC236}">
                <a16:creationId xmlns:a16="http://schemas.microsoft.com/office/drawing/2014/main" id="{9F4E3B28-4050-97F4-D286-DDABEC80D603}"/>
              </a:ext>
            </a:extLst>
          </p:cNvPr>
          <p:cNvCxnSpPr>
            <a:cxnSpLocks/>
          </p:cNvCxnSpPr>
          <p:nvPr/>
        </p:nvCxnSpPr>
        <p:spPr>
          <a:xfrm>
            <a:off x="7899991" y="5100084"/>
            <a:ext cx="8045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ZoneTexte 50">
            <a:extLst>
              <a:ext uri="{FF2B5EF4-FFF2-40B4-BE49-F238E27FC236}">
                <a16:creationId xmlns:a16="http://schemas.microsoft.com/office/drawing/2014/main" id="{881892FF-D85B-6B1A-BA5B-4E3C18A8450C}"/>
              </a:ext>
            </a:extLst>
          </p:cNvPr>
          <p:cNvSpPr txBox="1"/>
          <p:nvPr/>
        </p:nvSpPr>
        <p:spPr>
          <a:xfrm>
            <a:off x="8711609" y="237460"/>
            <a:ext cx="2551814" cy="338554"/>
          </a:xfrm>
          <a:prstGeom prst="rect">
            <a:avLst/>
          </a:prstGeom>
          <a:noFill/>
        </p:spPr>
        <p:txBody>
          <a:bodyPr wrap="square" rtlCol="0">
            <a:spAutoFit/>
          </a:bodyPr>
          <a:lstStyle/>
          <a:p>
            <a:r>
              <a:rPr lang="fr-FR" sz="1600" dirty="0"/>
              <a:t>Critique de l’éditeur</a:t>
            </a:r>
          </a:p>
        </p:txBody>
      </p:sp>
      <p:sp>
        <p:nvSpPr>
          <p:cNvPr id="52" name="ZoneTexte 51">
            <a:extLst>
              <a:ext uri="{FF2B5EF4-FFF2-40B4-BE49-F238E27FC236}">
                <a16:creationId xmlns:a16="http://schemas.microsoft.com/office/drawing/2014/main" id="{7F1A0038-A267-B3FB-3CF9-3ED54FF2D108}"/>
              </a:ext>
            </a:extLst>
          </p:cNvPr>
          <p:cNvSpPr txBox="1"/>
          <p:nvPr/>
        </p:nvSpPr>
        <p:spPr>
          <a:xfrm>
            <a:off x="5259574" y="2665228"/>
            <a:ext cx="2551814" cy="338554"/>
          </a:xfrm>
          <a:prstGeom prst="rect">
            <a:avLst/>
          </a:prstGeom>
          <a:noFill/>
        </p:spPr>
        <p:txBody>
          <a:bodyPr wrap="square" rtlCol="0">
            <a:spAutoFit/>
          </a:bodyPr>
          <a:lstStyle/>
          <a:p>
            <a:pPr algn="r"/>
            <a:r>
              <a:rPr lang="fr-FR" sz="1600" dirty="0"/>
              <a:t>Résumé</a:t>
            </a:r>
          </a:p>
        </p:txBody>
      </p:sp>
      <p:sp>
        <p:nvSpPr>
          <p:cNvPr id="53" name="ZoneTexte 52">
            <a:extLst>
              <a:ext uri="{FF2B5EF4-FFF2-40B4-BE49-F238E27FC236}">
                <a16:creationId xmlns:a16="http://schemas.microsoft.com/office/drawing/2014/main" id="{A16D7DDE-1A2C-FBF3-5215-EE749B1F7D66}"/>
              </a:ext>
            </a:extLst>
          </p:cNvPr>
          <p:cNvSpPr txBox="1"/>
          <p:nvPr/>
        </p:nvSpPr>
        <p:spPr>
          <a:xfrm>
            <a:off x="6018028" y="3615070"/>
            <a:ext cx="2551814" cy="584775"/>
          </a:xfrm>
          <a:prstGeom prst="rect">
            <a:avLst/>
          </a:prstGeom>
          <a:noFill/>
        </p:spPr>
        <p:txBody>
          <a:bodyPr wrap="square" rtlCol="0">
            <a:spAutoFit/>
          </a:bodyPr>
          <a:lstStyle/>
          <a:p>
            <a:r>
              <a:rPr lang="fr-FR" sz="1600" dirty="0"/>
              <a:t>Liste des autres tomes de la saga</a:t>
            </a:r>
          </a:p>
        </p:txBody>
      </p:sp>
      <p:sp>
        <p:nvSpPr>
          <p:cNvPr id="54" name="ZoneTexte 53">
            <a:extLst>
              <a:ext uri="{FF2B5EF4-FFF2-40B4-BE49-F238E27FC236}">
                <a16:creationId xmlns:a16="http://schemas.microsoft.com/office/drawing/2014/main" id="{68B09A13-DE9B-9077-C22E-BC39069384B6}"/>
              </a:ext>
            </a:extLst>
          </p:cNvPr>
          <p:cNvSpPr txBox="1"/>
          <p:nvPr/>
        </p:nvSpPr>
        <p:spPr>
          <a:xfrm>
            <a:off x="5989674" y="4373525"/>
            <a:ext cx="2551814" cy="584775"/>
          </a:xfrm>
          <a:prstGeom prst="rect">
            <a:avLst/>
          </a:prstGeom>
          <a:noFill/>
        </p:spPr>
        <p:txBody>
          <a:bodyPr wrap="square" rtlCol="0">
            <a:spAutoFit/>
          </a:bodyPr>
          <a:lstStyle/>
          <a:p>
            <a:r>
              <a:rPr lang="fr-FR" sz="1600" dirty="0"/>
              <a:t>Langue originale du roman et nom du traducteur</a:t>
            </a:r>
          </a:p>
        </p:txBody>
      </p:sp>
      <p:sp>
        <p:nvSpPr>
          <p:cNvPr id="55" name="ZoneTexte 54">
            <a:extLst>
              <a:ext uri="{FF2B5EF4-FFF2-40B4-BE49-F238E27FC236}">
                <a16:creationId xmlns:a16="http://schemas.microsoft.com/office/drawing/2014/main" id="{3B3820FC-6549-C4B1-F1E0-B121B8B7BE9E}"/>
              </a:ext>
            </a:extLst>
          </p:cNvPr>
          <p:cNvSpPr txBox="1"/>
          <p:nvPr/>
        </p:nvSpPr>
        <p:spPr>
          <a:xfrm>
            <a:off x="5844363" y="5131982"/>
            <a:ext cx="2551814" cy="830997"/>
          </a:xfrm>
          <a:prstGeom prst="rect">
            <a:avLst/>
          </a:prstGeom>
          <a:noFill/>
        </p:spPr>
        <p:txBody>
          <a:bodyPr wrap="square" rtlCol="0">
            <a:spAutoFit/>
          </a:bodyPr>
          <a:lstStyle/>
          <a:p>
            <a:pPr algn="r"/>
            <a:r>
              <a:rPr lang="fr-FR" sz="1600" dirty="0"/>
              <a:t>Site de l’éditeur (celui qui s’occupe d’imprimer et de diffuser l’œuvre)</a:t>
            </a:r>
          </a:p>
        </p:txBody>
      </p:sp>
      <p:grpSp>
        <p:nvGrpSpPr>
          <p:cNvPr id="63" name="Groupe 62">
            <a:extLst>
              <a:ext uri="{FF2B5EF4-FFF2-40B4-BE49-F238E27FC236}">
                <a16:creationId xmlns:a16="http://schemas.microsoft.com/office/drawing/2014/main" id="{E719B073-3F4D-E8BC-A9AA-DE2ECBF2CD47}"/>
              </a:ext>
            </a:extLst>
          </p:cNvPr>
          <p:cNvGrpSpPr/>
          <p:nvPr/>
        </p:nvGrpSpPr>
        <p:grpSpPr>
          <a:xfrm>
            <a:off x="1718931" y="776176"/>
            <a:ext cx="3629248" cy="4846594"/>
            <a:chOff x="1282996" y="776176"/>
            <a:chExt cx="3629248" cy="4846594"/>
          </a:xfrm>
        </p:grpSpPr>
        <p:grpSp>
          <p:nvGrpSpPr>
            <p:cNvPr id="34" name="Groupe 33">
              <a:extLst>
                <a:ext uri="{FF2B5EF4-FFF2-40B4-BE49-F238E27FC236}">
                  <a16:creationId xmlns:a16="http://schemas.microsoft.com/office/drawing/2014/main" id="{A38A681A-1686-B91B-FAA7-1DB4FB32B0A6}"/>
                </a:ext>
              </a:extLst>
            </p:cNvPr>
            <p:cNvGrpSpPr/>
            <p:nvPr/>
          </p:nvGrpSpPr>
          <p:grpSpPr>
            <a:xfrm>
              <a:off x="1456661" y="776176"/>
              <a:ext cx="3455583" cy="4295236"/>
              <a:chOff x="595422" y="712381"/>
              <a:chExt cx="3455583" cy="4295236"/>
            </a:xfrm>
          </p:grpSpPr>
          <p:pic>
            <p:nvPicPr>
              <p:cNvPr id="9" name="Image 8">
                <a:extLst>
                  <a:ext uri="{FF2B5EF4-FFF2-40B4-BE49-F238E27FC236}">
                    <a16:creationId xmlns:a16="http://schemas.microsoft.com/office/drawing/2014/main" id="{BA56818A-B77C-F183-2C8F-08AD738BDE10}"/>
                  </a:ext>
                </a:extLst>
              </p:cNvPr>
              <p:cNvPicPr>
                <a:picLocks noChangeAspect="1"/>
              </p:cNvPicPr>
              <p:nvPr/>
            </p:nvPicPr>
            <p:blipFill>
              <a:blip r:embed="rId3"/>
              <a:stretch>
                <a:fillRect/>
              </a:stretch>
            </p:blipFill>
            <p:spPr>
              <a:xfrm>
                <a:off x="1057868" y="712381"/>
                <a:ext cx="2993137" cy="4295236"/>
              </a:xfrm>
              <a:prstGeom prst="rect">
                <a:avLst/>
              </a:prstGeom>
            </p:spPr>
          </p:pic>
          <p:cxnSp>
            <p:nvCxnSpPr>
              <p:cNvPr id="11" name="Connecteur droit avec flèche 10">
                <a:extLst>
                  <a:ext uri="{FF2B5EF4-FFF2-40B4-BE49-F238E27FC236}">
                    <a16:creationId xmlns:a16="http://schemas.microsoft.com/office/drawing/2014/main" id="{B9EB80B1-2559-AE4A-B734-3F23174154E0}"/>
                  </a:ext>
                </a:extLst>
              </p:cNvPr>
              <p:cNvCxnSpPr>
                <a:cxnSpLocks/>
              </p:cNvCxnSpPr>
              <p:nvPr/>
            </p:nvCxnSpPr>
            <p:spPr>
              <a:xfrm>
                <a:off x="595422" y="945454"/>
                <a:ext cx="11376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9" name="ZoneTexte 38">
              <a:extLst>
                <a:ext uri="{FF2B5EF4-FFF2-40B4-BE49-F238E27FC236}">
                  <a16:creationId xmlns:a16="http://schemas.microsoft.com/office/drawing/2014/main" id="{658BF0C5-FD98-6CC5-F119-E894E04F3BF4}"/>
                </a:ext>
              </a:extLst>
            </p:cNvPr>
            <p:cNvSpPr txBox="1"/>
            <p:nvPr/>
          </p:nvSpPr>
          <p:spPr>
            <a:xfrm>
              <a:off x="1935128" y="5199321"/>
              <a:ext cx="2977116" cy="4234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fr-FR" sz="1600" dirty="0">
                  <a:solidFill>
                    <a:srgbClr val="FF0000"/>
                  </a:solidFill>
                </a:rPr>
                <a:t>PREMIERE DE COUVERTURE</a:t>
              </a:r>
            </a:p>
          </p:txBody>
        </p:sp>
        <p:cxnSp>
          <p:nvCxnSpPr>
            <p:cNvPr id="57" name="Connecteur droit avec flèche 56">
              <a:extLst>
                <a:ext uri="{FF2B5EF4-FFF2-40B4-BE49-F238E27FC236}">
                  <a16:creationId xmlns:a16="http://schemas.microsoft.com/office/drawing/2014/main" id="{4C243686-BB3E-66D7-5184-0CC3EF896CC6}"/>
                </a:ext>
              </a:extLst>
            </p:cNvPr>
            <p:cNvCxnSpPr>
              <a:cxnSpLocks/>
            </p:cNvCxnSpPr>
            <p:nvPr/>
          </p:nvCxnSpPr>
          <p:spPr>
            <a:xfrm>
              <a:off x="1290084" y="1608216"/>
              <a:ext cx="11376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Connecteur droit avec flèche 57">
              <a:extLst>
                <a:ext uri="{FF2B5EF4-FFF2-40B4-BE49-F238E27FC236}">
                  <a16:creationId xmlns:a16="http://schemas.microsoft.com/office/drawing/2014/main" id="{34F32B2A-EE28-786A-AD77-FE2E2D616813}"/>
                </a:ext>
              </a:extLst>
            </p:cNvPr>
            <p:cNvCxnSpPr>
              <a:cxnSpLocks/>
            </p:cNvCxnSpPr>
            <p:nvPr/>
          </p:nvCxnSpPr>
          <p:spPr>
            <a:xfrm>
              <a:off x="1477926" y="4748365"/>
              <a:ext cx="27502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Connecteur droit avec flèche 59">
              <a:extLst>
                <a:ext uri="{FF2B5EF4-FFF2-40B4-BE49-F238E27FC236}">
                  <a16:creationId xmlns:a16="http://schemas.microsoft.com/office/drawing/2014/main" id="{31CD6EB4-6A7A-1A68-BFD9-9B5855FDD95C}"/>
                </a:ext>
              </a:extLst>
            </p:cNvPr>
            <p:cNvCxnSpPr>
              <a:cxnSpLocks/>
            </p:cNvCxnSpPr>
            <p:nvPr/>
          </p:nvCxnSpPr>
          <p:spPr>
            <a:xfrm>
              <a:off x="1282996" y="1601128"/>
              <a:ext cx="1523999" cy="46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62" name="ZoneTexte 61">
            <a:extLst>
              <a:ext uri="{FF2B5EF4-FFF2-40B4-BE49-F238E27FC236}">
                <a16:creationId xmlns:a16="http://schemas.microsoft.com/office/drawing/2014/main" id="{892AB628-94BE-B1C5-CDDA-3FF34BFD8862}"/>
              </a:ext>
            </a:extLst>
          </p:cNvPr>
          <p:cNvSpPr txBox="1"/>
          <p:nvPr/>
        </p:nvSpPr>
        <p:spPr>
          <a:xfrm>
            <a:off x="244548" y="910855"/>
            <a:ext cx="2551814" cy="338554"/>
          </a:xfrm>
          <a:prstGeom prst="rect">
            <a:avLst/>
          </a:prstGeom>
          <a:noFill/>
        </p:spPr>
        <p:txBody>
          <a:bodyPr wrap="square" rtlCol="0">
            <a:spAutoFit/>
          </a:bodyPr>
          <a:lstStyle/>
          <a:p>
            <a:r>
              <a:rPr lang="fr-FR" sz="1600" dirty="0"/>
              <a:t>Nom de l’auteur</a:t>
            </a:r>
          </a:p>
        </p:txBody>
      </p:sp>
      <p:sp>
        <p:nvSpPr>
          <p:cNvPr id="64" name="ZoneTexte 63">
            <a:extLst>
              <a:ext uri="{FF2B5EF4-FFF2-40B4-BE49-F238E27FC236}">
                <a16:creationId xmlns:a16="http://schemas.microsoft.com/office/drawing/2014/main" id="{C9F2F4B5-9075-D713-EA47-AB0E64D52DF6}"/>
              </a:ext>
            </a:extLst>
          </p:cNvPr>
          <p:cNvSpPr txBox="1"/>
          <p:nvPr/>
        </p:nvSpPr>
        <p:spPr>
          <a:xfrm>
            <a:off x="318976" y="1499191"/>
            <a:ext cx="2551814" cy="338554"/>
          </a:xfrm>
          <a:prstGeom prst="rect">
            <a:avLst/>
          </a:prstGeom>
          <a:noFill/>
        </p:spPr>
        <p:txBody>
          <a:bodyPr wrap="square" rtlCol="0">
            <a:spAutoFit/>
          </a:bodyPr>
          <a:lstStyle/>
          <a:p>
            <a:r>
              <a:rPr lang="fr-FR" sz="1600" dirty="0"/>
              <a:t>Titre du roman</a:t>
            </a:r>
          </a:p>
        </p:txBody>
      </p:sp>
      <p:sp>
        <p:nvSpPr>
          <p:cNvPr id="65" name="ZoneTexte 64">
            <a:extLst>
              <a:ext uri="{FF2B5EF4-FFF2-40B4-BE49-F238E27FC236}">
                <a16:creationId xmlns:a16="http://schemas.microsoft.com/office/drawing/2014/main" id="{8A24C0A1-6E38-1139-292C-859A5664D04D}"/>
              </a:ext>
            </a:extLst>
          </p:cNvPr>
          <p:cNvSpPr txBox="1"/>
          <p:nvPr/>
        </p:nvSpPr>
        <p:spPr>
          <a:xfrm>
            <a:off x="435935" y="4681869"/>
            <a:ext cx="2551814" cy="338554"/>
          </a:xfrm>
          <a:prstGeom prst="rect">
            <a:avLst/>
          </a:prstGeom>
          <a:noFill/>
        </p:spPr>
        <p:txBody>
          <a:bodyPr wrap="square" rtlCol="0">
            <a:spAutoFit/>
          </a:bodyPr>
          <a:lstStyle/>
          <a:p>
            <a:r>
              <a:rPr lang="fr-FR" sz="1600" dirty="0"/>
              <a:t>La collection</a:t>
            </a:r>
          </a:p>
        </p:txBody>
      </p:sp>
      <p:sp>
        <p:nvSpPr>
          <p:cNvPr id="4" name="Zone de texte 8">
            <a:extLst>
              <a:ext uri="{FF2B5EF4-FFF2-40B4-BE49-F238E27FC236}">
                <a16:creationId xmlns:a16="http://schemas.microsoft.com/office/drawing/2014/main" id="{1BA2FBAC-129C-FA46-E8CB-E768B9B4B070}"/>
              </a:ext>
            </a:extLst>
          </p:cNvPr>
          <p:cNvSpPr txBox="1"/>
          <p:nvPr/>
        </p:nvSpPr>
        <p:spPr>
          <a:xfrm>
            <a:off x="10078182"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8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62"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B71AC61-378B-B38B-7B60-02C4FAFF7432}"/>
              </a:ext>
            </a:extLst>
          </p:cNvPr>
          <p:cNvSpPr txBox="1"/>
          <p:nvPr/>
        </p:nvSpPr>
        <p:spPr>
          <a:xfrm>
            <a:off x="2721935" y="287078"/>
            <a:ext cx="7943200" cy="907941"/>
          </a:xfrm>
          <a:prstGeom prst="rect">
            <a:avLst/>
          </a:prstGeom>
          <a:noFill/>
        </p:spPr>
        <p:txBody>
          <a:bodyPr wrap="none" rtlCol="0">
            <a:spAutoFit/>
          </a:bodyPr>
          <a:lstStyle/>
          <a:p>
            <a:r>
              <a:rPr lang="fr-FR" sz="3500" dirty="0">
                <a:latin typeface="Harry P" panose="00000400000000000000" pitchFamily="2" charset="0"/>
              </a:rPr>
              <a:t>J’</a:t>
            </a:r>
            <a:r>
              <a:rPr lang="fr-FR" sz="3500" dirty="0" err="1">
                <a:latin typeface="Harry P" panose="00000400000000000000" pitchFamily="2" charset="0"/>
              </a:rPr>
              <a:t>enquete</a:t>
            </a:r>
            <a:r>
              <a:rPr lang="fr-FR" sz="3500" dirty="0">
                <a:latin typeface="Harry P" panose="00000400000000000000" pitchFamily="2" charset="0"/>
              </a:rPr>
              <a:t> sur l’auteur J.K Rowling et sa saga Harry Potter</a:t>
            </a:r>
          </a:p>
          <a:p>
            <a:pPr algn="ctr"/>
            <a:r>
              <a:rPr lang="fr-FR" dirty="0"/>
              <a:t>2è et 4è de couvertures et p. 314</a:t>
            </a:r>
          </a:p>
        </p:txBody>
      </p:sp>
      <p:sp>
        <p:nvSpPr>
          <p:cNvPr id="27" name="ZoneTexte 26">
            <a:extLst>
              <a:ext uri="{FF2B5EF4-FFF2-40B4-BE49-F238E27FC236}">
                <a16:creationId xmlns:a16="http://schemas.microsoft.com/office/drawing/2014/main" id="{A8F64E52-0044-0B12-0601-89A0096CA044}"/>
              </a:ext>
            </a:extLst>
          </p:cNvPr>
          <p:cNvSpPr txBox="1"/>
          <p:nvPr/>
        </p:nvSpPr>
        <p:spPr>
          <a:xfrm>
            <a:off x="595423" y="1127051"/>
            <a:ext cx="10930269" cy="5554726"/>
          </a:xfrm>
          <a:prstGeom prst="rect">
            <a:avLst/>
          </a:prstGeom>
          <a:ln>
            <a:solidFill>
              <a:srgbClr val="962D29"/>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nSpc>
                <a:spcPct val="200000"/>
              </a:lnSpc>
              <a:buAutoNum type="arabicParenR"/>
            </a:pPr>
            <a:r>
              <a:rPr lang="fr-FR" dirty="0"/>
              <a:t>L’auteur est-il un homme ou une femme ? …………………………………………………………………………………………………………</a:t>
            </a:r>
          </a:p>
          <a:p>
            <a:pPr marL="342900" indent="-342900">
              <a:lnSpc>
                <a:spcPct val="200000"/>
              </a:lnSpc>
              <a:buFontTx/>
              <a:buAutoNum type="arabicParenR"/>
            </a:pPr>
            <a:r>
              <a:rPr lang="fr-FR" dirty="0"/>
              <a:t>Combien de romans comporte la saga Harry Potter ? ………………………………………………………………………………….……</a:t>
            </a:r>
          </a:p>
          <a:p>
            <a:pPr marL="342900" indent="-342900">
              <a:lnSpc>
                <a:spcPct val="200000"/>
              </a:lnSpc>
              <a:buFontTx/>
              <a:buAutoNum type="arabicParenR"/>
            </a:pPr>
            <a:r>
              <a:rPr lang="fr-FR" dirty="0"/>
              <a:t>Cite-les: ………………………………………………………………………………………………………………………………………..………………………</a:t>
            </a:r>
          </a:p>
          <a:p>
            <a:pPr>
              <a:lnSpc>
                <a:spcPct val="200000"/>
              </a:lnSpc>
            </a:pPr>
            <a:r>
              <a:rPr lang="fr-FR" dirty="0"/>
              <a:t>……………………………………………………………………………………………………………………………………………………………………………………</a:t>
            </a:r>
          </a:p>
          <a:p>
            <a:pPr>
              <a:lnSpc>
                <a:spcPct val="200000"/>
              </a:lnSpc>
            </a:pPr>
            <a:r>
              <a:rPr lang="fr-FR" dirty="0"/>
              <a:t>……………………………………………………………………………………………………………………………………………………………………………………</a:t>
            </a:r>
          </a:p>
          <a:p>
            <a:pPr>
              <a:lnSpc>
                <a:spcPct val="200000"/>
              </a:lnSpc>
            </a:pPr>
            <a:r>
              <a:rPr lang="fr-FR" dirty="0"/>
              <a:t>4)  En combien de langues les livres de la saga ont-ils été traduits ? ………………………………………………………………</a:t>
            </a:r>
          </a:p>
          <a:p>
            <a:pPr>
              <a:lnSpc>
                <a:spcPct val="200000"/>
              </a:lnSpc>
            </a:pPr>
            <a:r>
              <a:rPr lang="fr-FR" dirty="0"/>
              <a:t>5) Cite trois autres livres écrits par JK Rowling qui tournent autour de l’univers de Harry Potter.</a:t>
            </a:r>
          </a:p>
          <a:p>
            <a:pPr>
              <a:lnSpc>
                <a:spcPct val="200000"/>
              </a:lnSpc>
            </a:pPr>
            <a:r>
              <a:rPr lang="fr-FR" dirty="0"/>
              <a:t> -……………………………………………………………………………………………………………………………………………………………………………</a:t>
            </a:r>
          </a:p>
          <a:p>
            <a:pPr>
              <a:lnSpc>
                <a:spcPct val="200000"/>
              </a:lnSpc>
            </a:pPr>
            <a:r>
              <a:rPr lang="fr-FR" dirty="0"/>
              <a:t>- ……………………………………………………………………………………………………………………………………………………………………………</a:t>
            </a:r>
          </a:p>
          <a:p>
            <a:pPr>
              <a:lnSpc>
                <a:spcPct val="200000"/>
              </a:lnSpc>
            </a:pPr>
            <a:r>
              <a:rPr lang="fr-FR" dirty="0"/>
              <a:t>- ……………………………………………………………………………………………………………………………………………………………………………</a:t>
            </a:r>
          </a:p>
        </p:txBody>
      </p:sp>
      <p:grpSp>
        <p:nvGrpSpPr>
          <p:cNvPr id="33" name="Groupe 32">
            <a:extLst>
              <a:ext uri="{FF2B5EF4-FFF2-40B4-BE49-F238E27FC236}">
                <a16:creationId xmlns:a16="http://schemas.microsoft.com/office/drawing/2014/main" id="{0859E9BD-55DF-6814-C899-0B2533779BAF}"/>
              </a:ext>
            </a:extLst>
          </p:cNvPr>
          <p:cNvGrpSpPr/>
          <p:nvPr/>
        </p:nvGrpSpPr>
        <p:grpSpPr>
          <a:xfrm>
            <a:off x="3625702" y="393404"/>
            <a:ext cx="127591" cy="138224"/>
            <a:chOff x="3530009" y="74427"/>
            <a:chExt cx="203693" cy="108001"/>
          </a:xfrm>
        </p:grpSpPr>
        <p:cxnSp>
          <p:nvCxnSpPr>
            <p:cNvPr id="29" name="Connecteur droit 28">
              <a:extLst>
                <a:ext uri="{FF2B5EF4-FFF2-40B4-BE49-F238E27FC236}">
                  <a16:creationId xmlns:a16="http://schemas.microsoft.com/office/drawing/2014/main" id="{FD33D57F-EFFD-3B5B-0C9F-CC6E8B53988E}"/>
                </a:ext>
              </a:extLst>
            </p:cNvPr>
            <p:cNvCxnSpPr/>
            <p:nvPr/>
          </p:nvCxnSpPr>
          <p:spPr>
            <a:xfrm flipV="1">
              <a:off x="3530009" y="74427"/>
              <a:ext cx="95693" cy="106326"/>
            </a:xfrm>
            <a:prstGeom prst="line">
              <a:avLst/>
            </a:prstGeom>
          </p:spPr>
          <p:style>
            <a:lnRef idx="1">
              <a:schemeClr val="dk1"/>
            </a:lnRef>
            <a:fillRef idx="0">
              <a:schemeClr val="dk1"/>
            </a:fillRef>
            <a:effectRef idx="0">
              <a:schemeClr val="dk1"/>
            </a:effectRef>
            <a:fontRef idx="minor">
              <a:schemeClr val="tx1"/>
            </a:fontRef>
          </p:style>
        </p:cxnSp>
        <p:cxnSp>
          <p:nvCxnSpPr>
            <p:cNvPr id="31" name="Connecteur droit 30">
              <a:extLst>
                <a:ext uri="{FF2B5EF4-FFF2-40B4-BE49-F238E27FC236}">
                  <a16:creationId xmlns:a16="http://schemas.microsoft.com/office/drawing/2014/main" id="{4309A84C-0039-2BC8-95DA-B7C84ED599C0}"/>
                </a:ext>
              </a:extLst>
            </p:cNvPr>
            <p:cNvCxnSpPr>
              <a:cxnSpLocks/>
            </p:cNvCxnSpPr>
            <p:nvPr/>
          </p:nvCxnSpPr>
          <p:spPr>
            <a:xfrm>
              <a:off x="3625702" y="74428"/>
              <a:ext cx="108000" cy="108000"/>
            </a:xfrm>
            <a:prstGeom prst="line">
              <a:avLst/>
            </a:prstGeom>
          </p:spPr>
          <p:style>
            <a:lnRef idx="1">
              <a:schemeClr val="dk1"/>
            </a:lnRef>
            <a:fillRef idx="0">
              <a:schemeClr val="dk1"/>
            </a:fillRef>
            <a:effectRef idx="0">
              <a:schemeClr val="dk1"/>
            </a:effectRef>
            <a:fontRef idx="minor">
              <a:schemeClr val="tx1"/>
            </a:fontRef>
          </p:style>
        </p:cxnSp>
      </p:grpSp>
      <p:grpSp>
        <p:nvGrpSpPr>
          <p:cNvPr id="5" name="Google Shape;528;p24">
            <a:extLst>
              <a:ext uri="{FF2B5EF4-FFF2-40B4-BE49-F238E27FC236}">
                <a16:creationId xmlns:a16="http://schemas.microsoft.com/office/drawing/2014/main" id="{C701795E-B4D8-52D6-244D-F48EE8B1CA8F}"/>
              </a:ext>
            </a:extLst>
          </p:cNvPr>
          <p:cNvGrpSpPr/>
          <p:nvPr/>
        </p:nvGrpSpPr>
        <p:grpSpPr>
          <a:xfrm>
            <a:off x="1648757" y="0"/>
            <a:ext cx="1115580" cy="1319281"/>
            <a:chOff x="1034981" y="1580123"/>
            <a:chExt cx="3003716" cy="3552185"/>
          </a:xfrm>
        </p:grpSpPr>
        <p:grpSp>
          <p:nvGrpSpPr>
            <p:cNvPr id="6" name="Google Shape;529;p24">
              <a:extLst>
                <a:ext uri="{FF2B5EF4-FFF2-40B4-BE49-F238E27FC236}">
                  <a16:creationId xmlns:a16="http://schemas.microsoft.com/office/drawing/2014/main" id="{F2AF215A-6102-388A-D691-ABFE7947ED0D}"/>
                </a:ext>
              </a:extLst>
            </p:cNvPr>
            <p:cNvGrpSpPr/>
            <p:nvPr/>
          </p:nvGrpSpPr>
          <p:grpSpPr>
            <a:xfrm>
              <a:off x="1034981" y="1580123"/>
              <a:ext cx="3003716" cy="3552185"/>
              <a:chOff x="8780453" y="179284"/>
              <a:chExt cx="2931027" cy="3466222"/>
            </a:xfrm>
          </p:grpSpPr>
          <p:sp>
            <p:nvSpPr>
              <p:cNvPr id="11" name="Google Shape;530;p24">
                <a:extLst>
                  <a:ext uri="{FF2B5EF4-FFF2-40B4-BE49-F238E27FC236}">
                    <a16:creationId xmlns:a16="http://schemas.microsoft.com/office/drawing/2014/main" id="{D74D53A6-DF45-3E90-2C64-1D9113F0DA55}"/>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 name="Google Shape;531;p24">
                <a:extLst>
                  <a:ext uri="{FF2B5EF4-FFF2-40B4-BE49-F238E27FC236}">
                    <a16:creationId xmlns:a16="http://schemas.microsoft.com/office/drawing/2014/main" id="{35CA03DF-EB82-6C91-9EE1-0E4268C04EDA}"/>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 name="Google Shape;532;p24">
                <a:extLst>
                  <a:ext uri="{FF2B5EF4-FFF2-40B4-BE49-F238E27FC236}">
                    <a16:creationId xmlns:a16="http://schemas.microsoft.com/office/drawing/2014/main" id="{37110367-7501-959A-BD47-BBFCEE11ABA7}"/>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 name="Google Shape;533;p24">
                <a:extLst>
                  <a:ext uri="{FF2B5EF4-FFF2-40B4-BE49-F238E27FC236}">
                    <a16:creationId xmlns:a16="http://schemas.microsoft.com/office/drawing/2014/main" id="{BE9B2BF2-A7E3-A513-7CA0-1494DD60810C}"/>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 name="Google Shape;534;p24">
                <a:extLst>
                  <a:ext uri="{FF2B5EF4-FFF2-40B4-BE49-F238E27FC236}">
                    <a16:creationId xmlns:a16="http://schemas.microsoft.com/office/drawing/2014/main" id="{6EA84FFF-2BDC-F4DC-0710-72465273513A}"/>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 name="Google Shape;535;p24">
                <a:extLst>
                  <a:ext uri="{FF2B5EF4-FFF2-40B4-BE49-F238E27FC236}">
                    <a16:creationId xmlns:a16="http://schemas.microsoft.com/office/drawing/2014/main" id="{4443A496-21EB-934E-8407-B4F86A36854B}"/>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 name="Google Shape;536;p24">
                <a:extLst>
                  <a:ext uri="{FF2B5EF4-FFF2-40B4-BE49-F238E27FC236}">
                    <a16:creationId xmlns:a16="http://schemas.microsoft.com/office/drawing/2014/main" id="{D013E377-A89D-69C9-97AD-24E3C28BDC89}"/>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537;p24">
                <a:extLst>
                  <a:ext uri="{FF2B5EF4-FFF2-40B4-BE49-F238E27FC236}">
                    <a16:creationId xmlns:a16="http://schemas.microsoft.com/office/drawing/2014/main" id="{801240EF-E7D1-5733-B1C5-D39697341840}"/>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 name="Google Shape;538;p24">
                <a:extLst>
                  <a:ext uri="{FF2B5EF4-FFF2-40B4-BE49-F238E27FC236}">
                    <a16:creationId xmlns:a16="http://schemas.microsoft.com/office/drawing/2014/main" id="{B6AE334D-FF09-51B2-B447-1F8373F711E9}"/>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 name="Google Shape;539;p24">
                <a:extLst>
                  <a:ext uri="{FF2B5EF4-FFF2-40B4-BE49-F238E27FC236}">
                    <a16:creationId xmlns:a16="http://schemas.microsoft.com/office/drawing/2014/main" id="{0C94B211-A710-7A0A-59F5-36EE73DBB635}"/>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540;p24">
                <a:extLst>
                  <a:ext uri="{FF2B5EF4-FFF2-40B4-BE49-F238E27FC236}">
                    <a16:creationId xmlns:a16="http://schemas.microsoft.com/office/drawing/2014/main" id="{5B55DBF3-A2DD-29EE-BE29-94814BA37CB0}"/>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541;p24">
                <a:extLst>
                  <a:ext uri="{FF2B5EF4-FFF2-40B4-BE49-F238E27FC236}">
                    <a16:creationId xmlns:a16="http://schemas.microsoft.com/office/drawing/2014/main" id="{E50C2B54-9341-D9ED-E359-A341A3F3B418}"/>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542;p24">
                <a:extLst>
                  <a:ext uri="{FF2B5EF4-FFF2-40B4-BE49-F238E27FC236}">
                    <a16:creationId xmlns:a16="http://schemas.microsoft.com/office/drawing/2014/main" id="{9E75C320-2737-51F9-ABBE-81085721A98C}"/>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543;p24">
                <a:extLst>
                  <a:ext uri="{FF2B5EF4-FFF2-40B4-BE49-F238E27FC236}">
                    <a16:creationId xmlns:a16="http://schemas.microsoft.com/office/drawing/2014/main" id="{77B9A6B8-EA70-DFEB-3B8A-0E62786BAF22}"/>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544;p24">
                <a:extLst>
                  <a:ext uri="{FF2B5EF4-FFF2-40B4-BE49-F238E27FC236}">
                    <a16:creationId xmlns:a16="http://schemas.microsoft.com/office/drawing/2014/main" id="{0C0EF55D-01BD-3F73-EAAD-4373737F4346}"/>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545;p24">
                <a:extLst>
                  <a:ext uri="{FF2B5EF4-FFF2-40B4-BE49-F238E27FC236}">
                    <a16:creationId xmlns:a16="http://schemas.microsoft.com/office/drawing/2014/main" id="{3662076E-F9E7-2DA9-9AFB-77DFB0AADB9E}"/>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7" name="Google Shape;546;p24">
              <a:extLst>
                <a:ext uri="{FF2B5EF4-FFF2-40B4-BE49-F238E27FC236}">
                  <a16:creationId xmlns:a16="http://schemas.microsoft.com/office/drawing/2014/main" id="{A6DC0C9C-47EF-6A8E-C6DB-D7C30603C9AE}"/>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547;p24">
              <a:extLst>
                <a:ext uri="{FF2B5EF4-FFF2-40B4-BE49-F238E27FC236}">
                  <a16:creationId xmlns:a16="http://schemas.microsoft.com/office/drawing/2014/main" id="{5381E96F-1DE8-4A63-1F8C-B7DD88F8BD41}"/>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548;p24">
              <a:extLst>
                <a:ext uri="{FF2B5EF4-FFF2-40B4-BE49-F238E27FC236}">
                  <a16:creationId xmlns:a16="http://schemas.microsoft.com/office/drawing/2014/main" id="{1A8E9CB9-C2DB-1969-78F6-B3DD975F8934}"/>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 name="Google Shape;549;p24">
              <a:extLst>
                <a:ext uri="{FF2B5EF4-FFF2-40B4-BE49-F238E27FC236}">
                  <a16:creationId xmlns:a16="http://schemas.microsoft.com/office/drawing/2014/main" id="{FC9C6091-01E5-E2AE-B884-8323C43AF1FB}"/>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 name="Zone de texte 8">
            <a:extLst>
              <a:ext uri="{FF2B5EF4-FFF2-40B4-BE49-F238E27FC236}">
                <a16:creationId xmlns:a16="http://schemas.microsoft.com/office/drawing/2014/main" id="{86628FA5-BDE8-9069-4856-C38EE2A7BB0A}"/>
              </a:ext>
            </a:extLst>
          </p:cNvPr>
          <p:cNvSpPr txBox="1"/>
          <p:nvPr/>
        </p:nvSpPr>
        <p:spPr>
          <a:xfrm>
            <a:off x="9493391" y="7494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068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e 104">
            <a:extLst>
              <a:ext uri="{FF2B5EF4-FFF2-40B4-BE49-F238E27FC236}">
                <a16:creationId xmlns:a16="http://schemas.microsoft.com/office/drawing/2014/main" id="{80C3129B-0236-E91A-F220-8AA85E4779AE}"/>
              </a:ext>
            </a:extLst>
          </p:cNvPr>
          <p:cNvGrpSpPr/>
          <p:nvPr/>
        </p:nvGrpSpPr>
        <p:grpSpPr>
          <a:xfrm>
            <a:off x="138222" y="297711"/>
            <a:ext cx="5528932" cy="2862699"/>
            <a:chOff x="170120" y="712381"/>
            <a:chExt cx="5528932" cy="2862699"/>
          </a:xfrm>
        </p:grpSpPr>
        <p:sp>
          <p:nvSpPr>
            <p:cNvPr id="4" name="ZoneTexte 3">
              <a:extLst>
                <a:ext uri="{FF2B5EF4-FFF2-40B4-BE49-F238E27FC236}">
                  <a16:creationId xmlns:a16="http://schemas.microsoft.com/office/drawing/2014/main" id="{EB71AC61-378B-B38B-7B60-02C4FAFF7432}"/>
                </a:ext>
              </a:extLst>
            </p:cNvPr>
            <p:cNvSpPr txBox="1"/>
            <p:nvPr/>
          </p:nvSpPr>
          <p:spPr>
            <a:xfrm>
              <a:off x="489097" y="712381"/>
              <a:ext cx="4626588" cy="615553"/>
            </a:xfrm>
            <a:prstGeom prst="rect">
              <a:avLst/>
            </a:prstGeom>
            <a:noFill/>
          </p:spPr>
          <p:txBody>
            <a:bodyPr wrap="none" rtlCol="0">
              <a:spAutoFit/>
            </a:bodyPr>
            <a:lstStyle/>
            <a:p>
              <a:r>
                <a:rPr lang="fr-FR" sz="2000" dirty="0">
                  <a:latin typeface="Harry P" panose="00000400000000000000" pitchFamily="2" charset="0"/>
                </a:rPr>
                <a:t>J’enquête sur l’auteur J.K Rowling et sa saga Harry Potter</a:t>
              </a:r>
            </a:p>
            <a:p>
              <a:pPr algn="ctr"/>
              <a:r>
                <a:rPr lang="fr-FR" sz="1400" dirty="0"/>
                <a:t>2è et 4è de couvertures et p. 314</a:t>
              </a:r>
            </a:p>
          </p:txBody>
        </p:sp>
        <p:sp>
          <p:nvSpPr>
            <p:cNvPr id="27" name="ZoneTexte 26">
              <a:extLst>
                <a:ext uri="{FF2B5EF4-FFF2-40B4-BE49-F238E27FC236}">
                  <a16:creationId xmlns:a16="http://schemas.microsoft.com/office/drawing/2014/main" id="{A8F64E52-0044-0B12-0601-89A0096CA044}"/>
                </a:ext>
              </a:extLst>
            </p:cNvPr>
            <p:cNvSpPr txBox="1"/>
            <p:nvPr/>
          </p:nvSpPr>
          <p:spPr>
            <a:xfrm>
              <a:off x="170120" y="1318437"/>
              <a:ext cx="5528932" cy="2256643"/>
            </a:xfrm>
            <a:prstGeom prst="rect">
              <a:avLst/>
            </a:prstGeom>
            <a:ln>
              <a:solidFill>
                <a:srgbClr val="962D29"/>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nSpc>
                  <a:spcPct val="200000"/>
                </a:lnSpc>
                <a:buAutoNum type="arabicParenR"/>
              </a:pPr>
              <a:r>
                <a:rPr lang="fr-FR" sz="1200" dirty="0"/>
                <a:t>L’auteur est-il un homme ou une femme ? </a:t>
              </a:r>
            </a:p>
            <a:p>
              <a:pPr marL="342900" indent="-342900">
                <a:lnSpc>
                  <a:spcPct val="200000"/>
                </a:lnSpc>
                <a:buFontTx/>
                <a:buAutoNum type="arabicParenR"/>
              </a:pPr>
              <a:r>
                <a:rPr lang="fr-FR" sz="1200" dirty="0"/>
                <a:t>Combien de romans comporte la saga Harry Potter ? </a:t>
              </a:r>
            </a:p>
            <a:p>
              <a:pPr marL="342900" indent="-342900">
                <a:lnSpc>
                  <a:spcPct val="200000"/>
                </a:lnSpc>
                <a:buFontTx/>
                <a:buAutoNum type="arabicParenR"/>
              </a:pPr>
              <a:r>
                <a:rPr lang="fr-FR" sz="1200" dirty="0"/>
                <a:t>Cite-les</a:t>
              </a:r>
            </a:p>
            <a:p>
              <a:pPr marL="342900" indent="-342900">
                <a:lnSpc>
                  <a:spcPct val="200000"/>
                </a:lnSpc>
                <a:buFontTx/>
                <a:buAutoNum type="arabicParenR"/>
              </a:pPr>
              <a:r>
                <a:rPr lang="fr-FR" sz="1200" dirty="0"/>
                <a:t>En combien de langues les livres de la saga ont-ils été traduits ? </a:t>
              </a:r>
            </a:p>
            <a:p>
              <a:pPr marL="342900" indent="-342900">
                <a:lnSpc>
                  <a:spcPct val="200000"/>
                </a:lnSpc>
                <a:buFontTx/>
                <a:buAutoNum type="arabicParenR"/>
              </a:pPr>
              <a:r>
                <a:rPr lang="fr-FR" sz="1200" dirty="0"/>
                <a:t>Cite trois autres livres écrits par JK Rowling qui tournent autour de l’univers de </a:t>
              </a:r>
            </a:p>
            <a:p>
              <a:pPr>
                <a:lnSpc>
                  <a:spcPct val="200000"/>
                </a:lnSpc>
              </a:pPr>
              <a:r>
                <a:rPr lang="fr-FR" sz="1200" dirty="0"/>
                <a:t>Harry Potter.</a:t>
              </a:r>
            </a:p>
          </p:txBody>
        </p:sp>
        <p:grpSp>
          <p:nvGrpSpPr>
            <p:cNvPr id="5" name="Google Shape;528;p24">
              <a:extLst>
                <a:ext uri="{FF2B5EF4-FFF2-40B4-BE49-F238E27FC236}">
                  <a16:creationId xmlns:a16="http://schemas.microsoft.com/office/drawing/2014/main" id="{C701795E-B4D8-52D6-244D-F48EE8B1CA8F}"/>
                </a:ext>
              </a:extLst>
            </p:cNvPr>
            <p:cNvGrpSpPr/>
            <p:nvPr/>
          </p:nvGrpSpPr>
          <p:grpSpPr>
            <a:xfrm>
              <a:off x="4571997" y="1350335"/>
              <a:ext cx="967435" cy="968407"/>
              <a:chOff x="1034981" y="1580123"/>
              <a:chExt cx="3003716" cy="3552185"/>
            </a:xfrm>
          </p:grpSpPr>
          <p:grpSp>
            <p:nvGrpSpPr>
              <p:cNvPr id="6" name="Google Shape;529;p24">
                <a:extLst>
                  <a:ext uri="{FF2B5EF4-FFF2-40B4-BE49-F238E27FC236}">
                    <a16:creationId xmlns:a16="http://schemas.microsoft.com/office/drawing/2014/main" id="{F2AF215A-6102-388A-D691-ABFE7947ED0D}"/>
                  </a:ext>
                </a:extLst>
              </p:cNvPr>
              <p:cNvGrpSpPr/>
              <p:nvPr/>
            </p:nvGrpSpPr>
            <p:grpSpPr>
              <a:xfrm>
                <a:off x="1034981" y="1580123"/>
                <a:ext cx="3003716" cy="3552185"/>
                <a:chOff x="8780453" y="179284"/>
                <a:chExt cx="2931027" cy="3466222"/>
              </a:xfrm>
            </p:grpSpPr>
            <p:sp>
              <p:nvSpPr>
                <p:cNvPr id="11" name="Google Shape;530;p24">
                  <a:extLst>
                    <a:ext uri="{FF2B5EF4-FFF2-40B4-BE49-F238E27FC236}">
                      <a16:creationId xmlns:a16="http://schemas.microsoft.com/office/drawing/2014/main" id="{D74D53A6-DF45-3E90-2C64-1D9113F0DA55}"/>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 name="Google Shape;531;p24">
                  <a:extLst>
                    <a:ext uri="{FF2B5EF4-FFF2-40B4-BE49-F238E27FC236}">
                      <a16:creationId xmlns:a16="http://schemas.microsoft.com/office/drawing/2014/main" id="{35CA03DF-EB82-6C91-9EE1-0E4268C04EDA}"/>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 name="Google Shape;532;p24">
                  <a:extLst>
                    <a:ext uri="{FF2B5EF4-FFF2-40B4-BE49-F238E27FC236}">
                      <a16:creationId xmlns:a16="http://schemas.microsoft.com/office/drawing/2014/main" id="{37110367-7501-959A-BD47-BBFCEE11ABA7}"/>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 name="Google Shape;533;p24">
                  <a:extLst>
                    <a:ext uri="{FF2B5EF4-FFF2-40B4-BE49-F238E27FC236}">
                      <a16:creationId xmlns:a16="http://schemas.microsoft.com/office/drawing/2014/main" id="{BE9B2BF2-A7E3-A513-7CA0-1494DD60810C}"/>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 name="Google Shape;534;p24">
                  <a:extLst>
                    <a:ext uri="{FF2B5EF4-FFF2-40B4-BE49-F238E27FC236}">
                      <a16:creationId xmlns:a16="http://schemas.microsoft.com/office/drawing/2014/main" id="{6EA84FFF-2BDC-F4DC-0710-72465273513A}"/>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 name="Google Shape;535;p24">
                  <a:extLst>
                    <a:ext uri="{FF2B5EF4-FFF2-40B4-BE49-F238E27FC236}">
                      <a16:creationId xmlns:a16="http://schemas.microsoft.com/office/drawing/2014/main" id="{4443A496-21EB-934E-8407-B4F86A36854B}"/>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 name="Google Shape;536;p24">
                  <a:extLst>
                    <a:ext uri="{FF2B5EF4-FFF2-40B4-BE49-F238E27FC236}">
                      <a16:creationId xmlns:a16="http://schemas.microsoft.com/office/drawing/2014/main" id="{D013E377-A89D-69C9-97AD-24E3C28BDC89}"/>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537;p24">
                  <a:extLst>
                    <a:ext uri="{FF2B5EF4-FFF2-40B4-BE49-F238E27FC236}">
                      <a16:creationId xmlns:a16="http://schemas.microsoft.com/office/drawing/2014/main" id="{801240EF-E7D1-5733-B1C5-D39697341840}"/>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 name="Google Shape;538;p24">
                  <a:extLst>
                    <a:ext uri="{FF2B5EF4-FFF2-40B4-BE49-F238E27FC236}">
                      <a16:creationId xmlns:a16="http://schemas.microsoft.com/office/drawing/2014/main" id="{B6AE334D-FF09-51B2-B447-1F8373F711E9}"/>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 name="Google Shape;539;p24">
                  <a:extLst>
                    <a:ext uri="{FF2B5EF4-FFF2-40B4-BE49-F238E27FC236}">
                      <a16:creationId xmlns:a16="http://schemas.microsoft.com/office/drawing/2014/main" id="{0C94B211-A710-7A0A-59F5-36EE73DBB635}"/>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540;p24">
                  <a:extLst>
                    <a:ext uri="{FF2B5EF4-FFF2-40B4-BE49-F238E27FC236}">
                      <a16:creationId xmlns:a16="http://schemas.microsoft.com/office/drawing/2014/main" id="{5B55DBF3-A2DD-29EE-BE29-94814BA37CB0}"/>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541;p24">
                  <a:extLst>
                    <a:ext uri="{FF2B5EF4-FFF2-40B4-BE49-F238E27FC236}">
                      <a16:creationId xmlns:a16="http://schemas.microsoft.com/office/drawing/2014/main" id="{E50C2B54-9341-D9ED-E359-A341A3F3B418}"/>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542;p24">
                  <a:extLst>
                    <a:ext uri="{FF2B5EF4-FFF2-40B4-BE49-F238E27FC236}">
                      <a16:creationId xmlns:a16="http://schemas.microsoft.com/office/drawing/2014/main" id="{9E75C320-2737-51F9-ABBE-81085721A98C}"/>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543;p24">
                  <a:extLst>
                    <a:ext uri="{FF2B5EF4-FFF2-40B4-BE49-F238E27FC236}">
                      <a16:creationId xmlns:a16="http://schemas.microsoft.com/office/drawing/2014/main" id="{77B9A6B8-EA70-DFEB-3B8A-0E62786BAF22}"/>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544;p24">
                  <a:extLst>
                    <a:ext uri="{FF2B5EF4-FFF2-40B4-BE49-F238E27FC236}">
                      <a16:creationId xmlns:a16="http://schemas.microsoft.com/office/drawing/2014/main" id="{0C0EF55D-01BD-3F73-EAAD-4373737F4346}"/>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545;p24">
                  <a:extLst>
                    <a:ext uri="{FF2B5EF4-FFF2-40B4-BE49-F238E27FC236}">
                      <a16:creationId xmlns:a16="http://schemas.microsoft.com/office/drawing/2014/main" id="{3662076E-F9E7-2DA9-9AFB-77DFB0AADB9E}"/>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7" name="Google Shape;546;p24">
                <a:extLst>
                  <a:ext uri="{FF2B5EF4-FFF2-40B4-BE49-F238E27FC236}">
                    <a16:creationId xmlns:a16="http://schemas.microsoft.com/office/drawing/2014/main" id="{A6DC0C9C-47EF-6A8E-C6DB-D7C30603C9AE}"/>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547;p24">
                <a:extLst>
                  <a:ext uri="{FF2B5EF4-FFF2-40B4-BE49-F238E27FC236}">
                    <a16:creationId xmlns:a16="http://schemas.microsoft.com/office/drawing/2014/main" id="{5381E96F-1DE8-4A63-1F8C-B7DD88F8BD41}"/>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548;p24">
                <a:extLst>
                  <a:ext uri="{FF2B5EF4-FFF2-40B4-BE49-F238E27FC236}">
                    <a16:creationId xmlns:a16="http://schemas.microsoft.com/office/drawing/2014/main" id="{1A8E9CB9-C2DB-1969-78F6-B3DD975F8934}"/>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 name="Google Shape;549;p24">
                <a:extLst>
                  <a:ext uri="{FF2B5EF4-FFF2-40B4-BE49-F238E27FC236}">
                    <a16:creationId xmlns:a16="http://schemas.microsoft.com/office/drawing/2014/main" id="{FC9C6091-01E5-E2AE-B884-8323C43AF1FB}"/>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grpSp>
        <p:nvGrpSpPr>
          <p:cNvPr id="106" name="Groupe 105">
            <a:extLst>
              <a:ext uri="{FF2B5EF4-FFF2-40B4-BE49-F238E27FC236}">
                <a16:creationId xmlns:a16="http://schemas.microsoft.com/office/drawing/2014/main" id="{5E1C5F3A-DC8F-A1F5-A21C-6DC7EB452257}"/>
              </a:ext>
            </a:extLst>
          </p:cNvPr>
          <p:cNvGrpSpPr/>
          <p:nvPr/>
        </p:nvGrpSpPr>
        <p:grpSpPr>
          <a:xfrm>
            <a:off x="163031" y="3384697"/>
            <a:ext cx="5528932" cy="2862699"/>
            <a:chOff x="170120" y="712381"/>
            <a:chExt cx="5528932" cy="2862699"/>
          </a:xfrm>
        </p:grpSpPr>
        <p:sp>
          <p:nvSpPr>
            <p:cNvPr id="107" name="ZoneTexte 106">
              <a:extLst>
                <a:ext uri="{FF2B5EF4-FFF2-40B4-BE49-F238E27FC236}">
                  <a16:creationId xmlns:a16="http://schemas.microsoft.com/office/drawing/2014/main" id="{075C648C-2C95-FF19-46ED-C26F2C756E3F}"/>
                </a:ext>
              </a:extLst>
            </p:cNvPr>
            <p:cNvSpPr txBox="1"/>
            <p:nvPr/>
          </p:nvSpPr>
          <p:spPr>
            <a:xfrm>
              <a:off x="489097" y="712381"/>
              <a:ext cx="4626588" cy="615553"/>
            </a:xfrm>
            <a:prstGeom prst="rect">
              <a:avLst/>
            </a:prstGeom>
            <a:noFill/>
          </p:spPr>
          <p:txBody>
            <a:bodyPr wrap="none" rtlCol="0">
              <a:spAutoFit/>
            </a:bodyPr>
            <a:lstStyle/>
            <a:p>
              <a:r>
                <a:rPr lang="fr-FR" sz="2000" dirty="0">
                  <a:latin typeface="Harry P" panose="00000400000000000000" pitchFamily="2" charset="0"/>
                </a:rPr>
                <a:t>J’enquête sur l’auteur J.K Rowling et sa saga Harry Potter</a:t>
              </a:r>
            </a:p>
            <a:p>
              <a:pPr algn="ctr"/>
              <a:r>
                <a:rPr lang="fr-FR" sz="1400" dirty="0"/>
                <a:t>2è et 4è de couvertures et p. 314</a:t>
              </a:r>
            </a:p>
          </p:txBody>
        </p:sp>
        <p:sp>
          <p:nvSpPr>
            <p:cNvPr id="108" name="ZoneTexte 107">
              <a:extLst>
                <a:ext uri="{FF2B5EF4-FFF2-40B4-BE49-F238E27FC236}">
                  <a16:creationId xmlns:a16="http://schemas.microsoft.com/office/drawing/2014/main" id="{5FC450AC-9CD7-F40D-5718-16A0395A317A}"/>
                </a:ext>
              </a:extLst>
            </p:cNvPr>
            <p:cNvSpPr txBox="1"/>
            <p:nvPr/>
          </p:nvSpPr>
          <p:spPr>
            <a:xfrm>
              <a:off x="170120" y="1318437"/>
              <a:ext cx="5528932" cy="2256643"/>
            </a:xfrm>
            <a:prstGeom prst="rect">
              <a:avLst/>
            </a:prstGeom>
            <a:ln>
              <a:solidFill>
                <a:srgbClr val="962D29"/>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nSpc>
                  <a:spcPct val="200000"/>
                </a:lnSpc>
                <a:buAutoNum type="arabicParenR"/>
              </a:pPr>
              <a:r>
                <a:rPr lang="fr-FR" sz="1200" dirty="0"/>
                <a:t>L’auteur est-il un homme ou une femme ? </a:t>
              </a:r>
            </a:p>
            <a:p>
              <a:pPr marL="342900" indent="-342900">
                <a:lnSpc>
                  <a:spcPct val="200000"/>
                </a:lnSpc>
                <a:buFontTx/>
                <a:buAutoNum type="arabicParenR"/>
              </a:pPr>
              <a:r>
                <a:rPr lang="fr-FR" sz="1200" dirty="0"/>
                <a:t>Combien de romans comporte la saga Harry Potter ? </a:t>
              </a:r>
            </a:p>
            <a:p>
              <a:pPr marL="342900" indent="-342900">
                <a:lnSpc>
                  <a:spcPct val="200000"/>
                </a:lnSpc>
                <a:buFontTx/>
                <a:buAutoNum type="arabicParenR"/>
              </a:pPr>
              <a:r>
                <a:rPr lang="fr-FR" sz="1200" dirty="0"/>
                <a:t>Cite-les</a:t>
              </a:r>
            </a:p>
            <a:p>
              <a:pPr marL="342900" indent="-342900">
                <a:lnSpc>
                  <a:spcPct val="200000"/>
                </a:lnSpc>
                <a:buFontTx/>
                <a:buAutoNum type="arabicParenR"/>
              </a:pPr>
              <a:r>
                <a:rPr lang="fr-FR" sz="1200" dirty="0"/>
                <a:t>En combien de langues les livres de la saga ont-ils été traduits ? </a:t>
              </a:r>
            </a:p>
            <a:p>
              <a:pPr marL="342900" indent="-342900">
                <a:lnSpc>
                  <a:spcPct val="200000"/>
                </a:lnSpc>
                <a:buFontTx/>
                <a:buAutoNum type="arabicParenR"/>
              </a:pPr>
              <a:r>
                <a:rPr lang="fr-FR" sz="1200" dirty="0"/>
                <a:t>Cite trois autres livres écrits par JK Rowling qui tournent autour de l’univers de </a:t>
              </a:r>
            </a:p>
            <a:p>
              <a:pPr>
                <a:lnSpc>
                  <a:spcPct val="200000"/>
                </a:lnSpc>
              </a:pPr>
              <a:r>
                <a:rPr lang="fr-FR" sz="1200" dirty="0"/>
                <a:t>Harry Potter.</a:t>
              </a:r>
            </a:p>
          </p:txBody>
        </p:sp>
        <p:grpSp>
          <p:nvGrpSpPr>
            <p:cNvPr id="109" name="Google Shape;528;p24">
              <a:extLst>
                <a:ext uri="{FF2B5EF4-FFF2-40B4-BE49-F238E27FC236}">
                  <a16:creationId xmlns:a16="http://schemas.microsoft.com/office/drawing/2014/main" id="{CE820888-AD98-AEC8-F6D8-5B118788B62F}"/>
                </a:ext>
              </a:extLst>
            </p:cNvPr>
            <p:cNvGrpSpPr/>
            <p:nvPr/>
          </p:nvGrpSpPr>
          <p:grpSpPr>
            <a:xfrm>
              <a:off x="4571997" y="1350335"/>
              <a:ext cx="967435" cy="968407"/>
              <a:chOff x="1034981" y="1580123"/>
              <a:chExt cx="3003716" cy="3552185"/>
            </a:xfrm>
          </p:grpSpPr>
          <p:grpSp>
            <p:nvGrpSpPr>
              <p:cNvPr id="110" name="Google Shape;529;p24">
                <a:extLst>
                  <a:ext uri="{FF2B5EF4-FFF2-40B4-BE49-F238E27FC236}">
                    <a16:creationId xmlns:a16="http://schemas.microsoft.com/office/drawing/2014/main" id="{6B2B6967-FB0D-A4EF-7DF6-0C08F9E18741}"/>
                  </a:ext>
                </a:extLst>
              </p:cNvPr>
              <p:cNvGrpSpPr/>
              <p:nvPr/>
            </p:nvGrpSpPr>
            <p:grpSpPr>
              <a:xfrm>
                <a:off x="1034981" y="1580123"/>
                <a:ext cx="3003716" cy="3552185"/>
                <a:chOff x="8780453" y="179284"/>
                <a:chExt cx="2931027" cy="3466222"/>
              </a:xfrm>
            </p:grpSpPr>
            <p:sp>
              <p:nvSpPr>
                <p:cNvPr id="115" name="Google Shape;530;p24">
                  <a:extLst>
                    <a:ext uri="{FF2B5EF4-FFF2-40B4-BE49-F238E27FC236}">
                      <a16:creationId xmlns:a16="http://schemas.microsoft.com/office/drawing/2014/main" id="{EE5EE5E5-9CDD-D4FA-2B75-2EAEE9BDC5E4}"/>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 name="Google Shape;531;p24">
                  <a:extLst>
                    <a:ext uri="{FF2B5EF4-FFF2-40B4-BE49-F238E27FC236}">
                      <a16:creationId xmlns:a16="http://schemas.microsoft.com/office/drawing/2014/main" id="{7F12346B-B404-163B-3B12-BBB906932480}"/>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 name="Google Shape;532;p24">
                  <a:extLst>
                    <a:ext uri="{FF2B5EF4-FFF2-40B4-BE49-F238E27FC236}">
                      <a16:creationId xmlns:a16="http://schemas.microsoft.com/office/drawing/2014/main" id="{B26D0B9F-6AF2-35CA-EC57-E251EB73EEEF}"/>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 name="Google Shape;533;p24">
                  <a:extLst>
                    <a:ext uri="{FF2B5EF4-FFF2-40B4-BE49-F238E27FC236}">
                      <a16:creationId xmlns:a16="http://schemas.microsoft.com/office/drawing/2014/main" id="{060FD38D-335E-96B4-B23C-EE605ACFC5CA}"/>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 name="Google Shape;534;p24">
                  <a:extLst>
                    <a:ext uri="{FF2B5EF4-FFF2-40B4-BE49-F238E27FC236}">
                      <a16:creationId xmlns:a16="http://schemas.microsoft.com/office/drawing/2014/main" id="{AC977F5F-4D0E-B35A-C6C1-4B2429A63140}"/>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 name="Google Shape;535;p24">
                  <a:extLst>
                    <a:ext uri="{FF2B5EF4-FFF2-40B4-BE49-F238E27FC236}">
                      <a16:creationId xmlns:a16="http://schemas.microsoft.com/office/drawing/2014/main" id="{677D34FA-821F-8A67-18CF-3D4446F499D3}"/>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1" name="Google Shape;536;p24">
                  <a:extLst>
                    <a:ext uri="{FF2B5EF4-FFF2-40B4-BE49-F238E27FC236}">
                      <a16:creationId xmlns:a16="http://schemas.microsoft.com/office/drawing/2014/main" id="{DDE11B7C-F1EF-F505-E00A-029161ADE48B}"/>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 name="Google Shape;537;p24">
                  <a:extLst>
                    <a:ext uri="{FF2B5EF4-FFF2-40B4-BE49-F238E27FC236}">
                      <a16:creationId xmlns:a16="http://schemas.microsoft.com/office/drawing/2014/main" id="{7B8417A6-F306-DC8D-10B2-9F5CE9309EBF}"/>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 name="Google Shape;538;p24">
                  <a:extLst>
                    <a:ext uri="{FF2B5EF4-FFF2-40B4-BE49-F238E27FC236}">
                      <a16:creationId xmlns:a16="http://schemas.microsoft.com/office/drawing/2014/main" id="{7EA651E8-B2FD-8B3C-03C5-086840778276}"/>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 name="Google Shape;539;p24">
                  <a:extLst>
                    <a:ext uri="{FF2B5EF4-FFF2-40B4-BE49-F238E27FC236}">
                      <a16:creationId xmlns:a16="http://schemas.microsoft.com/office/drawing/2014/main" id="{6044C56D-BE00-A664-BDA1-072212F431AC}"/>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 name="Google Shape;540;p24">
                  <a:extLst>
                    <a:ext uri="{FF2B5EF4-FFF2-40B4-BE49-F238E27FC236}">
                      <a16:creationId xmlns:a16="http://schemas.microsoft.com/office/drawing/2014/main" id="{CA73C0B0-887E-C897-65AE-43DAD9ADD27D}"/>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 name="Google Shape;541;p24">
                  <a:extLst>
                    <a:ext uri="{FF2B5EF4-FFF2-40B4-BE49-F238E27FC236}">
                      <a16:creationId xmlns:a16="http://schemas.microsoft.com/office/drawing/2014/main" id="{7FB5F4AD-C05B-2CF6-4DCE-1368B41B388A}"/>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7" name="Google Shape;542;p24">
                  <a:extLst>
                    <a:ext uri="{FF2B5EF4-FFF2-40B4-BE49-F238E27FC236}">
                      <a16:creationId xmlns:a16="http://schemas.microsoft.com/office/drawing/2014/main" id="{BAF67E8B-102D-5DF7-578A-94F3D0AAC83E}"/>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8" name="Google Shape;543;p24">
                  <a:extLst>
                    <a:ext uri="{FF2B5EF4-FFF2-40B4-BE49-F238E27FC236}">
                      <a16:creationId xmlns:a16="http://schemas.microsoft.com/office/drawing/2014/main" id="{5C7F7554-376F-8AD5-08DC-E0ACF6F246D2}"/>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 name="Google Shape;544;p24">
                  <a:extLst>
                    <a:ext uri="{FF2B5EF4-FFF2-40B4-BE49-F238E27FC236}">
                      <a16:creationId xmlns:a16="http://schemas.microsoft.com/office/drawing/2014/main" id="{5CE17553-AA62-7797-0EA5-2C564349E52A}"/>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 name="Google Shape;545;p24">
                  <a:extLst>
                    <a:ext uri="{FF2B5EF4-FFF2-40B4-BE49-F238E27FC236}">
                      <a16:creationId xmlns:a16="http://schemas.microsoft.com/office/drawing/2014/main" id="{EE196AD8-2C21-39DF-E523-27B44897DA9E}"/>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11" name="Google Shape;546;p24">
                <a:extLst>
                  <a:ext uri="{FF2B5EF4-FFF2-40B4-BE49-F238E27FC236}">
                    <a16:creationId xmlns:a16="http://schemas.microsoft.com/office/drawing/2014/main" id="{411DD53B-28C6-545A-3286-69E728722430}"/>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 name="Google Shape;547;p24">
                <a:extLst>
                  <a:ext uri="{FF2B5EF4-FFF2-40B4-BE49-F238E27FC236}">
                    <a16:creationId xmlns:a16="http://schemas.microsoft.com/office/drawing/2014/main" id="{08EF8ADC-1E89-293E-66F8-5769E349140D}"/>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548;p24">
                <a:extLst>
                  <a:ext uri="{FF2B5EF4-FFF2-40B4-BE49-F238E27FC236}">
                    <a16:creationId xmlns:a16="http://schemas.microsoft.com/office/drawing/2014/main" id="{D8674F85-D5E3-83C6-904E-D91C5626ABCF}"/>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4" name="Google Shape;549;p24">
                <a:extLst>
                  <a:ext uri="{FF2B5EF4-FFF2-40B4-BE49-F238E27FC236}">
                    <a16:creationId xmlns:a16="http://schemas.microsoft.com/office/drawing/2014/main" id="{FB619B13-573E-8968-1C72-A1D2AD713520}"/>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grpSp>
        <p:nvGrpSpPr>
          <p:cNvPr id="131" name="Groupe 130">
            <a:extLst>
              <a:ext uri="{FF2B5EF4-FFF2-40B4-BE49-F238E27FC236}">
                <a16:creationId xmlns:a16="http://schemas.microsoft.com/office/drawing/2014/main" id="{FCAE9522-2B58-56C2-317F-25085D85C4E9}"/>
              </a:ext>
            </a:extLst>
          </p:cNvPr>
          <p:cNvGrpSpPr/>
          <p:nvPr/>
        </p:nvGrpSpPr>
        <p:grpSpPr>
          <a:xfrm>
            <a:off x="6142073" y="251636"/>
            <a:ext cx="5528932" cy="2862699"/>
            <a:chOff x="170120" y="712381"/>
            <a:chExt cx="5528932" cy="2862699"/>
          </a:xfrm>
        </p:grpSpPr>
        <p:sp>
          <p:nvSpPr>
            <p:cNvPr id="132" name="ZoneTexte 131">
              <a:extLst>
                <a:ext uri="{FF2B5EF4-FFF2-40B4-BE49-F238E27FC236}">
                  <a16:creationId xmlns:a16="http://schemas.microsoft.com/office/drawing/2014/main" id="{36E85FFF-8976-C434-D7A3-8EE53AC92BCA}"/>
                </a:ext>
              </a:extLst>
            </p:cNvPr>
            <p:cNvSpPr txBox="1"/>
            <p:nvPr/>
          </p:nvSpPr>
          <p:spPr>
            <a:xfrm>
              <a:off x="489097" y="712381"/>
              <a:ext cx="4626588" cy="615553"/>
            </a:xfrm>
            <a:prstGeom prst="rect">
              <a:avLst/>
            </a:prstGeom>
            <a:noFill/>
          </p:spPr>
          <p:txBody>
            <a:bodyPr wrap="none" rtlCol="0">
              <a:spAutoFit/>
            </a:bodyPr>
            <a:lstStyle/>
            <a:p>
              <a:r>
                <a:rPr lang="fr-FR" sz="2000" dirty="0">
                  <a:latin typeface="Harry P" panose="00000400000000000000" pitchFamily="2" charset="0"/>
                </a:rPr>
                <a:t>J’enquête sur l’auteur J.K Rowling et sa saga Harry Potter</a:t>
              </a:r>
            </a:p>
            <a:p>
              <a:pPr algn="ctr"/>
              <a:r>
                <a:rPr lang="fr-FR" sz="1400" dirty="0"/>
                <a:t>2è et 4è de couvertures et p. 314</a:t>
              </a:r>
            </a:p>
          </p:txBody>
        </p:sp>
        <p:sp>
          <p:nvSpPr>
            <p:cNvPr id="133" name="ZoneTexte 132">
              <a:extLst>
                <a:ext uri="{FF2B5EF4-FFF2-40B4-BE49-F238E27FC236}">
                  <a16:creationId xmlns:a16="http://schemas.microsoft.com/office/drawing/2014/main" id="{1E09EAEB-7B2F-CE06-C868-4CE4827676B6}"/>
                </a:ext>
              </a:extLst>
            </p:cNvPr>
            <p:cNvSpPr txBox="1"/>
            <p:nvPr/>
          </p:nvSpPr>
          <p:spPr>
            <a:xfrm>
              <a:off x="170120" y="1318437"/>
              <a:ext cx="5528932" cy="2256643"/>
            </a:xfrm>
            <a:prstGeom prst="rect">
              <a:avLst/>
            </a:prstGeom>
            <a:ln>
              <a:solidFill>
                <a:srgbClr val="962D29"/>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nSpc>
                  <a:spcPct val="200000"/>
                </a:lnSpc>
                <a:buAutoNum type="arabicParenR"/>
              </a:pPr>
              <a:r>
                <a:rPr lang="fr-FR" sz="1200" dirty="0"/>
                <a:t>L’auteur est-il un homme ou une femme ? </a:t>
              </a:r>
            </a:p>
            <a:p>
              <a:pPr marL="342900" indent="-342900">
                <a:lnSpc>
                  <a:spcPct val="200000"/>
                </a:lnSpc>
                <a:buFontTx/>
                <a:buAutoNum type="arabicParenR"/>
              </a:pPr>
              <a:r>
                <a:rPr lang="fr-FR" sz="1200" dirty="0"/>
                <a:t>Combien de romans comporte la saga Harry Potter ? </a:t>
              </a:r>
            </a:p>
            <a:p>
              <a:pPr marL="342900" indent="-342900">
                <a:lnSpc>
                  <a:spcPct val="200000"/>
                </a:lnSpc>
                <a:buFontTx/>
                <a:buAutoNum type="arabicParenR"/>
              </a:pPr>
              <a:r>
                <a:rPr lang="fr-FR" sz="1200" dirty="0"/>
                <a:t>Cite-les</a:t>
              </a:r>
            </a:p>
            <a:p>
              <a:pPr marL="342900" indent="-342900">
                <a:lnSpc>
                  <a:spcPct val="200000"/>
                </a:lnSpc>
                <a:buFontTx/>
                <a:buAutoNum type="arabicParenR"/>
              </a:pPr>
              <a:r>
                <a:rPr lang="fr-FR" sz="1200" dirty="0"/>
                <a:t>En combien de langues les livres de la saga ont-ils été traduits ? </a:t>
              </a:r>
            </a:p>
            <a:p>
              <a:pPr marL="342900" indent="-342900">
                <a:lnSpc>
                  <a:spcPct val="200000"/>
                </a:lnSpc>
                <a:buFontTx/>
                <a:buAutoNum type="arabicParenR"/>
              </a:pPr>
              <a:r>
                <a:rPr lang="fr-FR" sz="1200" dirty="0"/>
                <a:t>Cite trois autres livres écrits par JK Rowling qui tournent autour de l’univers de </a:t>
              </a:r>
            </a:p>
            <a:p>
              <a:pPr>
                <a:lnSpc>
                  <a:spcPct val="200000"/>
                </a:lnSpc>
              </a:pPr>
              <a:r>
                <a:rPr lang="fr-FR" sz="1200" dirty="0"/>
                <a:t>Harry Potter.</a:t>
              </a:r>
            </a:p>
          </p:txBody>
        </p:sp>
        <p:grpSp>
          <p:nvGrpSpPr>
            <p:cNvPr id="134" name="Google Shape;528;p24">
              <a:extLst>
                <a:ext uri="{FF2B5EF4-FFF2-40B4-BE49-F238E27FC236}">
                  <a16:creationId xmlns:a16="http://schemas.microsoft.com/office/drawing/2014/main" id="{86097369-F0FD-D262-01C5-CE8EC941A945}"/>
                </a:ext>
              </a:extLst>
            </p:cNvPr>
            <p:cNvGrpSpPr/>
            <p:nvPr/>
          </p:nvGrpSpPr>
          <p:grpSpPr>
            <a:xfrm>
              <a:off x="4571997" y="1350335"/>
              <a:ext cx="967435" cy="968407"/>
              <a:chOff x="1034981" y="1580123"/>
              <a:chExt cx="3003716" cy="3552185"/>
            </a:xfrm>
          </p:grpSpPr>
          <p:grpSp>
            <p:nvGrpSpPr>
              <p:cNvPr id="135" name="Google Shape;529;p24">
                <a:extLst>
                  <a:ext uri="{FF2B5EF4-FFF2-40B4-BE49-F238E27FC236}">
                    <a16:creationId xmlns:a16="http://schemas.microsoft.com/office/drawing/2014/main" id="{A26256AE-4C76-FD76-267E-9C3FA34D10FE}"/>
                  </a:ext>
                </a:extLst>
              </p:cNvPr>
              <p:cNvGrpSpPr/>
              <p:nvPr/>
            </p:nvGrpSpPr>
            <p:grpSpPr>
              <a:xfrm>
                <a:off x="1034981" y="1580123"/>
                <a:ext cx="3003716" cy="3552185"/>
                <a:chOff x="8780453" y="179284"/>
                <a:chExt cx="2931027" cy="3466222"/>
              </a:xfrm>
            </p:grpSpPr>
            <p:sp>
              <p:nvSpPr>
                <p:cNvPr id="140" name="Google Shape;530;p24">
                  <a:extLst>
                    <a:ext uri="{FF2B5EF4-FFF2-40B4-BE49-F238E27FC236}">
                      <a16:creationId xmlns:a16="http://schemas.microsoft.com/office/drawing/2014/main" id="{82C496C7-F124-4B32-02AD-9D4CB14D3DC1}"/>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1" name="Google Shape;531;p24">
                  <a:extLst>
                    <a:ext uri="{FF2B5EF4-FFF2-40B4-BE49-F238E27FC236}">
                      <a16:creationId xmlns:a16="http://schemas.microsoft.com/office/drawing/2014/main" id="{AD5485BA-C8F5-F8B1-BF12-9E00AA8B41D8}"/>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 name="Google Shape;532;p24">
                  <a:extLst>
                    <a:ext uri="{FF2B5EF4-FFF2-40B4-BE49-F238E27FC236}">
                      <a16:creationId xmlns:a16="http://schemas.microsoft.com/office/drawing/2014/main" id="{D2F2C473-EB37-9021-B5E4-C32741EF7AAF}"/>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 name="Google Shape;533;p24">
                  <a:extLst>
                    <a:ext uri="{FF2B5EF4-FFF2-40B4-BE49-F238E27FC236}">
                      <a16:creationId xmlns:a16="http://schemas.microsoft.com/office/drawing/2014/main" id="{32A5E393-E5D2-7C44-0697-DDBA560246DC}"/>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 name="Google Shape;534;p24">
                  <a:extLst>
                    <a:ext uri="{FF2B5EF4-FFF2-40B4-BE49-F238E27FC236}">
                      <a16:creationId xmlns:a16="http://schemas.microsoft.com/office/drawing/2014/main" id="{951BBCA1-C99E-4841-B276-A76464B9AA5B}"/>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 name="Google Shape;535;p24">
                  <a:extLst>
                    <a:ext uri="{FF2B5EF4-FFF2-40B4-BE49-F238E27FC236}">
                      <a16:creationId xmlns:a16="http://schemas.microsoft.com/office/drawing/2014/main" id="{98F016C9-F0E8-1890-6892-AA72F24BF2DE}"/>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 name="Google Shape;536;p24">
                  <a:extLst>
                    <a:ext uri="{FF2B5EF4-FFF2-40B4-BE49-F238E27FC236}">
                      <a16:creationId xmlns:a16="http://schemas.microsoft.com/office/drawing/2014/main" id="{4797BD17-AB93-AA83-4488-E9610F87F108}"/>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7" name="Google Shape;537;p24">
                  <a:extLst>
                    <a:ext uri="{FF2B5EF4-FFF2-40B4-BE49-F238E27FC236}">
                      <a16:creationId xmlns:a16="http://schemas.microsoft.com/office/drawing/2014/main" id="{5322D3DC-7AE4-0302-BBA0-4483C29C12EE}"/>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 name="Google Shape;538;p24">
                  <a:extLst>
                    <a:ext uri="{FF2B5EF4-FFF2-40B4-BE49-F238E27FC236}">
                      <a16:creationId xmlns:a16="http://schemas.microsoft.com/office/drawing/2014/main" id="{A9569019-D4B6-5ADB-2975-DAAC23832594}"/>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 name="Google Shape;539;p24">
                  <a:extLst>
                    <a:ext uri="{FF2B5EF4-FFF2-40B4-BE49-F238E27FC236}">
                      <a16:creationId xmlns:a16="http://schemas.microsoft.com/office/drawing/2014/main" id="{D42C8FD3-FD96-7394-C7AF-FBE8423BBB2F}"/>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 name="Google Shape;540;p24">
                  <a:extLst>
                    <a:ext uri="{FF2B5EF4-FFF2-40B4-BE49-F238E27FC236}">
                      <a16:creationId xmlns:a16="http://schemas.microsoft.com/office/drawing/2014/main" id="{94941E96-140F-2BA8-87C9-9B412E315053}"/>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 name="Google Shape;541;p24">
                  <a:extLst>
                    <a:ext uri="{FF2B5EF4-FFF2-40B4-BE49-F238E27FC236}">
                      <a16:creationId xmlns:a16="http://schemas.microsoft.com/office/drawing/2014/main" id="{9F1FC3FC-F82C-FC0B-A096-70F71ABAC526}"/>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2" name="Google Shape;542;p24">
                  <a:extLst>
                    <a:ext uri="{FF2B5EF4-FFF2-40B4-BE49-F238E27FC236}">
                      <a16:creationId xmlns:a16="http://schemas.microsoft.com/office/drawing/2014/main" id="{7BE90A9A-C241-9066-79ED-E6F8E62C2FA5}"/>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3" name="Google Shape;543;p24">
                  <a:extLst>
                    <a:ext uri="{FF2B5EF4-FFF2-40B4-BE49-F238E27FC236}">
                      <a16:creationId xmlns:a16="http://schemas.microsoft.com/office/drawing/2014/main" id="{B9FB0D2E-EAB8-C1A3-4FB2-67E791C8F405}"/>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4" name="Google Shape;544;p24">
                  <a:extLst>
                    <a:ext uri="{FF2B5EF4-FFF2-40B4-BE49-F238E27FC236}">
                      <a16:creationId xmlns:a16="http://schemas.microsoft.com/office/drawing/2014/main" id="{1878CC69-A5BC-1FE0-E71C-485D6AF73CF0}"/>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5" name="Google Shape;545;p24">
                  <a:extLst>
                    <a:ext uri="{FF2B5EF4-FFF2-40B4-BE49-F238E27FC236}">
                      <a16:creationId xmlns:a16="http://schemas.microsoft.com/office/drawing/2014/main" id="{CBB1F159-D668-4B32-7CD8-B73E62879AFB}"/>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36" name="Google Shape;546;p24">
                <a:extLst>
                  <a:ext uri="{FF2B5EF4-FFF2-40B4-BE49-F238E27FC236}">
                    <a16:creationId xmlns:a16="http://schemas.microsoft.com/office/drawing/2014/main" id="{FBACE615-B5B3-7E59-8632-180768E7A0E7}"/>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 name="Google Shape;547;p24">
                <a:extLst>
                  <a:ext uri="{FF2B5EF4-FFF2-40B4-BE49-F238E27FC236}">
                    <a16:creationId xmlns:a16="http://schemas.microsoft.com/office/drawing/2014/main" id="{18596E4B-3F48-6B56-F941-17071AA7E326}"/>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 name="Google Shape;548;p24">
                <a:extLst>
                  <a:ext uri="{FF2B5EF4-FFF2-40B4-BE49-F238E27FC236}">
                    <a16:creationId xmlns:a16="http://schemas.microsoft.com/office/drawing/2014/main" id="{249D88D1-38EC-B930-8EF6-268C21B9DB97}"/>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 name="Google Shape;549;p24">
                <a:extLst>
                  <a:ext uri="{FF2B5EF4-FFF2-40B4-BE49-F238E27FC236}">
                    <a16:creationId xmlns:a16="http://schemas.microsoft.com/office/drawing/2014/main" id="{5504A27A-5B43-593B-3348-7C5922E9F9E3}"/>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grpSp>
        <p:nvGrpSpPr>
          <p:cNvPr id="156" name="Groupe 155">
            <a:extLst>
              <a:ext uri="{FF2B5EF4-FFF2-40B4-BE49-F238E27FC236}">
                <a16:creationId xmlns:a16="http://schemas.microsoft.com/office/drawing/2014/main" id="{754DAAD9-E9D6-AFC5-BC40-23AD059DF952}"/>
              </a:ext>
            </a:extLst>
          </p:cNvPr>
          <p:cNvGrpSpPr/>
          <p:nvPr/>
        </p:nvGrpSpPr>
        <p:grpSpPr>
          <a:xfrm>
            <a:off x="6099543" y="3388241"/>
            <a:ext cx="5528932" cy="2862699"/>
            <a:chOff x="170120" y="712381"/>
            <a:chExt cx="5528932" cy="2862699"/>
          </a:xfrm>
        </p:grpSpPr>
        <p:sp>
          <p:nvSpPr>
            <p:cNvPr id="157" name="ZoneTexte 156">
              <a:extLst>
                <a:ext uri="{FF2B5EF4-FFF2-40B4-BE49-F238E27FC236}">
                  <a16:creationId xmlns:a16="http://schemas.microsoft.com/office/drawing/2014/main" id="{201C3D3C-C282-E969-52D7-8DDA8EFAB8BE}"/>
                </a:ext>
              </a:extLst>
            </p:cNvPr>
            <p:cNvSpPr txBox="1"/>
            <p:nvPr/>
          </p:nvSpPr>
          <p:spPr>
            <a:xfrm>
              <a:off x="489097" y="712381"/>
              <a:ext cx="4626588" cy="615553"/>
            </a:xfrm>
            <a:prstGeom prst="rect">
              <a:avLst/>
            </a:prstGeom>
            <a:noFill/>
          </p:spPr>
          <p:txBody>
            <a:bodyPr wrap="none" rtlCol="0">
              <a:spAutoFit/>
            </a:bodyPr>
            <a:lstStyle/>
            <a:p>
              <a:r>
                <a:rPr lang="fr-FR" sz="2000" dirty="0">
                  <a:latin typeface="Harry P" panose="00000400000000000000" pitchFamily="2" charset="0"/>
                </a:rPr>
                <a:t>J’enquête sur l’auteur J.K Rowling et sa saga Harry Potter</a:t>
              </a:r>
            </a:p>
            <a:p>
              <a:pPr algn="ctr"/>
              <a:r>
                <a:rPr lang="fr-FR" sz="1400" dirty="0"/>
                <a:t>2è et 4è de couvertures et p. 314</a:t>
              </a:r>
            </a:p>
          </p:txBody>
        </p:sp>
        <p:sp>
          <p:nvSpPr>
            <p:cNvPr id="158" name="ZoneTexte 157">
              <a:extLst>
                <a:ext uri="{FF2B5EF4-FFF2-40B4-BE49-F238E27FC236}">
                  <a16:creationId xmlns:a16="http://schemas.microsoft.com/office/drawing/2014/main" id="{44BBC775-C9FB-FBE2-DC57-42E245AB4E20}"/>
                </a:ext>
              </a:extLst>
            </p:cNvPr>
            <p:cNvSpPr txBox="1"/>
            <p:nvPr/>
          </p:nvSpPr>
          <p:spPr>
            <a:xfrm>
              <a:off x="170120" y="1318437"/>
              <a:ext cx="5528932" cy="2256643"/>
            </a:xfrm>
            <a:prstGeom prst="rect">
              <a:avLst/>
            </a:prstGeom>
            <a:ln>
              <a:solidFill>
                <a:srgbClr val="962D29"/>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nSpc>
                  <a:spcPct val="200000"/>
                </a:lnSpc>
                <a:buAutoNum type="arabicParenR"/>
              </a:pPr>
              <a:r>
                <a:rPr lang="fr-FR" sz="1200" dirty="0"/>
                <a:t>L’auteur est-il un homme ou une femme ? </a:t>
              </a:r>
            </a:p>
            <a:p>
              <a:pPr marL="342900" indent="-342900">
                <a:lnSpc>
                  <a:spcPct val="200000"/>
                </a:lnSpc>
                <a:buFontTx/>
                <a:buAutoNum type="arabicParenR"/>
              </a:pPr>
              <a:r>
                <a:rPr lang="fr-FR" sz="1200" dirty="0"/>
                <a:t>Combien de romans comporte la saga Harry Potter ? </a:t>
              </a:r>
            </a:p>
            <a:p>
              <a:pPr marL="342900" indent="-342900">
                <a:lnSpc>
                  <a:spcPct val="200000"/>
                </a:lnSpc>
                <a:buFontTx/>
                <a:buAutoNum type="arabicParenR"/>
              </a:pPr>
              <a:r>
                <a:rPr lang="fr-FR" sz="1200" dirty="0"/>
                <a:t>Cite-les</a:t>
              </a:r>
            </a:p>
            <a:p>
              <a:pPr marL="342900" indent="-342900">
                <a:lnSpc>
                  <a:spcPct val="200000"/>
                </a:lnSpc>
                <a:buFontTx/>
                <a:buAutoNum type="arabicParenR"/>
              </a:pPr>
              <a:r>
                <a:rPr lang="fr-FR" sz="1200" dirty="0"/>
                <a:t>En combien de langues les livres de la saga ont-ils été traduits ? </a:t>
              </a:r>
            </a:p>
            <a:p>
              <a:pPr marL="342900" indent="-342900">
                <a:lnSpc>
                  <a:spcPct val="200000"/>
                </a:lnSpc>
                <a:buFontTx/>
                <a:buAutoNum type="arabicParenR"/>
              </a:pPr>
              <a:r>
                <a:rPr lang="fr-FR" sz="1200" dirty="0"/>
                <a:t>Cite trois autres livres écrits par JK Rowling qui tournent autour de l’univers de </a:t>
              </a:r>
            </a:p>
            <a:p>
              <a:pPr>
                <a:lnSpc>
                  <a:spcPct val="200000"/>
                </a:lnSpc>
              </a:pPr>
              <a:r>
                <a:rPr lang="fr-FR" sz="1200" dirty="0"/>
                <a:t>Harry Potter.</a:t>
              </a:r>
            </a:p>
          </p:txBody>
        </p:sp>
        <p:grpSp>
          <p:nvGrpSpPr>
            <p:cNvPr id="159" name="Google Shape;528;p24">
              <a:extLst>
                <a:ext uri="{FF2B5EF4-FFF2-40B4-BE49-F238E27FC236}">
                  <a16:creationId xmlns:a16="http://schemas.microsoft.com/office/drawing/2014/main" id="{2E1D0F4F-DC3A-668A-F0BB-5B6E242549AE}"/>
                </a:ext>
              </a:extLst>
            </p:cNvPr>
            <p:cNvGrpSpPr/>
            <p:nvPr/>
          </p:nvGrpSpPr>
          <p:grpSpPr>
            <a:xfrm>
              <a:off x="4571997" y="1350335"/>
              <a:ext cx="967435" cy="968407"/>
              <a:chOff x="1034981" y="1580123"/>
              <a:chExt cx="3003716" cy="3552185"/>
            </a:xfrm>
          </p:grpSpPr>
          <p:grpSp>
            <p:nvGrpSpPr>
              <p:cNvPr id="160" name="Google Shape;529;p24">
                <a:extLst>
                  <a:ext uri="{FF2B5EF4-FFF2-40B4-BE49-F238E27FC236}">
                    <a16:creationId xmlns:a16="http://schemas.microsoft.com/office/drawing/2014/main" id="{3902ACDB-7FC3-FD24-A619-338272B7D51F}"/>
                  </a:ext>
                </a:extLst>
              </p:cNvPr>
              <p:cNvGrpSpPr/>
              <p:nvPr/>
            </p:nvGrpSpPr>
            <p:grpSpPr>
              <a:xfrm>
                <a:off x="1034981" y="1580123"/>
                <a:ext cx="3003716" cy="3552185"/>
                <a:chOff x="8780453" y="179284"/>
                <a:chExt cx="2931027" cy="3466222"/>
              </a:xfrm>
            </p:grpSpPr>
            <p:sp>
              <p:nvSpPr>
                <p:cNvPr id="165" name="Google Shape;530;p24">
                  <a:extLst>
                    <a:ext uri="{FF2B5EF4-FFF2-40B4-BE49-F238E27FC236}">
                      <a16:creationId xmlns:a16="http://schemas.microsoft.com/office/drawing/2014/main" id="{7FB2E5EE-A771-6F29-40D8-90B547DD2825}"/>
                    </a:ext>
                  </a:extLst>
                </p:cNvPr>
                <p:cNvSpPr/>
                <p:nvPr/>
              </p:nvSpPr>
              <p:spPr>
                <a:xfrm rot="10800000">
                  <a:off x="10336997" y="3241552"/>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6" name="Google Shape;531;p24">
                  <a:extLst>
                    <a:ext uri="{FF2B5EF4-FFF2-40B4-BE49-F238E27FC236}">
                      <a16:creationId xmlns:a16="http://schemas.microsoft.com/office/drawing/2014/main" id="{E188122A-F71A-ABDF-6B15-7F3C737A290D}"/>
                    </a:ext>
                  </a:extLst>
                </p:cNvPr>
                <p:cNvSpPr/>
                <p:nvPr/>
              </p:nvSpPr>
              <p:spPr>
                <a:xfrm rot="10800000">
                  <a:off x="9916207" y="3243806"/>
                  <a:ext cx="383700" cy="401700"/>
                </a:xfrm>
                <a:prstGeom prst="heart">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7" name="Google Shape;532;p24">
                  <a:extLst>
                    <a:ext uri="{FF2B5EF4-FFF2-40B4-BE49-F238E27FC236}">
                      <a16:creationId xmlns:a16="http://schemas.microsoft.com/office/drawing/2014/main" id="{DE932602-AFCF-1F3E-88F1-DAF447F34512}"/>
                    </a:ext>
                  </a:extLst>
                </p:cNvPr>
                <p:cNvSpPr/>
                <p:nvPr/>
              </p:nvSpPr>
              <p:spPr>
                <a:xfrm rot="7050720" flipH="1">
                  <a:off x="10883440" y="1703222"/>
                  <a:ext cx="828040" cy="828040"/>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8" name="Google Shape;533;p24">
                  <a:extLst>
                    <a:ext uri="{FF2B5EF4-FFF2-40B4-BE49-F238E27FC236}">
                      <a16:creationId xmlns:a16="http://schemas.microsoft.com/office/drawing/2014/main" id="{F4E82276-D160-F8DB-E11F-E03623DB0700}"/>
                    </a:ext>
                  </a:extLst>
                </p:cNvPr>
                <p:cNvSpPr/>
                <p:nvPr/>
              </p:nvSpPr>
              <p:spPr>
                <a:xfrm rot="-7210186">
                  <a:off x="8780453" y="1721176"/>
                  <a:ext cx="827955" cy="827955"/>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9" name="Google Shape;534;p24">
                  <a:extLst>
                    <a:ext uri="{FF2B5EF4-FFF2-40B4-BE49-F238E27FC236}">
                      <a16:creationId xmlns:a16="http://schemas.microsoft.com/office/drawing/2014/main" id="{57676542-D06B-2F34-4616-E4A65C09C613}"/>
                    </a:ext>
                  </a:extLst>
                </p:cNvPr>
                <p:cNvSpPr/>
                <p:nvPr/>
              </p:nvSpPr>
              <p:spPr>
                <a:xfrm>
                  <a:off x="9231084" y="1373848"/>
                  <a:ext cx="2094900" cy="2055300"/>
                </a:xfrm>
                <a:prstGeom prst="ellipse">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0" name="Google Shape;535;p24">
                  <a:extLst>
                    <a:ext uri="{FF2B5EF4-FFF2-40B4-BE49-F238E27FC236}">
                      <a16:creationId xmlns:a16="http://schemas.microsoft.com/office/drawing/2014/main" id="{39FFCCC6-0C84-506D-9DD9-0B48C4A96050}"/>
                    </a:ext>
                  </a:extLst>
                </p:cNvPr>
                <p:cNvSpPr/>
                <p:nvPr/>
              </p:nvSpPr>
              <p:spPr>
                <a:xfrm>
                  <a:off x="9435209" y="1409003"/>
                  <a:ext cx="1663800" cy="2055300"/>
                </a:xfrm>
                <a:prstGeom prst="ellipse">
                  <a:avLst/>
                </a:prstGeom>
                <a:solidFill>
                  <a:srgbClr val="CFBF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1" name="Google Shape;536;p24">
                  <a:extLst>
                    <a:ext uri="{FF2B5EF4-FFF2-40B4-BE49-F238E27FC236}">
                      <a16:creationId xmlns:a16="http://schemas.microsoft.com/office/drawing/2014/main" id="{4931DFB1-97DC-A9B7-63E3-C090F27C35F1}"/>
                    </a:ext>
                  </a:extLst>
                </p:cNvPr>
                <p:cNvSpPr/>
                <p:nvPr/>
              </p:nvSpPr>
              <p:spPr>
                <a:xfrm rot="1555494" flipH="1">
                  <a:off x="9064019" y="179284"/>
                  <a:ext cx="2499741" cy="2192685"/>
                </a:xfrm>
                <a:custGeom>
                  <a:avLst/>
                  <a:gdLst/>
                  <a:ahLst/>
                  <a:cxnLst/>
                  <a:rect l="l" t="t" r="r" b="b"/>
                  <a:pathLst>
                    <a:path w="2497985" h="2191145" extrusionOk="0">
                      <a:moveTo>
                        <a:pt x="774578" y="0"/>
                      </a:moveTo>
                      <a:lnTo>
                        <a:pt x="392185" y="366758"/>
                      </a:lnTo>
                      <a:lnTo>
                        <a:pt x="360789" y="378107"/>
                      </a:lnTo>
                      <a:lnTo>
                        <a:pt x="343617" y="389204"/>
                      </a:lnTo>
                      <a:lnTo>
                        <a:pt x="329165" y="395365"/>
                      </a:lnTo>
                      <a:cubicBezTo>
                        <a:pt x="216572" y="456872"/>
                        <a:pt x="122414" y="551231"/>
                        <a:pt x="63097" y="673240"/>
                      </a:cubicBezTo>
                      <a:cubicBezTo>
                        <a:pt x="-95084" y="998596"/>
                        <a:pt x="54391" y="1397362"/>
                        <a:pt x="396958" y="1563910"/>
                      </a:cubicBezTo>
                      <a:cubicBezTo>
                        <a:pt x="482599" y="1605547"/>
                        <a:pt x="572202" y="1628728"/>
                        <a:pt x="660903" y="1634996"/>
                      </a:cubicBezTo>
                      <a:lnTo>
                        <a:pt x="851769" y="1619176"/>
                      </a:lnTo>
                      <a:lnTo>
                        <a:pt x="919444" y="1604600"/>
                      </a:lnTo>
                      <a:cubicBezTo>
                        <a:pt x="960463" y="1591591"/>
                        <a:pt x="1000042" y="1574739"/>
                        <a:pt x="1037572" y="1554237"/>
                      </a:cubicBezTo>
                      <a:lnTo>
                        <a:pt x="1085203" y="1521716"/>
                      </a:lnTo>
                      <a:lnTo>
                        <a:pt x="1088845" y="1522570"/>
                      </a:lnTo>
                      <a:cubicBezTo>
                        <a:pt x="1097370" y="1526839"/>
                        <a:pt x="1105243" y="1533900"/>
                        <a:pt x="1112567" y="1543123"/>
                      </a:cubicBezTo>
                      <a:lnTo>
                        <a:pt x="1124853" y="1563279"/>
                      </a:lnTo>
                      <a:lnTo>
                        <a:pt x="1127874" y="1608516"/>
                      </a:lnTo>
                      <a:cubicBezTo>
                        <a:pt x="1163154" y="1819412"/>
                        <a:pt x="1301832" y="2014215"/>
                        <a:pt x="1515937" y="2118308"/>
                      </a:cubicBezTo>
                      <a:cubicBezTo>
                        <a:pt x="1858503" y="2284855"/>
                        <a:pt x="2264439" y="2156117"/>
                        <a:pt x="2422619" y="1830761"/>
                      </a:cubicBezTo>
                      <a:cubicBezTo>
                        <a:pt x="2481937" y="1708752"/>
                        <a:pt x="2497991" y="1576420"/>
                        <a:pt x="2476822" y="1449882"/>
                      </a:cubicBezTo>
                      <a:lnTo>
                        <a:pt x="2449966" y="1350031"/>
                      </a:lnTo>
                      <a:lnTo>
                        <a:pt x="2497985" y="865549"/>
                      </a:lnTo>
                      <a:lnTo>
                        <a:pt x="2048870" y="802019"/>
                      </a:lnTo>
                      <a:lnTo>
                        <a:pt x="2045220" y="798530"/>
                      </a:lnTo>
                      <a:cubicBezTo>
                        <a:pt x="1916681" y="686863"/>
                        <a:pt x="1761707" y="583962"/>
                        <a:pt x="1586571" y="498815"/>
                      </a:cubicBezTo>
                      <a:cubicBezTo>
                        <a:pt x="1508733" y="460972"/>
                        <a:pt x="1430596" y="428427"/>
                        <a:pt x="1353122" y="401126"/>
                      </a:cubicBezTo>
                      <a:lnTo>
                        <a:pt x="1123800" y="334945"/>
                      </a:lnTo>
                      <a:lnTo>
                        <a:pt x="774578" y="0"/>
                      </a:lnTo>
                      <a:close/>
                    </a:path>
                  </a:pathLst>
                </a:cu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2" name="Google Shape;537;p24">
                  <a:extLst>
                    <a:ext uri="{FF2B5EF4-FFF2-40B4-BE49-F238E27FC236}">
                      <a16:creationId xmlns:a16="http://schemas.microsoft.com/office/drawing/2014/main" id="{7EA65E6C-78C4-5234-08CD-4D23F29B0E27}"/>
                    </a:ext>
                  </a:extLst>
                </p:cNvPr>
                <p:cNvSpPr/>
                <p:nvPr/>
              </p:nvSpPr>
              <p:spPr>
                <a:xfrm>
                  <a:off x="10250802"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3" name="Google Shape;538;p24">
                  <a:extLst>
                    <a:ext uri="{FF2B5EF4-FFF2-40B4-BE49-F238E27FC236}">
                      <a16:creationId xmlns:a16="http://schemas.microsoft.com/office/drawing/2014/main" id="{640C87EA-0A02-C84C-EF80-C3D18646EB08}"/>
                    </a:ext>
                  </a:extLst>
                </p:cNvPr>
                <p:cNvSpPr/>
                <p:nvPr/>
              </p:nvSpPr>
              <p:spPr>
                <a:xfrm>
                  <a:off x="9187694" y="901781"/>
                  <a:ext cx="1080000" cy="1080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4" name="Google Shape;539;p24">
                  <a:extLst>
                    <a:ext uri="{FF2B5EF4-FFF2-40B4-BE49-F238E27FC236}">
                      <a16:creationId xmlns:a16="http://schemas.microsoft.com/office/drawing/2014/main" id="{0C47C4AB-02E8-1FC4-3CF0-8056CAD879EC}"/>
                    </a:ext>
                  </a:extLst>
                </p:cNvPr>
                <p:cNvSpPr/>
                <p:nvPr/>
              </p:nvSpPr>
              <p:spPr>
                <a:xfrm>
                  <a:off x="9642536" y="1275233"/>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5" name="Google Shape;540;p24">
                  <a:extLst>
                    <a:ext uri="{FF2B5EF4-FFF2-40B4-BE49-F238E27FC236}">
                      <a16:creationId xmlns:a16="http://schemas.microsoft.com/office/drawing/2014/main" id="{E300D1F9-C779-A035-E43D-188EAF2CBE95}"/>
                    </a:ext>
                  </a:extLst>
                </p:cNvPr>
                <p:cNvSpPr/>
                <p:nvPr/>
              </p:nvSpPr>
              <p:spPr>
                <a:xfrm>
                  <a:off x="10350110" y="1286118"/>
                  <a:ext cx="540000" cy="5400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6" name="Google Shape;541;p24">
                  <a:extLst>
                    <a:ext uri="{FF2B5EF4-FFF2-40B4-BE49-F238E27FC236}">
                      <a16:creationId xmlns:a16="http://schemas.microsoft.com/office/drawing/2014/main" id="{6789BED8-5DFA-ECC0-9538-34331B342931}"/>
                    </a:ext>
                  </a:extLst>
                </p:cNvPr>
                <p:cNvSpPr/>
                <p:nvPr/>
              </p:nvSpPr>
              <p:spPr>
                <a:xfrm>
                  <a:off x="9782215" y="1409123"/>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7" name="Google Shape;542;p24">
                  <a:extLst>
                    <a:ext uri="{FF2B5EF4-FFF2-40B4-BE49-F238E27FC236}">
                      <a16:creationId xmlns:a16="http://schemas.microsoft.com/office/drawing/2014/main" id="{92F5847B-0815-FF60-D152-870746AEB0B9}"/>
                    </a:ext>
                  </a:extLst>
                </p:cNvPr>
                <p:cNvSpPr/>
                <p:nvPr/>
              </p:nvSpPr>
              <p:spPr>
                <a:xfrm>
                  <a:off x="10485232" y="1416747"/>
                  <a:ext cx="288000" cy="288000"/>
                </a:xfrm>
                <a:prstGeom prst="ellipse">
                  <a:avLst/>
                </a:prstGeom>
                <a:solidFill>
                  <a:srgbClr val="201C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8" name="Google Shape;543;p24">
                  <a:extLst>
                    <a:ext uri="{FF2B5EF4-FFF2-40B4-BE49-F238E27FC236}">
                      <a16:creationId xmlns:a16="http://schemas.microsoft.com/office/drawing/2014/main" id="{DA8B1014-14F1-F240-0EFB-C57270C02111}"/>
                    </a:ext>
                  </a:extLst>
                </p:cNvPr>
                <p:cNvSpPr/>
                <p:nvPr/>
              </p:nvSpPr>
              <p:spPr>
                <a:xfrm>
                  <a:off x="9887331" y="146611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9" name="Google Shape;544;p24">
                  <a:extLst>
                    <a:ext uri="{FF2B5EF4-FFF2-40B4-BE49-F238E27FC236}">
                      <a16:creationId xmlns:a16="http://schemas.microsoft.com/office/drawing/2014/main" id="{31D47765-77F8-BC9F-1384-12A99F8887D3}"/>
                    </a:ext>
                  </a:extLst>
                </p:cNvPr>
                <p:cNvSpPr/>
                <p:nvPr/>
              </p:nvSpPr>
              <p:spPr>
                <a:xfrm>
                  <a:off x="10598699" y="1473899"/>
                  <a:ext cx="108000" cy="1080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0" name="Google Shape;545;p24">
                  <a:extLst>
                    <a:ext uri="{FF2B5EF4-FFF2-40B4-BE49-F238E27FC236}">
                      <a16:creationId xmlns:a16="http://schemas.microsoft.com/office/drawing/2014/main" id="{70EAEC08-5B2E-DF20-B05D-B3125B9CA9AC}"/>
                    </a:ext>
                  </a:extLst>
                </p:cNvPr>
                <p:cNvSpPr/>
                <p:nvPr/>
              </p:nvSpPr>
              <p:spPr>
                <a:xfrm rot="10800000">
                  <a:off x="10068732" y="1744386"/>
                  <a:ext cx="373500" cy="310500"/>
                </a:xfrm>
                <a:prstGeom prst="triangle">
                  <a:avLst>
                    <a:gd name="adj" fmla="val 50000"/>
                  </a:avLst>
                </a:prstGeom>
                <a:solidFill>
                  <a:srgbClr val="BC93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61" name="Google Shape;546;p24">
                <a:extLst>
                  <a:ext uri="{FF2B5EF4-FFF2-40B4-BE49-F238E27FC236}">
                    <a16:creationId xmlns:a16="http://schemas.microsoft.com/office/drawing/2014/main" id="{4A831059-C8C4-B2A6-F4C4-3423D372C973}"/>
                  </a:ext>
                </a:extLst>
              </p:cNvPr>
              <p:cNvSpPr/>
              <p:nvPr/>
            </p:nvSpPr>
            <p:spPr>
              <a:xfrm rot="-10360140" flipH="1">
                <a:off x="2798041" y="340938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2" name="Google Shape;547;p24">
                <a:extLst>
                  <a:ext uri="{FF2B5EF4-FFF2-40B4-BE49-F238E27FC236}">
                    <a16:creationId xmlns:a16="http://schemas.microsoft.com/office/drawing/2014/main" id="{67AE9257-7059-70D6-2887-302D92BBD10F}"/>
                  </a:ext>
                </a:extLst>
              </p:cNvPr>
              <p:cNvSpPr/>
              <p:nvPr/>
            </p:nvSpPr>
            <p:spPr>
              <a:xfrm rot="-10360140" flipH="1">
                <a:off x="2574993" y="3410390"/>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3" name="Google Shape;548;p24">
                <a:extLst>
                  <a:ext uri="{FF2B5EF4-FFF2-40B4-BE49-F238E27FC236}">
                    <a16:creationId xmlns:a16="http://schemas.microsoft.com/office/drawing/2014/main" id="{5BE57C2C-61AB-8147-E888-25C8A2825C81}"/>
                  </a:ext>
                </a:extLst>
              </p:cNvPr>
              <p:cNvSpPr/>
              <p:nvPr/>
            </p:nvSpPr>
            <p:spPr>
              <a:xfrm rot="-10360140" flipH="1">
                <a:off x="1364876" y="3381121"/>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4" name="Google Shape;549;p24">
                <a:extLst>
                  <a:ext uri="{FF2B5EF4-FFF2-40B4-BE49-F238E27FC236}">
                    <a16:creationId xmlns:a16="http://schemas.microsoft.com/office/drawing/2014/main" id="{B86510EE-710E-3848-27A6-D0D44DD4CF48}"/>
                  </a:ext>
                </a:extLst>
              </p:cNvPr>
              <p:cNvSpPr/>
              <p:nvPr/>
            </p:nvSpPr>
            <p:spPr>
              <a:xfrm rot="-10360140" flipH="1">
                <a:off x="1668667" y="3412408"/>
                <a:ext cx="848738" cy="848738"/>
              </a:xfrm>
              <a:prstGeom prst="hear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2" name="Zone de texte 8">
            <a:extLst>
              <a:ext uri="{FF2B5EF4-FFF2-40B4-BE49-F238E27FC236}">
                <a16:creationId xmlns:a16="http://schemas.microsoft.com/office/drawing/2014/main" id="{E1D179BC-F846-BB97-C1F6-4A539706F2D8}"/>
              </a:ext>
            </a:extLst>
          </p:cNvPr>
          <p:cNvSpPr txBox="1"/>
          <p:nvPr/>
        </p:nvSpPr>
        <p:spPr>
          <a:xfrm>
            <a:off x="10078182" y="6518275"/>
            <a:ext cx="2455545"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77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2D29">
            <a:alpha val="60000"/>
          </a:srgb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B74A100-8EE1-4B6A-F7EF-29B6F9C82A47}"/>
              </a:ext>
            </a:extLst>
          </p:cNvPr>
          <p:cNvSpPr txBox="1"/>
          <p:nvPr/>
        </p:nvSpPr>
        <p:spPr>
          <a:xfrm>
            <a:off x="902971" y="1998922"/>
            <a:ext cx="10275570" cy="2062103"/>
          </a:xfrm>
          <a:prstGeom prst="rect">
            <a:avLst/>
          </a:prstGeom>
          <a:noFill/>
        </p:spPr>
        <p:txBody>
          <a:bodyPr wrap="square" rtlCol="0">
            <a:spAutoFit/>
          </a:bodyPr>
          <a:lstStyle/>
          <a:p>
            <a:pPr algn="ctr"/>
            <a:r>
              <a:rPr lang="fr-FR" sz="8000" b="1" dirty="0">
                <a:latin typeface="Harry p" panose="00000400000000000000" pitchFamily="2" charset="0"/>
              </a:rPr>
              <a:t>Chapitre 1 : Le Survivant</a:t>
            </a:r>
          </a:p>
          <a:p>
            <a:endParaRPr lang="fr-FR" dirty="0"/>
          </a:p>
          <a:p>
            <a:pPr algn="ctr"/>
            <a:r>
              <a:rPr lang="fr-FR" sz="3000" b="1" dirty="0">
                <a:solidFill>
                  <a:schemeClr val="bg1"/>
                </a:solidFill>
              </a:rPr>
              <a:t>A quoi peut-on s’attendre à la lecture de ce chapitre ?</a:t>
            </a:r>
          </a:p>
        </p:txBody>
      </p:sp>
    </p:spTree>
    <p:extLst>
      <p:ext uri="{BB962C8B-B14F-4D97-AF65-F5344CB8AC3E}">
        <p14:creationId xmlns:p14="http://schemas.microsoft.com/office/powerpoint/2010/main" val="79900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5C3BCAB-ECBE-8F0D-886B-23AAAF2461F3}"/>
              </a:ext>
            </a:extLst>
          </p:cNvPr>
          <p:cNvGraphicFramePr>
            <a:graphicFrameLocks noGrp="1"/>
          </p:cNvGraphicFramePr>
          <p:nvPr>
            <p:extLst>
              <p:ext uri="{D42A27DB-BD31-4B8C-83A1-F6EECF244321}">
                <p14:modId xmlns:p14="http://schemas.microsoft.com/office/powerpoint/2010/main" val="2783732540"/>
              </p:ext>
            </p:extLst>
          </p:nvPr>
        </p:nvGraphicFramePr>
        <p:xfrm>
          <a:off x="239232" y="152814"/>
          <a:ext cx="11670030" cy="6785704"/>
        </p:xfrm>
        <a:graphic>
          <a:graphicData uri="http://schemas.openxmlformats.org/drawingml/2006/table">
            <a:tbl>
              <a:tblPr firstRow="1" firstCol="1" bandRow="1">
                <a:tableStyleId>{BC89EF96-8CEA-46FF-86C4-4CE0E7609802}</a:tableStyleId>
              </a:tblPr>
              <a:tblGrid>
                <a:gridCol w="2387009">
                  <a:extLst>
                    <a:ext uri="{9D8B030D-6E8A-4147-A177-3AD203B41FA5}">
                      <a16:colId xmlns:a16="http://schemas.microsoft.com/office/drawing/2014/main" val="3631748624"/>
                    </a:ext>
                  </a:extLst>
                </a:gridCol>
                <a:gridCol w="8105596">
                  <a:extLst>
                    <a:ext uri="{9D8B030D-6E8A-4147-A177-3AD203B41FA5}">
                      <a16:colId xmlns:a16="http://schemas.microsoft.com/office/drawing/2014/main" val="221715155"/>
                    </a:ext>
                  </a:extLst>
                </a:gridCol>
                <a:gridCol w="1177425">
                  <a:extLst>
                    <a:ext uri="{9D8B030D-6E8A-4147-A177-3AD203B41FA5}">
                      <a16:colId xmlns:a16="http://schemas.microsoft.com/office/drawing/2014/main" val="3628715719"/>
                    </a:ext>
                  </a:extLst>
                </a:gridCol>
              </a:tblGrid>
              <a:tr h="300861">
                <a:tc>
                  <a:txBody>
                    <a:bodyPr/>
                    <a:lstStyle/>
                    <a:p>
                      <a:pPr indent="-66675" algn="ctr">
                        <a:lnSpc>
                          <a:spcPct val="107000"/>
                        </a:lnSpc>
                        <a:spcAft>
                          <a:spcPts val="800"/>
                        </a:spcAft>
                      </a:pPr>
                      <a:r>
                        <a:rPr lang="fr-FR" sz="2000" b="1" dirty="0">
                          <a:solidFill>
                            <a:srgbClr val="000000"/>
                          </a:solidFill>
                          <a:effectLst/>
                          <a:latin typeface="Harry P" panose="00000400000000000000" pitchFamily="2" charset="0"/>
                          <a:ea typeface="Calibri" panose="020F0502020204030204" pitchFamily="34" charset="0"/>
                          <a:cs typeface="Times New Roman" panose="02020603050405020304" pitchFamily="18" charset="0"/>
                        </a:rPr>
                        <a:t>Etape 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b="1">
                          <a:solidFill>
                            <a:srgbClr val="000000"/>
                          </a:solidFill>
                          <a:effectLst/>
                          <a:latin typeface="Harry P" panose="00000400000000000000" pitchFamily="2" charset="0"/>
                          <a:ea typeface="Calibri" panose="020F0502020204030204" pitchFamily="34" charset="0"/>
                          <a:cs typeface="Times New Roman" panose="02020603050405020304" pitchFamily="18" charset="0"/>
                        </a:rPr>
                        <a:t>Les personnages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b="1">
                          <a:solidFill>
                            <a:srgbClr val="000000"/>
                          </a:solidFill>
                          <a:effectLst/>
                          <a:latin typeface="Harry P" panose="00000400000000000000" pitchFamily="2" charset="0"/>
                          <a:ea typeface="Calibri" panose="020F0502020204030204" pitchFamily="34" charset="0"/>
                          <a:cs typeface="Times New Roman" panose="02020603050405020304" pitchFamily="18" charset="0"/>
                        </a:rPr>
                        <a:t>Pages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3589630"/>
                  </a:ext>
                </a:extLst>
              </a:tr>
              <a:tr h="2349895">
                <a:tc>
                  <a:txBody>
                    <a:bodyPr/>
                    <a:lstStyle/>
                    <a:p>
                      <a:pPr marL="342900" lvl="0" indent="-342900">
                        <a:lnSpc>
                          <a:spcPct val="107000"/>
                        </a:lnSpc>
                        <a:spcAft>
                          <a:spcPts val="800"/>
                        </a:spcAft>
                        <a:buFont typeface="+mj-lt"/>
                        <a:buAutoNum type="arabicParenR"/>
                      </a:pPr>
                      <a:r>
                        <a:rPr lang="fr-FR" sz="1800" b="0" dirty="0">
                          <a:effectLst/>
                          <a:latin typeface="Calibri" panose="020F0502020204030204" pitchFamily="34" charset="0"/>
                          <a:ea typeface="Calibri" panose="020F0502020204030204" pitchFamily="34" charset="0"/>
                          <a:cs typeface="Times New Roman" panose="02020603050405020304" pitchFamily="18" charset="0"/>
                        </a:rPr>
                        <a:t>Complète l’arbre généalogique de la famille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Dursley</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8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94069921"/>
                  </a:ext>
                </a:extLst>
              </a:tr>
              <a:tr h="1433190">
                <a:tc>
                  <a:txBody>
                    <a:bodyPr/>
                    <a:lstStyle/>
                    <a:p>
                      <a:pPr>
                        <a:lnSpc>
                          <a:spcPct val="107000"/>
                        </a:lnSpc>
                        <a:spcAft>
                          <a:spcPts val="800"/>
                        </a:spcAft>
                      </a:pPr>
                      <a:r>
                        <a:rPr lang="fr-FR" sz="1800" b="0" dirty="0">
                          <a:effectLst/>
                          <a:latin typeface="Calibri" panose="020F0502020204030204" pitchFamily="34" charset="0"/>
                          <a:ea typeface="Calibri" panose="020F0502020204030204" pitchFamily="34" charset="0"/>
                          <a:cs typeface="Times New Roman" panose="02020603050405020304" pitchFamily="18" charset="0"/>
                        </a:rPr>
                        <a:t>2)  Comment est décrite la relation que les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Dursley</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entretiennent avec les Potter ? </a:t>
                      </a:r>
                    </a:p>
                    <a:p>
                      <a:pPr marL="257175">
                        <a:lnSpc>
                          <a:spcPct val="107000"/>
                        </a:lnSpc>
                        <a:spcAft>
                          <a:spcPts val="800"/>
                        </a:spcAft>
                      </a:pPr>
                      <a:r>
                        <a:rPr lang="fr-FR" sz="18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200000"/>
                        </a:lnSpc>
                        <a:spcBef>
                          <a:spcPts val="1200"/>
                        </a:spcBef>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36390465"/>
                  </a:ext>
                </a:extLst>
              </a:tr>
              <a:tr h="2500533">
                <a:tc>
                  <a:txBody>
                    <a:bodyPr/>
                    <a:lstStyle/>
                    <a:p>
                      <a:pPr>
                        <a:lnSpc>
                          <a:spcPct val="107000"/>
                        </a:lnSpc>
                        <a:spcAft>
                          <a:spcPts val="800"/>
                        </a:spcAft>
                      </a:pPr>
                      <a:r>
                        <a:rPr lang="fr-FR" sz="1800" b="0" dirty="0">
                          <a:effectLst/>
                          <a:latin typeface="Calibri" panose="020F0502020204030204" pitchFamily="34" charset="0"/>
                          <a:ea typeface="Calibri" panose="020F0502020204030204" pitchFamily="34" charset="0"/>
                          <a:cs typeface="Times New Roman" panose="02020603050405020304" pitchFamily="18" charset="0"/>
                        </a:rPr>
                        <a:t>3) Comment les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Dursley</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sont-ils décrits ?</a:t>
                      </a:r>
                    </a:p>
                  </a:txBody>
                  <a:tcPr marL="68580" marR="68580" marT="0" marB="0">
                    <a:solidFill>
                      <a:schemeClr val="bg1">
                        <a:alpha val="20000"/>
                      </a:schemeClr>
                    </a:solidFill>
                  </a:tcPr>
                </a:tc>
                <a:tc>
                  <a:txBody>
                    <a:bodyPr/>
                    <a:lstStyle/>
                    <a:p>
                      <a:pPr>
                        <a:lnSpc>
                          <a:spcPct val="200000"/>
                        </a:lnSpc>
                        <a:spcBef>
                          <a:spcPts val="1200"/>
                        </a:spcBef>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alpha val="20000"/>
                      </a:schemeClr>
                    </a:solidFill>
                  </a:tcPr>
                </a:tc>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alpha val="20000"/>
                      </a:schemeClr>
                    </a:solidFill>
                  </a:tcPr>
                </a:tc>
                <a:extLst>
                  <a:ext uri="{0D108BD9-81ED-4DB2-BD59-A6C34878D82A}">
                    <a16:rowId xmlns:a16="http://schemas.microsoft.com/office/drawing/2014/main" val="463963787"/>
                  </a:ext>
                </a:extLst>
              </a:tr>
            </a:tbl>
          </a:graphicData>
        </a:graphic>
      </p:graphicFrame>
      <p:pic>
        <p:nvPicPr>
          <p:cNvPr id="13" name="Image 12">
            <a:extLst>
              <a:ext uri="{FF2B5EF4-FFF2-40B4-BE49-F238E27FC236}">
                <a16:creationId xmlns:a16="http://schemas.microsoft.com/office/drawing/2014/main" id="{1D9A03E7-77A9-0944-80C9-58E6E8834D63}"/>
              </a:ext>
            </a:extLst>
          </p:cNvPr>
          <p:cNvPicPr>
            <a:picLocks noChangeAspect="1"/>
          </p:cNvPicPr>
          <p:nvPr/>
        </p:nvPicPr>
        <p:blipFill>
          <a:blip r:embed="rId2"/>
          <a:stretch>
            <a:fillRect/>
          </a:stretch>
        </p:blipFill>
        <p:spPr>
          <a:xfrm>
            <a:off x="3472194" y="771193"/>
            <a:ext cx="6991350" cy="1743075"/>
          </a:xfrm>
          <a:prstGeom prst="rect">
            <a:avLst/>
          </a:prstGeom>
        </p:spPr>
      </p:pic>
      <p:grpSp>
        <p:nvGrpSpPr>
          <p:cNvPr id="2" name="Google Shape;550;p24">
            <a:extLst>
              <a:ext uri="{FF2B5EF4-FFF2-40B4-BE49-F238E27FC236}">
                <a16:creationId xmlns:a16="http://schemas.microsoft.com/office/drawing/2014/main" id="{6E166F90-0B16-D287-19A1-8ADDB2EFA5D2}"/>
              </a:ext>
            </a:extLst>
          </p:cNvPr>
          <p:cNvGrpSpPr/>
          <p:nvPr/>
        </p:nvGrpSpPr>
        <p:grpSpPr>
          <a:xfrm rot="-1822709">
            <a:off x="11213584" y="5935011"/>
            <a:ext cx="843664" cy="761972"/>
            <a:chOff x="1635019" y="1202980"/>
            <a:chExt cx="7442823" cy="4779982"/>
          </a:xfrm>
        </p:grpSpPr>
        <p:sp>
          <p:nvSpPr>
            <p:cNvPr id="3" name="Google Shape;551;p24">
              <a:extLst>
                <a:ext uri="{FF2B5EF4-FFF2-40B4-BE49-F238E27FC236}">
                  <a16:creationId xmlns:a16="http://schemas.microsoft.com/office/drawing/2014/main" id="{9050DE87-ECC2-B4E0-2340-06E4C6541A45}"/>
                </a:ext>
              </a:extLst>
            </p:cNvPr>
            <p:cNvSpPr/>
            <p:nvPr/>
          </p:nvSpPr>
          <p:spPr>
            <a:xfrm>
              <a:off x="1665298" y="1205071"/>
              <a:ext cx="7412544" cy="4777891"/>
            </a:xfrm>
            <a:custGeom>
              <a:avLst/>
              <a:gdLst/>
              <a:ahLst/>
              <a:cxnLst/>
              <a:rect l="l" t="t" r="r" b="b"/>
              <a:pathLst>
                <a:path w="10981546" h="4777891" extrusionOk="0">
                  <a:moveTo>
                    <a:pt x="0" y="0"/>
                  </a:moveTo>
                  <a:cubicBezTo>
                    <a:pt x="3766601" y="411783"/>
                    <a:pt x="7206199" y="0"/>
                    <a:pt x="10809298" y="0"/>
                  </a:cubicBezTo>
                  <a:cubicBezTo>
                    <a:pt x="11196858" y="2670532"/>
                    <a:pt x="10809298" y="3185261"/>
                    <a:pt x="10809298" y="4777891"/>
                  </a:cubicBezTo>
                  <a:cubicBezTo>
                    <a:pt x="6939751" y="4462998"/>
                    <a:pt x="3603099" y="4777891"/>
                    <a:pt x="0" y="4777891"/>
                  </a:cubicBezTo>
                  <a:cubicBezTo>
                    <a:pt x="0" y="3185261"/>
                    <a:pt x="339116" y="2482807"/>
                    <a:pt x="0" y="0"/>
                  </a:cubicBezTo>
                  <a:close/>
                </a:path>
              </a:pathLst>
            </a:custGeom>
            <a:solidFill>
              <a:srgbClr val="FFF2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 name="Google Shape;552;p24">
              <a:extLst>
                <a:ext uri="{FF2B5EF4-FFF2-40B4-BE49-F238E27FC236}">
                  <a16:creationId xmlns:a16="http://schemas.microsoft.com/office/drawing/2014/main" id="{2A90795D-4231-DA90-E243-523E5384F76C}"/>
                </a:ext>
              </a:extLst>
            </p:cNvPr>
            <p:cNvSpPr/>
            <p:nvPr/>
          </p:nvSpPr>
          <p:spPr>
            <a:xfrm flipH="1">
              <a:off x="1666305" y="2943037"/>
              <a:ext cx="7333367" cy="3036868"/>
            </a:xfrm>
            <a:custGeom>
              <a:avLst/>
              <a:gdLst/>
              <a:ahLst/>
              <a:cxnLst/>
              <a:rect l="l" t="t" r="r" b="b"/>
              <a:pathLst>
                <a:path w="7333367" h="2434363" extrusionOk="0">
                  <a:moveTo>
                    <a:pt x="0" y="2434363"/>
                  </a:moveTo>
                  <a:cubicBezTo>
                    <a:pt x="1236358" y="1622909"/>
                    <a:pt x="2448492" y="611618"/>
                    <a:pt x="3709073" y="0"/>
                  </a:cubicBezTo>
                  <a:cubicBezTo>
                    <a:pt x="5080673" y="581341"/>
                    <a:pt x="6125269" y="1610797"/>
                    <a:pt x="7333367" y="2416196"/>
                  </a:cubicBezTo>
                  <a:cubicBezTo>
                    <a:pt x="4860652" y="2488864"/>
                    <a:pt x="2654384" y="2046803"/>
                    <a:pt x="0" y="2434363"/>
                  </a:cubicBezTo>
                  <a:close/>
                </a:path>
              </a:pathLst>
            </a:custGeom>
            <a:solidFill>
              <a:srgbClr val="FFF2C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 name="Google Shape;553;p24">
              <a:extLst>
                <a:ext uri="{FF2B5EF4-FFF2-40B4-BE49-F238E27FC236}">
                  <a16:creationId xmlns:a16="http://schemas.microsoft.com/office/drawing/2014/main" id="{82770B7C-8255-024D-B999-E6C6699F805D}"/>
                </a:ext>
              </a:extLst>
            </p:cNvPr>
            <p:cNvSpPr/>
            <p:nvPr/>
          </p:nvSpPr>
          <p:spPr>
            <a:xfrm rot="10800000" flipH="1">
              <a:off x="1635019" y="1202980"/>
              <a:ext cx="7333367" cy="2854291"/>
            </a:xfrm>
            <a:custGeom>
              <a:avLst/>
              <a:gdLst/>
              <a:ahLst/>
              <a:cxnLst/>
              <a:rect l="l" t="t" r="r" b="b"/>
              <a:pathLst>
                <a:path w="7333367" h="2434363" extrusionOk="0">
                  <a:moveTo>
                    <a:pt x="0" y="2434363"/>
                  </a:moveTo>
                  <a:cubicBezTo>
                    <a:pt x="1236358" y="1622909"/>
                    <a:pt x="2448492" y="611618"/>
                    <a:pt x="3709073" y="0"/>
                  </a:cubicBezTo>
                  <a:cubicBezTo>
                    <a:pt x="5080673" y="581341"/>
                    <a:pt x="6125269" y="1610797"/>
                    <a:pt x="7333367" y="2416196"/>
                  </a:cubicBezTo>
                  <a:cubicBezTo>
                    <a:pt x="4860652" y="2488864"/>
                    <a:pt x="2654384" y="2046803"/>
                    <a:pt x="0" y="2434363"/>
                  </a:cubicBezTo>
                  <a:close/>
                </a:path>
              </a:pathLst>
            </a:custGeom>
            <a:solidFill>
              <a:srgbClr val="FFF2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 name="Google Shape;554;p24">
              <a:extLst>
                <a:ext uri="{FF2B5EF4-FFF2-40B4-BE49-F238E27FC236}">
                  <a16:creationId xmlns:a16="http://schemas.microsoft.com/office/drawing/2014/main" id="{0586418A-A1A1-6D4D-5C29-656CB54CC5CD}"/>
                </a:ext>
              </a:extLst>
            </p:cNvPr>
            <p:cNvSpPr/>
            <p:nvPr/>
          </p:nvSpPr>
          <p:spPr>
            <a:xfrm>
              <a:off x="4572003" y="3143850"/>
              <a:ext cx="1313955" cy="1222149"/>
            </a:xfrm>
            <a:custGeom>
              <a:avLst/>
              <a:gdLst/>
              <a:ahLst/>
              <a:cxnLst/>
              <a:rect l="l" t="t" r="r" b="b"/>
              <a:pathLst>
                <a:path w="295105" h="274486" fill="none" extrusionOk="0">
                  <a:moveTo>
                    <a:pt x="0" y="104844"/>
                  </a:moveTo>
                  <a:cubicBezTo>
                    <a:pt x="50130" y="45960"/>
                    <a:pt x="95183" y="36558"/>
                    <a:pt x="145525" y="0"/>
                  </a:cubicBezTo>
                  <a:cubicBezTo>
                    <a:pt x="197818" y="675"/>
                    <a:pt x="221017" y="41946"/>
                    <a:pt x="291050" y="104844"/>
                  </a:cubicBezTo>
                  <a:cubicBezTo>
                    <a:pt x="296955" y="140054"/>
                    <a:pt x="280061" y="234195"/>
                    <a:pt x="235464" y="274486"/>
                  </a:cubicBezTo>
                  <a:cubicBezTo>
                    <a:pt x="185714" y="283119"/>
                    <a:pt x="136593" y="271360"/>
                    <a:pt x="55585" y="274486"/>
                  </a:cubicBezTo>
                  <a:cubicBezTo>
                    <a:pt x="23988" y="233178"/>
                    <a:pt x="22310" y="167216"/>
                    <a:pt x="0" y="104844"/>
                  </a:cubicBezTo>
                  <a:close/>
                </a:path>
                <a:path w="295105" h="274486" extrusionOk="0">
                  <a:moveTo>
                    <a:pt x="0" y="104844"/>
                  </a:moveTo>
                  <a:cubicBezTo>
                    <a:pt x="40328" y="43554"/>
                    <a:pt x="92496" y="36644"/>
                    <a:pt x="145525" y="0"/>
                  </a:cubicBezTo>
                  <a:cubicBezTo>
                    <a:pt x="202801" y="1846"/>
                    <a:pt x="213875" y="40843"/>
                    <a:pt x="291050" y="104844"/>
                  </a:cubicBezTo>
                  <a:cubicBezTo>
                    <a:pt x="301896" y="154638"/>
                    <a:pt x="274650" y="234427"/>
                    <a:pt x="235464" y="274486"/>
                  </a:cubicBezTo>
                  <a:cubicBezTo>
                    <a:pt x="194686" y="275294"/>
                    <a:pt x="103917" y="277758"/>
                    <a:pt x="55585" y="274486"/>
                  </a:cubicBezTo>
                  <a:cubicBezTo>
                    <a:pt x="24268" y="216274"/>
                    <a:pt x="13554" y="158129"/>
                    <a:pt x="0" y="104844"/>
                  </a:cubicBezTo>
                  <a:close/>
                </a:path>
              </a:pathLst>
            </a:custGeom>
            <a:solidFill>
              <a:srgbClr val="961D1A"/>
            </a:solidFill>
            <a:ln w="19050" cap="rnd" cmpd="sng">
              <a:solidFill>
                <a:srgbClr val="881B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8" name="Zone de texte 8">
            <a:extLst>
              <a:ext uri="{FF2B5EF4-FFF2-40B4-BE49-F238E27FC236}">
                <a16:creationId xmlns:a16="http://schemas.microsoft.com/office/drawing/2014/main" id="{89FEA68C-6546-F928-09B3-398B5EF65712}"/>
              </a:ext>
            </a:extLst>
          </p:cNvPr>
          <p:cNvSpPr txBox="1"/>
          <p:nvPr/>
        </p:nvSpPr>
        <p:spPr>
          <a:xfrm>
            <a:off x="9409814" y="6518275"/>
            <a:ext cx="1967023" cy="339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500" dirty="0">
                <a:effectLst/>
                <a:latin typeface="Harry P" panose="00000400000000000000" pitchFamily="2" charset="0"/>
                <a:ea typeface="Calibri" panose="020F0502020204030204" pitchFamily="34" charset="0"/>
                <a:cs typeface="Times New Roman" panose="02020603050405020304" pitchFamily="18" charset="0"/>
              </a:rPr>
              <a:t>www.ardoise-craie.fr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81048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3490</Words>
  <Application>Microsoft Office PowerPoint</Application>
  <PresentationFormat>Grand écran</PresentationFormat>
  <Paragraphs>485</Paragraphs>
  <Slides>38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Calibri Light</vt:lpstr>
      <vt:lpstr>Comic Sans MS</vt:lpstr>
      <vt:lpstr>Harry p</vt:lpstr>
      <vt:lpstr>Harry p</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 dice</dc:creator>
  <cp:lastModifiedBy>Can dice</cp:lastModifiedBy>
  <cp:revision>29</cp:revision>
  <cp:lastPrinted>2023-03-07T09:10:52Z</cp:lastPrinted>
  <dcterms:created xsi:type="dcterms:W3CDTF">2022-11-09T11:00:42Z</dcterms:created>
  <dcterms:modified xsi:type="dcterms:W3CDTF">2023-05-04T16:27:48Z</dcterms:modified>
</cp:coreProperties>
</file>