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3" r:id="rId4"/>
    <p:sldId id="274" r:id="rId5"/>
    <p:sldId id="275" r:id="rId6"/>
    <p:sldId id="276" r:id="rId7"/>
    <p:sldId id="262" r:id="rId8"/>
    <p:sldId id="257" r:id="rId9"/>
    <p:sldId id="268" r:id="rId10"/>
    <p:sldId id="269" r:id="rId11"/>
    <p:sldId id="270" r:id="rId12"/>
    <p:sldId id="271" r:id="rId13"/>
    <p:sldId id="267" r:id="rId14"/>
    <p:sldId id="258" r:id="rId15"/>
    <p:sldId id="259" r:id="rId16"/>
    <p:sldId id="260" r:id="rId17"/>
    <p:sldId id="272" r:id="rId18"/>
    <p:sldId id="261" r:id="rId19"/>
    <p:sldId id="264" r:id="rId20"/>
    <p:sldId id="265" r:id="rId21"/>
    <p:sldId id="266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92D050"/>
    <a:srgbClr val="00B0F0"/>
    <a:srgbClr val="FF0000"/>
    <a:srgbClr val="FFFF0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004BBE-EAF6-DB2C-AF01-C96992D64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5982F1-445C-E556-0BC3-FC16CCDE2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9B827A-A334-2585-C837-52DE4EED9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6FEB3A-A24E-CD75-25B8-DB507C0AC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35172C-D433-74D0-8F89-E208EF893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41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CD4B14-96CB-544D-5C24-6DAB8E59B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C77F43-BB99-2F01-58EE-EB30DE762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DCB780-BF5C-35B9-6DC2-3CD88A4B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D41782-95B7-2D2A-0234-43DA6024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CD9C86-6A45-F710-7C7C-318D97B80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63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6E79786-218A-A461-E2D6-1DDB523EFB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52A1BD-79C3-B165-9B70-60F772863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D0C6F7-77EA-5EFC-55E9-E277A6022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09F9C5-008F-9F25-BF1B-EB3FB80AB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14BF00-0B21-8865-711F-2E643382D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06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77F6D7-218B-9222-F906-8DA0B5107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9B917C-5D99-9250-C340-C7AC1A6F6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98E22B-E19D-289E-6158-630D1CC1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B16A2C-76F8-34E8-1628-16A1579A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94997A-0383-18F6-A295-9F17D6EC0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34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52452F-A353-F8E5-20E1-878178C40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EA761F-5E52-DAF1-F7ED-AFE4F2C55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FE6EF6-FD5D-43E2-4DCD-B5DB39E34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9752FF-C6EA-2BC3-F16A-5D847D75F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739F90-3753-D255-B368-32302B38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35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43E6A4-A38D-A27F-B3B1-D492A15FC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EDB079-2DFD-F3B6-EBE6-9C9350B34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E0CFDE-412D-EF45-96F8-2513E350F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7E7FE7-EAB3-78ED-188E-B214AB59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D48CA1-2630-2674-8B6C-B5C29B84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8BC485-3EAF-4D54-A4F0-EE03DB00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8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3E4B46-77B0-7E33-8C90-7E1011D0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E0DAFB-0407-0DE8-3E64-DAA811AB9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62740F-01A7-6F42-D746-595F3E9B6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6DCD79-1E69-0A83-2294-A0B227BFE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CA9E9C4-0878-5DAC-CDF3-E03AF588B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98C4728-1033-078E-C5E3-AB8ED4921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AD8FC9-6281-5480-8C31-1F8386233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49BFD37-BB0A-F442-5EE3-E39F0089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33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5D86C5-DD09-4AEA-5B91-5AD7844BE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90B3DE9-23D0-3B6F-A1E2-FF7CB114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837A6D-178A-65D6-282C-8CBCBE9B6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2A5E688-B378-8A14-889B-57CC0422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53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089E36D-35B6-707E-DF0F-6C0E757F9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BC79850-EFC6-ABB4-1A56-047E5A2AF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681103-F1D4-13C9-0C18-8AF234051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53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D3D65B-A7B8-0123-1DE7-837996B7A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0ED141-F0F4-EAC7-47DC-C69081A18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C291B8-4000-C0C5-3C06-3A0A19724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E687CF-471B-4B69-1466-F957EE498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B51E11-3772-5CB0-0BA6-D3AE967A2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D70674-EDC7-64B3-4968-D0B058BCB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93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9D332F-7F2F-D77F-66C5-DA11512A1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E87A9D-C46C-3749-F173-B1C49237C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B6F608-949A-A97F-A6B1-DB2646B3E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870F6C-7F3B-4E95-C76A-DC9BB5DD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B09204-A1D9-E170-A0B9-9C065CAC0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A09536-9B96-6164-C372-D24167AC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57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47E1053-F58C-09BB-8EF9-D8F0CAEF7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96A3B5-134C-9BB9-63EC-97D00CB7F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3D2C0E-03F4-489B-12B2-D9C0D83317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F8BA8-F810-455E-9D14-7F7D293CEEE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215E7C-CCA9-C821-01DA-E6D4A83CFB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E57056-E07C-6A3A-4437-7F7B0E69B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A8D16-2209-490E-BA36-C9D38161F9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76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57D7B18-A024-9142-8369-5F26BF8B21A9}"/>
              </a:ext>
            </a:extLst>
          </p:cNvPr>
          <p:cNvSpPr txBox="1"/>
          <p:nvPr/>
        </p:nvSpPr>
        <p:spPr>
          <a:xfrm>
            <a:off x="2317897" y="2785729"/>
            <a:ext cx="77830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dirty="0"/>
              <a:t>RITUELS</a:t>
            </a:r>
          </a:p>
          <a:p>
            <a:pPr algn="ctr"/>
            <a:r>
              <a:rPr lang="fr-FR" sz="5000" dirty="0"/>
              <a:t>D’ANALYSE  GRAMMATICALE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B0FE7C3-E300-DD93-A7D6-F40E130AD03F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018739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33F7592-A3C8-BD88-BAC3-EA9901904C5A}"/>
              </a:ext>
            </a:extLst>
          </p:cNvPr>
          <p:cNvSpPr txBox="1"/>
          <p:nvPr/>
        </p:nvSpPr>
        <p:spPr>
          <a:xfrm>
            <a:off x="935664" y="1265275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 chat court dans le jardin.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Pouvons-nous jouer dans la cour ?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amis vont au cinéma.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Gaulois refusent la domination romaine.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Américains ont aidé  les Européens à remporter la guerre.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2339163" y="1722474"/>
            <a:ext cx="786809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1BF69E-6C99-D28F-4D6C-1FB30D01B9B9}"/>
              </a:ext>
            </a:extLst>
          </p:cNvPr>
          <p:cNvSpPr/>
          <p:nvPr/>
        </p:nvSpPr>
        <p:spPr>
          <a:xfrm>
            <a:off x="1332613" y="2619152"/>
            <a:ext cx="1176670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E7B5B8-86D0-674D-D147-94E54E35D00F}"/>
              </a:ext>
            </a:extLst>
          </p:cNvPr>
          <p:cNvSpPr/>
          <p:nvPr/>
        </p:nvSpPr>
        <p:spPr>
          <a:xfrm>
            <a:off x="2527005" y="3547730"/>
            <a:ext cx="652130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2870791" y="4540102"/>
            <a:ext cx="119084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3348495" y="5479312"/>
            <a:ext cx="113768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/>
          <p:nvPr/>
        </p:nvCxnSpPr>
        <p:spPr>
          <a:xfrm>
            <a:off x="1350335" y="2062716"/>
            <a:ext cx="9994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2587256" y="3044455"/>
            <a:ext cx="6025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1346792" y="3951767"/>
            <a:ext cx="115185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1350336" y="4944139"/>
            <a:ext cx="150982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1343248" y="5904614"/>
            <a:ext cx="19847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6CA00912-FDAC-CFF0-0048-1E7EA8F94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572" y="163106"/>
            <a:ext cx="11885428" cy="1325563"/>
          </a:xfrm>
        </p:spPr>
        <p:txBody>
          <a:bodyPr/>
          <a:lstStyle/>
          <a:p>
            <a:r>
              <a:rPr lang="fr-FR" dirty="0"/>
              <a:t>Pour chaque phrase, indique si elle est à un temps simple ou à un temps composé</a:t>
            </a:r>
          </a:p>
        </p:txBody>
      </p:sp>
      <p:sp>
        <p:nvSpPr>
          <p:cNvPr id="3" name="Phylactère : pensées 2">
            <a:extLst>
              <a:ext uri="{FF2B5EF4-FFF2-40B4-BE49-F238E27FC236}">
                <a16:creationId xmlns:a16="http://schemas.microsoft.com/office/drawing/2014/main" id="{A1653C3D-3354-80B0-C5D9-911A36924BE0}"/>
              </a:ext>
            </a:extLst>
          </p:cNvPr>
          <p:cNvSpPr/>
          <p:nvPr/>
        </p:nvSpPr>
        <p:spPr>
          <a:xfrm>
            <a:off x="7581014" y="1031358"/>
            <a:ext cx="4610986" cy="1658679"/>
          </a:xfrm>
          <a:prstGeom prst="cloudCallout">
            <a:avLst>
              <a:gd name="adj1" fmla="val -33305"/>
              <a:gd name="adj2" fmla="val 60005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>
                <a:highlight>
                  <a:srgbClr val="FFFF00"/>
                </a:highlight>
              </a:rPr>
              <a:t>TEMPS SIMPLE </a:t>
            </a:r>
            <a:r>
              <a:rPr lang="fr-FR" dirty="0"/>
              <a:t>: le verbe seul</a:t>
            </a:r>
          </a:p>
          <a:p>
            <a:r>
              <a:rPr lang="fr-FR" dirty="0">
                <a:highlight>
                  <a:srgbClr val="FF00FF"/>
                </a:highlight>
              </a:rPr>
              <a:t>TEMPS COMPOSE:</a:t>
            </a:r>
          </a:p>
          <a:p>
            <a:pPr algn="ctr"/>
            <a:r>
              <a:rPr lang="fr-FR" dirty="0"/>
              <a:t>auxiliaire avoir ou être</a:t>
            </a:r>
          </a:p>
          <a:p>
            <a:pPr algn="ctr"/>
            <a:r>
              <a:rPr lang="fr-FR" dirty="0"/>
              <a:t>+ le verbe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E1160B-ADA3-2D1A-BBB3-FA0EBE15194E}"/>
              </a:ext>
            </a:extLst>
          </p:cNvPr>
          <p:cNvSpPr/>
          <p:nvPr/>
        </p:nvSpPr>
        <p:spPr>
          <a:xfrm>
            <a:off x="2351314" y="1741714"/>
            <a:ext cx="762000" cy="402772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8D88A4-2D5E-829B-FB64-30CC16176441}"/>
              </a:ext>
            </a:extLst>
          </p:cNvPr>
          <p:cNvSpPr/>
          <p:nvPr/>
        </p:nvSpPr>
        <p:spPr>
          <a:xfrm>
            <a:off x="1338942" y="2645228"/>
            <a:ext cx="1175658" cy="402772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682B77-039B-F1F2-8CCE-9AB4CDCB848E}"/>
              </a:ext>
            </a:extLst>
          </p:cNvPr>
          <p:cNvSpPr/>
          <p:nvPr/>
        </p:nvSpPr>
        <p:spPr>
          <a:xfrm>
            <a:off x="2536372" y="3570514"/>
            <a:ext cx="609599" cy="402772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8FD873-15B6-8B41-223B-85DA5DB084C1}"/>
              </a:ext>
            </a:extLst>
          </p:cNvPr>
          <p:cNvSpPr/>
          <p:nvPr/>
        </p:nvSpPr>
        <p:spPr>
          <a:xfrm flipV="1">
            <a:off x="2884714" y="4539343"/>
            <a:ext cx="1175657" cy="424543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473CC4-0340-41CA-E558-DE15EC6E6442}"/>
              </a:ext>
            </a:extLst>
          </p:cNvPr>
          <p:cNvSpPr/>
          <p:nvPr/>
        </p:nvSpPr>
        <p:spPr>
          <a:xfrm flipV="1">
            <a:off x="3341915" y="5497284"/>
            <a:ext cx="1110343" cy="424543"/>
          </a:xfrm>
          <a:prstGeom prst="rect">
            <a:avLst/>
          </a:prstGeom>
          <a:solidFill>
            <a:srgbClr val="FF33C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38BE156-5CDD-4E4D-15DB-E5169A43FDD4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14164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25" grpId="0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33F7592-A3C8-BD88-BAC3-EA9901904C5A}"/>
              </a:ext>
            </a:extLst>
          </p:cNvPr>
          <p:cNvSpPr txBox="1"/>
          <p:nvPr/>
        </p:nvSpPr>
        <p:spPr>
          <a:xfrm>
            <a:off x="935664" y="1265275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 chat court dans le jardin.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Pouvons-nous jouer dans la cour ?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amis vont au cinéma.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Gaulois refusent la domination romaine.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Américains ont aidé  les Européens à remporter la guerre.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446265DC-03CC-3446-F99D-F262C553C55C}"/>
              </a:ext>
            </a:extLst>
          </p:cNvPr>
          <p:cNvSpPr txBox="1">
            <a:spLocks/>
          </p:cNvSpPr>
          <p:nvPr/>
        </p:nvSpPr>
        <p:spPr>
          <a:xfrm>
            <a:off x="293914" y="190954"/>
            <a:ext cx="11353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Pour chaque phrase, colorie les mots selon leur nature: </a:t>
            </a:r>
            <a:r>
              <a:rPr lang="fr-FR" i="1" dirty="0">
                <a:solidFill>
                  <a:srgbClr val="FF0000"/>
                </a:solidFill>
              </a:rPr>
              <a:t>verbe</a:t>
            </a:r>
            <a:r>
              <a:rPr lang="fr-FR" i="1" dirty="0"/>
              <a:t> – </a:t>
            </a:r>
            <a:r>
              <a:rPr lang="fr-FR" i="1" dirty="0">
                <a:solidFill>
                  <a:srgbClr val="0070C0"/>
                </a:solidFill>
              </a:rPr>
              <a:t>nom</a:t>
            </a:r>
            <a:r>
              <a:rPr lang="fr-FR" i="1" dirty="0"/>
              <a:t> – </a:t>
            </a:r>
            <a:r>
              <a:rPr lang="fr-FR" i="1" dirty="0">
                <a:solidFill>
                  <a:srgbClr val="00B050"/>
                </a:solidFill>
              </a:rPr>
              <a:t>déterminant</a:t>
            </a:r>
            <a:r>
              <a:rPr lang="fr-FR" i="1" dirty="0"/>
              <a:t> </a:t>
            </a:r>
          </a:p>
        </p:txBody>
      </p:sp>
      <p:sp>
        <p:nvSpPr>
          <p:cNvPr id="19" name="Phylactère : pensées 18">
            <a:extLst>
              <a:ext uri="{FF2B5EF4-FFF2-40B4-BE49-F238E27FC236}">
                <a16:creationId xmlns:a16="http://schemas.microsoft.com/office/drawing/2014/main" id="{9BB924A0-6023-8539-96A8-FB08881C37E8}"/>
              </a:ext>
            </a:extLst>
          </p:cNvPr>
          <p:cNvSpPr/>
          <p:nvPr/>
        </p:nvSpPr>
        <p:spPr>
          <a:xfrm>
            <a:off x="8130615" y="835163"/>
            <a:ext cx="3838354" cy="127666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VERBE </a:t>
            </a:r>
            <a:r>
              <a:rPr lang="fr-FR" dirty="0"/>
              <a:t>INDIQUE UNE ACTION</a:t>
            </a:r>
          </a:p>
        </p:txBody>
      </p:sp>
      <p:sp>
        <p:nvSpPr>
          <p:cNvPr id="21" name="Phylactère : pensées 20">
            <a:extLst>
              <a:ext uri="{FF2B5EF4-FFF2-40B4-BE49-F238E27FC236}">
                <a16:creationId xmlns:a16="http://schemas.microsoft.com/office/drawing/2014/main" id="{66F45584-7CAC-F9B4-D6D0-6E3621504228}"/>
              </a:ext>
            </a:extLst>
          </p:cNvPr>
          <p:cNvSpPr/>
          <p:nvPr/>
        </p:nvSpPr>
        <p:spPr>
          <a:xfrm>
            <a:off x="6368142" y="2440170"/>
            <a:ext cx="4148216" cy="1326287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NOM </a:t>
            </a:r>
            <a:r>
              <a:rPr lang="fr-FR" dirty="0"/>
              <a:t>DESIGNE UN OBJET, UN ANIMAL, UN PERSONNE, UN LIEU, …</a:t>
            </a:r>
          </a:p>
        </p:txBody>
      </p:sp>
      <p:sp>
        <p:nvSpPr>
          <p:cNvPr id="22" name="Phylactère : pensées 21">
            <a:extLst>
              <a:ext uri="{FF2B5EF4-FFF2-40B4-BE49-F238E27FC236}">
                <a16:creationId xmlns:a16="http://schemas.microsoft.com/office/drawing/2014/main" id="{C4E71596-A6AE-2304-A2AC-2690B5F245D2}"/>
              </a:ext>
            </a:extLst>
          </p:cNvPr>
          <p:cNvSpPr/>
          <p:nvPr/>
        </p:nvSpPr>
        <p:spPr>
          <a:xfrm>
            <a:off x="7543800" y="4170999"/>
            <a:ext cx="4148216" cy="1326287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DETERMINANT</a:t>
            </a:r>
            <a:r>
              <a:rPr lang="fr-FR" dirty="0"/>
              <a:t> SE PLACE DEVANT UN NOM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057AFEF-ECF2-3DDC-93C8-4A81E715C29F}"/>
              </a:ext>
            </a:extLst>
          </p:cNvPr>
          <p:cNvSpPr/>
          <p:nvPr/>
        </p:nvSpPr>
        <p:spPr>
          <a:xfrm>
            <a:off x="2351314" y="1709057"/>
            <a:ext cx="729343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9A2BC19-DECE-F106-9518-34010B52F628}"/>
              </a:ext>
            </a:extLst>
          </p:cNvPr>
          <p:cNvSpPr/>
          <p:nvPr/>
        </p:nvSpPr>
        <p:spPr>
          <a:xfrm>
            <a:off x="1273629" y="2667000"/>
            <a:ext cx="1208314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A27917C-DF45-AEC1-0B56-03B7F018AB10}"/>
              </a:ext>
            </a:extLst>
          </p:cNvPr>
          <p:cNvSpPr/>
          <p:nvPr/>
        </p:nvSpPr>
        <p:spPr>
          <a:xfrm>
            <a:off x="2481943" y="3603171"/>
            <a:ext cx="674914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EF5523A-C1B0-3A08-0147-84BC1870E33F}"/>
              </a:ext>
            </a:extLst>
          </p:cNvPr>
          <p:cNvSpPr/>
          <p:nvPr/>
        </p:nvSpPr>
        <p:spPr>
          <a:xfrm>
            <a:off x="2862942" y="4517571"/>
            <a:ext cx="1099457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C95D91D-D10B-EF96-63B5-71EE3DFC5963}"/>
              </a:ext>
            </a:extLst>
          </p:cNvPr>
          <p:cNvSpPr/>
          <p:nvPr/>
        </p:nvSpPr>
        <p:spPr>
          <a:xfrm>
            <a:off x="3352799" y="5497285"/>
            <a:ext cx="1099457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47298B3-9139-B1B0-5E27-85BD31C6C5A9}"/>
              </a:ext>
            </a:extLst>
          </p:cNvPr>
          <p:cNvSpPr/>
          <p:nvPr/>
        </p:nvSpPr>
        <p:spPr>
          <a:xfrm>
            <a:off x="1763487" y="1687285"/>
            <a:ext cx="511628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8DCD881-A172-EBF0-70A8-39BBD359BB3A}"/>
              </a:ext>
            </a:extLst>
          </p:cNvPr>
          <p:cNvSpPr/>
          <p:nvPr/>
        </p:nvSpPr>
        <p:spPr>
          <a:xfrm>
            <a:off x="4060372" y="1698171"/>
            <a:ext cx="751113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3B9EBD0-CB81-AD88-F56B-5CC6364DAB99}"/>
              </a:ext>
            </a:extLst>
          </p:cNvPr>
          <p:cNvSpPr/>
          <p:nvPr/>
        </p:nvSpPr>
        <p:spPr>
          <a:xfrm>
            <a:off x="4996543" y="2699657"/>
            <a:ext cx="674913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99A0224-3ABB-27A9-7246-9191C42226AC}"/>
              </a:ext>
            </a:extLst>
          </p:cNvPr>
          <p:cNvSpPr/>
          <p:nvPr/>
        </p:nvSpPr>
        <p:spPr>
          <a:xfrm>
            <a:off x="1796143" y="3635828"/>
            <a:ext cx="674913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A803C2D-A401-D789-406E-B23477B3CA1E}"/>
              </a:ext>
            </a:extLst>
          </p:cNvPr>
          <p:cNvSpPr/>
          <p:nvPr/>
        </p:nvSpPr>
        <p:spPr>
          <a:xfrm>
            <a:off x="3559629" y="3570514"/>
            <a:ext cx="957942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B26DA25-EACE-1C94-F8EC-0F9141BD4A37}"/>
              </a:ext>
            </a:extLst>
          </p:cNvPr>
          <p:cNvSpPr/>
          <p:nvPr/>
        </p:nvSpPr>
        <p:spPr>
          <a:xfrm>
            <a:off x="1872344" y="4539343"/>
            <a:ext cx="957942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EDCAD17-3E84-DB66-C5B7-0279C7046433}"/>
              </a:ext>
            </a:extLst>
          </p:cNvPr>
          <p:cNvSpPr/>
          <p:nvPr/>
        </p:nvSpPr>
        <p:spPr>
          <a:xfrm>
            <a:off x="4267201" y="4539343"/>
            <a:ext cx="1545770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3B2FD60-E94E-DB92-E1A9-F8634A5ABA51}"/>
              </a:ext>
            </a:extLst>
          </p:cNvPr>
          <p:cNvSpPr/>
          <p:nvPr/>
        </p:nvSpPr>
        <p:spPr>
          <a:xfrm>
            <a:off x="1796144" y="5497285"/>
            <a:ext cx="1545770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C3F4D1-CBCB-6714-6ED2-0983C4998C75}"/>
              </a:ext>
            </a:extLst>
          </p:cNvPr>
          <p:cNvSpPr/>
          <p:nvPr/>
        </p:nvSpPr>
        <p:spPr>
          <a:xfrm>
            <a:off x="4931230" y="5453742"/>
            <a:ext cx="1426027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8194B21-8BA3-EB5D-CF53-625B2590B335}"/>
              </a:ext>
            </a:extLst>
          </p:cNvPr>
          <p:cNvSpPr/>
          <p:nvPr/>
        </p:nvSpPr>
        <p:spPr>
          <a:xfrm>
            <a:off x="8327574" y="5497285"/>
            <a:ext cx="870856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9E306C-1B78-2F46-43FF-0FAB3755814D}"/>
              </a:ext>
            </a:extLst>
          </p:cNvPr>
          <p:cNvSpPr/>
          <p:nvPr/>
        </p:nvSpPr>
        <p:spPr>
          <a:xfrm>
            <a:off x="3222171" y="2677885"/>
            <a:ext cx="751116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FFB763C-4019-18E3-9A8D-EB9ECD79C96D}"/>
              </a:ext>
            </a:extLst>
          </p:cNvPr>
          <p:cNvSpPr/>
          <p:nvPr/>
        </p:nvSpPr>
        <p:spPr>
          <a:xfrm>
            <a:off x="6651170" y="5540828"/>
            <a:ext cx="1338943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74BEE87-49CD-6273-C5E1-79FB88372F5F}"/>
              </a:ext>
            </a:extLst>
          </p:cNvPr>
          <p:cNvSpPr/>
          <p:nvPr/>
        </p:nvSpPr>
        <p:spPr>
          <a:xfrm>
            <a:off x="1338942" y="1698171"/>
            <a:ext cx="391887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9E9E145-6312-885C-62C2-70C3834F352D}"/>
              </a:ext>
            </a:extLst>
          </p:cNvPr>
          <p:cNvSpPr/>
          <p:nvPr/>
        </p:nvSpPr>
        <p:spPr>
          <a:xfrm>
            <a:off x="3766457" y="1709057"/>
            <a:ext cx="283029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75E5DAE-502A-4C07-BB0B-FB87D9ECD72F}"/>
              </a:ext>
            </a:extLst>
          </p:cNvPr>
          <p:cNvSpPr/>
          <p:nvPr/>
        </p:nvSpPr>
        <p:spPr>
          <a:xfrm>
            <a:off x="4669971" y="2699657"/>
            <a:ext cx="283029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7042967-12C6-029F-7AF0-8FBDC6F88535}"/>
              </a:ext>
            </a:extLst>
          </p:cNvPr>
          <p:cNvSpPr/>
          <p:nvPr/>
        </p:nvSpPr>
        <p:spPr>
          <a:xfrm>
            <a:off x="1393371" y="3635828"/>
            <a:ext cx="413657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831EEB0-1EB2-FB17-378C-E2D7352A0E5D}"/>
              </a:ext>
            </a:extLst>
          </p:cNvPr>
          <p:cNvSpPr/>
          <p:nvPr/>
        </p:nvSpPr>
        <p:spPr>
          <a:xfrm>
            <a:off x="1404256" y="4539343"/>
            <a:ext cx="413657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259BB16-E665-5AA2-CC55-04AC8FCC155C}"/>
              </a:ext>
            </a:extLst>
          </p:cNvPr>
          <p:cNvSpPr/>
          <p:nvPr/>
        </p:nvSpPr>
        <p:spPr>
          <a:xfrm>
            <a:off x="1360713" y="5497286"/>
            <a:ext cx="413657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3713AE5-6254-C1A2-5208-FBC974FD84E9}"/>
              </a:ext>
            </a:extLst>
          </p:cNvPr>
          <p:cNvSpPr/>
          <p:nvPr/>
        </p:nvSpPr>
        <p:spPr>
          <a:xfrm>
            <a:off x="4038600" y="4528458"/>
            <a:ext cx="185056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C078AA-72EA-23AA-92D1-895CD084DE30}"/>
              </a:ext>
            </a:extLst>
          </p:cNvPr>
          <p:cNvSpPr/>
          <p:nvPr/>
        </p:nvSpPr>
        <p:spPr>
          <a:xfrm>
            <a:off x="8088086" y="5529944"/>
            <a:ext cx="185056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39FB491-EE89-5A3A-F24B-23E08BEEE6DE}"/>
              </a:ext>
            </a:extLst>
          </p:cNvPr>
          <p:cNvSpPr/>
          <p:nvPr/>
        </p:nvSpPr>
        <p:spPr>
          <a:xfrm>
            <a:off x="4550229" y="5464630"/>
            <a:ext cx="370113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C6B9CEA0-6BEE-E1F6-67A6-80FBF3DFCC9D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EDADB75-0B47-B4CF-9A6D-EF13EC024A6D}"/>
              </a:ext>
            </a:extLst>
          </p:cNvPr>
          <p:cNvSpPr/>
          <p:nvPr/>
        </p:nvSpPr>
        <p:spPr>
          <a:xfrm>
            <a:off x="3192805" y="3575578"/>
            <a:ext cx="370113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24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BFD060-A44D-C0FB-3749-580106F02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129" y="252074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Analyse 3</a:t>
            </a:r>
            <a:br>
              <a:rPr lang="fr-FR" dirty="0"/>
            </a:br>
            <a:r>
              <a:rPr lang="fr-FR" dirty="0"/>
              <a:t>Sujet – Verbe conjugué</a:t>
            </a:r>
            <a:br>
              <a:rPr lang="fr-FR" dirty="0"/>
            </a:br>
            <a:r>
              <a:rPr lang="fr-FR" dirty="0"/>
              <a:t>Infinitif</a:t>
            </a:r>
            <a:br>
              <a:rPr lang="fr-FR" dirty="0"/>
            </a:br>
            <a:r>
              <a:rPr lang="fr-FR" dirty="0"/>
              <a:t>Temps simples – temps composés</a:t>
            </a:r>
            <a:br>
              <a:rPr lang="fr-FR" dirty="0"/>
            </a:br>
            <a:r>
              <a:rPr lang="fr-FR" dirty="0"/>
              <a:t>Nature des mots: nom, déterminant, verbe</a:t>
            </a:r>
            <a:br>
              <a:rPr lang="fr-FR" dirty="0"/>
            </a:b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366256B-FF2D-22A5-5296-190014E00DB0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835936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0F6628-2FA0-9C1B-8B4C-A937CED0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572" y="163106"/>
            <a:ext cx="11885428" cy="1325563"/>
          </a:xfrm>
        </p:spPr>
        <p:txBody>
          <a:bodyPr/>
          <a:lstStyle/>
          <a:p>
            <a:r>
              <a:rPr lang="fr-FR" dirty="0"/>
              <a:t>Pour chaque phrase, encadre le verbe et souligne le sujet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33F7592-A3C8-BD88-BAC3-EA9901904C5A}"/>
              </a:ext>
            </a:extLst>
          </p:cNvPr>
          <p:cNvSpPr txBox="1"/>
          <p:nvPr/>
        </p:nvSpPr>
        <p:spPr>
          <a:xfrm>
            <a:off x="935665" y="1850065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 chat mange la souris.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lionnes chassent en groupe.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loups ont tué plusieurs brebis en Saône-et-Loire.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chasseurs perturbent l’équilibre naturel de la faune sauvage.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L’automne est arrivé en avance.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5" name="Phylactère : pensées 4">
            <a:extLst>
              <a:ext uri="{FF2B5EF4-FFF2-40B4-BE49-F238E27FC236}">
                <a16:creationId xmlns:a16="http://schemas.microsoft.com/office/drawing/2014/main" id="{B0F4356F-4AFE-00CA-6AEC-ADE2DCDC1062}"/>
              </a:ext>
            </a:extLst>
          </p:cNvPr>
          <p:cNvSpPr/>
          <p:nvPr/>
        </p:nvSpPr>
        <p:spPr>
          <a:xfrm>
            <a:off x="2877880" y="839971"/>
            <a:ext cx="3491022" cy="1105786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 SUJET FAIT L’ACTION</a:t>
            </a:r>
          </a:p>
          <a:p>
            <a:pPr algn="ctr"/>
            <a:r>
              <a:rPr lang="fr-FR" dirty="0"/>
              <a:t>= QUI FAIT L’ACTION</a:t>
            </a:r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2EF6A9A9-44BE-0287-391C-98E580190FAD}"/>
              </a:ext>
            </a:extLst>
          </p:cNvPr>
          <p:cNvSpPr/>
          <p:nvPr/>
        </p:nvSpPr>
        <p:spPr>
          <a:xfrm>
            <a:off x="7357730" y="737191"/>
            <a:ext cx="3838354" cy="110578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 VERBE INDIQUE UNE ACTION</a:t>
            </a:r>
          </a:p>
          <a:p>
            <a:pPr algn="ctr"/>
            <a:r>
              <a:rPr lang="fr-FR" dirty="0"/>
              <a:t>= QUELLE EST L’ACTION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2339163" y="2317898"/>
            <a:ext cx="946297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1BF69E-6C99-D28F-4D6C-1FB30D01B9B9}"/>
              </a:ext>
            </a:extLst>
          </p:cNvPr>
          <p:cNvSpPr/>
          <p:nvPr/>
        </p:nvSpPr>
        <p:spPr>
          <a:xfrm>
            <a:off x="2821172" y="3299637"/>
            <a:ext cx="1176670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E7B5B8-86D0-674D-D147-94E54E35D00F}"/>
              </a:ext>
            </a:extLst>
          </p:cNvPr>
          <p:cNvSpPr/>
          <p:nvPr/>
        </p:nvSpPr>
        <p:spPr>
          <a:xfrm>
            <a:off x="2612065" y="4217582"/>
            <a:ext cx="949842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3168502" y="5209954"/>
            <a:ext cx="147792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2746744" y="6096001"/>
            <a:ext cx="1261730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/>
          <p:nvPr/>
        </p:nvCxnSpPr>
        <p:spPr>
          <a:xfrm>
            <a:off x="1350335" y="2658140"/>
            <a:ext cx="9994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1375145" y="3650512"/>
            <a:ext cx="14318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1346792" y="4547191"/>
            <a:ext cx="12262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1350336" y="5539563"/>
            <a:ext cx="17650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1343248" y="6500038"/>
            <a:ext cx="135742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1326F89E-9B32-C0F0-BEC6-6952FE36BCD4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0245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0F6628-2FA0-9C1B-8B4C-A937CED0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572" y="163106"/>
            <a:ext cx="11885428" cy="1325563"/>
          </a:xfrm>
        </p:spPr>
        <p:txBody>
          <a:bodyPr/>
          <a:lstStyle/>
          <a:p>
            <a:r>
              <a:rPr lang="fr-FR" dirty="0"/>
              <a:t>Pour chaque phrase, indique l’infinitif du verbe et son groupe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33F7592-A3C8-BD88-BAC3-EA9901904C5A}"/>
              </a:ext>
            </a:extLst>
          </p:cNvPr>
          <p:cNvSpPr txBox="1"/>
          <p:nvPr/>
        </p:nvSpPr>
        <p:spPr>
          <a:xfrm>
            <a:off x="340241" y="1499190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 chat mange la souris.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lionnes chassent en groupe.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loups ont tué plusieurs brebis en Saône-et-Loire.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chasseurs perturbent l’équilibre naturel de la faune sauvage.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L’automne est arrivé en avance.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2EF6A9A9-44BE-0287-391C-98E580190FAD}"/>
              </a:ext>
            </a:extLst>
          </p:cNvPr>
          <p:cNvSpPr/>
          <p:nvPr/>
        </p:nvSpPr>
        <p:spPr>
          <a:xfrm>
            <a:off x="7378995" y="737192"/>
            <a:ext cx="3838354" cy="110578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POUR TROUVER INFINITIF</a:t>
            </a:r>
          </a:p>
          <a:p>
            <a:pPr algn="ctr"/>
            <a:r>
              <a:rPr lang="fr-FR" dirty="0"/>
              <a:t>= « IL FAUT» + INFINITIF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1722475" y="1977656"/>
            <a:ext cx="946297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1BF69E-6C99-D28F-4D6C-1FB30D01B9B9}"/>
              </a:ext>
            </a:extLst>
          </p:cNvPr>
          <p:cNvSpPr/>
          <p:nvPr/>
        </p:nvSpPr>
        <p:spPr>
          <a:xfrm>
            <a:off x="2204484" y="2959395"/>
            <a:ext cx="1176670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E7B5B8-86D0-674D-D147-94E54E35D00F}"/>
              </a:ext>
            </a:extLst>
          </p:cNvPr>
          <p:cNvSpPr/>
          <p:nvPr/>
        </p:nvSpPr>
        <p:spPr>
          <a:xfrm>
            <a:off x="1995377" y="3877340"/>
            <a:ext cx="949842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2551814" y="4869712"/>
            <a:ext cx="147792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2130056" y="5755759"/>
            <a:ext cx="1261730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/>
          <p:nvPr/>
        </p:nvCxnSpPr>
        <p:spPr>
          <a:xfrm>
            <a:off x="733647" y="2317898"/>
            <a:ext cx="9994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758457" y="3310270"/>
            <a:ext cx="14318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730104" y="4206949"/>
            <a:ext cx="12262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733648" y="5199321"/>
            <a:ext cx="17650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726560" y="6159796"/>
            <a:ext cx="135742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60029391-CABE-9D3F-90D2-BB47D1F2870C}"/>
              </a:ext>
            </a:extLst>
          </p:cNvPr>
          <p:cNvSpPr txBox="1"/>
          <p:nvPr/>
        </p:nvSpPr>
        <p:spPr>
          <a:xfrm>
            <a:off x="4061639" y="1945758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MANGER 1</a:t>
            </a:r>
            <a:r>
              <a:rPr lang="fr-FR" b="1" i="1" u="sng" baseline="30000" dirty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 gr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A5F659F-F603-E2D7-2D9D-D5910247630A}"/>
              </a:ext>
            </a:extLst>
          </p:cNvPr>
          <p:cNvSpPr txBox="1"/>
          <p:nvPr/>
        </p:nvSpPr>
        <p:spPr>
          <a:xfrm>
            <a:off x="4873258" y="2948762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CHASSER 1</a:t>
            </a:r>
            <a:r>
              <a:rPr lang="fr-FR" b="1" i="1" u="sng" baseline="30000" dirty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 gr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6693613-615E-36D9-A7C9-AAB5875A01E1}"/>
              </a:ext>
            </a:extLst>
          </p:cNvPr>
          <p:cNvSpPr txBox="1"/>
          <p:nvPr/>
        </p:nvSpPr>
        <p:spPr>
          <a:xfrm>
            <a:off x="7556207" y="3845441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TUER 1</a:t>
            </a:r>
            <a:r>
              <a:rPr lang="fr-FR" b="1" i="1" u="sng" baseline="30000" dirty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 gr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955EB65-F837-2364-6906-AC22BBA42BE9}"/>
              </a:ext>
            </a:extLst>
          </p:cNvPr>
          <p:cNvSpPr txBox="1"/>
          <p:nvPr/>
        </p:nvSpPr>
        <p:spPr>
          <a:xfrm>
            <a:off x="9027044" y="4837813"/>
            <a:ext cx="2806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PERTURBER 1</a:t>
            </a:r>
            <a:r>
              <a:rPr lang="fr-FR" b="1" i="1" u="sng" baseline="30000" dirty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 gr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64420BA-0FC8-7805-99FF-7398D8F7348A}"/>
              </a:ext>
            </a:extLst>
          </p:cNvPr>
          <p:cNvSpPr txBox="1"/>
          <p:nvPr/>
        </p:nvSpPr>
        <p:spPr>
          <a:xfrm>
            <a:off x="4894523" y="5777022"/>
            <a:ext cx="2806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ARRIVER 1</a:t>
            </a:r>
            <a:r>
              <a:rPr lang="fr-FR" b="1" i="1" u="sng" baseline="30000" dirty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 gr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FF2230F-ED85-605D-015B-636C0DF67615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98647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5" grpId="0"/>
      <p:bldP spid="17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2130056" y="5755759"/>
            <a:ext cx="1261730" cy="435935"/>
          </a:xfrm>
          <a:prstGeom prst="rect">
            <a:avLst/>
          </a:prstGeom>
          <a:solidFill>
            <a:srgbClr val="FF33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E7B5B8-86D0-674D-D147-94E54E35D00F}"/>
              </a:ext>
            </a:extLst>
          </p:cNvPr>
          <p:cNvSpPr/>
          <p:nvPr/>
        </p:nvSpPr>
        <p:spPr>
          <a:xfrm>
            <a:off x="1995377" y="3877340"/>
            <a:ext cx="949842" cy="435935"/>
          </a:xfrm>
          <a:prstGeom prst="rect">
            <a:avLst/>
          </a:prstGeom>
          <a:solidFill>
            <a:srgbClr val="FF33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2551814" y="4869712"/>
            <a:ext cx="1477926" cy="43593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1BF69E-6C99-D28F-4D6C-1FB30D01B9B9}"/>
              </a:ext>
            </a:extLst>
          </p:cNvPr>
          <p:cNvSpPr/>
          <p:nvPr/>
        </p:nvSpPr>
        <p:spPr>
          <a:xfrm>
            <a:off x="2204484" y="2959395"/>
            <a:ext cx="1176670" cy="43593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1722475" y="1977656"/>
            <a:ext cx="946297" cy="43593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90F6628-2FA0-9C1B-8B4C-A937CED0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572" y="163106"/>
            <a:ext cx="11885428" cy="1325563"/>
          </a:xfrm>
        </p:spPr>
        <p:txBody>
          <a:bodyPr/>
          <a:lstStyle/>
          <a:p>
            <a:r>
              <a:rPr lang="fr-FR" dirty="0"/>
              <a:t>Pour chaque phrase, indique si elle est à un temps simple ou à un temps composé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33F7592-A3C8-BD88-BAC3-EA9901904C5A}"/>
              </a:ext>
            </a:extLst>
          </p:cNvPr>
          <p:cNvSpPr txBox="1"/>
          <p:nvPr/>
        </p:nvSpPr>
        <p:spPr>
          <a:xfrm>
            <a:off x="340239" y="1510075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 chat mange la souris.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lionnes chassent en groupe.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loups ont tué plusieurs brebis en Saône-et-Loire.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chasseurs perturbent l’équilibre naturel de la faune sauvage.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L’automne est arrivé en avance.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2EF6A9A9-44BE-0287-391C-98E580190FAD}"/>
              </a:ext>
            </a:extLst>
          </p:cNvPr>
          <p:cNvSpPr/>
          <p:nvPr/>
        </p:nvSpPr>
        <p:spPr>
          <a:xfrm>
            <a:off x="7581014" y="1031358"/>
            <a:ext cx="4610986" cy="1658679"/>
          </a:xfrm>
          <a:prstGeom prst="cloudCallout">
            <a:avLst>
              <a:gd name="adj1" fmla="val -33305"/>
              <a:gd name="adj2" fmla="val 60005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>
                <a:highlight>
                  <a:srgbClr val="FFFF00"/>
                </a:highlight>
              </a:rPr>
              <a:t>TEMPS SIMPLE </a:t>
            </a:r>
            <a:r>
              <a:rPr lang="fr-FR" dirty="0"/>
              <a:t>: le verbe seul</a:t>
            </a:r>
          </a:p>
          <a:p>
            <a:r>
              <a:rPr lang="fr-FR" dirty="0">
                <a:highlight>
                  <a:srgbClr val="FF00FF"/>
                </a:highlight>
              </a:rPr>
              <a:t>TEMPS COMPOSE:</a:t>
            </a:r>
          </a:p>
          <a:p>
            <a:pPr algn="ctr"/>
            <a:r>
              <a:rPr lang="fr-FR" dirty="0"/>
              <a:t>auxiliaire avoir ou être</a:t>
            </a:r>
          </a:p>
          <a:p>
            <a:pPr algn="ctr"/>
            <a:r>
              <a:rPr lang="fr-FR" dirty="0"/>
              <a:t>+ le verbe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/>
          <p:nvPr/>
        </p:nvCxnSpPr>
        <p:spPr>
          <a:xfrm>
            <a:off x="733647" y="2317898"/>
            <a:ext cx="9994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758457" y="3310270"/>
            <a:ext cx="14318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730104" y="4206949"/>
            <a:ext cx="12262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733648" y="5199321"/>
            <a:ext cx="176500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726560" y="6159796"/>
            <a:ext cx="135742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A2231705-D377-A447-9ABB-B6752D3B9BEF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25655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0" grpId="0" animBg="1"/>
      <p:bldP spid="8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2C35773B-82CD-3AF4-32B1-39C1F875DCCE}"/>
              </a:ext>
            </a:extLst>
          </p:cNvPr>
          <p:cNvSpPr/>
          <p:nvPr/>
        </p:nvSpPr>
        <p:spPr>
          <a:xfrm>
            <a:off x="1077686" y="5714999"/>
            <a:ext cx="1110343" cy="3265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A73D11-3199-A240-49C5-50E05A0CCC8D}"/>
              </a:ext>
            </a:extLst>
          </p:cNvPr>
          <p:cNvSpPr/>
          <p:nvPr/>
        </p:nvSpPr>
        <p:spPr>
          <a:xfrm>
            <a:off x="6193972" y="4757057"/>
            <a:ext cx="664028" cy="3265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ACCC6F0-1ABE-5D70-D361-B8367A294900}"/>
              </a:ext>
            </a:extLst>
          </p:cNvPr>
          <p:cNvSpPr/>
          <p:nvPr/>
        </p:nvSpPr>
        <p:spPr>
          <a:xfrm>
            <a:off x="4354286" y="4757057"/>
            <a:ext cx="1132114" cy="3265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5BAB2-D90C-3086-9E8E-F89B1EDC659C}"/>
              </a:ext>
            </a:extLst>
          </p:cNvPr>
          <p:cNvSpPr/>
          <p:nvPr/>
        </p:nvSpPr>
        <p:spPr>
          <a:xfrm>
            <a:off x="1382486" y="4746171"/>
            <a:ext cx="1273628" cy="3265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4F496A-6722-443C-CD36-E71404E72425}"/>
              </a:ext>
            </a:extLst>
          </p:cNvPr>
          <p:cNvSpPr/>
          <p:nvPr/>
        </p:nvSpPr>
        <p:spPr>
          <a:xfrm>
            <a:off x="3701143" y="3799114"/>
            <a:ext cx="772886" cy="3265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D3A5F4-308B-ED95-E7DC-EAF52A12B02F}"/>
              </a:ext>
            </a:extLst>
          </p:cNvPr>
          <p:cNvSpPr/>
          <p:nvPr/>
        </p:nvSpPr>
        <p:spPr>
          <a:xfrm>
            <a:off x="1393371" y="3831771"/>
            <a:ext cx="696686" cy="3265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6535F3-649B-2388-7670-0E872F41C2C6}"/>
              </a:ext>
            </a:extLst>
          </p:cNvPr>
          <p:cNvSpPr/>
          <p:nvPr/>
        </p:nvSpPr>
        <p:spPr>
          <a:xfrm>
            <a:off x="1371600" y="2819399"/>
            <a:ext cx="925286" cy="3265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A92868-EDA6-41D7-4640-7F428BF31749}"/>
              </a:ext>
            </a:extLst>
          </p:cNvPr>
          <p:cNvSpPr/>
          <p:nvPr/>
        </p:nvSpPr>
        <p:spPr>
          <a:xfrm>
            <a:off x="3352800" y="1915885"/>
            <a:ext cx="772886" cy="3265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37E79A3-B414-9D13-80B9-0E3A3A8ED760}"/>
              </a:ext>
            </a:extLst>
          </p:cNvPr>
          <p:cNvSpPr/>
          <p:nvPr/>
        </p:nvSpPr>
        <p:spPr>
          <a:xfrm>
            <a:off x="1295400" y="1894114"/>
            <a:ext cx="642257" cy="3265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5A95D1-667A-E285-A632-AED80F5A6AB0}"/>
              </a:ext>
            </a:extLst>
          </p:cNvPr>
          <p:cNvSpPr/>
          <p:nvPr/>
        </p:nvSpPr>
        <p:spPr>
          <a:xfrm>
            <a:off x="881745" y="5704115"/>
            <a:ext cx="185054" cy="34834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D88B16-ADF3-FFD2-DD85-CDDC7DA165FE}"/>
              </a:ext>
            </a:extLst>
          </p:cNvPr>
          <p:cNvSpPr/>
          <p:nvPr/>
        </p:nvSpPr>
        <p:spPr>
          <a:xfrm>
            <a:off x="4147460" y="4724401"/>
            <a:ext cx="185054" cy="34834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D516D74-8C22-8CAD-1272-4CCF0369746B}"/>
              </a:ext>
            </a:extLst>
          </p:cNvPr>
          <p:cNvSpPr/>
          <p:nvPr/>
        </p:nvSpPr>
        <p:spPr>
          <a:xfrm>
            <a:off x="5910942" y="4746172"/>
            <a:ext cx="250371" cy="34834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C991B0-CAA7-08B6-2C46-848585009049}"/>
              </a:ext>
            </a:extLst>
          </p:cNvPr>
          <p:cNvSpPr/>
          <p:nvPr/>
        </p:nvSpPr>
        <p:spPr>
          <a:xfrm>
            <a:off x="914402" y="4746172"/>
            <a:ext cx="446312" cy="34834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CE8365A-9D77-E48B-C3CC-B5121F5C8891}"/>
              </a:ext>
            </a:extLst>
          </p:cNvPr>
          <p:cNvSpPr/>
          <p:nvPr/>
        </p:nvSpPr>
        <p:spPr>
          <a:xfrm>
            <a:off x="3145973" y="3799115"/>
            <a:ext cx="446312" cy="34834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1738AF-2692-044E-BEB6-A701C4D57595}"/>
              </a:ext>
            </a:extLst>
          </p:cNvPr>
          <p:cNvSpPr/>
          <p:nvPr/>
        </p:nvSpPr>
        <p:spPr>
          <a:xfrm>
            <a:off x="892630" y="3799115"/>
            <a:ext cx="446312" cy="34834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20BC42-F164-F9D0-FC11-FC247D4414B1}"/>
              </a:ext>
            </a:extLst>
          </p:cNvPr>
          <p:cNvSpPr/>
          <p:nvPr/>
        </p:nvSpPr>
        <p:spPr>
          <a:xfrm>
            <a:off x="870859" y="2819400"/>
            <a:ext cx="446312" cy="34834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62A83-E114-3964-4893-699C088AD247}"/>
              </a:ext>
            </a:extLst>
          </p:cNvPr>
          <p:cNvSpPr/>
          <p:nvPr/>
        </p:nvSpPr>
        <p:spPr>
          <a:xfrm>
            <a:off x="2971801" y="1894115"/>
            <a:ext cx="359228" cy="34834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462886E-0859-C55F-8214-89E547699D61}"/>
              </a:ext>
            </a:extLst>
          </p:cNvPr>
          <p:cNvSpPr/>
          <p:nvPr/>
        </p:nvSpPr>
        <p:spPr>
          <a:xfrm>
            <a:off x="870858" y="1872343"/>
            <a:ext cx="359228" cy="34834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9CA99E0-781E-3FFC-B8B7-A8707A107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914" y="190954"/>
            <a:ext cx="11353800" cy="1325563"/>
          </a:xfrm>
        </p:spPr>
        <p:txBody>
          <a:bodyPr/>
          <a:lstStyle/>
          <a:p>
            <a:r>
              <a:rPr lang="fr-FR" dirty="0"/>
              <a:t>Pour chaque phrase, colorie les mots selon leur nature: </a:t>
            </a:r>
            <a:r>
              <a:rPr lang="fr-FR" i="1" dirty="0">
                <a:solidFill>
                  <a:srgbClr val="FF0000"/>
                </a:solidFill>
              </a:rPr>
              <a:t>verbe</a:t>
            </a:r>
            <a:r>
              <a:rPr lang="fr-FR" i="1" dirty="0"/>
              <a:t> – </a:t>
            </a:r>
            <a:r>
              <a:rPr lang="fr-FR" i="1" dirty="0">
                <a:solidFill>
                  <a:srgbClr val="0070C0"/>
                </a:solidFill>
              </a:rPr>
              <a:t>nom</a:t>
            </a:r>
            <a:r>
              <a:rPr lang="fr-FR" i="1" dirty="0"/>
              <a:t> – </a:t>
            </a:r>
            <a:r>
              <a:rPr lang="fr-FR" i="1" dirty="0">
                <a:solidFill>
                  <a:srgbClr val="00B050"/>
                </a:solidFill>
              </a:rPr>
              <a:t>déterminant</a:t>
            </a:r>
            <a:r>
              <a:rPr lang="fr-FR" i="1" dirty="0"/>
              <a:t> </a:t>
            </a:r>
          </a:p>
        </p:txBody>
      </p:sp>
      <p:sp>
        <p:nvSpPr>
          <p:cNvPr id="5" name="Phylactère : pensées 4">
            <a:extLst>
              <a:ext uri="{FF2B5EF4-FFF2-40B4-BE49-F238E27FC236}">
                <a16:creationId xmlns:a16="http://schemas.microsoft.com/office/drawing/2014/main" id="{2463C139-86BF-FD49-5403-4B8B206521BA}"/>
              </a:ext>
            </a:extLst>
          </p:cNvPr>
          <p:cNvSpPr/>
          <p:nvPr/>
        </p:nvSpPr>
        <p:spPr>
          <a:xfrm>
            <a:off x="7760501" y="1510077"/>
            <a:ext cx="3838354" cy="127666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VERBE </a:t>
            </a:r>
            <a:r>
              <a:rPr lang="fr-FR" dirty="0"/>
              <a:t>INDIQUE UNE ACTION</a:t>
            </a:r>
          </a:p>
          <a:p>
            <a:pPr algn="ctr"/>
            <a:r>
              <a:rPr lang="fr-FR" dirty="0"/>
              <a:t>= QUELLE EST L’ACTION</a:t>
            </a:r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4F97A02B-96D3-AA02-C438-B5F7F738744D}"/>
              </a:ext>
            </a:extLst>
          </p:cNvPr>
          <p:cNvSpPr/>
          <p:nvPr/>
        </p:nvSpPr>
        <p:spPr>
          <a:xfrm>
            <a:off x="7522028" y="3354570"/>
            <a:ext cx="4148216" cy="1326287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NOM </a:t>
            </a:r>
            <a:r>
              <a:rPr lang="fr-FR" dirty="0"/>
              <a:t>DESIGNE UN OBJET, UN ANIMAL, UN PERSONNE, UN LIEU, …</a:t>
            </a:r>
          </a:p>
        </p:txBody>
      </p:sp>
      <p:sp>
        <p:nvSpPr>
          <p:cNvPr id="7" name="Phylactère : pensées 6">
            <a:extLst>
              <a:ext uri="{FF2B5EF4-FFF2-40B4-BE49-F238E27FC236}">
                <a16:creationId xmlns:a16="http://schemas.microsoft.com/office/drawing/2014/main" id="{E8142761-3DA1-9C3F-DB81-7D39674129C2}"/>
              </a:ext>
            </a:extLst>
          </p:cNvPr>
          <p:cNvSpPr/>
          <p:nvPr/>
        </p:nvSpPr>
        <p:spPr>
          <a:xfrm>
            <a:off x="7532914" y="5020084"/>
            <a:ext cx="4148216" cy="1326287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DETERMINANT</a:t>
            </a:r>
            <a:r>
              <a:rPr lang="fr-FR" dirty="0"/>
              <a:t> SE PLACE DEVANT UN NOM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AC037D6-9645-F41E-74F4-D1A208A77DBF}"/>
              </a:ext>
            </a:extLst>
          </p:cNvPr>
          <p:cNvSpPr/>
          <p:nvPr/>
        </p:nvSpPr>
        <p:spPr>
          <a:xfrm>
            <a:off x="1959428" y="1905000"/>
            <a:ext cx="892629" cy="348343"/>
          </a:xfrm>
          <a:prstGeom prst="rect">
            <a:avLst/>
          </a:prstGeom>
          <a:solidFill>
            <a:srgbClr val="FF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A6DE83-076A-98E3-97E4-FFF84DEC64ED}"/>
              </a:ext>
            </a:extLst>
          </p:cNvPr>
          <p:cNvSpPr/>
          <p:nvPr/>
        </p:nvSpPr>
        <p:spPr>
          <a:xfrm>
            <a:off x="2340428" y="2841172"/>
            <a:ext cx="1230086" cy="348343"/>
          </a:xfrm>
          <a:prstGeom prst="rect">
            <a:avLst/>
          </a:prstGeom>
          <a:solidFill>
            <a:srgbClr val="FF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F98D13-12A3-574D-F0B5-CD56E1604773}"/>
              </a:ext>
            </a:extLst>
          </p:cNvPr>
          <p:cNvSpPr/>
          <p:nvPr/>
        </p:nvSpPr>
        <p:spPr>
          <a:xfrm>
            <a:off x="2111828" y="3788229"/>
            <a:ext cx="990601" cy="348343"/>
          </a:xfrm>
          <a:prstGeom prst="rect">
            <a:avLst/>
          </a:prstGeom>
          <a:solidFill>
            <a:srgbClr val="FF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49B2BE-54B7-4171-B711-13C8695934C0}"/>
              </a:ext>
            </a:extLst>
          </p:cNvPr>
          <p:cNvSpPr/>
          <p:nvPr/>
        </p:nvSpPr>
        <p:spPr>
          <a:xfrm>
            <a:off x="2666999" y="4746172"/>
            <a:ext cx="1447801" cy="348343"/>
          </a:xfrm>
          <a:prstGeom prst="rect">
            <a:avLst/>
          </a:prstGeom>
          <a:solidFill>
            <a:srgbClr val="FF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9C218D6-F640-5790-AD9D-F4196564FAFF}"/>
              </a:ext>
            </a:extLst>
          </p:cNvPr>
          <p:cNvSpPr/>
          <p:nvPr/>
        </p:nvSpPr>
        <p:spPr>
          <a:xfrm>
            <a:off x="2253343" y="5715001"/>
            <a:ext cx="1230086" cy="348343"/>
          </a:xfrm>
          <a:prstGeom prst="rect">
            <a:avLst/>
          </a:prstGeom>
          <a:solidFill>
            <a:srgbClr val="FF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94874DB-94F3-1FBE-391F-45C354AF14D6}"/>
              </a:ext>
            </a:extLst>
          </p:cNvPr>
          <p:cNvSpPr txBox="1"/>
          <p:nvPr/>
        </p:nvSpPr>
        <p:spPr>
          <a:xfrm>
            <a:off x="9013372" y="6368143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EABEC2E-33FE-2CAB-4F80-9DFA85D54784}"/>
              </a:ext>
            </a:extLst>
          </p:cNvPr>
          <p:cNvSpPr txBox="1"/>
          <p:nvPr/>
        </p:nvSpPr>
        <p:spPr>
          <a:xfrm>
            <a:off x="470870" y="1401219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  chat mange  la  souris.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lionnes chassent.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loups ont tué des brebis.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chasseurs perturbent l’équilibre de la forêt. 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L’automne est arrivé.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21157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24" grpId="0" animBg="1"/>
      <p:bldP spid="25" grpId="0" animBg="1"/>
      <p:bldP spid="26" grpId="0" animBg="1"/>
      <p:bldP spid="27" grpId="0" animBg="1"/>
      <p:bldP spid="23" grpId="0" animBg="1"/>
      <p:bldP spid="22" grpId="0" animBg="1"/>
      <p:bldP spid="21" grpId="0" animBg="1"/>
      <p:bldP spid="20" grpId="0" animBg="1"/>
      <p:bldP spid="19" grpId="0" animBg="1"/>
      <p:bldP spid="18" grpId="0" animBg="1"/>
      <p:bldP spid="17" grpId="0" animBg="1"/>
      <p:bldP spid="16" grpId="0" animBg="1"/>
      <p:bldP spid="15" grpId="0" animBg="1"/>
      <p:bldP spid="14" grpId="0" animBg="1"/>
      <p:bldP spid="13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BFD060-A44D-C0FB-3749-580106F02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129" y="252074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Analyse 4</a:t>
            </a:r>
            <a:br>
              <a:rPr lang="fr-FR" dirty="0"/>
            </a:br>
            <a:r>
              <a:rPr lang="fr-FR" dirty="0"/>
              <a:t>Sujet – Verbe conjugué</a:t>
            </a:r>
            <a:br>
              <a:rPr lang="fr-FR" dirty="0"/>
            </a:br>
            <a:r>
              <a:rPr lang="fr-FR" dirty="0"/>
              <a:t>Infinitif</a:t>
            </a:r>
            <a:br>
              <a:rPr lang="fr-FR" dirty="0"/>
            </a:br>
            <a:r>
              <a:rPr lang="fr-FR" dirty="0"/>
              <a:t>Temps simples – temps composés</a:t>
            </a:r>
            <a:br>
              <a:rPr lang="fr-FR" dirty="0"/>
            </a:br>
            <a:r>
              <a:rPr lang="fr-FR" dirty="0"/>
              <a:t>Nature des mots: nom, déterminant, adjectif,  verbe</a:t>
            </a:r>
            <a:br>
              <a:rPr lang="fr-FR" dirty="0"/>
            </a:b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87C3355-DA1F-5EAD-4294-48E2EA3380E4}"/>
              </a:ext>
            </a:extLst>
          </p:cNvPr>
          <p:cNvSpPr txBox="1"/>
          <p:nvPr/>
        </p:nvSpPr>
        <p:spPr>
          <a:xfrm>
            <a:off x="9492343" y="62592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C32C54E-F4AB-EA36-748F-7BCDA6F54C63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07728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0F6628-2FA0-9C1B-8B4C-A937CED0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572" y="163106"/>
            <a:ext cx="11885428" cy="1325563"/>
          </a:xfrm>
        </p:spPr>
        <p:txBody>
          <a:bodyPr/>
          <a:lstStyle/>
          <a:p>
            <a:r>
              <a:rPr lang="fr-FR" dirty="0"/>
              <a:t>Pour chaque phrase, encadre le verbe et souligne le sujet</a:t>
            </a:r>
          </a:p>
        </p:txBody>
      </p:sp>
      <p:sp>
        <p:nvSpPr>
          <p:cNvPr id="5" name="Phylactère : pensées 4">
            <a:extLst>
              <a:ext uri="{FF2B5EF4-FFF2-40B4-BE49-F238E27FC236}">
                <a16:creationId xmlns:a16="http://schemas.microsoft.com/office/drawing/2014/main" id="{B0F4356F-4AFE-00CA-6AEC-ADE2DCDC1062}"/>
              </a:ext>
            </a:extLst>
          </p:cNvPr>
          <p:cNvSpPr/>
          <p:nvPr/>
        </p:nvSpPr>
        <p:spPr>
          <a:xfrm>
            <a:off x="2877880" y="839971"/>
            <a:ext cx="3491022" cy="1105786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 SUJET FAIT L’ACTION</a:t>
            </a:r>
          </a:p>
          <a:p>
            <a:pPr algn="ctr"/>
            <a:r>
              <a:rPr lang="fr-FR" dirty="0"/>
              <a:t>= QUI FAIT L’ACTION</a:t>
            </a:r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2EF6A9A9-44BE-0287-391C-98E580190FAD}"/>
              </a:ext>
            </a:extLst>
          </p:cNvPr>
          <p:cNvSpPr/>
          <p:nvPr/>
        </p:nvSpPr>
        <p:spPr>
          <a:xfrm>
            <a:off x="7357730" y="737191"/>
            <a:ext cx="3838354" cy="110578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 VERBE INDIQUE UNE ACTION</a:t>
            </a:r>
          </a:p>
          <a:p>
            <a:pPr algn="ctr"/>
            <a:r>
              <a:rPr lang="fr-FR" dirty="0"/>
              <a:t>= QUELLE EST L’ACTION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3763926" y="2275368"/>
            <a:ext cx="123337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1679944" y="5135526"/>
            <a:ext cx="142476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3289003" y="6117266"/>
            <a:ext cx="164450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/>
          <p:nvPr/>
        </p:nvCxnSpPr>
        <p:spPr>
          <a:xfrm>
            <a:off x="2679405" y="2658140"/>
            <a:ext cx="9994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1375145" y="3650512"/>
            <a:ext cx="18465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1346792" y="4547191"/>
            <a:ext cx="107743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1350336" y="5539563"/>
            <a:ext cx="3083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1343248" y="6500038"/>
            <a:ext cx="1931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2A510B4-F0DC-FC40-B1B3-1CAAEBD5E7DD}"/>
              </a:ext>
            </a:extLst>
          </p:cNvPr>
          <p:cNvSpPr/>
          <p:nvPr/>
        </p:nvSpPr>
        <p:spPr>
          <a:xfrm>
            <a:off x="6829647" y="2257647"/>
            <a:ext cx="1421218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95AFEFBB-79A3-4868-14E9-645061D02BE3}"/>
              </a:ext>
            </a:extLst>
          </p:cNvPr>
          <p:cNvCxnSpPr>
            <a:cxnSpLocks/>
          </p:cNvCxnSpPr>
          <p:nvPr/>
        </p:nvCxnSpPr>
        <p:spPr>
          <a:xfrm>
            <a:off x="5628168" y="2651052"/>
            <a:ext cx="116603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6786AD3-6843-0446-D855-F5DBF9BD9F70}"/>
              </a:ext>
            </a:extLst>
          </p:cNvPr>
          <p:cNvGrpSpPr/>
          <p:nvPr/>
        </p:nvGrpSpPr>
        <p:grpSpPr>
          <a:xfrm>
            <a:off x="935665" y="1850065"/>
            <a:ext cx="10919637" cy="6669133"/>
            <a:chOff x="935665" y="1850065"/>
            <a:chExt cx="10919637" cy="6669133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133F7592-A3C8-BD88-BAC3-EA9901904C5A}"/>
                </a:ext>
              </a:extLst>
            </p:cNvPr>
            <p:cNvSpPr txBox="1"/>
            <p:nvPr/>
          </p:nvSpPr>
          <p:spPr>
            <a:xfrm>
              <a:off x="935665" y="1850065"/>
              <a:ext cx="10919637" cy="6669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Autrefois, les gens croyaient que les morts revenaient parmi les vivants.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Cette croyance a longtemps suscité de la peur.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Les gens ont  alors offert de la nourriture aux fantômes.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Ils espéraient ainsi calmer l’esprit des morts.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Cette tradition est devenue une fête pour les enfants.</a:t>
              </a:r>
            </a:p>
            <a:p>
              <a:pPr>
                <a:lnSpc>
                  <a:spcPct val="250000"/>
                </a:lnSpc>
              </a:pPr>
              <a:endParaRPr lang="fr-FR" sz="2500" dirty="0"/>
            </a:p>
            <a:p>
              <a:pPr marL="342900" indent="-342900">
                <a:lnSpc>
                  <a:spcPct val="250000"/>
                </a:lnSpc>
                <a:buAutoNum type="arabicParenR"/>
              </a:pPr>
              <a:endParaRPr lang="fr-FR" sz="2500" dirty="0"/>
            </a:p>
          </p:txBody>
        </p: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7D142437-7FA5-D72F-464A-553EF133A2B6}"/>
                </a:ext>
              </a:extLst>
            </p:cNvPr>
            <p:cNvCxnSpPr/>
            <p:nvPr/>
          </p:nvCxnSpPr>
          <p:spPr>
            <a:xfrm>
              <a:off x="3001673" y="4171506"/>
              <a:ext cx="0" cy="4359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80781BA7-F274-E6C4-DC49-EA7BE2B463E2}"/>
                </a:ext>
              </a:extLst>
            </p:cNvPr>
            <p:cNvCxnSpPr/>
            <p:nvPr/>
          </p:nvCxnSpPr>
          <p:spPr>
            <a:xfrm>
              <a:off x="3781901" y="4185683"/>
              <a:ext cx="0" cy="4359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4A66A54-8A59-79C8-E04E-8A4988362008}"/>
              </a:ext>
            </a:extLst>
          </p:cNvPr>
          <p:cNvGrpSpPr/>
          <p:nvPr/>
        </p:nvGrpSpPr>
        <p:grpSpPr>
          <a:xfrm>
            <a:off x="3310270" y="3271283"/>
            <a:ext cx="2580166" cy="453656"/>
            <a:chOff x="3310270" y="3271283"/>
            <a:chExt cx="2580166" cy="45365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61E0981-DF81-B00D-8FDA-C5992C1602CA}"/>
                </a:ext>
              </a:extLst>
            </p:cNvPr>
            <p:cNvSpPr/>
            <p:nvPr/>
          </p:nvSpPr>
          <p:spPr>
            <a:xfrm>
              <a:off x="4993757" y="3271283"/>
              <a:ext cx="896679" cy="43593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42F90294-5F59-72A8-1998-A102921246D8}"/>
                </a:ext>
              </a:extLst>
            </p:cNvPr>
            <p:cNvGrpSpPr/>
            <p:nvPr/>
          </p:nvGrpSpPr>
          <p:grpSpPr>
            <a:xfrm>
              <a:off x="3310270" y="3275081"/>
              <a:ext cx="262270" cy="449858"/>
              <a:chOff x="3310270" y="3275081"/>
              <a:chExt cx="262270" cy="449858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B1BF69E-6C99-D28F-4D6C-1FB30D01B9B9}"/>
                  </a:ext>
                </a:extLst>
              </p:cNvPr>
              <p:cNvSpPr/>
              <p:nvPr/>
            </p:nvSpPr>
            <p:spPr>
              <a:xfrm>
                <a:off x="3310270" y="3289004"/>
                <a:ext cx="262270" cy="43593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452A1EFF-FFA0-B9DD-C58D-30D7503BB58C}"/>
                  </a:ext>
                </a:extLst>
              </p:cNvPr>
              <p:cNvCxnSpPr/>
              <p:nvPr/>
            </p:nvCxnSpPr>
            <p:spPr>
              <a:xfrm>
                <a:off x="3572540" y="3275081"/>
                <a:ext cx="0" cy="435935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6570A1C9-8FA6-C62B-F377-BD2EC543379F}"/>
              </a:ext>
            </a:extLst>
          </p:cNvPr>
          <p:cNvCxnSpPr/>
          <p:nvPr/>
        </p:nvCxnSpPr>
        <p:spPr>
          <a:xfrm>
            <a:off x="5000847" y="3267993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71358AD4-CE99-1BA0-055A-58760CF19621}"/>
              </a:ext>
            </a:extLst>
          </p:cNvPr>
          <p:cNvCxnSpPr/>
          <p:nvPr/>
        </p:nvCxnSpPr>
        <p:spPr>
          <a:xfrm>
            <a:off x="3006483" y="4156823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55FB4556-D6D2-A620-5A6A-663B0AE42FA3}"/>
              </a:ext>
            </a:extLst>
          </p:cNvPr>
          <p:cNvCxnSpPr/>
          <p:nvPr/>
        </p:nvCxnSpPr>
        <p:spPr>
          <a:xfrm>
            <a:off x="3779369" y="4189480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CA63D798-F751-908D-55C5-F8EC77120BE0}"/>
              </a:ext>
            </a:extLst>
          </p:cNvPr>
          <p:cNvGrpSpPr/>
          <p:nvPr/>
        </p:nvGrpSpPr>
        <p:grpSpPr>
          <a:xfrm>
            <a:off x="2504727" y="4185683"/>
            <a:ext cx="2099930" cy="453656"/>
            <a:chOff x="3310270" y="3271283"/>
            <a:chExt cx="2580167" cy="453656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C372978-8C59-A625-C645-A3EAC27AA94E}"/>
                </a:ext>
              </a:extLst>
            </p:cNvPr>
            <p:cNvSpPr/>
            <p:nvPr/>
          </p:nvSpPr>
          <p:spPr>
            <a:xfrm>
              <a:off x="4833799" y="3271283"/>
              <a:ext cx="1056638" cy="43593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9" name="Groupe 38">
              <a:extLst>
                <a:ext uri="{FF2B5EF4-FFF2-40B4-BE49-F238E27FC236}">
                  <a16:creationId xmlns:a16="http://schemas.microsoft.com/office/drawing/2014/main" id="{4C0435E0-42AE-CAE6-F622-F3F35282B1FB}"/>
                </a:ext>
              </a:extLst>
            </p:cNvPr>
            <p:cNvGrpSpPr/>
            <p:nvPr/>
          </p:nvGrpSpPr>
          <p:grpSpPr>
            <a:xfrm>
              <a:off x="3310270" y="3275081"/>
              <a:ext cx="573888" cy="449858"/>
              <a:chOff x="3310270" y="3275081"/>
              <a:chExt cx="573888" cy="449858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77A8BA7-93F6-96E7-1814-F2958E8B95B5}"/>
                  </a:ext>
                </a:extLst>
              </p:cNvPr>
              <p:cNvSpPr/>
              <p:nvPr/>
            </p:nvSpPr>
            <p:spPr>
              <a:xfrm>
                <a:off x="3310270" y="3289004"/>
                <a:ext cx="573888" cy="43593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41" name="Connecteur droit 40">
                <a:extLst>
                  <a:ext uri="{FF2B5EF4-FFF2-40B4-BE49-F238E27FC236}">
                    <a16:creationId xmlns:a16="http://schemas.microsoft.com/office/drawing/2014/main" id="{679503E6-E722-5F1F-43F2-A7A70789DDC1}"/>
                  </a:ext>
                </a:extLst>
              </p:cNvPr>
              <p:cNvCxnSpPr/>
              <p:nvPr/>
            </p:nvCxnSpPr>
            <p:spPr>
              <a:xfrm>
                <a:off x="3880168" y="3275081"/>
                <a:ext cx="0" cy="435935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36C147E1-E250-41A6-2AD6-0188F6536C16}"/>
              </a:ext>
            </a:extLst>
          </p:cNvPr>
          <p:cNvCxnSpPr/>
          <p:nvPr/>
        </p:nvCxnSpPr>
        <p:spPr>
          <a:xfrm>
            <a:off x="3741440" y="4178596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6366CC52-933B-FE20-A685-87456671E722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07046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3763926" y="2275368"/>
            <a:ext cx="123337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1679944" y="5135526"/>
            <a:ext cx="142476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3289003" y="6117266"/>
            <a:ext cx="164450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/>
          <p:nvPr/>
        </p:nvCxnSpPr>
        <p:spPr>
          <a:xfrm>
            <a:off x="2679405" y="2658140"/>
            <a:ext cx="9994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1375145" y="3650512"/>
            <a:ext cx="18465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1346792" y="4547191"/>
            <a:ext cx="107743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1350336" y="5539563"/>
            <a:ext cx="3083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1343248" y="6500038"/>
            <a:ext cx="1931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2A510B4-F0DC-FC40-B1B3-1CAAEBD5E7DD}"/>
              </a:ext>
            </a:extLst>
          </p:cNvPr>
          <p:cNvSpPr/>
          <p:nvPr/>
        </p:nvSpPr>
        <p:spPr>
          <a:xfrm>
            <a:off x="6829647" y="2257647"/>
            <a:ext cx="1421218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95AFEFBB-79A3-4868-14E9-645061D02BE3}"/>
              </a:ext>
            </a:extLst>
          </p:cNvPr>
          <p:cNvCxnSpPr>
            <a:cxnSpLocks/>
          </p:cNvCxnSpPr>
          <p:nvPr/>
        </p:nvCxnSpPr>
        <p:spPr>
          <a:xfrm>
            <a:off x="5628168" y="2651052"/>
            <a:ext cx="116603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6786AD3-6843-0446-D855-F5DBF9BD9F70}"/>
              </a:ext>
            </a:extLst>
          </p:cNvPr>
          <p:cNvGrpSpPr/>
          <p:nvPr/>
        </p:nvGrpSpPr>
        <p:grpSpPr>
          <a:xfrm>
            <a:off x="935665" y="1850065"/>
            <a:ext cx="10919637" cy="6669133"/>
            <a:chOff x="935665" y="1850065"/>
            <a:chExt cx="10919637" cy="6669133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133F7592-A3C8-BD88-BAC3-EA9901904C5A}"/>
                </a:ext>
              </a:extLst>
            </p:cNvPr>
            <p:cNvSpPr txBox="1"/>
            <p:nvPr/>
          </p:nvSpPr>
          <p:spPr>
            <a:xfrm>
              <a:off x="935665" y="1850065"/>
              <a:ext cx="10919637" cy="6669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Autrefois, les gens croyaient que les morts revenaient parmi les vivants.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Cette croyance a longtemps suscité de la peur.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Les gens ont  alors offert de la nourriture aux fantômes.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Ils espéraient ainsi calmer l’esprit des morts.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Cette tradition est devenue une fête pour les enfants.</a:t>
              </a:r>
            </a:p>
            <a:p>
              <a:pPr>
                <a:lnSpc>
                  <a:spcPct val="250000"/>
                </a:lnSpc>
              </a:pPr>
              <a:endParaRPr lang="fr-FR" sz="2500" dirty="0"/>
            </a:p>
            <a:p>
              <a:pPr marL="342900" indent="-342900">
                <a:lnSpc>
                  <a:spcPct val="250000"/>
                </a:lnSpc>
                <a:buAutoNum type="arabicParenR"/>
              </a:pPr>
              <a:endParaRPr lang="fr-FR" sz="2500" dirty="0"/>
            </a:p>
          </p:txBody>
        </p: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7D142437-7FA5-D72F-464A-553EF133A2B6}"/>
                </a:ext>
              </a:extLst>
            </p:cNvPr>
            <p:cNvCxnSpPr/>
            <p:nvPr/>
          </p:nvCxnSpPr>
          <p:spPr>
            <a:xfrm>
              <a:off x="3001673" y="4171506"/>
              <a:ext cx="0" cy="4359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80781BA7-F274-E6C4-DC49-EA7BE2B463E2}"/>
                </a:ext>
              </a:extLst>
            </p:cNvPr>
            <p:cNvCxnSpPr/>
            <p:nvPr/>
          </p:nvCxnSpPr>
          <p:spPr>
            <a:xfrm>
              <a:off x="3781901" y="4185683"/>
              <a:ext cx="0" cy="4359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4A66A54-8A59-79C8-E04E-8A4988362008}"/>
              </a:ext>
            </a:extLst>
          </p:cNvPr>
          <p:cNvGrpSpPr/>
          <p:nvPr/>
        </p:nvGrpSpPr>
        <p:grpSpPr>
          <a:xfrm>
            <a:off x="3310270" y="3271283"/>
            <a:ext cx="2580166" cy="453656"/>
            <a:chOff x="3310270" y="3271283"/>
            <a:chExt cx="2580166" cy="45365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61E0981-DF81-B00D-8FDA-C5992C1602CA}"/>
                </a:ext>
              </a:extLst>
            </p:cNvPr>
            <p:cNvSpPr/>
            <p:nvPr/>
          </p:nvSpPr>
          <p:spPr>
            <a:xfrm>
              <a:off x="4993757" y="3271283"/>
              <a:ext cx="896679" cy="43593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42F90294-5F59-72A8-1998-A102921246D8}"/>
                </a:ext>
              </a:extLst>
            </p:cNvPr>
            <p:cNvGrpSpPr/>
            <p:nvPr/>
          </p:nvGrpSpPr>
          <p:grpSpPr>
            <a:xfrm>
              <a:off x="3310270" y="3275081"/>
              <a:ext cx="262270" cy="449858"/>
              <a:chOff x="3310270" y="3275081"/>
              <a:chExt cx="262270" cy="449858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B1BF69E-6C99-D28F-4D6C-1FB30D01B9B9}"/>
                  </a:ext>
                </a:extLst>
              </p:cNvPr>
              <p:cNvSpPr/>
              <p:nvPr/>
            </p:nvSpPr>
            <p:spPr>
              <a:xfrm>
                <a:off x="3310270" y="3289004"/>
                <a:ext cx="262270" cy="43593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452A1EFF-FFA0-B9DD-C58D-30D7503BB58C}"/>
                  </a:ext>
                </a:extLst>
              </p:cNvPr>
              <p:cNvCxnSpPr/>
              <p:nvPr/>
            </p:nvCxnSpPr>
            <p:spPr>
              <a:xfrm>
                <a:off x="3572540" y="3275081"/>
                <a:ext cx="0" cy="435935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6570A1C9-8FA6-C62B-F377-BD2EC543379F}"/>
              </a:ext>
            </a:extLst>
          </p:cNvPr>
          <p:cNvCxnSpPr/>
          <p:nvPr/>
        </p:nvCxnSpPr>
        <p:spPr>
          <a:xfrm>
            <a:off x="5000847" y="3267993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71358AD4-CE99-1BA0-055A-58760CF19621}"/>
              </a:ext>
            </a:extLst>
          </p:cNvPr>
          <p:cNvCxnSpPr/>
          <p:nvPr/>
        </p:nvCxnSpPr>
        <p:spPr>
          <a:xfrm>
            <a:off x="3006483" y="4156823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55FB4556-D6D2-A620-5A6A-663B0AE42FA3}"/>
              </a:ext>
            </a:extLst>
          </p:cNvPr>
          <p:cNvCxnSpPr/>
          <p:nvPr/>
        </p:nvCxnSpPr>
        <p:spPr>
          <a:xfrm>
            <a:off x="3779369" y="4189480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CA63D798-F751-908D-55C5-F8EC77120BE0}"/>
              </a:ext>
            </a:extLst>
          </p:cNvPr>
          <p:cNvGrpSpPr/>
          <p:nvPr/>
        </p:nvGrpSpPr>
        <p:grpSpPr>
          <a:xfrm>
            <a:off x="2504727" y="4185683"/>
            <a:ext cx="2099930" cy="453656"/>
            <a:chOff x="3310270" y="3271283"/>
            <a:chExt cx="2580167" cy="453656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C372978-8C59-A625-C645-A3EAC27AA94E}"/>
                </a:ext>
              </a:extLst>
            </p:cNvPr>
            <p:cNvSpPr/>
            <p:nvPr/>
          </p:nvSpPr>
          <p:spPr>
            <a:xfrm>
              <a:off x="4833799" y="3271283"/>
              <a:ext cx="1056638" cy="43593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9" name="Groupe 38">
              <a:extLst>
                <a:ext uri="{FF2B5EF4-FFF2-40B4-BE49-F238E27FC236}">
                  <a16:creationId xmlns:a16="http://schemas.microsoft.com/office/drawing/2014/main" id="{4C0435E0-42AE-CAE6-F622-F3F35282B1FB}"/>
                </a:ext>
              </a:extLst>
            </p:cNvPr>
            <p:cNvGrpSpPr/>
            <p:nvPr/>
          </p:nvGrpSpPr>
          <p:grpSpPr>
            <a:xfrm>
              <a:off x="3310270" y="3275081"/>
              <a:ext cx="573888" cy="449858"/>
              <a:chOff x="3310270" y="3275081"/>
              <a:chExt cx="573888" cy="449858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77A8BA7-93F6-96E7-1814-F2958E8B95B5}"/>
                  </a:ext>
                </a:extLst>
              </p:cNvPr>
              <p:cNvSpPr/>
              <p:nvPr/>
            </p:nvSpPr>
            <p:spPr>
              <a:xfrm>
                <a:off x="3310270" y="3289004"/>
                <a:ext cx="573888" cy="43593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41" name="Connecteur droit 40">
                <a:extLst>
                  <a:ext uri="{FF2B5EF4-FFF2-40B4-BE49-F238E27FC236}">
                    <a16:creationId xmlns:a16="http://schemas.microsoft.com/office/drawing/2014/main" id="{679503E6-E722-5F1F-43F2-A7A70789DDC1}"/>
                  </a:ext>
                </a:extLst>
              </p:cNvPr>
              <p:cNvCxnSpPr/>
              <p:nvPr/>
            </p:nvCxnSpPr>
            <p:spPr>
              <a:xfrm>
                <a:off x="3880168" y="3275081"/>
                <a:ext cx="0" cy="435935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36C147E1-E250-41A6-2AD6-0188F6536C16}"/>
              </a:ext>
            </a:extLst>
          </p:cNvPr>
          <p:cNvCxnSpPr/>
          <p:nvPr/>
        </p:nvCxnSpPr>
        <p:spPr>
          <a:xfrm>
            <a:off x="3741440" y="4178596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re 1">
            <a:extLst>
              <a:ext uri="{FF2B5EF4-FFF2-40B4-BE49-F238E27FC236}">
                <a16:creationId xmlns:a16="http://schemas.microsoft.com/office/drawing/2014/main" id="{9984EC1B-7BCB-2A0A-1CFB-9BA73BEEEDEA}"/>
              </a:ext>
            </a:extLst>
          </p:cNvPr>
          <p:cNvSpPr txBox="1">
            <a:spLocks/>
          </p:cNvSpPr>
          <p:nvPr/>
        </p:nvSpPr>
        <p:spPr>
          <a:xfrm>
            <a:off x="306572" y="163106"/>
            <a:ext cx="118854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Pour chaque phrase, indique l’infinitif du verbe et son groupe </a:t>
            </a:r>
          </a:p>
        </p:txBody>
      </p:sp>
      <p:sp>
        <p:nvSpPr>
          <p:cNvPr id="21" name="Phylactère : pensées 20">
            <a:extLst>
              <a:ext uri="{FF2B5EF4-FFF2-40B4-BE49-F238E27FC236}">
                <a16:creationId xmlns:a16="http://schemas.microsoft.com/office/drawing/2014/main" id="{DB0070C8-AEB1-F723-CC18-DC9892B756B7}"/>
              </a:ext>
            </a:extLst>
          </p:cNvPr>
          <p:cNvSpPr/>
          <p:nvPr/>
        </p:nvSpPr>
        <p:spPr>
          <a:xfrm>
            <a:off x="7378995" y="737192"/>
            <a:ext cx="3838354" cy="110578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POUR TROUVER INFINITIF</a:t>
            </a:r>
          </a:p>
          <a:p>
            <a:pPr algn="ctr"/>
            <a:r>
              <a:rPr lang="fr-FR" dirty="0"/>
              <a:t>= « IL FAUT» + INFINITIF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A16D5B9-AEB7-E6EA-73B7-23A2F2E2E71E}"/>
              </a:ext>
            </a:extLst>
          </p:cNvPr>
          <p:cNvSpPr txBox="1"/>
          <p:nvPr/>
        </p:nvSpPr>
        <p:spPr>
          <a:xfrm>
            <a:off x="2864210" y="2740415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CROIRE 3è gr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F84344F-D4B8-5441-F77A-1425486A669D}"/>
              </a:ext>
            </a:extLst>
          </p:cNvPr>
          <p:cNvSpPr txBox="1"/>
          <p:nvPr/>
        </p:nvSpPr>
        <p:spPr>
          <a:xfrm>
            <a:off x="6543582" y="2707757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REVENIR 3è gr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C04618B-2D46-BDB7-03C4-6E58C18A57BE}"/>
              </a:ext>
            </a:extLst>
          </p:cNvPr>
          <p:cNvSpPr txBox="1"/>
          <p:nvPr/>
        </p:nvSpPr>
        <p:spPr>
          <a:xfrm>
            <a:off x="3277868" y="3687471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SUSCITER 1è gr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8510E3FA-F16B-B685-85D2-8FB941DCED2F}"/>
              </a:ext>
            </a:extLst>
          </p:cNvPr>
          <p:cNvSpPr txBox="1"/>
          <p:nvPr/>
        </p:nvSpPr>
        <p:spPr>
          <a:xfrm>
            <a:off x="2374353" y="4634528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OFFRIR 3è gr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7FC34D3C-C2FB-DDBF-B865-1963F64A387A}"/>
              </a:ext>
            </a:extLst>
          </p:cNvPr>
          <p:cNvSpPr txBox="1"/>
          <p:nvPr/>
        </p:nvSpPr>
        <p:spPr>
          <a:xfrm>
            <a:off x="1057182" y="5570700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ESPERER  1è gr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914E7953-5FB7-DAEE-5944-6CBC35427B21}"/>
              </a:ext>
            </a:extLst>
          </p:cNvPr>
          <p:cNvSpPr txBox="1"/>
          <p:nvPr/>
        </p:nvSpPr>
        <p:spPr>
          <a:xfrm>
            <a:off x="8285296" y="6180299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DEVENIR 3è gr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68030A1-A1EF-1B40-E042-8B0C06FC7657}"/>
              </a:ext>
            </a:extLst>
          </p:cNvPr>
          <p:cNvSpPr txBox="1"/>
          <p:nvPr/>
        </p:nvSpPr>
        <p:spPr>
          <a:xfrm>
            <a:off x="9568543" y="6488668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8732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32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BFD060-A44D-C0FB-3749-580106F02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129" y="252074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Analyse 1</a:t>
            </a:r>
            <a:br>
              <a:rPr lang="fr-FR" dirty="0"/>
            </a:br>
            <a:r>
              <a:rPr lang="fr-FR" dirty="0"/>
              <a:t>Sujet – Verbe conjugué</a:t>
            </a:r>
            <a:br>
              <a:rPr lang="fr-FR" dirty="0"/>
            </a:br>
            <a:r>
              <a:rPr lang="fr-FR" dirty="0"/>
              <a:t>Infinitif</a:t>
            </a:r>
            <a:br>
              <a:rPr lang="fr-FR" dirty="0"/>
            </a:br>
            <a:r>
              <a:rPr lang="fr-FR" dirty="0"/>
              <a:t>Temps simples – temps composés</a:t>
            </a:r>
            <a:br>
              <a:rPr lang="fr-FR" dirty="0"/>
            </a:br>
            <a:r>
              <a:rPr lang="fr-FR" dirty="0"/>
              <a:t>Nature des mots: nom, déterminant, verbe</a:t>
            </a:r>
            <a:br>
              <a:rPr lang="fr-FR" dirty="0"/>
            </a:b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C62487B-CE00-5210-AC75-8B90A04830E4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153557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3763926" y="2275368"/>
            <a:ext cx="123337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1679944" y="5135526"/>
            <a:ext cx="142476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3289003" y="6117266"/>
            <a:ext cx="164450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/>
          <p:nvPr/>
        </p:nvCxnSpPr>
        <p:spPr>
          <a:xfrm>
            <a:off x="2679405" y="2658140"/>
            <a:ext cx="9994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1375145" y="3650512"/>
            <a:ext cx="18465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1346792" y="4547191"/>
            <a:ext cx="107743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1350336" y="5539563"/>
            <a:ext cx="3083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1343248" y="6500038"/>
            <a:ext cx="19315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2A510B4-F0DC-FC40-B1B3-1CAAEBD5E7DD}"/>
              </a:ext>
            </a:extLst>
          </p:cNvPr>
          <p:cNvSpPr/>
          <p:nvPr/>
        </p:nvSpPr>
        <p:spPr>
          <a:xfrm>
            <a:off x="6829647" y="2257647"/>
            <a:ext cx="1421218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95AFEFBB-79A3-4868-14E9-645061D02BE3}"/>
              </a:ext>
            </a:extLst>
          </p:cNvPr>
          <p:cNvCxnSpPr>
            <a:cxnSpLocks/>
          </p:cNvCxnSpPr>
          <p:nvPr/>
        </p:nvCxnSpPr>
        <p:spPr>
          <a:xfrm>
            <a:off x="5628168" y="2651052"/>
            <a:ext cx="116603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4A66A54-8A59-79C8-E04E-8A4988362008}"/>
              </a:ext>
            </a:extLst>
          </p:cNvPr>
          <p:cNvGrpSpPr/>
          <p:nvPr/>
        </p:nvGrpSpPr>
        <p:grpSpPr>
          <a:xfrm>
            <a:off x="3310270" y="3271283"/>
            <a:ext cx="2580166" cy="453656"/>
            <a:chOff x="3310270" y="3271283"/>
            <a:chExt cx="2580166" cy="45365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61E0981-DF81-B00D-8FDA-C5992C1602CA}"/>
                </a:ext>
              </a:extLst>
            </p:cNvPr>
            <p:cNvSpPr/>
            <p:nvPr/>
          </p:nvSpPr>
          <p:spPr>
            <a:xfrm>
              <a:off x="4993757" y="3271283"/>
              <a:ext cx="896679" cy="43593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42F90294-5F59-72A8-1998-A102921246D8}"/>
                </a:ext>
              </a:extLst>
            </p:cNvPr>
            <p:cNvGrpSpPr/>
            <p:nvPr/>
          </p:nvGrpSpPr>
          <p:grpSpPr>
            <a:xfrm>
              <a:off x="3310270" y="3275081"/>
              <a:ext cx="262270" cy="449858"/>
              <a:chOff x="3310270" y="3275081"/>
              <a:chExt cx="262270" cy="449858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B1BF69E-6C99-D28F-4D6C-1FB30D01B9B9}"/>
                  </a:ext>
                </a:extLst>
              </p:cNvPr>
              <p:cNvSpPr/>
              <p:nvPr/>
            </p:nvSpPr>
            <p:spPr>
              <a:xfrm>
                <a:off x="3310270" y="3289004"/>
                <a:ext cx="262270" cy="43593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452A1EFF-FFA0-B9DD-C58D-30D7503BB58C}"/>
                  </a:ext>
                </a:extLst>
              </p:cNvPr>
              <p:cNvCxnSpPr/>
              <p:nvPr/>
            </p:nvCxnSpPr>
            <p:spPr>
              <a:xfrm>
                <a:off x="3572540" y="3275081"/>
                <a:ext cx="0" cy="435935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6570A1C9-8FA6-C62B-F377-BD2EC543379F}"/>
              </a:ext>
            </a:extLst>
          </p:cNvPr>
          <p:cNvCxnSpPr/>
          <p:nvPr/>
        </p:nvCxnSpPr>
        <p:spPr>
          <a:xfrm>
            <a:off x="5000847" y="3267993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71358AD4-CE99-1BA0-055A-58760CF19621}"/>
              </a:ext>
            </a:extLst>
          </p:cNvPr>
          <p:cNvCxnSpPr/>
          <p:nvPr/>
        </p:nvCxnSpPr>
        <p:spPr>
          <a:xfrm>
            <a:off x="3006483" y="4156823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55FB4556-D6D2-A620-5A6A-663B0AE42FA3}"/>
              </a:ext>
            </a:extLst>
          </p:cNvPr>
          <p:cNvCxnSpPr/>
          <p:nvPr/>
        </p:nvCxnSpPr>
        <p:spPr>
          <a:xfrm>
            <a:off x="3779369" y="4189480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CA63D798-F751-908D-55C5-F8EC77120BE0}"/>
              </a:ext>
            </a:extLst>
          </p:cNvPr>
          <p:cNvGrpSpPr/>
          <p:nvPr/>
        </p:nvGrpSpPr>
        <p:grpSpPr>
          <a:xfrm>
            <a:off x="2504727" y="4185683"/>
            <a:ext cx="2099930" cy="453656"/>
            <a:chOff x="3310270" y="3271283"/>
            <a:chExt cx="2580167" cy="453656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C372978-8C59-A625-C645-A3EAC27AA94E}"/>
                </a:ext>
              </a:extLst>
            </p:cNvPr>
            <p:cNvSpPr/>
            <p:nvPr/>
          </p:nvSpPr>
          <p:spPr>
            <a:xfrm>
              <a:off x="4833799" y="3271283"/>
              <a:ext cx="1056638" cy="43593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9" name="Groupe 38">
              <a:extLst>
                <a:ext uri="{FF2B5EF4-FFF2-40B4-BE49-F238E27FC236}">
                  <a16:creationId xmlns:a16="http://schemas.microsoft.com/office/drawing/2014/main" id="{4C0435E0-42AE-CAE6-F622-F3F35282B1FB}"/>
                </a:ext>
              </a:extLst>
            </p:cNvPr>
            <p:cNvGrpSpPr/>
            <p:nvPr/>
          </p:nvGrpSpPr>
          <p:grpSpPr>
            <a:xfrm>
              <a:off x="3310270" y="3275081"/>
              <a:ext cx="573888" cy="449858"/>
              <a:chOff x="3310270" y="3275081"/>
              <a:chExt cx="573888" cy="449858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77A8BA7-93F6-96E7-1814-F2958E8B95B5}"/>
                  </a:ext>
                </a:extLst>
              </p:cNvPr>
              <p:cNvSpPr/>
              <p:nvPr/>
            </p:nvSpPr>
            <p:spPr>
              <a:xfrm>
                <a:off x="3310270" y="3289004"/>
                <a:ext cx="573888" cy="43593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41" name="Connecteur droit 40">
                <a:extLst>
                  <a:ext uri="{FF2B5EF4-FFF2-40B4-BE49-F238E27FC236}">
                    <a16:creationId xmlns:a16="http://schemas.microsoft.com/office/drawing/2014/main" id="{679503E6-E722-5F1F-43F2-A7A70789DDC1}"/>
                  </a:ext>
                </a:extLst>
              </p:cNvPr>
              <p:cNvCxnSpPr/>
              <p:nvPr/>
            </p:nvCxnSpPr>
            <p:spPr>
              <a:xfrm>
                <a:off x="3880168" y="3275081"/>
                <a:ext cx="0" cy="435935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36C147E1-E250-41A6-2AD6-0188F6536C16}"/>
              </a:ext>
            </a:extLst>
          </p:cNvPr>
          <p:cNvCxnSpPr/>
          <p:nvPr/>
        </p:nvCxnSpPr>
        <p:spPr>
          <a:xfrm>
            <a:off x="3741440" y="4178596"/>
            <a:ext cx="0" cy="4359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E2D62CD9-B961-AD9E-0CDD-A6B807C14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15" y="0"/>
            <a:ext cx="11885428" cy="1325563"/>
          </a:xfrm>
        </p:spPr>
        <p:txBody>
          <a:bodyPr/>
          <a:lstStyle/>
          <a:p>
            <a:r>
              <a:rPr lang="fr-FR" dirty="0"/>
              <a:t>Pour chaque phrase, indique si elle est à un temps simple ou à un temps composé</a:t>
            </a:r>
          </a:p>
        </p:txBody>
      </p:sp>
      <p:sp>
        <p:nvSpPr>
          <p:cNvPr id="5" name="Phylactère : pensées 4">
            <a:extLst>
              <a:ext uri="{FF2B5EF4-FFF2-40B4-BE49-F238E27FC236}">
                <a16:creationId xmlns:a16="http://schemas.microsoft.com/office/drawing/2014/main" id="{6DBCD508-7101-9E92-11AB-DFAAC76BD7A8}"/>
              </a:ext>
            </a:extLst>
          </p:cNvPr>
          <p:cNvSpPr/>
          <p:nvPr/>
        </p:nvSpPr>
        <p:spPr>
          <a:xfrm>
            <a:off x="7581014" y="628586"/>
            <a:ext cx="4610986" cy="1658679"/>
          </a:xfrm>
          <a:prstGeom prst="cloudCallout">
            <a:avLst>
              <a:gd name="adj1" fmla="val -61635"/>
              <a:gd name="adj2" fmla="val 283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>
                <a:highlight>
                  <a:srgbClr val="FFFF00"/>
                </a:highlight>
              </a:rPr>
              <a:t>TEMPS SIMPLE </a:t>
            </a:r>
            <a:r>
              <a:rPr lang="fr-FR" dirty="0"/>
              <a:t>: le verbe seul</a:t>
            </a:r>
          </a:p>
          <a:p>
            <a:r>
              <a:rPr lang="fr-FR" dirty="0">
                <a:highlight>
                  <a:srgbClr val="FF00FF"/>
                </a:highlight>
              </a:rPr>
              <a:t>TEMPS COMPOSE:</a:t>
            </a:r>
          </a:p>
          <a:p>
            <a:pPr algn="ctr"/>
            <a:r>
              <a:rPr lang="fr-FR" dirty="0"/>
              <a:t>auxiliaire avoir ou être</a:t>
            </a:r>
          </a:p>
          <a:p>
            <a:pPr algn="ctr"/>
            <a:r>
              <a:rPr lang="fr-FR" dirty="0"/>
              <a:t>+ le verbe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EB7CAC-3CA1-824C-2A71-A0BF3493D69D}"/>
              </a:ext>
            </a:extLst>
          </p:cNvPr>
          <p:cNvSpPr/>
          <p:nvPr/>
        </p:nvSpPr>
        <p:spPr>
          <a:xfrm>
            <a:off x="3788229" y="2286000"/>
            <a:ext cx="1219200" cy="413657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752C37-9B72-C45F-3A6B-82208A3142E9}"/>
              </a:ext>
            </a:extLst>
          </p:cNvPr>
          <p:cNvSpPr/>
          <p:nvPr/>
        </p:nvSpPr>
        <p:spPr>
          <a:xfrm>
            <a:off x="6836227" y="2264229"/>
            <a:ext cx="1415143" cy="413657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6786AD3-6843-0446-D855-F5DBF9BD9F70}"/>
              </a:ext>
            </a:extLst>
          </p:cNvPr>
          <p:cNvGrpSpPr/>
          <p:nvPr/>
        </p:nvGrpSpPr>
        <p:grpSpPr>
          <a:xfrm>
            <a:off x="935665" y="1850065"/>
            <a:ext cx="10919637" cy="6669133"/>
            <a:chOff x="935665" y="1850065"/>
            <a:chExt cx="10919637" cy="6669133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133F7592-A3C8-BD88-BAC3-EA9901904C5A}"/>
                </a:ext>
              </a:extLst>
            </p:cNvPr>
            <p:cNvSpPr txBox="1"/>
            <p:nvPr/>
          </p:nvSpPr>
          <p:spPr>
            <a:xfrm>
              <a:off x="935665" y="1850065"/>
              <a:ext cx="10919637" cy="6669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Autrefois, les gens croyaient que les morts revenaient parmi les vivants.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Cette croyance a longtemps suscité de la peur.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Les gens ont  alors offert de la nourriture aux fantômes.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Ils espéraient ainsi calmer l’esprit des morts.</a:t>
              </a:r>
            </a:p>
            <a:p>
              <a:pPr marL="342900" indent="-342900">
                <a:lnSpc>
                  <a:spcPct val="250000"/>
                </a:lnSpc>
                <a:buAutoNum type="arabicParenR"/>
              </a:pPr>
              <a:r>
                <a:rPr lang="fr-FR" sz="2500" dirty="0"/>
                <a:t>Cette tradition est devenue une fête pour les enfants.</a:t>
              </a:r>
            </a:p>
            <a:p>
              <a:pPr>
                <a:lnSpc>
                  <a:spcPct val="250000"/>
                </a:lnSpc>
              </a:pPr>
              <a:endParaRPr lang="fr-FR" sz="2500" dirty="0"/>
            </a:p>
            <a:p>
              <a:pPr marL="342900" indent="-342900">
                <a:lnSpc>
                  <a:spcPct val="250000"/>
                </a:lnSpc>
                <a:buAutoNum type="arabicParenR"/>
              </a:pPr>
              <a:endParaRPr lang="fr-FR" sz="2500" dirty="0"/>
            </a:p>
          </p:txBody>
        </p: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7D142437-7FA5-D72F-464A-553EF133A2B6}"/>
                </a:ext>
              </a:extLst>
            </p:cNvPr>
            <p:cNvCxnSpPr/>
            <p:nvPr/>
          </p:nvCxnSpPr>
          <p:spPr>
            <a:xfrm>
              <a:off x="3001673" y="4171506"/>
              <a:ext cx="0" cy="4359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80781BA7-F274-E6C4-DC49-EA7BE2B463E2}"/>
                </a:ext>
              </a:extLst>
            </p:cNvPr>
            <p:cNvCxnSpPr/>
            <p:nvPr/>
          </p:nvCxnSpPr>
          <p:spPr>
            <a:xfrm>
              <a:off x="3781901" y="4185683"/>
              <a:ext cx="0" cy="4359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570030E-6162-AD50-DCF8-C706AFBE77C0}"/>
              </a:ext>
            </a:extLst>
          </p:cNvPr>
          <p:cNvGrpSpPr/>
          <p:nvPr/>
        </p:nvGrpSpPr>
        <p:grpSpPr>
          <a:xfrm>
            <a:off x="2525483" y="4201887"/>
            <a:ext cx="2057401" cy="413657"/>
            <a:chOff x="2525483" y="4201887"/>
            <a:chExt cx="2057401" cy="41365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804DCD5-B49E-FB07-4E3C-2033A1CA0D6A}"/>
                </a:ext>
              </a:extLst>
            </p:cNvPr>
            <p:cNvSpPr/>
            <p:nvPr/>
          </p:nvSpPr>
          <p:spPr>
            <a:xfrm>
              <a:off x="2525483" y="4201887"/>
              <a:ext cx="468087" cy="413657"/>
            </a:xfrm>
            <a:prstGeom prst="rect">
              <a:avLst/>
            </a:prstGeom>
            <a:solidFill>
              <a:srgbClr val="FF33CC">
                <a:alpha val="60000"/>
              </a:srgbClr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highlight>
                  <a:srgbClr val="FF00FF"/>
                </a:highlight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47D1687-37F3-2E51-1F43-7BBCA57F95C0}"/>
                </a:ext>
              </a:extLst>
            </p:cNvPr>
            <p:cNvSpPr/>
            <p:nvPr/>
          </p:nvSpPr>
          <p:spPr>
            <a:xfrm>
              <a:off x="3788229" y="4201887"/>
              <a:ext cx="794655" cy="413657"/>
            </a:xfrm>
            <a:prstGeom prst="rect">
              <a:avLst/>
            </a:prstGeom>
            <a:solidFill>
              <a:srgbClr val="FF33CC">
                <a:alpha val="60000"/>
              </a:srgbClr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highlight>
                  <a:srgbClr val="FF00FF"/>
                </a:highlight>
              </a:endParaRPr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CAE915F4-5E26-15E6-36EA-633316261D6E}"/>
              </a:ext>
            </a:extLst>
          </p:cNvPr>
          <p:cNvSpPr/>
          <p:nvPr/>
        </p:nvSpPr>
        <p:spPr>
          <a:xfrm>
            <a:off x="1719943" y="5127171"/>
            <a:ext cx="1371599" cy="413657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568314A-9EE8-5003-945C-2CB3DB9C758B}"/>
              </a:ext>
            </a:extLst>
          </p:cNvPr>
          <p:cNvSpPr/>
          <p:nvPr/>
        </p:nvSpPr>
        <p:spPr>
          <a:xfrm>
            <a:off x="3298369" y="6139543"/>
            <a:ext cx="1611088" cy="391886"/>
          </a:xfrm>
          <a:prstGeom prst="rect">
            <a:avLst/>
          </a:prstGeom>
          <a:solidFill>
            <a:srgbClr val="FF33CC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00FF"/>
              </a:highlight>
            </a:endParaRPr>
          </a:p>
        </p:txBody>
      </p: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A56E7951-524B-659E-A04B-79EE1F52EB7E}"/>
              </a:ext>
            </a:extLst>
          </p:cNvPr>
          <p:cNvGrpSpPr/>
          <p:nvPr/>
        </p:nvGrpSpPr>
        <p:grpSpPr>
          <a:xfrm>
            <a:off x="3320140" y="3276601"/>
            <a:ext cx="2558145" cy="424543"/>
            <a:chOff x="2525483" y="4191001"/>
            <a:chExt cx="2558145" cy="424543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2CEBFB7-5496-1955-ADBD-F23403021539}"/>
                </a:ext>
              </a:extLst>
            </p:cNvPr>
            <p:cNvSpPr/>
            <p:nvPr/>
          </p:nvSpPr>
          <p:spPr>
            <a:xfrm>
              <a:off x="2525483" y="4201887"/>
              <a:ext cx="239489" cy="413657"/>
            </a:xfrm>
            <a:prstGeom prst="rect">
              <a:avLst/>
            </a:prstGeom>
            <a:solidFill>
              <a:srgbClr val="FF33CC">
                <a:alpha val="60000"/>
              </a:srgbClr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highlight>
                  <a:srgbClr val="FF00FF"/>
                </a:highlight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E6CF812-572C-1E13-3CA7-B5DFDF4F0891}"/>
                </a:ext>
              </a:extLst>
            </p:cNvPr>
            <p:cNvSpPr/>
            <p:nvPr/>
          </p:nvSpPr>
          <p:spPr>
            <a:xfrm>
              <a:off x="4234544" y="4191001"/>
              <a:ext cx="849084" cy="413657"/>
            </a:xfrm>
            <a:prstGeom prst="rect">
              <a:avLst/>
            </a:prstGeom>
            <a:solidFill>
              <a:srgbClr val="FF33CC">
                <a:alpha val="60000"/>
              </a:srgbClr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highlight>
                  <a:srgbClr val="FF00FF"/>
                </a:highlight>
              </a:endParaRPr>
            </a:p>
          </p:txBody>
        </p: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id="{CEDAA744-F7D9-39BC-CE2B-B7AC612C79D8}"/>
              </a:ext>
            </a:extLst>
          </p:cNvPr>
          <p:cNvSpPr txBox="1"/>
          <p:nvPr/>
        </p:nvSpPr>
        <p:spPr>
          <a:xfrm>
            <a:off x="9568543" y="6488668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2577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46" grpId="0" animBg="1"/>
      <p:bldP spid="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EABEC2E-33FE-2CAB-4F80-9DFA85D54784}"/>
              </a:ext>
            </a:extLst>
          </p:cNvPr>
          <p:cNvSpPr txBox="1"/>
          <p:nvPr/>
        </p:nvSpPr>
        <p:spPr>
          <a:xfrm>
            <a:off x="470870" y="1401219"/>
            <a:ext cx="10919637" cy="4745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Halloween est une fête traditionnelle.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gens ont peur des morts.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enfants aiment les costumes effrayants.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Jack-o-</a:t>
            </a:r>
            <a:r>
              <a:rPr lang="fr-FR" sz="2500" dirty="0" err="1"/>
              <a:t>Lantern</a:t>
            </a:r>
            <a:r>
              <a:rPr lang="fr-FR" sz="2500" dirty="0"/>
              <a:t> est une citrouille décorée.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37E79A3-B414-9D13-80B9-0E3A3A8ED760}"/>
              </a:ext>
            </a:extLst>
          </p:cNvPr>
          <p:cNvSpPr/>
          <p:nvPr/>
        </p:nvSpPr>
        <p:spPr>
          <a:xfrm>
            <a:off x="925286" y="1894114"/>
            <a:ext cx="1360714" cy="326572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62A83-E114-3964-4893-699C088AD247}"/>
              </a:ext>
            </a:extLst>
          </p:cNvPr>
          <p:cNvSpPr/>
          <p:nvPr/>
        </p:nvSpPr>
        <p:spPr>
          <a:xfrm>
            <a:off x="2797629" y="1894115"/>
            <a:ext cx="533400" cy="348343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9CA99E0-781E-3FFC-B8B7-A8707A107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914" y="190954"/>
            <a:ext cx="11353800" cy="1325563"/>
          </a:xfrm>
        </p:spPr>
        <p:txBody>
          <a:bodyPr/>
          <a:lstStyle/>
          <a:p>
            <a:r>
              <a:rPr lang="fr-FR" dirty="0"/>
              <a:t>Pour chaque phrase, colorie les mots selon leur nature: </a:t>
            </a:r>
            <a:r>
              <a:rPr lang="fr-FR" i="1" dirty="0">
                <a:solidFill>
                  <a:srgbClr val="FF0000"/>
                </a:solidFill>
              </a:rPr>
              <a:t>verbe</a:t>
            </a:r>
            <a:r>
              <a:rPr lang="fr-FR" i="1" dirty="0"/>
              <a:t> – </a:t>
            </a:r>
            <a:r>
              <a:rPr lang="fr-FR" i="1" dirty="0">
                <a:solidFill>
                  <a:srgbClr val="0070C0"/>
                </a:solidFill>
              </a:rPr>
              <a:t>nom</a:t>
            </a:r>
            <a:r>
              <a:rPr lang="fr-FR" i="1" dirty="0"/>
              <a:t> – </a:t>
            </a:r>
            <a:r>
              <a:rPr lang="fr-FR" i="1" dirty="0">
                <a:solidFill>
                  <a:srgbClr val="00B050"/>
                </a:solidFill>
              </a:rPr>
              <a:t>déterminant</a:t>
            </a:r>
            <a:r>
              <a:rPr lang="fr-FR" i="1" dirty="0"/>
              <a:t> - </a:t>
            </a:r>
            <a:r>
              <a:rPr lang="fr-FR" i="1" dirty="0">
                <a:solidFill>
                  <a:srgbClr val="7030A0"/>
                </a:solidFill>
              </a:rPr>
              <a:t>adjectif</a:t>
            </a:r>
          </a:p>
        </p:txBody>
      </p:sp>
      <p:sp>
        <p:nvSpPr>
          <p:cNvPr id="5" name="Phylactère : pensées 4">
            <a:extLst>
              <a:ext uri="{FF2B5EF4-FFF2-40B4-BE49-F238E27FC236}">
                <a16:creationId xmlns:a16="http://schemas.microsoft.com/office/drawing/2014/main" id="{2463C139-86BF-FD49-5403-4B8B206521BA}"/>
              </a:ext>
            </a:extLst>
          </p:cNvPr>
          <p:cNvSpPr/>
          <p:nvPr/>
        </p:nvSpPr>
        <p:spPr>
          <a:xfrm>
            <a:off x="6094987" y="1466534"/>
            <a:ext cx="3838354" cy="127666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VERBE </a:t>
            </a:r>
            <a:r>
              <a:rPr lang="fr-FR" dirty="0"/>
              <a:t>INDIQUE UNE ACTION</a:t>
            </a:r>
          </a:p>
          <a:p>
            <a:pPr algn="ctr"/>
            <a:r>
              <a:rPr lang="fr-FR" dirty="0"/>
              <a:t>= QUELLE EST L’ACTION</a:t>
            </a:r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4F97A02B-96D3-AA02-C438-B5F7F738744D}"/>
              </a:ext>
            </a:extLst>
          </p:cNvPr>
          <p:cNvSpPr/>
          <p:nvPr/>
        </p:nvSpPr>
        <p:spPr>
          <a:xfrm>
            <a:off x="7380514" y="2777627"/>
            <a:ext cx="4148216" cy="1326287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NOM </a:t>
            </a:r>
            <a:r>
              <a:rPr lang="fr-FR" dirty="0"/>
              <a:t>DESIGNE UN OBJET, UN ANIMAL, UN PERSONNE, UN LIEU, …</a:t>
            </a:r>
          </a:p>
        </p:txBody>
      </p:sp>
      <p:sp>
        <p:nvSpPr>
          <p:cNvPr id="7" name="Phylactère : pensées 6">
            <a:extLst>
              <a:ext uri="{FF2B5EF4-FFF2-40B4-BE49-F238E27FC236}">
                <a16:creationId xmlns:a16="http://schemas.microsoft.com/office/drawing/2014/main" id="{E8142761-3DA1-9C3F-DB81-7D39674129C2}"/>
              </a:ext>
            </a:extLst>
          </p:cNvPr>
          <p:cNvSpPr/>
          <p:nvPr/>
        </p:nvSpPr>
        <p:spPr>
          <a:xfrm>
            <a:off x="6629399" y="4170998"/>
            <a:ext cx="4148216" cy="1326287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DETERMINANT</a:t>
            </a:r>
            <a:r>
              <a:rPr lang="fr-FR" dirty="0"/>
              <a:t> SE PLACE DEVANT UN NOM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AC037D6-9645-F41E-74F4-D1A208A77DBF}"/>
              </a:ext>
            </a:extLst>
          </p:cNvPr>
          <p:cNvSpPr/>
          <p:nvPr/>
        </p:nvSpPr>
        <p:spPr>
          <a:xfrm>
            <a:off x="2318657" y="1915886"/>
            <a:ext cx="435430" cy="348343"/>
          </a:xfrm>
          <a:prstGeom prst="rect">
            <a:avLst/>
          </a:prstGeom>
          <a:solidFill>
            <a:srgbClr val="FF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A6DE83-076A-98E3-97E4-FFF84DEC64ED}"/>
              </a:ext>
            </a:extLst>
          </p:cNvPr>
          <p:cNvSpPr/>
          <p:nvPr/>
        </p:nvSpPr>
        <p:spPr>
          <a:xfrm>
            <a:off x="2024742" y="2873829"/>
            <a:ext cx="478972" cy="348343"/>
          </a:xfrm>
          <a:prstGeom prst="rect">
            <a:avLst/>
          </a:prstGeom>
          <a:solidFill>
            <a:srgbClr val="FF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8F98D13-12A3-574D-F0B5-CD56E1604773}"/>
              </a:ext>
            </a:extLst>
          </p:cNvPr>
          <p:cNvSpPr/>
          <p:nvPr/>
        </p:nvSpPr>
        <p:spPr>
          <a:xfrm>
            <a:off x="2438399" y="3788229"/>
            <a:ext cx="914401" cy="348343"/>
          </a:xfrm>
          <a:prstGeom prst="rect">
            <a:avLst/>
          </a:prstGeom>
          <a:solidFill>
            <a:srgbClr val="FF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49B2BE-54B7-4171-B711-13C8695934C0}"/>
              </a:ext>
            </a:extLst>
          </p:cNvPr>
          <p:cNvSpPr/>
          <p:nvPr/>
        </p:nvSpPr>
        <p:spPr>
          <a:xfrm>
            <a:off x="2852056" y="4746172"/>
            <a:ext cx="446315" cy="348343"/>
          </a:xfrm>
          <a:prstGeom prst="rect">
            <a:avLst/>
          </a:prstGeom>
          <a:solidFill>
            <a:srgbClr val="FF0000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4409E1-F225-3B25-A2B3-AA74271AD4E3}"/>
              </a:ext>
            </a:extLst>
          </p:cNvPr>
          <p:cNvSpPr/>
          <p:nvPr/>
        </p:nvSpPr>
        <p:spPr>
          <a:xfrm>
            <a:off x="3363686" y="1904999"/>
            <a:ext cx="522514" cy="326572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D77CB1-2805-675A-5DB0-C451F6E1EDA4}"/>
              </a:ext>
            </a:extLst>
          </p:cNvPr>
          <p:cNvSpPr/>
          <p:nvPr/>
        </p:nvSpPr>
        <p:spPr>
          <a:xfrm>
            <a:off x="1360715" y="2884714"/>
            <a:ext cx="631371" cy="326572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85E01B-D208-4F91-A87E-71C9F026F6D0}"/>
              </a:ext>
            </a:extLst>
          </p:cNvPr>
          <p:cNvSpPr/>
          <p:nvPr/>
        </p:nvSpPr>
        <p:spPr>
          <a:xfrm>
            <a:off x="2569030" y="2873828"/>
            <a:ext cx="631371" cy="326572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334196-B8B0-5324-61F6-28409A8616F0}"/>
              </a:ext>
            </a:extLst>
          </p:cNvPr>
          <p:cNvSpPr/>
          <p:nvPr/>
        </p:nvSpPr>
        <p:spPr>
          <a:xfrm>
            <a:off x="3788230" y="2852056"/>
            <a:ext cx="740227" cy="326572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995323-F6D2-6161-4AFB-0F6CE46F6B9D}"/>
              </a:ext>
            </a:extLst>
          </p:cNvPr>
          <p:cNvSpPr/>
          <p:nvPr/>
        </p:nvSpPr>
        <p:spPr>
          <a:xfrm>
            <a:off x="1404259" y="3788228"/>
            <a:ext cx="957941" cy="326572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7C0992-7C92-7BCC-0F73-BC46EDFA3A16}"/>
              </a:ext>
            </a:extLst>
          </p:cNvPr>
          <p:cNvSpPr/>
          <p:nvPr/>
        </p:nvSpPr>
        <p:spPr>
          <a:xfrm>
            <a:off x="3842659" y="3799113"/>
            <a:ext cx="1208312" cy="326572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4AA0D50-2EF5-03CD-7D5A-6637ABAF80D4}"/>
              </a:ext>
            </a:extLst>
          </p:cNvPr>
          <p:cNvSpPr/>
          <p:nvPr/>
        </p:nvSpPr>
        <p:spPr>
          <a:xfrm>
            <a:off x="892631" y="4757056"/>
            <a:ext cx="1872340" cy="326572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04A437C-C8DF-1D01-99CD-CC233BE1DAAA}"/>
              </a:ext>
            </a:extLst>
          </p:cNvPr>
          <p:cNvSpPr/>
          <p:nvPr/>
        </p:nvSpPr>
        <p:spPr>
          <a:xfrm>
            <a:off x="3886202" y="4746170"/>
            <a:ext cx="1132112" cy="326572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BF0150-E230-F06B-AA3B-9A6EF7507F5F}"/>
              </a:ext>
            </a:extLst>
          </p:cNvPr>
          <p:cNvSpPr/>
          <p:nvPr/>
        </p:nvSpPr>
        <p:spPr>
          <a:xfrm>
            <a:off x="827315" y="2873829"/>
            <a:ext cx="533400" cy="348343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B571132-4393-F0FD-0F75-4DF32FB3783B}"/>
              </a:ext>
            </a:extLst>
          </p:cNvPr>
          <p:cNvSpPr/>
          <p:nvPr/>
        </p:nvSpPr>
        <p:spPr>
          <a:xfrm>
            <a:off x="3233058" y="2873829"/>
            <a:ext cx="533400" cy="348343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5CB248E-5EAC-9727-0F1B-C3F0D8564044}"/>
              </a:ext>
            </a:extLst>
          </p:cNvPr>
          <p:cNvSpPr/>
          <p:nvPr/>
        </p:nvSpPr>
        <p:spPr>
          <a:xfrm>
            <a:off x="859972" y="3788229"/>
            <a:ext cx="533400" cy="348343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957C772-E17A-9F99-2904-CCA7273DE53B}"/>
              </a:ext>
            </a:extLst>
          </p:cNvPr>
          <p:cNvSpPr/>
          <p:nvPr/>
        </p:nvSpPr>
        <p:spPr>
          <a:xfrm>
            <a:off x="3363685" y="3788229"/>
            <a:ext cx="457201" cy="348343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F4060A6-63FA-2A8E-CB65-BF5B2D80AB6B}"/>
              </a:ext>
            </a:extLst>
          </p:cNvPr>
          <p:cNvSpPr/>
          <p:nvPr/>
        </p:nvSpPr>
        <p:spPr>
          <a:xfrm>
            <a:off x="3331028" y="4757058"/>
            <a:ext cx="457201" cy="348343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Phylactère : pensées 42">
            <a:extLst>
              <a:ext uri="{FF2B5EF4-FFF2-40B4-BE49-F238E27FC236}">
                <a16:creationId xmlns:a16="http://schemas.microsoft.com/office/drawing/2014/main" id="{3E843413-2F5F-9584-282D-0AD422790EBF}"/>
              </a:ext>
            </a:extLst>
          </p:cNvPr>
          <p:cNvSpPr/>
          <p:nvPr/>
        </p:nvSpPr>
        <p:spPr>
          <a:xfrm>
            <a:off x="2939142" y="5248684"/>
            <a:ext cx="4148216" cy="1326287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L’ADJECTIF </a:t>
            </a:r>
            <a:r>
              <a:rPr lang="fr-FR" dirty="0"/>
              <a:t>APPORTE DES INFOS SUR LE NOM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1F2B628-7F2F-C6CA-4507-B53375F55AE6}"/>
              </a:ext>
            </a:extLst>
          </p:cNvPr>
          <p:cNvSpPr/>
          <p:nvPr/>
        </p:nvSpPr>
        <p:spPr>
          <a:xfrm>
            <a:off x="3929742" y="1904999"/>
            <a:ext cx="1785257" cy="326572"/>
          </a:xfrm>
          <a:prstGeom prst="rect">
            <a:avLst/>
          </a:prstGeom>
          <a:solidFill>
            <a:srgbClr val="7030A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ADC20DE-54CC-ED8A-4305-8ECE90F5DC85}"/>
              </a:ext>
            </a:extLst>
          </p:cNvPr>
          <p:cNvSpPr/>
          <p:nvPr/>
        </p:nvSpPr>
        <p:spPr>
          <a:xfrm>
            <a:off x="5105401" y="3809999"/>
            <a:ext cx="1306286" cy="326572"/>
          </a:xfrm>
          <a:prstGeom prst="rect">
            <a:avLst/>
          </a:prstGeom>
          <a:solidFill>
            <a:srgbClr val="7030A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5A9DEEE-2D78-8782-5FA1-21AF6549FAE7}"/>
              </a:ext>
            </a:extLst>
          </p:cNvPr>
          <p:cNvSpPr/>
          <p:nvPr/>
        </p:nvSpPr>
        <p:spPr>
          <a:xfrm>
            <a:off x="5018316" y="4746171"/>
            <a:ext cx="1153884" cy="326572"/>
          </a:xfrm>
          <a:prstGeom prst="rect">
            <a:avLst/>
          </a:prstGeom>
          <a:solidFill>
            <a:srgbClr val="7030A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00D9217-7E29-2A31-85FB-65138676DF08}"/>
              </a:ext>
            </a:extLst>
          </p:cNvPr>
          <p:cNvSpPr txBox="1"/>
          <p:nvPr/>
        </p:nvSpPr>
        <p:spPr>
          <a:xfrm>
            <a:off x="9568543" y="6488668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7104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4" grpId="0" animBg="1"/>
      <p:bldP spid="31" grpId="0" animBg="1"/>
      <p:bldP spid="32" grpId="0" animBg="1"/>
      <p:bldP spid="33" grpId="0" animBg="1"/>
      <p:bldP spid="34" grpId="0" animBg="1"/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0F6628-2FA0-9C1B-8B4C-A937CED0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572" y="163106"/>
            <a:ext cx="11885428" cy="1325563"/>
          </a:xfrm>
        </p:spPr>
        <p:txBody>
          <a:bodyPr/>
          <a:lstStyle/>
          <a:p>
            <a:r>
              <a:rPr lang="fr-FR" dirty="0"/>
              <a:t>Pour chaque phrase, encadre le verbe et souligne le sujet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33F7592-A3C8-BD88-BAC3-EA9901904C5A}"/>
              </a:ext>
            </a:extLst>
          </p:cNvPr>
          <p:cNvSpPr txBox="1"/>
          <p:nvPr/>
        </p:nvSpPr>
        <p:spPr>
          <a:xfrm>
            <a:off x="978195" y="1839433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Nous partons à la montagne.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Savez-vous jouer à ce jeu?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abeilles pollinisent les fleurs.</a:t>
            </a:r>
          </a:p>
          <a:p>
            <a:pPr>
              <a:lnSpc>
                <a:spcPct val="250000"/>
              </a:lnSpc>
            </a:pPr>
            <a:r>
              <a:rPr lang="fr-FR" sz="2500" dirty="0"/>
              <a:t>4) Tu feras un gâteau.</a:t>
            </a:r>
          </a:p>
          <a:p>
            <a:pPr>
              <a:lnSpc>
                <a:spcPct val="250000"/>
              </a:lnSpc>
            </a:pPr>
            <a:r>
              <a:rPr lang="fr-FR" sz="2500" dirty="0"/>
              <a:t>5) La France a colonisé de nombreux pays d’Afrique.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5" name="Phylactère : pensées 4">
            <a:extLst>
              <a:ext uri="{FF2B5EF4-FFF2-40B4-BE49-F238E27FC236}">
                <a16:creationId xmlns:a16="http://schemas.microsoft.com/office/drawing/2014/main" id="{B0F4356F-4AFE-00CA-6AEC-ADE2DCDC1062}"/>
              </a:ext>
            </a:extLst>
          </p:cNvPr>
          <p:cNvSpPr/>
          <p:nvPr/>
        </p:nvSpPr>
        <p:spPr>
          <a:xfrm>
            <a:off x="2877880" y="839971"/>
            <a:ext cx="3491022" cy="1105786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 SUJET FAIT L’ACTION</a:t>
            </a:r>
          </a:p>
          <a:p>
            <a:pPr algn="ctr"/>
            <a:r>
              <a:rPr lang="fr-FR" dirty="0"/>
              <a:t>= QUI FAIT L’ACTION</a:t>
            </a:r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2EF6A9A9-44BE-0287-391C-98E580190FAD}"/>
              </a:ext>
            </a:extLst>
          </p:cNvPr>
          <p:cNvSpPr/>
          <p:nvPr/>
        </p:nvSpPr>
        <p:spPr>
          <a:xfrm>
            <a:off x="7357730" y="737191"/>
            <a:ext cx="3838354" cy="110578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 VERBE INDIQUE UNE ACTION</a:t>
            </a:r>
          </a:p>
          <a:p>
            <a:pPr algn="ctr"/>
            <a:r>
              <a:rPr lang="fr-FR" dirty="0"/>
              <a:t>= QUELLE EST L’ACTION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2111829" y="2317898"/>
            <a:ext cx="101414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1BF69E-6C99-D28F-4D6C-1FB30D01B9B9}"/>
              </a:ext>
            </a:extLst>
          </p:cNvPr>
          <p:cNvSpPr/>
          <p:nvPr/>
        </p:nvSpPr>
        <p:spPr>
          <a:xfrm>
            <a:off x="1332613" y="3214576"/>
            <a:ext cx="822758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E7B5B8-86D0-674D-D147-94E54E35D00F}"/>
              </a:ext>
            </a:extLst>
          </p:cNvPr>
          <p:cNvSpPr/>
          <p:nvPr/>
        </p:nvSpPr>
        <p:spPr>
          <a:xfrm>
            <a:off x="2918890" y="4132268"/>
            <a:ext cx="135919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1716905" y="5135526"/>
            <a:ext cx="699724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2630037" y="6063850"/>
            <a:ext cx="137590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>
            <a:cxnSpLocks/>
          </p:cNvCxnSpPr>
          <p:nvPr/>
        </p:nvCxnSpPr>
        <p:spPr>
          <a:xfrm>
            <a:off x="1350335" y="2658140"/>
            <a:ext cx="7288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2162713" y="3639879"/>
            <a:ext cx="6025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1401220" y="4547191"/>
            <a:ext cx="147260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1350336" y="5539563"/>
            <a:ext cx="38049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1343248" y="6500038"/>
            <a:ext cx="128020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0104C8C3-3F4B-0044-942A-0253AA7AB5BB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32056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33F7592-A3C8-BD88-BAC3-EA9901904C5A}"/>
              </a:ext>
            </a:extLst>
          </p:cNvPr>
          <p:cNvSpPr txBox="1"/>
          <p:nvPr/>
        </p:nvSpPr>
        <p:spPr>
          <a:xfrm>
            <a:off x="978195" y="1839433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Nous partons à la montagne.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Savez-vous jouer à ce jeu?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abeilles pollinisent les fleurs.</a:t>
            </a:r>
          </a:p>
          <a:p>
            <a:pPr>
              <a:lnSpc>
                <a:spcPct val="250000"/>
              </a:lnSpc>
            </a:pPr>
            <a:r>
              <a:rPr lang="fr-FR" sz="2500" dirty="0"/>
              <a:t>4) Tu feras un gâteau.</a:t>
            </a:r>
          </a:p>
          <a:p>
            <a:pPr>
              <a:lnSpc>
                <a:spcPct val="250000"/>
              </a:lnSpc>
            </a:pPr>
            <a:r>
              <a:rPr lang="fr-FR" sz="2500" dirty="0"/>
              <a:t>5) La France a colonisé de nombreux pays d’Afrique.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2111829" y="2317898"/>
            <a:ext cx="101414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1BF69E-6C99-D28F-4D6C-1FB30D01B9B9}"/>
              </a:ext>
            </a:extLst>
          </p:cNvPr>
          <p:cNvSpPr/>
          <p:nvPr/>
        </p:nvSpPr>
        <p:spPr>
          <a:xfrm>
            <a:off x="1332613" y="3214576"/>
            <a:ext cx="822758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E7B5B8-86D0-674D-D147-94E54E35D00F}"/>
              </a:ext>
            </a:extLst>
          </p:cNvPr>
          <p:cNvSpPr/>
          <p:nvPr/>
        </p:nvSpPr>
        <p:spPr>
          <a:xfrm>
            <a:off x="2918890" y="4132268"/>
            <a:ext cx="135919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1716905" y="5135526"/>
            <a:ext cx="699724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2630037" y="6063850"/>
            <a:ext cx="137590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>
            <a:cxnSpLocks/>
          </p:cNvCxnSpPr>
          <p:nvPr/>
        </p:nvCxnSpPr>
        <p:spPr>
          <a:xfrm>
            <a:off x="1350335" y="2658140"/>
            <a:ext cx="7288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2162713" y="3639879"/>
            <a:ext cx="6025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1401220" y="4547191"/>
            <a:ext cx="147260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1350336" y="5539563"/>
            <a:ext cx="38049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1343248" y="6500038"/>
            <a:ext cx="128020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1">
            <a:extLst>
              <a:ext uri="{FF2B5EF4-FFF2-40B4-BE49-F238E27FC236}">
                <a16:creationId xmlns:a16="http://schemas.microsoft.com/office/drawing/2014/main" id="{B29DDFF0-A470-D293-38B8-0D871EDF52FF}"/>
              </a:ext>
            </a:extLst>
          </p:cNvPr>
          <p:cNvSpPr txBox="1">
            <a:spLocks/>
          </p:cNvSpPr>
          <p:nvPr/>
        </p:nvSpPr>
        <p:spPr>
          <a:xfrm>
            <a:off x="306572" y="163106"/>
            <a:ext cx="118854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Pour chaque phrase, indique l’infinitif du verbe et son groupe </a:t>
            </a:r>
          </a:p>
        </p:txBody>
      </p:sp>
      <p:sp>
        <p:nvSpPr>
          <p:cNvPr id="17" name="Phylactère : pensées 16">
            <a:extLst>
              <a:ext uri="{FF2B5EF4-FFF2-40B4-BE49-F238E27FC236}">
                <a16:creationId xmlns:a16="http://schemas.microsoft.com/office/drawing/2014/main" id="{287BFDD8-EE50-5B0C-118F-93555F0193A2}"/>
              </a:ext>
            </a:extLst>
          </p:cNvPr>
          <p:cNvSpPr/>
          <p:nvPr/>
        </p:nvSpPr>
        <p:spPr>
          <a:xfrm>
            <a:off x="7378995" y="737192"/>
            <a:ext cx="3838354" cy="110578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POUR TROUVER INFINITIF</a:t>
            </a:r>
          </a:p>
          <a:p>
            <a:pPr algn="ctr"/>
            <a:r>
              <a:rPr lang="fr-FR" dirty="0"/>
              <a:t>= « IL FAUT» + INFINITIF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736E996-0EF9-D280-3BDE-EAA8E029283A}"/>
              </a:ext>
            </a:extLst>
          </p:cNvPr>
          <p:cNvSpPr txBox="1"/>
          <p:nvPr/>
        </p:nvSpPr>
        <p:spPr>
          <a:xfrm>
            <a:off x="5183880" y="2265495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PARTIR 3è gr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C2ACB63-EF8E-438B-85A9-F3DC00D720C3}"/>
              </a:ext>
            </a:extLst>
          </p:cNvPr>
          <p:cNvSpPr txBox="1"/>
          <p:nvPr/>
        </p:nvSpPr>
        <p:spPr>
          <a:xfrm>
            <a:off x="5586651" y="3147237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SAVOIR 3è gr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4A6F38B-5CA3-12EA-AF81-72E50FE28464}"/>
              </a:ext>
            </a:extLst>
          </p:cNvPr>
          <p:cNvSpPr txBox="1"/>
          <p:nvPr/>
        </p:nvSpPr>
        <p:spPr>
          <a:xfrm>
            <a:off x="5608422" y="4214037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POLLINISER 1è gr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A70828B-BFA6-D3D2-67E8-EC5829C887D1}"/>
              </a:ext>
            </a:extLst>
          </p:cNvPr>
          <p:cNvSpPr txBox="1"/>
          <p:nvPr/>
        </p:nvSpPr>
        <p:spPr>
          <a:xfrm>
            <a:off x="3899365" y="5193751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FAIRE 3è gr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9EC1668-ECEA-6F1E-B297-A7C766E73281}"/>
              </a:ext>
            </a:extLst>
          </p:cNvPr>
          <p:cNvSpPr txBox="1"/>
          <p:nvPr/>
        </p:nvSpPr>
        <p:spPr>
          <a:xfrm>
            <a:off x="7687593" y="6129922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COLONISER 1è gr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B268340E-70ED-1457-0E1D-7FB1964C2F93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4927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33F7592-A3C8-BD88-BAC3-EA9901904C5A}"/>
              </a:ext>
            </a:extLst>
          </p:cNvPr>
          <p:cNvSpPr txBox="1"/>
          <p:nvPr/>
        </p:nvSpPr>
        <p:spPr>
          <a:xfrm>
            <a:off x="978195" y="1839433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Nous partons à la montagne.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Savez-vous jouer à ce jeu?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abeilles pollinisent les fleurs.</a:t>
            </a:r>
          </a:p>
          <a:p>
            <a:pPr>
              <a:lnSpc>
                <a:spcPct val="250000"/>
              </a:lnSpc>
            </a:pPr>
            <a:r>
              <a:rPr lang="fr-FR" sz="2500" dirty="0"/>
              <a:t>4) Tu feras un gâteau.</a:t>
            </a:r>
          </a:p>
          <a:p>
            <a:pPr>
              <a:lnSpc>
                <a:spcPct val="250000"/>
              </a:lnSpc>
            </a:pPr>
            <a:r>
              <a:rPr lang="fr-FR" sz="2500" dirty="0"/>
              <a:t>5) La France a colonisé de nombreux pays d’Afrique.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2111829" y="2317898"/>
            <a:ext cx="101414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1BF69E-6C99-D28F-4D6C-1FB30D01B9B9}"/>
              </a:ext>
            </a:extLst>
          </p:cNvPr>
          <p:cNvSpPr/>
          <p:nvPr/>
        </p:nvSpPr>
        <p:spPr>
          <a:xfrm>
            <a:off x="1332613" y="3214576"/>
            <a:ext cx="822758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E7B5B8-86D0-674D-D147-94E54E35D00F}"/>
              </a:ext>
            </a:extLst>
          </p:cNvPr>
          <p:cNvSpPr/>
          <p:nvPr/>
        </p:nvSpPr>
        <p:spPr>
          <a:xfrm>
            <a:off x="2918890" y="4132268"/>
            <a:ext cx="135919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1716905" y="5135526"/>
            <a:ext cx="699724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2630037" y="6063850"/>
            <a:ext cx="137590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>
            <a:cxnSpLocks/>
          </p:cNvCxnSpPr>
          <p:nvPr/>
        </p:nvCxnSpPr>
        <p:spPr>
          <a:xfrm>
            <a:off x="1350335" y="2658140"/>
            <a:ext cx="7288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2162713" y="3639879"/>
            <a:ext cx="6025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1401220" y="4547191"/>
            <a:ext cx="147260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1350336" y="5539563"/>
            <a:ext cx="38049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1343248" y="6500038"/>
            <a:ext cx="128020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71C8AF59-EDA3-C0A8-F082-10DC30412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572" y="163106"/>
            <a:ext cx="11885428" cy="1325563"/>
          </a:xfrm>
        </p:spPr>
        <p:txBody>
          <a:bodyPr/>
          <a:lstStyle/>
          <a:p>
            <a:r>
              <a:rPr lang="fr-FR" dirty="0"/>
              <a:t>Pour chaque phrase, indique si elle est à un temps simple ou à un temps composé</a:t>
            </a:r>
          </a:p>
        </p:txBody>
      </p:sp>
      <p:sp>
        <p:nvSpPr>
          <p:cNvPr id="3" name="Phylactère : pensées 2">
            <a:extLst>
              <a:ext uri="{FF2B5EF4-FFF2-40B4-BE49-F238E27FC236}">
                <a16:creationId xmlns:a16="http://schemas.microsoft.com/office/drawing/2014/main" id="{71F41C4E-19A2-A470-3E25-BB29BFB928BE}"/>
              </a:ext>
            </a:extLst>
          </p:cNvPr>
          <p:cNvSpPr/>
          <p:nvPr/>
        </p:nvSpPr>
        <p:spPr>
          <a:xfrm>
            <a:off x="7581014" y="1031358"/>
            <a:ext cx="4610986" cy="1658679"/>
          </a:xfrm>
          <a:prstGeom prst="cloudCallout">
            <a:avLst>
              <a:gd name="adj1" fmla="val -33305"/>
              <a:gd name="adj2" fmla="val 60005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>
                <a:highlight>
                  <a:srgbClr val="FFFF00"/>
                </a:highlight>
              </a:rPr>
              <a:t>TEMPS SIMPLE </a:t>
            </a:r>
            <a:r>
              <a:rPr lang="fr-FR" dirty="0"/>
              <a:t>: le verbe seul</a:t>
            </a:r>
          </a:p>
          <a:p>
            <a:r>
              <a:rPr lang="fr-FR" dirty="0">
                <a:highlight>
                  <a:srgbClr val="FF00FF"/>
                </a:highlight>
              </a:rPr>
              <a:t>TEMPS COMPOSE:</a:t>
            </a:r>
          </a:p>
          <a:p>
            <a:pPr algn="ctr"/>
            <a:r>
              <a:rPr lang="fr-FR" dirty="0"/>
              <a:t>auxiliaire avoir ou être</a:t>
            </a:r>
          </a:p>
          <a:p>
            <a:pPr algn="ctr"/>
            <a:r>
              <a:rPr lang="fr-FR" dirty="0"/>
              <a:t>+ le verbe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672289-6286-68B9-3BED-B9DDD214356C}"/>
              </a:ext>
            </a:extLst>
          </p:cNvPr>
          <p:cNvSpPr/>
          <p:nvPr/>
        </p:nvSpPr>
        <p:spPr>
          <a:xfrm>
            <a:off x="2144485" y="2340429"/>
            <a:ext cx="947058" cy="402772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6461A5-7ADD-AD16-93FC-1EC992B18878}"/>
              </a:ext>
            </a:extLst>
          </p:cNvPr>
          <p:cNvSpPr/>
          <p:nvPr/>
        </p:nvSpPr>
        <p:spPr>
          <a:xfrm>
            <a:off x="1338942" y="3233058"/>
            <a:ext cx="805544" cy="402772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8153C8-2877-3EC1-FC62-D5778B60060C}"/>
              </a:ext>
            </a:extLst>
          </p:cNvPr>
          <p:cNvSpPr/>
          <p:nvPr/>
        </p:nvSpPr>
        <p:spPr>
          <a:xfrm>
            <a:off x="2939142" y="4136572"/>
            <a:ext cx="1328058" cy="424541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1D394A5-9EFB-1490-F0D2-9E71BE0F4AFC}"/>
              </a:ext>
            </a:extLst>
          </p:cNvPr>
          <p:cNvSpPr/>
          <p:nvPr/>
        </p:nvSpPr>
        <p:spPr>
          <a:xfrm>
            <a:off x="1752600" y="5159829"/>
            <a:ext cx="642257" cy="391885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78E43B0-48FF-2081-4E85-924CFE5FF5A4}"/>
              </a:ext>
            </a:extLst>
          </p:cNvPr>
          <p:cNvSpPr/>
          <p:nvPr/>
        </p:nvSpPr>
        <p:spPr>
          <a:xfrm>
            <a:off x="2645228" y="6063343"/>
            <a:ext cx="1349829" cy="413657"/>
          </a:xfrm>
          <a:prstGeom prst="rect">
            <a:avLst/>
          </a:prstGeom>
          <a:solidFill>
            <a:srgbClr val="FF33C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1985056-BDAD-7915-B97F-20CCB8F4842A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87453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33F7592-A3C8-BD88-BAC3-EA9901904C5A}"/>
              </a:ext>
            </a:extLst>
          </p:cNvPr>
          <p:cNvSpPr txBox="1"/>
          <p:nvPr/>
        </p:nvSpPr>
        <p:spPr>
          <a:xfrm>
            <a:off x="978195" y="1839433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Nous partons à la montagne.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Savez-vous jouer à ce jeu?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abeilles pollinisent les fleurs.</a:t>
            </a:r>
          </a:p>
          <a:p>
            <a:pPr>
              <a:lnSpc>
                <a:spcPct val="250000"/>
              </a:lnSpc>
            </a:pPr>
            <a:r>
              <a:rPr lang="fr-FR" sz="2500" dirty="0"/>
              <a:t>4) Tu feras un gâteau.</a:t>
            </a:r>
          </a:p>
          <a:p>
            <a:pPr>
              <a:lnSpc>
                <a:spcPct val="250000"/>
              </a:lnSpc>
            </a:pPr>
            <a:r>
              <a:rPr lang="fr-FR" sz="2500" dirty="0"/>
              <a:t>5) La France a colonisé de nombreux pays d’Afrique.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18F63112-857D-753A-D120-DB1FAB67B6C2}"/>
              </a:ext>
            </a:extLst>
          </p:cNvPr>
          <p:cNvSpPr txBox="1">
            <a:spLocks/>
          </p:cNvSpPr>
          <p:nvPr/>
        </p:nvSpPr>
        <p:spPr>
          <a:xfrm>
            <a:off x="293914" y="190954"/>
            <a:ext cx="11353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Pour chaque phrase, colorie les mots selon leur nature: </a:t>
            </a:r>
            <a:r>
              <a:rPr lang="fr-FR" i="1" dirty="0">
                <a:solidFill>
                  <a:srgbClr val="FF0000"/>
                </a:solidFill>
              </a:rPr>
              <a:t>verbe</a:t>
            </a:r>
            <a:r>
              <a:rPr lang="fr-FR" i="1" dirty="0"/>
              <a:t> – </a:t>
            </a:r>
            <a:r>
              <a:rPr lang="fr-FR" i="1" dirty="0">
                <a:solidFill>
                  <a:srgbClr val="0070C0"/>
                </a:solidFill>
              </a:rPr>
              <a:t>nom</a:t>
            </a:r>
            <a:r>
              <a:rPr lang="fr-FR" i="1" dirty="0"/>
              <a:t> – </a:t>
            </a:r>
            <a:r>
              <a:rPr lang="fr-FR" i="1" dirty="0">
                <a:solidFill>
                  <a:srgbClr val="00B050"/>
                </a:solidFill>
              </a:rPr>
              <a:t>déterminant</a:t>
            </a:r>
            <a:r>
              <a:rPr lang="fr-FR" i="1" dirty="0"/>
              <a:t> </a:t>
            </a:r>
          </a:p>
        </p:txBody>
      </p:sp>
      <p:sp>
        <p:nvSpPr>
          <p:cNvPr id="21" name="Phylactère : pensées 20">
            <a:extLst>
              <a:ext uri="{FF2B5EF4-FFF2-40B4-BE49-F238E27FC236}">
                <a16:creationId xmlns:a16="http://schemas.microsoft.com/office/drawing/2014/main" id="{C4BBBC24-0C1A-FB47-460C-4C2319204220}"/>
              </a:ext>
            </a:extLst>
          </p:cNvPr>
          <p:cNvSpPr/>
          <p:nvPr/>
        </p:nvSpPr>
        <p:spPr>
          <a:xfrm>
            <a:off x="8130615" y="835163"/>
            <a:ext cx="3838354" cy="127666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VERBE </a:t>
            </a:r>
            <a:r>
              <a:rPr lang="fr-FR" dirty="0"/>
              <a:t>INDIQUE UNE ACTION</a:t>
            </a:r>
          </a:p>
        </p:txBody>
      </p:sp>
      <p:sp>
        <p:nvSpPr>
          <p:cNvPr id="22" name="Phylactère : pensées 21">
            <a:extLst>
              <a:ext uri="{FF2B5EF4-FFF2-40B4-BE49-F238E27FC236}">
                <a16:creationId xmlns:a16="http://schemas.microsoft.com/office/drawing/2014/main" id="{01332255-A89D-25AC-41EE-F4B16431DA0F}"/>
              </a:ext>
            </a:extLst>
          </p:cNvPr>
          <p:cNvSpPr/>
          <p:nvPr/>
        </p:nvSpPr>
        <p:spPr>
          <a:xfrm>
            <a:off x="6368142" y="2440170"/>
            <a:ext cx="4148216" cy="1326287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NOM </a:t>
            </a:r>
            <a:r>
              <a:rPr lang="fr-FR" dirty="0"/>
              <a:t>DESIGNE UN OBJET, UN ANIMAL, UN PERSONNE, UN LIEU, …</a:t>
            </a:r>
          </a:p>
        </p:txBody>
      </p:sp>
      <p:sp>
        <p:nvSpPr>
          <p:cNvPr id="23" name="Phylactère : pensées 22">
            <a:extLst>
              <a:ext uri="{FF2B5EF4-FFF2-40B4-BE49-F238E27FC236}">
                <a16:creationId xmlns:a16="http://schemas.microsoft.com/office/drawing/2014/main" id="{42EE7847-EDE3-2515-0F22-5A0E6660CA44}"/>
              </a:ext>
            </a:extLst>
          </p:cNvPr>
          <p:cNvSpPr/>
          <p:nvPr/>
        </p:nvSpPr>
        <p:spPr>
          <a:xfrm>
            <a:off x="7543800" y="4170999"/>
            <a:ext cx="4148216" cy="1326287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LE DETERMINANT</a:t>
            </a:r>
            <a:r>
              <a:rPr lang="fr-FR" dirty="0"/>
              <a:t> SE PLACE DEVANT UN NOM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005A114-759E-C1A3-DE18-B5710BCF7A5C}"/>
              </a:ext>
            </a:extLst>
          </p:cNvPr>
          <p:cNvSpPr/>
          <p:nvPr/>
        </p:nvSpPr>
        <p:spPr>
          <a:xfrm>
            <a:off x="3722916" y="2253342"/>
            <a:ext cx="1371597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1E91708-5C06-AAB7-A0F2-0FF29FB8D95A}"/>
              </a:ext>
            </a:extLst>
          </p:cNvPr>
          <p:cNvSpPr/>
          <p:nvPr/>
        </p:nvSpPr>
        <p:spPr>
          <a:xfrm>
            <a:off x="3461658" y="2242458"/>
            <a:ext cx="185056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C63CD02-3697-73A0-2A7F-2AA0144ABA79}"/>
              </a:ext>
            </a:extLst>
          </p:cNvPr>
          <p:cNvSpPr/>
          <p:nvPr/>
        </p:nvSpPr>
        <p:spPr>
          <a:xfrm>
            <a:off x="2100943" y="2264229"/>
            <a:ext cx="1077686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52B77C-E3BE-8398-E27C-DEC8CC337241}"/>
              </a:ext>
            </a:extLst>
          </p:cNvPr>
          <p:cNvSpPr/>
          <p:nvPr/>
        </p:nvSpPr>
        <p:spPr>
          <a:xfrm>
            <a:off x="1404257" y="3200401"/>
            <a:ext cx="707572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3111FFC-A906-415F-53E3-ED426FB1698A}"/>
              </a:ext>
            </a:extLst>
          </p:cNvPr>
          <p:cNvSpPr/>
          <p:nvPr/>
        </p:nvSpPr>
        <p:spPr>
          <a:xfrm>
            <a:off x="2873828" y="3254830"/>
            <a:ext cx="707572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59A1E4-C74B-9B8E-53E2-33567B42C810}"/>
              </a:ext>
            </a:extLst>
          </p:cNvPr>
          <p:cNvSpPr/>
          <p:nvPr/>
        </p:nvSpPr>
        <p:spPr>
          <a:xfrm>
            <a:off x="3864428" y="3233059"/>
            <a:ext cx="304799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905417F-3B4A-E79E-C96D-903BE5623C8B}"/>
              </a:ext>
            </a:extLst>
          </p:cNvPr>
          <p:cNvSpPr/>
          <p:nvPr/>
        </p:nvSpPr>
        <p:spPr>
          <a:xfrm>
            <a:off x="4169230" y="3233056"/>
            <a:ext cx="511627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325D8C4-C6A1-FFB8-FEEA-7E554DB379FE}"/>
              </a:ext>
            </a:extLst>
          </p:cNvPr>
          <p:cNvSpPr/>
          <p:nvPr/>
        </p:nvSpPr>
        <p:spPr>
          <a:xfrm>
            <a:off x="2950028" y="4201887"/>
            <a:ext cx="1317171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8974DE-D103-A9A7-E246-07C30351B80C}"/>
              </a:ext>
            </a:extLst>
          </p:cNvPr>
          <p:cNvSpPr/>
          <p:nvPr/>
        </p:nvSpPr>
        <p:spPr>
          <a:xfrm>
            <a:off x="1915887" y="4212770"/>
            <a:ext cx="979713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2A6B402-9DC5-7F05-1B1E-BAF939434F19}"/>
              </a:ext>
            </a:extLst>
          </p:cNvPr>
          <p:cNvSpPr/>
          <p:nvPr/>
        </p:nvSpPr>
        <p:spPr>
          <a:xfrm>
            <a:off x="1393372" y="4223659"/>
            <a:ext cx="435428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B405AFE-2189-8C13-C224-5408F4559541}"/>
              </a:ext>
            </a:extLst>
          </p:cNvPr>
          <p:cNvSpPr/>
          <p:nvPr/>
        </p:nvSpPr>
        <p:spPr>
          <a:xfrm>
            <a:off x="4811488" y="4223656"/>
            <a:ext cx="718456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6BDD007-09E9-8875-A8EF-12DA207197FE}"/>
              </a:ext>
            </a:extLst>
          </p:cNvPr>
          <p:cNvSpPr/>
          <p:nvPr/>
        </p:nvSpPr>
        <p:spPr>
          <a:xfrm>
            <a:off x="4354286" y="4191002"/>
            <a:ext cx="435428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75D0294-803B-2EDF-4950-8CD35A373540}"/>
              </a:ext>
            </a:extLst>
          </p:cNvPr>
          <p:cNvSpPr/>
          <p:nvPr/>
        </p:nvSpPr>
        <p:spPr>
          <a:xfrm>
            <a:off x="1709057" y="5127173"/>
            <a:ext cx="718458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B484935-3D0B-573A-136E-721A62E73327}"/>
              </a:ext>
            </a:extLst>
          </p:cNvPr>
          <p:cNvSpPr/>
          <p:nvPr/>
        </p:nvSpPr>
        <p:spPr>
          <a:xfrm>
            <a:off x="2438401" y="5148944"/>
            <a:ext cx="435428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64F39BD-F9F8-1DBF-931A-07E75CC261A6}"/>
              </a:ext>
            </a:extLst>
          </p:cNvPr>
          <p:cNvSpPr/>
          <p:nvPr/>
        </p:nvSpPr>
        <p:spPr>
          <a:xfrm>
            <a:off x="2884715" y="5148941"/>
            <a:ext cx="849085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54A0E23-B82C-8454-E8E6-CC1F06B29FB9}"/>
              </a:ext>
            </a:extLst>
          </p:cNvPr>
          <p:cNvSpPr/>
          <p:nvPr/>
        </p:nvSpPr>
        <p:spPr>
          <a:xfrm>
            <a:off x="2645228" y="6096002"/>
            <a:ext cx="1317172" cy="446314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0CBF994-1848-6516-857C-C2F42C7ED3CC}"/>
              </a:ext>
            </a:extLst>
          </p:cNvPr>
          <p:cNvSpPr/>
          <p:nvPr/>
        </p:nvSpPr>
        <p:spPr>
          <a:xfrm>
            <a:off x="1785257" y="6095998"/>
            <a:ext cx="870857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8A67E00-3ED2-77A3-7D69-587408E63FF7}"/>
              </a:ext>
            </a:extLst>
          </p:cNvPr>
          <p:cNvSpPr/>
          <p:nvPr/>
        </p:nvSpPr>
        <p:spPr>
          <a:xfrm>
            <a:off x="5823858" y="6074227"/>
            <a:ext cx="609600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880CAA0-3F92-44DD-2FCD-1E512926DE26}"/>
              </a:ext>
            </a:extLst>
          </p:cNvPr>
          <p:cNvSpPr/>
          <p:nvPr/>
        </p:nvSpPr>
        <p:spPr>
          <a:xfrm>
            <a:off x="6716485" y="6085112"/>
            <a:ext cx="925285" cy="446314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4FE7F8F-C39F-0B64-1011-406220FFF9E8}"/>
              </a:ext>
            </a:extLst>
          </p:cNvPr>
          <p:cNvSpPr/>
          <p:nvPr/>
        </p:nvSpPr>
        <p:spPr>
          <a:xfrm>
            <a:off x="1360716" y="6096001"/>
            <a:ext cx="435428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D8F296F-2DFD-294A-40F7-0FC29F4CDC6A}"/>
              </a:ext>
            </a:extLst>
          </p:cNvPr>
          <p:cNvSpPr/>
          <p:nvPr/>
        </p:nvSpPr>
        <p:spPr>
          <a:xfrm>
            <a:off x="6477000" y="6085115"/>
            <a:ext cx="228600" cy="446314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EB8BCA81-2E38-9A49-11FF-957B32C71F8F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08737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BFD060-A44D-C0FB-3749-580106F02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129" y="252074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Analyse 2</a:t>
            </a:r>
            <a:br>
              <a:rPr lang="fr-FR" dirty="0"/>
            </a:br>
            <a:r>
              <a:rPr lang="fr-FR" dirty="0"/>
              <a:t>Sujet – Verbe conjugué</a:t>
            </a:r>
            <a:br>
              <a:rPr lang="fr-FR" dirty="0"/>
            </a:br>
            <a:r>
              <a:rPr lang="fr-FR" dirty="0"/>
              <a:t>Infinitif</a:t>
            </a:r>
            <a:br>
              <a:rPr lang="fr-FR" dirty="0"/>
            </a:br>
            <a:r>
              <a:rPr lang="fr-FR" dirty="0"/>
              <a:t>Temps simples – temps composés</a:t>
            </a:r>
            <a:br>
              <a:rPr lang="fr-FR" dirty="0"/>
            </a:br>
            <a:r>
              <a:rPr lang="fr-FR" dirty="0"/>
              <a:t>Nature des mots: nom, déterminant, verbe</a:t>
            </a:r>
            <a:br>
              <a:rPr lang="fr-FR" dirty="0"/>
            </a:b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9402502-1091-5BCD-63C2-B8303D9E10D5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854693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0F6628-2FA0-9C1B-8B4C-A937CED0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572" y="163106"/>
            <a:ext cx="11885428" cy="1325563"/>
          </a:xfrm>
        </p:spPr>
        <p:txBody>
          <a:bodyPr/>
          <a:lstStyle/>
          <a:p>
            <a:r>
              <a:rPr lang="fr-FR" dirty="0"/>
              <a:t>Pour chaque phrase, encadre le verbe et souligne le sujet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33F7592-A3C8-BD88-BAC3-EA9901904C5A}"/>
              </a:ext>
            </a:extLst>
          </p:cNvPr>
          <p:cNvSpPr txBox="1"/>
          <p:nvPr/>
        </p:nvSpPr>
        <p:spPr>
          <a:xfrm>
            <a:off x="978195" y="1839433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 chat court dans le jardin.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Pouvons-nous jouer dans la cour ?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amis vont au cinéma.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Gaulois refusent la domination romaine.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Américains ont aidé les Européens à remporter la guerre.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5" name="Phylactère : pensées 4">
            <a:extLst>
              <a:ext uri="{FF2B5EF4-FFF2-40B4-BE49-F238E27FC236}">
                <a16:creationId xmlns:a16="http://schemas.microsoft.com/office/drawing/2014/main" id="{B0F4356F-4AFE-00CA-6AEC-ADE2DCDC1062}"/>
              </a:ext>
            </a:extLst>
          </p:cNvPr>
          <p:cNvSpPr/>
          <p:nvPr/>
        </p:nvSpPr>
        <p:spPr>
          <a:xfrm>
            <a:off x="2877880" y="839971"/>
            <a:ext cx="3491022" cy="1105786"/>
          </a:xfrm>
          <a:prstGeom prst="cloudCallout">
            <a:avLst>
              <a:gd name="adj1" fmla="val 48417"/>
              <a:gd name="adj2" fmla="val 67308"/>
            </a:avLst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 SUJET FAIT L’ACTION</a:t>
            </a:r>
          </a:p>
          <a:p>
            <a:pPr algn="ctr"/>
            <a:r>
              <a:rPr lang="fr-FR" dirty="0"/>
              <a:t>= QUI FAIT L’ACTION</a:t>
            </a:r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2EF6A9A9-44BE-0287-391C-98E580190FAD}"/>
              </a:ext>
            </a:extLst>
          </p:cNvPr>
          <p:cNvSpPr/>
          <p:nvPr/>
        </p:nvSpPr>
        <p:spPr>
          <a:xfrm>
            <a:off x="7357730" y="737191"/>
            <a:ext cx="3838354" cy="110578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 VERBE INDIQUE UNE ACTION</a:t>
            </a:r>
          </a:p>
          <a:p>
            <a:pPr algn="ctr"/>
            <a:r>
              <a:rPr lang="fr-FR" dirty="0"/>
              <a:t>= QUELLE EST L’ACTION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2339163" y="2317898"/>
            <a:ext cx="786809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1BF69E-6C99-D28F-4D6C-1FB30D01B9B9}"/>
              </a:ext>
            </a:extLst>
          </p:cNvPr>
          <p:cNvSpPr/>
          <p:nvPr/>
        </p:nvSpPr>
        <p:spPr>
          <a:xfrm>
            <a:off x="1332613" y="3214576"/>
            <a:ext cx="1176670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E7B5B8-86D0-674D-D147-94E54E35D00F}"/>
              </a:ext>
            </a:extLst>
          </p:cNvPr>
          <p:cNvSpPr/>
          <p:nvPr/>
        </p:nvSpPr>
        <p:spPr>
          <a:xfrm>
            <a:off x="2527005" y="4143154"/>
            <a:ext cx="652130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2870791" y="5135526"/>
            <a:ext cx="119084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3381152" y="6074736"/>
            <a:ext cx="113768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/>
          <p:nvPr/>
        </p:nvCxnSpPr>
        <p:spPr>
          <a:xfrm>
            <a:off x="1350335" y="2658140"/>
            <a:ext cx="9994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2587256" y="3639879"/>
            <a:ext cx="6025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1346792" y="4547191"/>
            <a:ext cx="115185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1350336" y="5539563"/>
            <a:ext cx="150982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1343248" y="6500038"/>
            <a:ext cx="19847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3B96589F-CDC5-5472-CA03-CB18E1A47DA9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66164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33F7592-A3C8-BD88-BAC3-EA9901904C5A}"/>
              </a:ext>
            </a:extLst>
          </p:cNvPr>
          <p:cNvSpPr txBox="1"/>
          <p:nvPr/>
        </p:nvSpPr>
        <p:spPr>
          <a:xfrm>
            <a:off x="935664" y="1265275"/>
            <a:ext cx="10919637" cy="6669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 chat court dans le jardin.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Pouvons-nous jouer dans la cour ?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amis vont au cinéma.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Gaulois refusent la domination romaine.</a:t>
            </a:r>
          </a:p>
          <a:p>
            <a:pPr marL="342900" indent="-342900">
              <a:lnSpc>
                <a:spcPct val="250000"/>
              </a:lnSpc>
              <a:buAutoNum type="arabicParenR"/>
            </a:pPr>
            <a:r>
              <a:rPr lang="fr-FR" sz="2500" dirty="0"/>
              <a:t>Les Américains ont aidé </a:t>
            </a:r>
            <a:r>
              <a:rPr lang="fr-FR" sz="2500" dirty="0" err="1"/>
              <a:t>lles</a:t>
            </a:r>
            <a:r>
              <a:rPr lang="fr-FR" sz="2500" dirty="0"/>
              <a:t> Européens à remporter la guerre.</a:t>
            </a:r>
          </a:p>
          <a:p>
            <a:pPr>
              <a:lnSpc>
                <a:spcPct val="250000"/>
              </a:lnSpc>
            </a:pPr>
            <a:endParaRPr lang="fr-FR" sz="2500" dirty="0"/>
          </a:p>
          <a:p>
            <a:pPr marL="342900" indent="-342900">
              <a:lnSpc>
                <a:spcPct val="250000"/>
              </a:lnSpc>
              <a:buAutoNum type="arabicParenR"/>
            </a:pPr>
            <a:endParaRPr lang="fr-FR" sz="25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B7F0A6-8C13-4DE4-4CF9-9385896B122B}"/>
              </a:ext>
            </a:extLst>
          </p:cNvPr>
          <p:cNvSpPr/>
          <p:nvPr/>
        </p:nvSpPr>
        <p:spPr>
          <a:xfrm>
            <a:off x="2339163" y="1722474"/>
            <a:ext cx="786809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1BF69E-6C99-D28F-4D6C-1FB30D01B9B9}"/>
              </a:ext>
            </a:extLst>
          </p:cNvPr>
          <p:cNvSpPr/>
          <p:nvPr/>
        </p:nvSpPr>
        <p:spPr>
          <a:xfrm>
            <a:off x="1332613" y="2619152"/>
            <a:ext cx="1176670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E7B5B8-86D0-674D-D147-94E54E35D00F}"/>
              </a:ext>
            </a:extLst>
          </p:cNvPr>
          <p:cNvSpPr/>
          <p:nvPr/>
        </p:nvSpPr>
        <p:spPr>
          <a:xfrm>
            <a:off x="2527005" y="3547730"/>
            <a:ext cx="652130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36DDE2-708D-073C-5F56-49A5BC20859B}"/>
              </a:ext>
            </a:extLst>
          </p:cNvPr>
          <p:cNvSpPr/>
          <p:nvPr/>
        </p:nvSpPr>
        <p:spPr>
          <a:xfrm>
            <a:off x="2870791" y="4540102"/>
            <a:ext cx="1190846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35DE95-E10B-2DA4-2AA3-FB2E27FB8A30}"/>
              </a:ext>
            </a:extLst>
          </p:cNvPr>
          <p:cNvSpPr/>
          <p:nvPr/>
        </p:nvSpPr>
        <p:spPr>
          <a:xfrm>
            <a:off x="3381152" y="5479312"/>
            <a:ext cx="1137683" cy="435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AE845048-A7C8-63C6-D316-168CBCF25646}"/>
              </a:ext>
            </a:extLst>
          </p:cNvPr>
          <p:cNvCxnSpPr/>
          <p:nvPr/>
        </p:nvCxnSpPr>
        <p:spPr>
          <a:xfrm>
            <a:off x="1350335" y="2062716"/>
            <a:ext cx="9994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47A7CC2-C9DF-C308-4EC7-B7B586636047}"/>
              </a:ext>
            </a:extLst>
          </p:cNvPr>
          <p:cNvCxnSpPr>
            <a:cxnSpLocks/>
          </p:cNvCxnSpPr>
          <p:nvPr/>
        </p:nvCxnSpPr>
        <p:spPr>
          <a:xfrm>
            <a:off x="2587256" y="3044455"/>
            <a:ext cx="6025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C2B51D8-8175-B89F-DEFF-94387DE3B65C}"/>
              </a:ext>
            </a:extLst>
          </p:cNvPr>
          <p:cNvCxnSpPr>
            <a:cxnSpLocks/>
          </p:cNvCxnSpPr>
          <p:nvPr/>
        </p:nvCxnSpPr>
        <p:spPr>
          <a:xfrm>
            <a:off x="1346792" y="3951767"/>
            <a:ext cx="115185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C3E3BE-A212-4ED4-436B-9B2FA5B63B81}"/>
              </a:ext>
            </a:extLst>
          </p:cNvPr>
          <p:cNvCxnSpPr>
            <a:cxnSpLocks/>
          </p:cNvCxnSpPr>
          <p:nvPr/>
        </p:nvCxnSpPr>
        <p:spPr>
          <a:xfrm>
            <a:off x="1350336" y="4944139"/>
            <a:ext cx="150982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5D8DEC0-88AD-CD0E-AB97-A5D3596E0B14}"/>
              </a:ext>
            </a:extLst>
          </p:cNvPr>
          <p:cNvCxnSpPr>
            <a:cxnSpLocks/>
          </p:cNvCxnSpPr>
          <p:nvPr/>
        </p:nvCxnSpPr>
        <p:spPr>
          <a:xfrm>
            <a:off x="1343248" y="5904614"/>
            <a:ext cx="19847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1">
            <a:extLst>
              <a:ext uri="{FF2B5EF4-FFF2-40B4-BE49-F238E27FC236}">
                <a16:creationId xmlns:a16="http://schemas.microsoft.com/office/drawing/2014/main" id="{42EF4D56-9CC2-E384-9B1B-48AB68D2F569}"/>
              </a:ext>
            </a:extLst>
          </p:cNvPr>
          <p:cNvSpPr txBox="1">
            <a:spLocks/>
          </p:cNvSpPr>
          <p:nvPr/>
        </p:nvSpPr>
        <p:spPr>
          <a:xfrm>
            <a:off x="306572" y="163106"/>
            <a:ext cx="118854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Pour chaque phrase, indique l’infinitif du verbe et son groupe </a:t>
            </a:r>
          </a:p>
        </p:txBody>
      </p:sp>
      <p:sp>
        <p:nvSpPr>
          <p:cNvPr id="17" name="Phylactère : pensées 16">
            <a:extLst>
              <a:ext uri="{FF2B5EF4-FFF2-40B4-BE49-F238E27FC236}">
                <a16:creationId xmlns:a16="http://schemas.microsoft.com/office/drawing/2014/main" id="{F36E2AFF-EB74-E352-EBC4-D0C7E9C5C028}"/>
              </a:ext>
            </a:extLst>
          </p:cNvPr>
          <p:cNvSpPr/>
          <p:nvPr/>
        </p:nvSpPr>
        <p:spPr>
          <a:xfrm>
            <a:off x="7378995" y="737192"/>
            <a:ext cx="3838354" cy="1105786"/>
          </a:xfrm>
          <a:prstGeom prst="cloudCallout">
            <a:avLst>
              <a:gd name="adj1" fmla="val -23159"/>
              <a:gd name="adj2" fmla="val 7884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POUR TROUVER INFINITIF</a:t>
            </a:r>
          </a:p>
          <a:p>
            <a:pPr algn="ctr"/>
            <a:r>
              <a:rPr lang="fr-FR" dirty="0"/>
              <a:t>= « IL FAUT» + INFINITIF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74584E1-4D58-7C54-E818-BA41A178105E}"/>
              </a:ext>
            </a:extLst>
          </p:cNvPr>
          <p:cNvSpPr txBox="1"/>
          <p:nvPr/>
        </p:nvSpPr>
        <p:spPr>
          <a:xfrm>
            <a:off x="4933508" y="1775637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COURIR 3è gr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EE98151-41B2-F7F2-7952-63ACCEA72652}"/>
              </a:ext>
            </a:extLst>
          </p:cNvPr>
          <p:cNvSpPr txBox="1"/>
          <p:nvPr/>
        </p:nvSpPr>
        <p:spPr>
          <a:xfrm>
            <a:off x="5837277" y="2690037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POUVOIR 3è gr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4A5B221B-CF4D-86A3-9C83-89E960D84D6E}"/>
              </a:ext>
            </a:extLst>
          </p:cNvPr>
          <p:cNvSpPr txBox="1"/>
          <p:nvPr/>
        </p:nvSpPr>
        <p:spPr>
          <a:xfrm>
            <a:off x="4667695" y="3625702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ALLER 3è gr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8260FC0-4989-4777-AC8D-B89AB26B58DB}"/>
              </a:ext>
            </a:extLst>
          </p:cNvPr>
          <p:cNvSpPr txBox="1"/>
          <p:nvPr/>
        </p:nvSpPr>
        <p:spPr>
          <a:xfrm>
            <a:off x="7095463" y="4586177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REFUSER 1</a:t>
            </a:r>
            <a:r>
              <a:rPr lang="fr-FR" b="1" i="1" u="sng" baseline="30000" dirty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 gr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F8B93A1-1C07-5656-8D94-7EAC5A7D9253}"/>
              </a:ext>
            </a:extLst>
          </p:cNvPr>
          <p:cNvSpPr txBox="1"/>
          <p:nvPr/>
        </p:nvSpPr>
        <p:spPr>
          <a:xfrm>
            <a:off x="2867248" y="6025116"/>
            <a:ext cx="417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« il faut » 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AIDER 1</a:t>
            </a:r>
            <a:r>
              <a:rPr lang="fr-FR" b="1" i="1" u="sng" baseline="30000" dirty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fr-FR" b="1" i="1" u="sng" dirty="0">
                <a:solidFill>
                  <a:schemeClr val="accent6">
                    <a:lumMod val="75000"/>
                  </a:schemeClr>
                </a:solidFill>
              </a:rPr>
              <a:t> gr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578C13E-8A5E-776C-E26B-4F8BCA59A50D}"/>
              </a:ext>
            </a:extLst>
          </p:cNvPr>
          <p:cNvSpPr txBox="1"/>
          <p:nvPr/>
        </p:nvSpPr>
        <p:spPr>
          <a:xfrm>
            <a:off x="9492343" y="6259286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32584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1493</Words>
  <Application>Microsoft Office PowerPoint</Application>
  <PresentationFormat>Grand écran</PresentationFormat>
  <Paragraphs>198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Curlz MT</vt:lpstr>
      <vt:lpstr>Thème Office</vt:lpstr>
      <vt:lpstr>Présentation PowerPoint</vt:lpstr>
      <vt:lpstr>Analyse 1 Sujet – Verbe conjugué Infinitif Temps simples – temps composés Nature des mots: nom, déterminant, verbe </vt:lpstr>
      <vt:lpstr>Pour chaque phrase, encadre le verbe et souligne le sujet</vt:lpstr>
      <vt:lpstr>Présentation PowerPoint</vt:lpstr>
      <vt:lpstr>Pour chaque phrase, indique si elle est à un temps simple ou à un temps composé</vt:lpstr>
      <vt:lpstr>Présentation PowerPoint</vt:lpstr>
      <vt:lpstr>Analyse 2 Sujet – Verbe conjugué Infinitif Temps simples – temps composés Nature des mots: nom, déterminant, verbe </vt:lpstr>
      <vt:lpstr>Pour chaque phrase, encadre le verbe et souligne le sujet</vt:lpstr>
      <vt:lpstr>Présentation PowerPoint</vt:lpstr>
      <vt:lpstr>Pour chaque phrase, indique si elle est à un temps simple ou à un temps composé</vt:lpstr>
      <vt:lpstr>Présentation PowerPoint</vt:lpstr>
      <vt:lpstr>Analyse 3 Sujet – Verbe conjugué Infinitif Temps simples – temps composés Nature des mots: nom, déterminant, verbe </vt:lpstr>
      <vt:lpstr>Pour chaque phrase, encadre le verbe et souligne le sujet</vt:lpstr>
      <vt:lpstr>Pour chaque phrase, indique l’infinitif du verbe et son groupe </vt:lpstr>
      <vt:lpstr>Pour chaque phrase, indique si elle est à un temps simple ou à un temps composé</vt:lpstr>
      <vt:lpstr>Pour chaque phrase, colorie les mots selon leur nature: verbe – nom – déterminant </vt:lpstr>
      <vt:lpstr>Analyse 4 Sujet – Verbe conjugué Infinitif Temps simples – temps composés Nature des mots: nom, déterminant, adjectif,  verbe </vt:lpstr>
      <vt:lpstr>Pour chaque phrase, encadre le verbe et souligne le sujet</vt:lpstr>
      <vt:lpstr>Présentation PowerPoint</vt:lpstr>
      <vt:lpstr>Pour chaque phrase, indique si elle est à un temps simple ou à un temps composé</vt:lpstr>
      <vt:lpstr>Pour chaque phrase, colorie les mots selon leur nature: verbe – nom – déterminant - adjectif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 dice</dc:creator>
  <cp:lastModifiedBy>Can dice</cp:lastModifiedBy>
  <cp:revision>9</cp:revision>
  <dcterms:created xsi:type="dcterms:W3CDTF">2022-10-19T10:22:17Z</dcterms:created>
  <dcterms:modified xsi:type="dcterms:W3CDTF">2022-10-20T15:39:55Z</dcterms:modified>
</cp:coreProperties>
</file>