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9" r:id="rId2"/>
    <p:sldId id="270" r:id="rId3"/>
    <p:sldId id="261" r:id="rId4"/>
    <p:sldId id="262" r:id="rId5"/>
    <p:sldId id="281" r:id="rId6"/>
    <p:sldId id="260" r:id="rId7"/>
    <p:sldId id="258" r:id="rId8"/>
    <p:sldId id="264" r:id="rId9"/>
    <p:sldId id="257" r:id="rId10"/>
    <p:sldId id="263" r:id="rId11"/>
    <p:sldId id="267" r:id="rId12"/>
    <p:sldId id="266" r:id="rId13"/>
    <p:sldId id="259" r:id="rId14"/>
    <p:sldId id="256" r:id="rId15"/>
    <p:sldId id="271" r:id="rId16"/>
    <p:sldId id="265" r:id="rId17"/>
    <p:sldId id="272" r:id="rId18"/>
    <p:sldId id="273" r:id="rId19"/>
    <p:sldId id="274" r:id="rId20"/>
    <p:sldId id="276" r:id="rId21"/>
    <p:sldId id="268" r:id="rId22"/>
    <p:sldId id="277" r:id="rId23"/>
    <p:sldId id="278" r:id="rId24"/>
    <p:sldId id="275" r:id="rId25"/>
    <p:sldId id="279" r:id="rId26"/>
    <p:sldId id="28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1"/>
    <a:srgbClr val="AA4276"/>
    <a:srgbClr val="FF0007"/>
    <a:srgbClr val="F79448"/>
    <a:srgbClr val="CC00CC"/>
    <a:srgbClr val="99FF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9E84B-D788-4FAF-B677-CC4B99EFDB9B}" type="datetimeFigureOut">
              <a:rPr lang="fr-FR" smtClean="0"/>
              <a:t>29/05/2024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0C249-BECA-4919-B8CA-6F063A459C53}" type="slidenum">
              <a:rPr lang="fr-FR" smtClean="0"/>
              <a:t>‹N°›</a:t>
            </a:fld>
            <a:endParaRPr lang="fr-FR"/>
          </a:p>
        </p:txBody>
      </p:sp>
    </p:spTree>
    <p:extLst>
      <p:ext uri="{BB962C8B-B14F-4D97-AF65-F5344CB8AC3E}">
        <p14:creationId xmlns:p14="http://schemas.microsoft.com/office/powerpoint/2010/main" val="259324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DA985-025C-3A4A-0086-94E6551CCE6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9A37865-C570-32F0-F040-0B21FF5E3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5174F2E-9660-E88E-29D3-9798C7E75D34}"/>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F143BF93-3121-9A6B-866E-1BD8F3B6EE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F99D7B-4934-2C8E-4DD9-D98B7C8F3DB1}"/>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40955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713A2-7D01-2D8E-6088-A65A62A928A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1F69DCB-5D8B-50B9-ADC2-5CA02EEE08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8219D4-68FC-51E4-3F3A-427A45D37C4D}"/>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17265243-5996-1201-161B-D266068BB5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FE42F7-E69E-25DA-49BE-0AA8B25E0D9D}"/>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233235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9EC435-6F41-DE13-AF90-9BAC845BCCF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28FA031-8999-5C4C-69E7-933532C881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3C6D2E-871A-0698-2F76-5E2624C814AE}"/>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0198682A-C20C-8A6F-3286-AEE766552E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D538EB-CC6F-F2C8-863D-8AA4C3882EE1}"/>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73160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E9D18-A715-21E1-17C9-799EBE3699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26C4EC-17E8-560E-30B3-08700C09F0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43E245-C600-9574-FC8C-6BA6D3FAD32A}"/>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BF564DD1-F83F-E201-5F8A-09F41FBFFB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46B99B-D449-FEB6-F76C-B5E4D9F8FBC0}"/>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204685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A0CA9-F181-8D3D-FFA7-E02BB3B4834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BDCC405-2461-EC2C-490A-8C646769D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3193E07-4265-19EA-FD45-35C0D21C9F08}"/>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1E3EEF66-78DD-3576-5DB0-40152CDF67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6BB39D-E735-A7FA-B61D-70DB7461B310}"/>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77585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B6110-FAF7-5A4D-1F2E-86166A0167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B24CA4-FB9C-C5D1-39A0-6BE2DD8B8D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A0524D-8E20-1F34-80B6-7B7F4F106EE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1F5F5A-B377-EB8D-0FE7-06D10E52E05D}"/>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A792E013-899C-343B-B72B-DA9F036760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7CE80F-7934-F3FC-A8D5-E56C8C925FD6}"/>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64145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BCF8A8-0E47-627C-6716-CA489271928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4A2EDC-4A6E-8422-390D-871C61EC16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054FBA-41DF-C3F6-8DC7-572B36F4C10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A287940-E589-F72B-51C0-BC25D3A3B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5052A1-F38C-4BCF-097C-F61CE94C67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3068DE-907C-CFA7-0750-764CACF2B0E4}"/>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8" name="Espace réservé du pied de page 7">
            <a:extLst>
              <a:ext uri="{FF2B5EF4-FFF2-40B4-BE49-F238E27FC236}">
                <a16:creationId xmlns:a16="http://schemas.microsoft.com/office/drawing/2014/main" id="{E9884E1D-9EE3-0FD3-BF0A-9DD448C511D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4DF4D26-E90E-FE13-069D-35F3E98FBD0C}"/>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4171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F360C-BD58-CC33-C7D0-F99CDB53BC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2C55E4F-BE78-2684-017A-4F434AA1B4EC}"/>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4" name="Espace réservé du pied de page 3">
            <a:extLst>
              <a:ext uri="{FF2B5EF4-FFF2-40B4-BE49-F238E27FC236}">
                <a16:creationId xmlns:a16="http://schemas.microsoft.com/office/drawing/2014/main" id="{EC816400-FE78-1857-2B43-4F48E732287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9E5CB10-93C8-1F3D-3A28-B30D0F1290A9}"/>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08864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28B47B-DFCF-1946-D7FB-675FDF33641A}"/>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3" name="Espace réservé du pied de page 2">
            <a:extLst>
              <a:ext uri="{FF2B5EF4-FFF2-40B4-BE49-F238E27FC236}">
                <a16:creationId xmlns:a16="http://schemas.microsoft.com/office/drawing/2014/main" id="{52D5EBE1-31E3-418F-0451-F725846BB0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E7B4229-1B01-2D8B-37E6-8D1BA38AE2AD}"/>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184610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DD02B-465D-3522-D928-158FC411B2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F74E5E-EA93-161C-557C-E5B258336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8DCD75-9CFD-3E63-3587-2E6B811C4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698EED-F895-4B97-37A0-5586304BA10D}"/>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D5DF4A91-6988-6074-FE69-1E0995C804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DDD26A-AE38-2D7A-D2C6-9255D9743D71}"/>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424972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3177A-DB36-D0A3-BF87-322114BE22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2F33058-D99B-C915-76B9-CD606594E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E144A7F-BCFB-4011-1715-89119EFA2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976F13-CE0C-0D90-7624-3EB453A12015}"/>
              </a:ext>
            </a:extLst>
          </p:cNvPr>
          <p:cNvSpPr>
            <a:spLocks noGrp="1"/>
          </p:cNvSpPr>
          <p:nvPr>
            <p:ph type="dt" sz="half" idx="10"/>
          </p:nvPr>
        </p:nvSpPr>
        <p:spPr/>
        <p:txBody>
          <a:bodyPr/>
          <a:lstStyle/>
          <a:p>
            <a:fld id="{67D16FF4-1BA6-4BFB-B967-EEF18535E9D6}"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615D2663-0727-9B1E-96D5-7FF1F94895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C26C3A-DD85-25A6-F46A-37B60EE350DC}"/>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127254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BAEB83-87AE-D257-4796-AC83562AF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AC58EEF-C150-C6E6-C1FC-B7D23C57BD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AC2A96-CE8A-3258-2CB0-BC008F8CB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16FF4-1BA6-4BFB-B967-EEF18535E9D6}"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374212AB-1E8A-1C10-BF90-602D104B2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F0F9606-D600-EADA-0E6E-B8681803A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C54DF-196F-4CDB-ADF6-F82B77767921}" type="slidenum">
              <a:rPr lang="fr-FR" smtClean="0"/>
              <a:t>‹N°›</a:t>
            </a:fld>
            <a:endParaRPr lang="fr-FR"/>
          </a:p>
        </p:txBody>
      </p:sp>
    </p:spTree>
    <p:extLst>
      <p:ext uri="{BB962C8B-B14F-4D97-AF65-F5344CB8AC3E}">
        <p14:creationId xmlns:p14="http://schemas.microsoft.com/office/powerpoint/2010/main" val="42252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PF3UKqHQnQE?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ailymotion.com/video/xbxyo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PF3UKqHQnQE?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7D167-B02D-6569-1B67-2B8D5FB6F701}"/>
              </a:ext>
            </a:extLst>
          </p:cNvPr>
          <p:cNvSpPr>
            <a:spLocks noGrp="1"/>
          </p:cNvSpPr>
          <p:nvPr>
            <p:ph type="title"/>
          </p:nvPr>
        </p:nvSpPr>
        <p:spPr>
          <a:xfrm>
            <a:off x="901996" y="2183293"/>
            <a:ext cx="10515600" cy="1325563"/>
          </a:xfrm>
        </p:spPr>
        <p:txBody>
          <a:bodyPr>
            <a:noAutofit/>
          </a:bodyPr>
          <a:lstStyle/>
          <a:p>
            <a:pPr algn="ctr"/>
            <a:r>
              <a:rPr lang="fr-FR" sz="6000" b="1" dirty="0"/>
              <a:t>GAULOIS ET ROMAINS, </a:t>
            </a:r>
            <a:br>
              <a:rPr lang="fr-FR" sz="6000" b="1" dirty="0"/>
            </a:br>
            <a:br>
              <a:rPr lang="fr-FR" sz="6000" b="1" dirty="0"/>
            </a:br>
            <a:r>
              <a:rPr lang="fr-FR" sz="6000" b="1" dirty="0"/>
              <a:t>LA CONQUETE DE LA GAULE</a:t>
            </a:r>
          </a:p>
        </p:txBody>
      </p:sp>
      <p:sp>
        <p:nvSpPr>
          <p:cNvPr id="3" name="ZoneTexte 2">
            <a:extLst>
              <a:ext uri="{FF2B5EF4-FFF2-40B4-BE49-F238E27FC236}">
                <a16:creationId xmlns:a16="http://schemas.microsoft.com/office/drawing/2014/main" id="{9D0D4850-A3B5-A592-2229-31E06B0E9971}"/>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6981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7" title="C'est pas sorcier -GAULOIS">
            <a:hlinkClick r:id="" action="ppaction://media"/>
            <a:extLst>
              <a:ext uri="{FF2B5EF4-FFF2-40B4-BE49-F238E27FC236}">
                <a16:creationId xmlns:a16="http://schemas.microsoft.com/office/drawing/2014/main" id="{C2ECF456-FF0E-8B12-8C04-4DF18B3E9284}"/>
              </a:ext>
            </a:extLst>
          </p:cNvPr>
          <p:cNvPicPr>
            <a:picLocks noRot="1" noChangeAspect="1"/>
          </p:cNvPicPr>
          <p:nvPr>
            <a:videoFile r:link="rId1"/>
          </p:nvPr>
        </p:nvPicPr>
        <p:blipFill>
          <a:blip r:embed="rId3"/>
          <a:stretch>
            <a:fillRect/>
          </a:stretch>
        </p:blipFill>
        <p:spPr>
          <a:xfrm>
            <a:off x="1784733" y="1198084"/>
            <a:ext cx="8372819" cy="5450064"/>
          </a:xfrm>
          <a:prstGeom prst="rect">
            <a:avLst/>
          </a:prstGeom>
        </p:spPr>
      </p:pic>
      <p:sp>
        <p:nvSpPr>
          <p:cNvPr id="5" name="ZoneTexte 4">
            <a:extLst>
              <a:ext uri="{FF2B5EF4-FFF2-40B4-BE49-F238E27FC236}">
                <a16:creationId xmlns:a16="http://schemas.microsoft.com/office/drawing/2014/main" id="{0E75BCBE-923A-97F0-4E52-A7936765B146}"/>
              </a:ext>
            </a:extLst>
          </p:cNvPr>
          <p:cNvSpPr txBox="1"/>
          <p:nvPr/>
        </p:nvSpPr>
        <p:spPr>
          <a:xfrm>
            <a:off x="4913523" y="683046"/>
            <a:ext cx="1816523" cy="369332"/>
          </a:xfrm>
          <a:prstGeom prst="rect">
            <a:avLst/>
          </a:prstGeom>
          <a:noFill/>
        </p:spPr>
        <p:txBody>
          <a:bodyPr wrap="none" rtlCol="0">
            <a:spAutoFit/>
          </a:bodyPr>
          <a:lstStyle/>
          <a:p>
            <a:r>
              <a:rPr lang="fr-FR" dirty="0"/>
              <a:t>De 19’12 à 25’45 </a:t>
            </a:r>
          </a:p>
        </p:txBody>
      </p:sp>
      <p:sp>
        <p:nvSpPr>
          <p:cNvPr id="3" name="ZoneTexte 2">
            <a:extLst>
              <a:ext uri="{FF2B5EF4-FFF2-40B4-BE49-F238E27FC236}">
                <a16:creationId xmlns:a16="http://schemas.microsoft.com/office/drawing/2014/main" id="{EA81A95D-AB94-872A-0845-C863A937E860}"/>
              </a:ext>
            </a:extLst>
          </p:cNvPr>
          <p:cNvSpPr txBox="1"/>
          <p:nvPr/>
        </p:nvSpPr>
        <p:spPr>
          <a:xfrm>
            <a:off x="10090298"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7399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A9661-E92C-D9AB-3C37-BF15EF03631D}"/>
              </a:ext>
            </a:extLst>
          </p:cNvPr>
          <p:cNvSpPr>
            <a:spLocks noGrp="1"/>
          </p:cNvSpPr>
          <p:nvPr>
            <p:ph type="title"/>
          </p:nvPr>
        </p:nvSpPr>
        <p:spPr>
          <a:xfrm>
            <a:off x="838200" y="365125"/>
            <a:ext cx="5419381" cy="1325563"/>
          </a:xfrm>
        </p:spPr>
        <p:txBody>
          <a:bodyPr>
            <a:normAutofit/>
          </a:bodyPr>
          <a:lstStyle/>
          <a:p>
            <a:r>
              <a:rPr lang="fr-FR" sz="2000" dirty="0"/>
              <a:t>Monument commémoratif de la bataille de Gergovie.</a:t>
            </a:r>
            <a:br>
              <a:rPr lang="fr-FR" sz="2000" dirty="0"/>
            </a:br>
            <a:r>
              <a:rPr lang="fr-FR" sz="2000" dirty="0"/>
              <a:t>(Plateau de Gergovie, Puy-de-Dôme)</a:t>
            </a:r>
          </a:p>
        </p:txBody>
      </p:sp>
      <p:pic>
        <p:nvPicPr>
          <p:cNvPr id="2050" name="Picture 2" descr="Le monument commémoratif actuel, sur son socle à degrés doté d'un escalier latéral.">
            <a:extLst>
              <a:ext uri="{FF2B5EF4-FFF2-40B4-BE49-F238E27FC236}">
                <a16:creationId xmlns:a16="http://schemas.microsoft.com/office/drawing/2014/main" id="{09FDF750-0C31-6C1F-9094-D4D80AC71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01" y="0"/>
            <a:ext cx="5141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3B34F0-9850-0240-6BDA-93090B494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21" y="2434727"/>
            <a:ext cx="5591060" cy="419329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0348EAF-1E7A-1637-F215-3C2E47C9AF9D}"/>
              </a:ext>
            </a:extLst>
          </p:cNvPr>
          <p:cNvSpPr txBox="1"/>
          <p:nvPr/>
        </p:nvSpPr>
        <p:spPr>
          <a:xfrm>
            <a:off x="9856382" y="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31241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5E7FA-F18D-1A51-536F-837675B4DC40}"/>
              </a:ext>
            </a:extLst>
          </p:cNvPr>
          <p:cNvSpPr>
            <a:spLocks noGrp="1"/>
          </p:cNvSpPr>
          <p:nvPr>
            <p:ph type="title"/>
          </p:nvPr>
        </p:nvSpPr>
        <p:spPr/>
        <p:txBody>
          <a:bodyPr/>
          <a:lstStyle/>
          <a:p>
            <a:r>
              <a:rPr lang="fr-FR" dirty="0">
                <a:hlinkClick r:id="rId2"/>
              </a:rPr>
              <a:t>Vidéo: la bataille d’Alésia</a:t>
            </a:r>
            <a:endParaRPr lang="fr-FR" dirty="0"/>
          </a:p>
        </p:txBody>
      </p:sp>
      <p:sp>
        <p:nvSpPr>
          <p:cNvPr id="4" name="ZoneTexte 3">
            <a:extLst>
              <a:ext uri="{FF2B5EF4-FFF2-40B4-BE49-F238E27FC236}">
                <a16:creationId xmlns:a16="http://schemas.microsoft.com/office/drawing/2014/main" id="{8D581208-E1C0-A7F4-20F0-0FABCF25D2A8}"/>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197050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539C1CB-BAD7-3730-C205-7A0757AA2A84}"/>
              </a:ext>
            </a:extLst>
          </p:cNvPr>
          <p:cNvPicPr>
            <a:picLocks noChangeAspect="1"/>
          </p:cNvPicPr>
          <p:nvPr/>
        </p:nvPicPr>
        <p:blipFill>
          <a:blip r:embed="rId2"/>
          <a:stretch>
            <a:fillRect/>
          </a:stretch>
        </p:blipFill>
        <p:spPr>
          <a:xfrm>
            <a:off x="544009" y="297456"/>
            <a:ext cx="10245082" cy="5210978"/>
          </a:xfrm>
          <a:prstGeom prst="rect">
            <a:avLst/>
          </a:prstGeom>
        </p:spPr>
      </p:pic>
      <p:sp>
        <p:nvSpPr>
          <p:cNvPr id="3" name="ZoneTexte 2">
            <a:extLst>
              <a:ext uri="{FF2B5EF4-FFF2-40B4-BE49-F238E27FC236}">
                <a16:creationId xmlns:a16="http://schemas.microsoft.com/office/drawing/2014/main" id="{2CBD1255-46F3-F206-09C2-9F67BD9D660A}"/>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413210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8FE0AA4-0AC1-5B19-B56D-7146B043BB14}"/>
              </a:ext>
            </a:extLst>
          </p:cNvPr>
          <p:cNvSpPr/>
          <p:nvPr/>
        </p:nvSpPr>
        <p:spPr>
          <a:xfrm>
            <a:off x="374573" y="2214389"/>
            <a:ext cx="11817427" cy="34058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5AFCBE0F-62AA-115C-4A5E-DA405407FBD6}"/>
              </a:ext>
            </a:extLst>
          </p:cNvPr>
          <p:cNvSpPr txBox="1"/>
          <p:nvPr/>
        </p:nvSpPr>
        <p:spPr>
          <a:xfrm>
            <a:off x="385590" y="3073706"/>
            <a:ext cx="9948234" cy="1692771"/>
          </a:xfrm>
          <a:prstGeom prst="rect">
            <a:avLst/>
          </a:prstGeom>
          <a:solidFill>
            <a:schemeClr val="accent4">
              <a:lumMod val="20000"/>
              <a:lumOff val="80000"/>
            </a:schemeClr>
          </a:solidFill>
        </p:spPr>
        <p:txBody>
          <a:bodyPr wrap="square" rtlCol="0">
            <a:spAutoFit/>
          </a:bodyPr>
          <a:lstStyle/>
          <a:p>
            <a:endParaRPr lang="fr-FR" dirty="0">
              <a:highlight>
                <a:srgbClr val="FFFF00"/>
              </a:highlight>
            </a:endParaRPr>
          </a:p>
          <a:p>
            <a:pPr algn="ctr"/>
            <a:r>
              <a:rPr lang="fr-FR" sz="5000" dirty="0"/>
              <a:t>A N T I Q U I T E</a:t>
            </a:r>
          </a:p>
          <a:p>
            <a:endParaRPr lang="fr-FR" dirty="0"/>
          </a:p>
          <a:p>
            <a:endParaRPr lang="fr-FR" dirty="0"/>
          </a:p>
        </p:txBody>
      </p:sp>
      <p:cxnSp>
        <p:nvCxnSpPr>
          <p:cNvPr id="8" name="Connecteur droit avec flèche 7">
            <a:extLst>
              <a:ext uri="{FF2B5EF4-FFF2-40B4-BE49-F238E27FC236}">
                <a16:creationId xmlns:a16="http://schemas.microsoft.com/office/drawing/2014/main" id="{9FA0AC99-E1FE-661C-0A40-E074D144D949}"/>
              </a:ext>
            </a:extLst>
          </p:cNvPr>
          <p:cNvCxnSpPr/>
          <p:nvPr/>
        </p:nvCxnSpPr>
        <p:spPr>
          <a:xfrm flipV="1">
            <a:off x="367990" y="1650380"/>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E7401D32-5F76-7BF5-17D0-1220AB4BE0E7}"/>
              </a:ext>
            </a:extLst>
          </p:cNvPr>
          <p:cNvCxnSpPr/>
          <p:nvPr/>
        </p:nvCxnSpPr>
        <p:spPr>
          <a:xfrm flipV="1">
            <a:off x="10322312" y="1657814"/>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DCA8A4B8-50DA-0CDD-C563-763C54E8E931}"/>
              </a:ext>
            </a:extLst>
          </p:cNvPr>
          <p:cNvSpPr txBox="1"/>
          <p:nvPr/>
        </p:nvSpPr>
        <p:spPr>
          <a:xfrm>
            <a:off x="178420" y="613317"/>
            <a:ext cx="2062975" cy="923330"/>
          </a:xfrm>
          <a:prstGeom prst="rect">
            <a:avLst/>
          </a:prstGeom>
          <a:noFill/>
        </p:spPr>
        <p:txBody>
          <a:bodyPr wrap="square" rtlCol="0">
            <a:spAutoFit/>
          </a:bodyPr>
          <a:lstStyle/>
          <a:p>
            <a:r>
              <a:rPr lang="fr-FR" b="1" u="sng" dirty="0">
                <a:solidFill>
                  <a:srgbClr val="FF0000"/>
                </a:solidFill>
              </a:rPr>
              <a:t>3000 avant JC</a:t>
            </a:r>
            <a:r>
              <a:rPr lang="fr-FR" dirty="0"/>
              <a:t>:</a:t>
            </a:r>
          </a:p>
          <a:p>
            <a:r>
              <a:rPr lang="fr-FR" dirty="0">
                <a:solidFill>
                  <a:srgbClr val="FF0000"/>
                </a:solidFill>
              </a:rPr>
              <a:t>Invention de l’écriture</a:t>
            </a:r>
          </a:p>
        </p:txBody>
      </p:sp>
      <p:sp>
        <p:nvSpPr>
          <p:cNvPr id="11" name="ZoneTexte 10">
            <a:extLst>
              <a:ext uri="{FF2B5EF4-FFF2-40B4-BE49-F238E27FC236}">
                <a16:creationId xmlns:a16="http://schemas.microsoft.com/office/drawing/2014/main" id="{9351904F-80F4-D262-F914-22AE36A9368B}"/>
              </a:ext>
            </a:extLst>
          </p:cNvPr>
          <p:cNvSpPr txBox="1"/>
          <p:nvPr/>
        </p:nvSpPr>
        <p:spPr>
          <a:xfrm>
            <a:off x="9642088" y="732264"/>
            <a:ext cx="2062975" cy="923330"/>
          </a:xfrm>
          <a:prstGeom prst="rect">
            <a:avLst/>
          </a:prstGeom>
          <a:noFill/>
        </p:spPr>
        <p:txBody>
          <a:bodyPr wrap="square" rtlCol="0">
            <a:spAutoFit/>
          </a:bodyPr>
          <a:lstStyle/>
          <a:p>
            <a:r>
              <a:rPr lang="fr-FR" b="1" u="sng" dirty="0">
                <a:solidFill>
                  <a:srgbClr val="FF0000"/>
                </a:solidFill>
              </a:rPr>
              <a:t>476 après JC:</a:t>
            </a:r>
          </a:p>
          <a:p>
            <a:r>
              <a:rPr lang="fr-FR" dirty="0">
                <a:solidFill>
                  <a:srgbClr val="FF0000"/>
                </a:solidFill>
              </a:rPr>
              <a:t>Chute de l’Empire romain d’Occident</a:t>
            </a:r>
          </a:p>
        </p:txBody>
      </p:sp>
      <p:cxnSp>
        <p:nvCxnSpPr>
          <p:cNvPr id="13" name="Connecteur droit avec flèche 12">
            <a:extLst>
              <a:ext uri="{FF2B5EF4-FFF2-40B4-BE49-F238E27FC236}">
                <a16:creationId xmlns:a16="http://schemas.microsoft.com/office/drawing/2014/main" id="{56111018-4A1D-4161-6A1E-28D59498F183}"/>
              </a:ext>
            </a:extLst>
          </p:cNvPr>
          <p:cNvCxnSpPr/>
          <p:nvPr/>
        </p:nvCxnSpPr>
        <p:spPr>
          <a:xfrm flipV="1">
            <a:off x="7136780" y="2319454"/>
            <a:ext cx="0" cy="758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28A0311B-AB7A-82B5-C32C-D8177EE9C3F5}"/>
              </a:ext>
            </a:extLst>
          </p:cNvPr>
          <p:cNvSpPr txBox="1"/>
          <p:nvPr/>
        </p:nvSpPr>
        <p:spPr>
          <a:xfrm>
            <a:off x="6545766" y="1739590"/>
            <a:ext cx="1662635" cy="646331"/>
          </a:xfrm>
          <a:prstGeom prst="rect">
            <a:avLst/>
          </a:prstGeom>
          <a:noFill/>
        </p:spPr>
        <p:txBody>
          <a:bodyPr wrap="none" rtlCol="0">
            <a:spAutoFit/>
          </a:bodyPr>
          <a:lstStyle/>
          <a:p>
            <a:r>
              <a:rPr lang="fr-FR" dirty="0">
                <a:solidFill>
                  <a:srgbClr val="0070C0"/>
                </a:solidFill>
              </a:rPr>
              <a:t>An 1: Naissance</a:t>
            </a:r>
          </a:p>
          <a:p>
            <a:r>
              <a:rPr lang="fr-FR" dirty="0">
                <a:solidFill>
                  <a:srgbClr val="0070C0"/>
                </a:solidFill>
              </a:rPr>
              <a:t>De Jésus Christ</a:t>
            </a:r>
          </a:p>
        </p:txBody>
      </p:sp>
      <p:cxnSp>
        <p:nvCxnSpPr>
          <p:cNvPr id="16" name="Connecteur droit avec flèche 15">
            <a:extLst>
              <a:ext uri="{FF2B5EF4-FFF2-40B4-BE49-F238E27FC236}">
                <a16:creationId xmlns:a16="http://schemas.microsoft.com/office/drawing/2014/main" id="{EBC15308-A9F8-6E77-45A7-E7984FC840D3}"/>
              </a:ext>
            </a:extLst>
          </p:cNvPr>
          <p:cNvCxnSpPr/>
          <p:nvPr/>
        </p:nvCxnSpPr>
        <p:spPr>
          <a:xfrm flipV="1">
            <a:off x="6311590" y="1639229"/>
            <a:ext cx="0" cy="1416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BD87048A-9F16-0A22-0629-B880FA9230A9}"/>
              </a:ext>
            </a:extLst>
          </p:cNvPr>
          <p:cNvSpPr txBox="1"/>
          <p:nvPr/>
        </p:nvSpPr>
        <p:spPr>
          <a:xfrm>
            <a:off x="5430643" y="635619"/>
            <a:ext cx="2230244" cy="923330"/>
          </a:xfrm>
          <a:prstGeom prst="rect">
            <a:avLst/>
          </a:prstGeom>
          <a:noFill/>
        </p:spPr>
        <p:txBody>
          <a:bodyPr wrap="square" rtlCol="0">
            <a:spAutoFit/>
          </a:bodyPr>
          <a:lstStyle/>
          <a:p>
            <a:r>
              <a:rPr lang="fr-FR" b="1" u="sng" dirty="0">
                <a:solidFill>
                  <a:srgbClr val="CC00CC"/>
                </a:solidFill>
              </a:rPr>
              <a:t>52 av. JC:</a:t>
            </a:r>
          </a:p>
          <a:p>
            <a:r>
              <a:rPr lang="fr-FR" dirty="0">
                <a:solidFill>
                  <a:srgbClr val="CC00CC"/>
                </a:solidFill>
              </a:rPr>
              <a:t>Bataille de Gergovie</a:t>
            </a:r>
          </a:p>
          <a:p>
            <a:r>
              <a:rPr lang="fr-FR" dirty="0">
                <a:solidFill>
                  <a:srgbClr val="CC00CC"/>
                </a:solidFill>
              </a:rPr>
              <a:t>Bataille d’Alésia</a:t>
            </a:r>
          </a:p>
        </p:txBody>
      </p:sp>
      <p:sp>
        <p:nvSpPr>
          <p:cNvPr id="20" name="Rectangle 19">
            <a:extLst>
              <a:ext uri="{FF2B5EF4-FFF2-40B4-BE49-F238E27FC236}">
                <a16:creationId xmlns:a16="http://schemas.microsoft.com/office/drawing/2014/main" id="{C8DA797C-9957-28BF-8A9C-FCDA83A4CB47}"/>
              </a:ext>
            </a:extLst>
          </p:cNvPr>
          <p:cNvSpPr/>
          <p:nvPr/>
        </p:nvSpPr>
        <p:spPr>
          <a:xfrm>
            <a:off x="5820937" y="3077737"/>
            <a:ext cx="3512634" cy="4572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C00CC"/>
                </a:solidFill>
              </a:rPr>
              <a:t>Romanisation de la Gaule</a:t>
            </a:r>
          </a:p>
        </p:txBody>
      </p:sp>
      <p:sp>
        <p:nvSpPr>
          <p:cNvPr id="3" name="ZoneTexte 2">
            <a:extLst>
              <a:ext uri="{FF2B5EF4-FFF2-40B4-BE49-F238E27FC236}">
                <a16:creationId xmlns:a16="http://schemas.microsoft.com/office/drawing/2014/main" id="{51853D8E-62F7-77F5-F618-29A7681595E6}"/>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5960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8FE0AA4-0AC1-5B19-B56D-7146B043BB14}"/>
              </a:ext>
            </a:extLst>
          </p:cNvPr>
          <p:cNvSpPr/>
          <p:nvPr/>
        </p:nvSpPr>
        <p:spPr>
          <a:xfrm>
            <a:off x="374573" y="2214389"/>
            <a:ext cx="11817427" cy="29636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9FA0AC99-E1FE-661C-0A40-E074D144D949}"/>
              </a:ext>
            </a:extLst>
          </p:cNvPr>
          <p:cNvCxnSpPr>
            <a:cxnSpLocks/>
          </p:cNvCxnSpPr>
          <p:nvPr/>
        </p:nvCxnSpPr>
        <p:spPr>
          <a:xfrm flipV="1">
            <a:off x="367990" y="1998921"/>
            <a:ext cx="0" cy="11122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E7401D32-5F76-7BF5-17D0-1220AB4BE0E7}"/>
              </a:ext>
            </a:extLst>
          </p:cNvPr>
          <p:cNvCxnSpPr>
            <a:cxnSpLocks/>
          </p:cNvCxnSpPr>
          <p:nvPr/>
        </p:nvCxnSpPr>
        <p:spPr>
          <a:xfrm flipV="1">
            <a:off x="10247884" y="1998921"/>
            <a:ext cx="0" cy="2445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DCA8A4B8-50DA-0CDD-C563-763C54E8E931}"/>
              </a:ext>
            </a:extLst>
          </p:cNvPr>
          <p:cNvSpPr txBox="1"/>
          <p:nvPr/>
        </p:nvSpPr>
        <p:spPr>
          <a:xfrm>
            <a:off x="210316" y="368769"/>
            <a:ext cx="2062975" cy="1399166"/>
          </a:xfrm>
          <a:prstGeom prst="rect">
            <a:avLst/>
          </a:prstGeom>
          <a:noFill/>
          <a:ln>
            <a:solidFill>
              <a:schemeClr val="tx1"/>
            </a:solidFill>
          </a:ln>
        </p:spPr>
        <p:txBody>
          <a:bodyPr wrap="square" rtlCol="0">
            <a:spAutoFit/>
          </a:bodyPr>
          <a:lstStyle/>
          <a:p>
            <a:pPr>
              <a:lnSpc>
                <a:spcPct val="200000"/>
              </a:lnSpc>
            </a:pPr>
            <a:r>
              <a:rPr lang="fr-FR" sz="1100" dirty="0"/>
              <a:t>…………………………………………………………………………………………………………………………………………………………………………………………………………</a:t>
            </a:r>
          </a:p>
        </p:txBody>
      </p:sp>
      <p:cxnSp>
        <p:nvCxnSpPr>
          <p:cNvPr id="13" name="Connecteur droit avec flèche 12">
            <a:extLst>
              <a:ext uri="{FF2B5EF4-FFF2-40B4-BE49-F238E27FC236}">
                <a16:creationId xmlns:a16="http://schemas.microsoft.com/office/drawing/2014/main" id="{56111018-4A1D-4161-6A1E-28D59498F183}"/>
              </a:ext>
            </a:extLst>
          </p:cNvPr>
          <p:cNvCxnSpPr>
            <a:cxnSpLocks/>
          </p:cNvCxnSpPr>
          <p:nvPr/>
        </p:nvCxnSpPr>
        <p:spPr>
          <a:xfrm flipV="1">
            <a:off x="7126148" y="2498650"/>
            <a:ext cx="0" cy="440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28A0311B-AB7A-82B5-C32C-D8177EE9C3F5}"/>
              </a:ext>
            </a:extLst>
          </p:cNvPr>
          <p:cNvSpPr txBox="1"/>
          <p:nvPr/>
        </p:nvSpPr>
        <p:spPr>
          <a:xfrm>
            <a:off x="6737153" y="1984139"/>
            <a:ext cx="1172116" cy="461665"/>
          </a:xfrm>
          <a:prstGeom prst="rect">
            <a:avLst/>
          </a:prstGeom>
          <a:noFill/>
        </p:spPr>
        <p:txBody>
          <a:bodyPr wrap="none" rtlCol="0">
            <a:spAutoFit/>
          </a:bodyPr>
          <a:lstStyle/>
          <a:p>
            <a:r>
              <a:rPr lang="fr-FR" sz="1200" dirty="0">
                <a:solidFill>
                  <a:srgbClr val="0070C0"/>
                </a:solidFill>
              </a:rPr>
              <a:t>An 1: Naissance</a:t>
            </a:r>
          </a:p>
          <a:p>
            <a:r>
              <a:rPr lang="fr-FR" sz="1200" dirty="0">
                <a:solidFill>
                  <a:srgbClr val="0070C0"/>
                </a:solidFill>
              </a:rPr>
              <a:t>de Jésus Christ</a:t>
            </a:r>
          </a:p>
        </p:txBody>
      </p:sp>
      <p:cxnSp>
        <p:nvCxnSpPr>
          <p:cNvPr id="16" name="Connecteur droit avec flèche 15">
            <a:extLst>
              <a:ext uri="{FF2B5EF4-FFF2-40B4-BE49-F238E27FC236}">
                <a16:creationId xmlns:a16="http://schemas.microsoft.com/office/drawing/2014/main" id="{EBC15308-A9F8-6E77-45A7-E7984FC840D3}"/>
              </a:ext>
            </a:extLst>
          </p:cNvPr>
          <p:cNvCxnSpPr>
            <a:cxnSpLocks/>
          </p:cNvCxnSpPr>
          <p:nvPr/>
        </p:nvCxnSpPr>
        <p:spPr>
          <a:xfrm flipV="1">
            <a:off x="6322222" y="2519916"/>
            <a:ext cx="0" cy="439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C8DA797C-9957-28BF-8A9C-FCDA83A4CB47}"/>
              </a:ext>
            </a:extLst>
          </p:cNvPr>
          <p:cNvSpPr/>
          <p:nvPr/>
        </p:nvSpPr>
        <p:spPr>
          <a:xfrm>
            <a:off x="6076119" y="2960778"/>
            <a:ext cx="2429928" cy="728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a:p>
            <a:pPr algn="ctr"/>
            <a:r>
              <a:rPr lang="fr-FR" sz="1100" dirty="0">
                <a:solidFill>
                  <a:schemeClr val="tx1"/>
                </a:solidFill>
              </a:rPr>
              <a:t>……………………………………………………………</a:t>
            </a:r>
          </a:p>
          <a:p>
            <a:pPr algn="ctr"/>
            <a:endParaRPr lang="fr-FR" sz="1100" dirty="0">
              <a:solidFill>
                <a:schemeClr val="tx1"/>
              </a:solidFill>
            </a:endParaRPr>
          </a:p>
          <a:p>
            <a:pPr algn="ctr"/>
            <a:r>
              <a:rPr lang="fr-FR" sz="1100" dirty="0">
                <a:solidFill>
                  <a:schemeClr val="tx1"/>
                </a:solidFill>
              </a:rPr>
              <a:t>……………………………………………………………</a:t>
            </a:r>
          </a:p>
        </p:txBody>
      </p:sp>
      <p:sp>
        <p:nvSpPr>
          <p:cNvPr id="5" name="ZoneTexte 4">
            <a:extLst>
              <a:ext uri="{FF2B5EF4-FFF2-40B4-BE49-F238E27FC236}">
                <a16:creationId xmlns:a16="http://schemas.microsoft.com/office/drawing/2014/main" id="{0E14104F-3EFE-4815-AE90-EE845A46EE76}"/>
              </a:ext>
            </a:extLst>
          </p:cNvPr>
          <p:cNvSpPr txBox="1"/>
          <p:nvPr/>
        </p:nvSpPr>
        <p:spPr>
          <a:xfrm>
            <a:off x="8688010" y="404210"/>
            <a:ext cx="2062975" cy="1399166"/>
          </a:xfrm>
          <a:prstGeom prst="rect">
            <a:avLst/>
          </a:prstGeom>
          <a:noFill/>
          <a:ln>
            <a:solidFill>
              <a:schemeClr val="tx1"/>
            </a:solidFill>
          </a:ln>
        </p:spPr>
        <p:txBody>
          <a:bodyPr wrap="square" rtlCol="0">
            <a:spAutoFit/>
          </a:bodyPr>
          <a:lstStyle/>
          <a:p>
            <a:pPr>
              <a:lnSpc>
                <a:spcPct val="200000"/>
              </a:lnSpc>
            </a:pPr>
            <a:r>
              <a:rPr lang="fr-FR" sz="1100" dirty="0"/>
              <a:t>…………………………………………………………………………………………………………………………………………………………………………………………………………</a:t>
            </a:r>
          </a:p>
        </p:txBody>
      </p:sp>
      <p:sp>
        <p:nvSpPr>
          <p:cNvPr id="15" name="ZoneTexte 14">
            <a:extLst>
              <a:ext uri="{FF2B5EF4-FFF2-40B4-BE49-F238E27FC236}">
                <a16:creationId xmlns:a16="http://schemas.microsoft.com/office/drawing/2014/main" id="{C6602C72-2B24-3B4C-EAEA-B53811D143BA}"/>
              </a:ext>
            </a:extLst>
          </p:cNvPr>
          <p:cNvSpPr txBox="1"/>
          <p:nvPr/>
        </p:nvSpPr>
        <p:spPr>
          <a:xfrm>
            <a:off x="4714977" y="1035076"/>
            <a:ext cx="2062975" cy="1399166"/>
          </a:xfrm>
          <a:prstGeom prst="rect">
            <a:avLst/>
          </a:prstGeom>
          <a:noFill/>
          <a:ln>
            <a:solidFill>
              <a:schemeClr val="tx1"/>
            </a:solidFill>
          </a:ln>
        </p:spPr>
        <p:txBody>
          <a:bodyPr wrap="square" rtlCol="0">
            <a:spAutoFit/>
          </a:bodyPr>
          <a:lstStyle/>
          <a:p>
            <a:pPr>
              <a:lnSpc>
                <a:spcPct val="200000"/>
              </a:lnSpc>
            </a:pPr>
            <a:r>
              <a:rPr lang="fr-FR" sz="1100" dirty="0"/>
              <a:t>…………………………………………………………………………………………………………………………………………………………………………………………………………</a:t>
            </a:r>
          </a:p>
        </p:txBody>
      </p:sp>
      <p:sp>
        <p:nvSpPr>
          <p:cNvPr id="3" name="ZoneTexte 2">
            <a:extLst>
              <a:ext uri="{FF2B5EF4-FFF2-40B4-BE49-F238E27FC236}">
                <a16:creationId xmlns:a16="http://schemas.microsoft.com/office/drawing/2014/main" id="{F50E8B29-2F92-6DC4-1FDA-85E1BE9FE723}"/>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0778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7129F611-7EDE-26F6-9840-3528B8092AE8}"/>
              </a:ext>
            </a:extLst>
          </p:cNvPr>
          <p:cNvCxnSpPr/>
          <p:nvPr/>
        </p:nvCxnSpPr>
        <p:spPr>
          <a:xfrm>
            <a:off x="1718632" y="286438"/>
            <a:ext cx="0" cy="6235547"/>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7CD75647-5AA2-F2EE-026B-6A464FE842B7}"/>
              </a:ext>
            </a:extLst>
          </p:cNvPr>
          <p:cNvSpPr txBox="1"/>
          <p:nvPr/>
        </p:nvSpPr>
        <p:spPr>
          <a:xfrm>
            <a:off x="1101687" y="286439"/>
            <a:ext cx="749147" cy="369332"/>
          </a:xfrm>
          <a:prstGeom prst="rect">
            <a:avLst/>
          </a:prstGeom>
          <a:noFill/>
        </p:spPr>
        <p:txBody>
          <a:bodyPr wrap="square" rtlCol="0">
            <a:spAutoFit/>
          </a:bodyPr>
          <a:lstStyle/>
          <a:p>
            <a:r>
              <a:rPr lang="fr-FR" dirty="0">
                <a:solidFill>
                  <a:srgbClr val="FF0000"/>
                </a:solidFill>
              </a:rPr>
              <a:t>H2</a:t>
            </a:r>
          </a:p>
        </p:txBody>
      </p:sp>
      <p:sp>
        <p:nvSpPr>
          <p:cNvPr id="12" name="ZoneTexte 11">
            <a:extLst>
              <a:ext uri="{FF2B5EF4-FFF2-40B4-BE49-F238E27FC236}">
                <a16:creationId xmlns:a16="http://schemas.microsoft.com/office/drawing/2014/main" id="{E2CE8C34-4847-98B5-F43D-77EF8D73B332}"/>
              </a:ext>
            </a:extLst>
          </p:cNvPr>
          <p:cNvSpPr txBox="1"/>
          <p:nvPr/>
        </p:nvSpPr>
        <p:spPr>
          <a:xfrm>
            <a:off x="1674564" y="297455"/>
            <a:ext cx="9430439" cy="3788858"/>
          </a:xfrm>
          <a:prstGeom prst="rect">
            <a:avLst/>
          </a:prstGeom>
          <a:noFill/>
        </p:spPr>
        <p:txBody>
          <a:bodyPr wrap="square" rtlCol="0">
            <a:spAutoFit/>
          </a:bodyPr>
          <a:lstStyle/>
          <a:p>
            <a:endParaRPr lang="fr-FR" dirty="0"/>
          </a:p>
          <a:p>
            <a:endParaRPr lang="fr-FR" dirty="0"/>
          </a:p>
          <a:p>
            <a:r>
              <a:rPr lang="fr-FR" b="1" u="sng" dirty="0">
                <a:solidFill>
                  <a:srgbClr val="7030A0"/>
                </a:solidFill>
              </a:rPr>
              <a:t>B) Les Romains</a:t>
            </a:r>
          </a:p>
          <a:p>
            <a:pPr marL="342900" indent="-342900">
              <a:lnSpc>
                <a:spcPct val="150000"/>
              </a:lnSpc>
              <a:buAutoNum type="alphaUcParenR"/>
            </a:pPr>
            <a:endParaRPr lang="fr-FR" dirty="0"/>
          </a:p>
          <a:p>
            <a:pPr algn="just">
              <a:lnSpc>
                <a:spcPct val="150000"/>
              </a:lnSpc>
            </a:pPr>
            <a:r>
              <a:rPr lang="fr-FR" u="heavy" dirty="0">
                <a:solidFill>
                  <a:srgbClr val="FF0000"/>
                </a:solidFill>
                <a:uFill>
                  <a:solidFill>
                    <a:srgbClr val="FF0000"/>
                  </a:solidFill>
                </a:uFill>
              </a:rPr>
              <a:t>Jules César</a:t>
            </a:r>
            <a:r>
              <a:rPr lang="fr-FR" dirty="0"/>
              <a:t>, général romain, se lance à la conquête de la Gaule car il souhaite asseoir son pouvoir à Rome.</a:t>
            </a:r>
          </a:p>
          <a:p>
            <a:pPr algn="just">
              <a:lnSpc>
                <a:spcPct val="150000"/>
              </a:lnSpc>
            </a:pPr>
            <a:r>
              <a:rPr lang="fr-FR" dirty="0"/>
              <a:t>Les Gaulois, menés par </a:t>
            </a:r>
            <a:r>
              <a:rPr lang="fr-FR" u="heavy" dirty="0">
                <a:solidFill>
                  <a:srgbClr val="FF0000"/>
                </a:solidFill>
                <a:uFill>
                  <a:solidFill>
                    <a:srgbClr val="FF0000"/>
                  </a:solidFill>
                </a:uFill>
              </a:rPr>
              <a:t>Vercingétorix</a:t>
            </a:r>
            <a:r>
              <a:rPr lang="fr-FR" dirty="0"/>
              <a:t>, gagnent </a:t>
            </a:r>
            <a:r>
              <a:rPr lang="fr-FR" u="heavy" dirty="0">
                <a:solidFill>
                  <a:srgbClr val="FF0000"/>
                </a:solidFill>
                <a:uFill>
                  <a:solidFill>
                    <a:srgbClr val="FF0000"/>
                  </a:solidFill>
                </a:uFill>
              </a:rPr>
              <a:t>la bataille de Gergovie </a:t>
            </a:r>
            <a:r>
              <a:rPr lang="fr-FR" dirty="0"/>
              <a:t>en </a:t>
            </a:r>
            <a:r>
              <a:rPr lang="fr-FR" u="heavy" dirty="0">
                <a:solidFill>
                  <a:srgbClr val="FF0000"/>
                </a:solidFill>
                <a:uFill>
                  <a:solidFill>
                    <a:srgbClr val="FF0000"/>
                  </a:solidFill>
                </a:uFill>
              </a:rPr>
              <a:t>52 avant JC</a:t>
            </a:r>
            <a:r>
              <a:rPr lang="fr-FR" dirty="0"/>
              <a:t>. Les troupes de César fuient vers le Nord. </a:t>
            </a:r>
          </a:p>
          <a:p>
            <a:pPr algn="just">
              <a:lnSpc>
                <a:spcPct val="150000"/>
              </a:lnSpc>
            </a:pPr>
            <a:r>
              <a:rPr lang="fr-FR" dirty="0"/>
              <a:t>Vercingétorix les poursuit jusqu’à Alésia. Mais il doit se retrancher dans l’oppidum d’Alésia. </a:t>
            </a:r>
          </a:p>
          <a:p>
            <a:pPr algn="just">
              <a:lnSpc>
                <a:spcPct val="150000"/>
              </a:lnSpc>
            </a:pPr>
            <a:r>
              <a:rPr lang="fr-FR" dirty="0"/>
              <a:t>Les Romains remportent </a:t>
            </a:r>
            <a:r>
              <a:rPr lang="fr-FR" u="heavy" dirty="0">
                <a:solidFill>
                  <a:srgbClr val="FF0000"/>
                </a:solidFill>
                <a:uFill>
                  <a:solidFill>
                    <a:srgbClr val="FF0000"/>
                  </a:solidFill>
                </a:uFill>
              </a:rPr>
              <a:t>la bataille d’Alésia </a:t>
            </a:r>
            <a:r>
              <a:rPr lang="fr-FR" dirty="0"/>
              <a:t>en 52 avant JC.</a:t>
            </a:r>
          </a:p>
        </p:txBody>
      </p:sp>
      <p:sp>
        <p:nvSpPr>
          <p:cNvPr id="13" name="Forme libre : forme 12">
            <a:extLst>
              <a:ext uri="{FF2B5EF4-FFF2-40B4-BE49-F238E27FC236}">
                <a16:creationId xmlns:a16="http://schemas.microsoft.com/office/drawing/2014/main" id="{82878DDC-8468-2FEB-2F97-DE2322CEED05}"/>
              </a:ext>
            </a:extLst>
          </p:cNvPr>
          <p:cNvSpPr/>
          <p:nvPr/>
        </p:nvSpPr>
        <p:spPr>
          <a:xfrm>
            <a:off x="1705779" y="533341"/>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70C54BE7-5DC6-B97E-D493-196377961916}"/>
              </a:ext>
            </a:extLst>
          </p:cNvPr>
          <p:cNvSpPr/>
          <p:nvPr/>
        </p:nvSpPr>
        <p:spPr>
          <a:xfrm>
            <a:off x="1725977" y="1379804"/>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76E279D6-5A49-289E-BDBC-1A2BE99B7ECF}"/>
              </a:ext>
            </a:extLst>
          </p:cNvPr>
          <p:cNvGrpSpPr/>
          <p:nvPr/>
        </p:nvGrpSpPr>
        <p:grpSpPr>
          <a:xfrm>
            <a:off x="2203374" y="1994054"/>
            <a:ext cx="308472" cy="407624"/>
            <a:chOff x="6940627" y="1564395"/>
            <a:chExt cx="308472" cy="407624"/>
          </a:xfrm>
        </p:grpSpPr>
        <p:cxnSp>
          <p:nvCxnSpPr>
            <p:cNvPr id="16" name="Connecteur droit 15">
              <a:extLst>
                <a:ext uri="{FF2B5EF4-FFF2-40B4-BE49-F238E27FC236}">
                  <a16:creationId xmlns:a16="http://schemas.microsoft.com/office/drawing/2014/main" id="{D75D3D30-B6BB-6D64-F08A-584DBC4899B2}"/>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CABCB3B-FE84-48FA-C5DD-DFC64E04B521}"/>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F594EA8C-9027-CE7E-C67D-F3707A409B43}"/>
              </a:ext>
            </a:extLst>
          </p:cNvPr>
          <p:cNvGrpSpPr/>
          <p:nvPr/>
        </p:nvGrpSpPr>
        <p:grpSpPr>
          <a:xfrm>
            <a:off x="3942202" y="2807465"/>
            <a:ext cx="308472" cy="407624"/>
            <a:chOff x="6940627" y="1564395"/>
            <a:chExt cx="308472" cy="407624"/>
          </a:xfrm>
        </p:grpSpPr>
        <p:cxnSp>
          <p:nvCxnSpPr>
            <p:cNvPr id="21" name="Connecteur droit 20">
              <a:extLst>
                <a:ext uri="{FF2B5EF4-FFF2-40B4-BE49-F238E27FC236}">
                  <a16:creationId xmlns:a16="http://schemas.microsoft.com/office/drawing/2014/main" id="{AEDE1A22-547F-0D0A-72F9-FCB69800C890}"/>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8DFB8FB7-1F1E-EB32-E300-8C79BD13115E}"/>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 name="Groupe 1">
            <a:extLst>
              <a:ext uri="{FF2B5EF4-FFF2-40B4-BE49-F238E27FC236}">
                <a16:creationId xmlns:a16="http://schemas.microsoft.com/office/drawing/2014/main" id="{4337F6A0-DA9B-3E5F-DCF4-468B6F687BB9}"/>
              </a:ext>
            </a:extLst>
          </p:cNvPr>
          <p:cNvGrpSpPr/>
          <p:nvPr/>
        </p:nvGrpSpPr>
        <p:grpSpPr>
          <a:xfrm>
            <a:off x="6981021" y="3664945"/>
            <a:ext cx="308472" cy="407624"/>
            <a:chOff x="6940627" y="1564395"/>
            <a:chExt cx="308472" cy="407624"/>
          </a:xfrm>
        </p:grpSpPr>
        <p:cxnSp>
          <p:nvCxnSpPr>
            <p:cNvPr id="3" name="Connecteur droit 2">
              <a:extLst>
                <a:ext uri="{FF2B5EF4-FFF2-40B4-BE49-F238E27FC236}">
                  <a16:creationId xmlns:a16="http://schemas.microsoft.com/office/drawing/2014/main" id="{79604C90-472C-6215-5D1F-F41AD4122D76}"/>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12844654-6C73-A05E-902F-59C8E88B80D9}"/>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ZoneTexte 6">
            <a:extLst>
              <a:ext uri="{FF2B5EF4-FFF2-40B4-BE49-F238E27FC236}">
                <a16:creationId xmlns:a16="http://schemas.microsoft.com/office/drawing/2014/main" id="{FFE111BA-7A74-094C-8867-EE4A4EE22A46}"/>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056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1">
            <a:extLst>
              <a:ext uri="{FF2B5EF4-FFF2-40B4-BE49-F238E27FC236}">
                <a16:creationId xmlns:a16="http://schemas.microsoft.com/office/drawing/2014/main" id="{5534E85D-A2E2-F41E-90E6-9CA7B6CDF540}"/>
              </a:ext>
            </a:extLst>
          </p:cNvPr>
          <p:cNvSpPr txBox="1"/>
          <p:nvPr/>
        </p:nvSpPr>
        <p:spPr>
          <a:xfrm>
            <a:off x="276448" y="265815"/>
            <a:ext cx="7693652" cy="5741581"/>
          </a:xfrm>
          <a:prstGeom prst="rect">
            <a:avLst/>
          </a:prstGeom>
          <a:solidFill>
            <a:schemeClr val="lt1"/>
          </a:solidFill>
          <a:ln w="6350">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100" b="1" u="sng" dirty="0">
                <a:effectLst/>
                <a:latin typeface="Calibri" panose="020F0502020204030204" pitchFamily="34" charset="0"/>
                <a:ea typeface="Calibri" panose="020F0502020204030204" pitchFamily="34" charset="0"/>
                <a:cs typeface="Times New Roman" panose="02020603050405020304" pitchFamily="18" charset="0"/>
              </a:rPr>
              <a:t>DOC A</a:t>
            </a:r>
            <a:r>
              <a:rPr lang="fr-FR" sz="1100" dirty="0">
                <a:effectLst/>
                <a:latin typeface="Calibri" panose="020F0502020204030204" pitchFamily="34" charset="0"/>
                <a:ea typeface="Calibri" panose="020F0502020204030204" pitchFamily="34" charset="0"/>
                <a:cs typeface="Times New Roman" panose="02020603050405020304" pitchFamily="18" charset="0"/>
              </a:rPr>
              <a:t> : Carte de Rome et ses territoires en 53 avant JC</a:t>
            </a:r>
          </a:p>
        </p:txBody>
      </p:sp>
      <p:graphicFrame>
        <p:nvGraphicFramePr>
          <p:cNvPr id="7" name="Tableau 6">
            <a:extLst>
              <a:ext uri="{FF2B5EF4-FFF2-40B4-BE49-F238E27FC236}">
                <a16:creationId xmlns:a16="http://schemas.microsoft.com/office/drawing/2014/main" id="{C58B89A0-792E-AD08-68EC-6189C961CD19}"/>
              </a:ext>
            </a:extLst>
          </p:cNvPr>
          <p:cNvGraphicFramePr>
            <a:graphicFrameLocks noGrp="1"/>
          </p:cNvGraphicFramePr>
          <p:nvPr>
            <p:extLst>
              <p:ext uri="{D42A27DB-BD31-4B8C-83A1-F6EECF244321}">
                <p14:modId xmlns:p14="http://schemas.microsoft.com/office/powerpoint/2010/main" val="2238852520"/>
              </p:ext>
            </p:extLst>
          </p:nvPr>
        </p:nvGraphicFramePr>
        <p:xfrm>
          <a:off x="8020374" y="1300678"/>
          <a:ext cx="3948342" cy="4684964"/>
        </p:xfrm>
        <a:graphic>
          <a:graphicData uri="http://schemas.openxmlformats.org/drawingml/2006/table">
            <a:tbl>
              <a:tblPr firstRow="1" firstCol="1" bandRow="1">
                <a:tableStyleId>{ED083AE6-46FA-4A59-8FB0-9F97EB10719F}</a:tableStyleId>
              </a:tblPr>
              <a:tblGrid>
                <a:gridCol w="1974171">
                  <a:extLst>
                    <a:ext uri="{9D8B030D-6E8A-4147-A177-3AD203B41FA5}">
                      <a16:colId xmlns:a16="http://schemas.microsoft.com/office/drawing/2014/main" val="405409551"/>
                    </a:ext>
                  </a:extLst>
                </a:gridCol>
                <a:gridCol w="1974171">
                  <a:extLst>
                    <a:ext uri="{9D8B030D-6E8A-4147-A177-3AD203B41FA5}">
                      <a16:colId xmlns:a16="http://schemas.microsoft.com/office/drawing/2014/main" val="1446196509"/>
                    </a:ext>
                  </a:extLst>
                </a:gridCol>
              </a:tblGrid>
              <a:tr h="238438">
                <a:tc>
                  <a:txBody>
                    <a:bodyPr/>
                    <a:lstStyle/>
                    <a:p>
                      <a:pPr algn="ctr">
                        <a:lnSpc>
                          <a:spcPct val="107000"/>
                        </a:lnSpc>
                        <a:spcAft>
                          <a:spcPts val="800"/>
                        </a:spcAft>
                      </a:pPr>
                      <a:r>
                        <a:rPr lang="fr-FR" sz="1800" dirty="0">
                          <a:effectLst/>
                        </a:rPr>
                        <a:t>PROVINCE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rPr>
                        <a:t>PAYS ACTUEL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3323777"/>
                  </a:ext>
                </a:extLst>
              </a:tr>
              <a:tr h="629212">
                <a:tc>
                  <a:txBody>
                    <a:bodyPr/>
                    <a:lstStyle/>
                    <a:p>
                      <a:pPr>
                        <a:lnSpc>
                          <a:spcPct val="107000"/>
                        </a:lnSpc>
                        <a:spcAft>
                          <a:spcPts val="800"/>
                        </a:spcAft>
                      </a:pPr>
                      <a:r>
                        <a:rPr lang="fr-FR" sz="1100" dirty="0">
                          <a:effectLst/>
                        </a:rPr>
                        <a:t> </a:t>
                      </a:r>
                    </a:p>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059689"/>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7338970"/>
                  </a:ext>
                </a:extLst>
              </a:tr>
              <a:tr h="629212">
                <a:tc>
                  <a:txBody>
                    <a:bodyPr/>
                    <a:lstStyle/>
                    <a:p>
                      <a:pPr>
                        <a:lnSpc>
                          <a:spcPct val="107000"/>
                        </a:lnSpc>
                        <a:spcAft>
                          <a:spcPts val="800"/>
                        </a:spcAft>
                      </a:pPr>
                      <a:r>
                        <a:rPr lang="fr-FR" sz="1100">
                          <a:effectLst/>
                        </a:rPr>
                        <a:t> </a:t>
                      </a:r>
                    </a:p>
                    <a:p>
                      <a:pPr algn="ct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67454"/>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2233162"/>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0540180"/>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492121"/>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7081077"/>
                  </a:ext>
                </a:extLst>
              </a:tr>
            </a:tbl>
          </a:graphicData>
        </a:graphic>
      </p:graphicFrame>
      <p:sp>
        <p:nvSpPr>
          <p:cNvPr id="3" name="ZoneTexte 2">
            <a:extLst>
              <a:ext uri="{FF2B5EF4-FFF2-40B4-BE49-F238E27FC236}">
                <a16:creationId xmlns:a16="http://schemas.microsoft.com/office/drawing/2014/main" id="{5061BFED-2FF9-B872-309B-A73FBF821EA0}"/>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pic>
        <p:nvPicPr>
          <p:cNvPr id="1026" name="Picture 2" descr="Jules César - illustration 2">
            <a:extLst>
              <a:ext uri="{FF2B5EF4-FFF2-40B4-BE49-F238E27FC236}">
                <a16:creationId xmlns:a16="http://schemas.microsoft.com/office/drawing/2014/main" id="{E3178A38-660B-6A97-73B6-869004F03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88" y="600441"/>
            <a:ext cx="6667500" cy="4391025"/>
          </a:xfrm>
          <a:prstGeom prst="rect">
            <a:avLst/>
          </a:prstGeom>
          <a:noFill/>
          <a:extLst>
            <a:ext uri="{909E8E84-426E-40DD-AFC4-6F175D3DCCD1}">
              <a14:hiddenFill xmlns:a14="http://schemas.microsoft.com/office/drawing/2010/main">
                <a:solidFill>
                  <a:srgbClr val="FFFFFF"/>
                </a:solidFill>
              </a14:hiddenFill>
            </a:ext>
          </a:extLst>
        </p:spPr>
      </p:pic>
      <p:sp>
        <p:nvSpPr>
          <p:cNvPr id="2" name="Étoile : 5 branches 1">
            <a:extLst>
              <a:ext uri="{FF2B5EF4-FFF2-40B4-BE49-F238E27FC236}">
                <a16:creationId xmlns:a16="http://schemas.microsoft.com/office/drawing/2014/main" id="{CAD8EE16-9B90-D9F4-3396-797EE7608AC1}"/>
              </a:ext>
            </a:extLst>
          </p:cNvPr>
          <p:cNvSpPr/>
          <p:nvPr/>
        </p:nvSpPr>
        <p:spPr>
          <a:xfrm>
            <a:off x="2476951" y="2133600"/>
            <a:ext cx="140677" cy="16412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081A37FF-0986-FD65-C11C-15B03513254F}"/>
              </a:ext>
            </a:extLst>
          </p:cNvPr>
          <p:cNvGrpSpPr/>
          <p:nvPr/>
        </p:nvGrpSpPr>
        <p:grpSpPr>
          <a:xfrm>
            <a:off x="1066801" y="5073527"/>
            <a:ext cx="1806824" cy="369332"/>
            <a:chOff x="1066801" y="5073527"/>
            <a:chExt cx="1806824" cy="369332"/>
          </a:xfrm>
        </p:grpSpPr>
        <p:sp>
          <p:nvSpPr>
            <p:cNvPr id="8" name="Étoile : 5 branches 7">
              <a:extLst>
                <a:ext uri="{FF2B5EF4-FFF2-40B4-BE49-F238E27FC236}">
                  <a16:creationId xmlns:a16="http://schemas.microsoft.com/office/drawing/2014/main" id="{25EB36A7-BE9F-F1D6-2200-C4B429728D89}"/>
                </a:ext>
              </a:extLst>
            </p:cNvPr>
            <p:cNvSpPr/>
            <p:nvPr/>
          </p:nvSpPr>
          <p:spPr>
            <a:xfrm>
              <a:off x="1066801" y="5073527"/>
              <a:ext cx="199292" cy="25256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32FA115-A85F-3D1D-4522-25C5C5E96632}"/>
                </a:ext>
              </a:extLst>
            </p:cNvPr>
            <p:cNvSpPr txBox="1"/>
            <p:nvPr/>
          </p:nvSpPr>
          <p:spPr>
            <a:xfrm>
              <a:off x="1239267" y="5073527"/>
              <a:ext cx="1634358" cy="369332"/>
            </a:xfrm>
            <a:prstGeom prst="rect">
              <a:avLst/>
            </a:prstGeom>
            <a:noFill/>
          </p:spPr>
          <p:txBody>
            <a:bodyPr wrap="none" rtlCol="0">
              <a:spAutoFit/>
            </a:bodyPr>
            <a:lstStyle/>
            <a:p>
              <a:r>
                <a:rPr lang="fr-FR" dirty="0"/>
                <a:t>Bataille d’Alésia</a:t>
              </a:r>
            </a:p>
          </p:txBody>
        </p:sp>
      </p:grpSp>
      <p:grpSp>
        <p:nvGrpSpPr>
          <p:cNvPr id="13" name="Groupe 12">
            <a:extLst>
              <a:ext uri="{FF2B5EF4-FFF2-40B4-BE49-F238E27FC236}">
                <a16:creationId xmlns:a16="http://schemas.microsoft.com/office/drawing/2014/main" id="{03903F0D-CA70-599B-02D1-3A379726AEF6}"/>
              </a:ext>
            </a:extLst>
          </p:cNvPr>
          <p:cNvGrpSpPr/>
          <p:nvPr/>
        </p:nvGrpSpPr>
        <p:grpSpPr>
          <a:xfrm>
            <a:off x="1090246" y="5442859"/>
            <a:ext cx="6145862" cy="369332"/>
            <a:chOff x="890954" y="5482078"/>
            <a:chExt cx="6145862" cy="369332"/>
          </a:xfrm>
        </p:grpSpPr>
        <p:sp>
          <p:nvSpPr>
            <p:cNvPr id="11" name="ZoneTexte 10">
              <a:extLst>
                <a:ext uri="{FF2B5EF4-FFF2-40B4-BE49-F238E27FC236}">
                  <a16:creationId xmlns:a16="http://schemas.microsoft.com/office/drawing/2014/main" id="{BCD1A9BB-9503-DA6A-9A0F-4D78127BA0C8}"/>
                </a:ext>
              </a:extLst>
            </p:cNvPr>
            <p:cNvSpPr txBox="1"/>
            <p:nvPr/>
          </p:nvSpPr>
          <p:spPr>
            <a:xfrm>
              <a:off x="1239267" y="5482078"/>
              <a:ext cx="5797549" cy="369332"/>
            </a:xfrm>
            <a:prstGeom prst="rect">
              <a:avLst/>
            </a:prstGeom>
            <a:noFill/>
          </p:spPr>
          <p:txBody>
            <a:bodyPr wrap="none" rtlCol="0">
              <a:spAutoFit/>
            </a:bodyPr>
            <a:lstStyle/>
            <a:p>
              <a:r>
                <a:rPr lang="fr-FR" dirty="0"/>
                <a:t>Provinces romaines (territoires soumis à l’autorité de Rome)</a:t>
              </a:r>
            </a:p>
          </p:txBody>
        </p:sp>
        <p:sp>
          <p:nvSpPr>
            <p:cNvPr id="12" name="Rectangle 11">
              <a:extLst>
                <a:ext uri="{FF2B5EF4-FFF2-40B4-BE49-F238E27FC236}">
                  <a16:creationId xmlns:a16="http://schemas.microsoft.com/office/drawing/2014/main" id="{22704932-CD6E-ADD0-B2AC-446254B38A1A}"/>
                </a:ext>
              </a:extLst>
            </p:cNvPr>
            <p:cNvSpPr/>
            <p:nvPr/>
          </p:nvSpPr>
          <p:spPr>
            <a:xfrm>
              <a:off x="890954" y="5540461"/>
              <a:ext cx="348313" cy="252565"/>
            </a:xfrm>
            <a:prstGeom prst="rect">
              <a:avLst/>
            </a:prstGeom>
            <a:solidFill>
              <a:srgbClr val="F79448"/>
            </a:solidFill>
            <a:ln>
              <a:solidFill>
                <a:srgbClr val="F79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3916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EB21C9-62D1-5758-C273-7A7CEBCD4FA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 de texte 3">
            <a:extLst>
              <a:ext uri="{FF2B5EF4-FFF2-40B4-BE49-F238E27FC236}">
                <a16:creationId xmlns:a16="http://schemas.microsoft.com/office/drawing/2014/main" id="{CF31D59E-4716-E867-BCF5-046E1468FEC3}"/>
              </a:ext>
            </a:extLst>
          </p:cNvPr>
          <p:cNvSpPr txBox="1">
            <a:spLocks noChangeArrowheads="1"/>
          </p:cNvSpPr>
          <p:nvPr/>
        </p:nvSpPr>
        <p:spPr bwMode="auto">
          <a:xfrm>
            <a:off x="729216" y="140327"/>
            <a:ext cx="11126086" cy="3200749"/>
          </a:xfrm>
          <a:prstGeom prst="rect">
            <a:avLst/>
          </a:prstGeom>
          <a:solidFill>
            <a:srgbClr val="FFFFFF"/>
          </a:solidFill>
          <a:ln w="6350">
            <a:solidFill>
              <a:srgbClr val="ED7D3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 B</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 Ier siècle avant Jésus Christ, les tribus gauloises se sentent menacées par les Romains. Elles </a:t>
            </a:r>
            <a:r>
              <a:rPr lang="fr-FR" altLang="fr-FR" i="1" dirty="0">
                <a:latin typeface="Calibri" panose="020F0502020204030204" pitchFamily="34" charset="0"/>
                <a:ea typeface="Calibri" panose="020F0502020204030204" pitchFamily="34" charset="0"/>
                <a:cs typeface="Times New Roman" panose="02020603050405020304" pitchFamily="18" charset="0"/>
              </a:rPr>
              <a:t>ne sont pas unies sous le commandement d’un même chef. </a:t>
            </a: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chef gaulois, Vercingétorix, leur propose d’unir leur force pour combattre les Romains.</a:t>
            </a: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 tous les moyens, on devrait viser à ce but : interdire aux Romains le fourrage et les approvisionnements. Quand on joue son existence, les biens de fortune deviennent négligeables, il faut brûler les villages et les fermes, il faut brûler les villes afin qu’elles n’offrent pas aux Romains l’occasion de se procurer des vivres. »</a:t>
            </a:r>
            <a:endParaRPr kumimoji="0" lang="fr-FR" altLang="fr-FR"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Paroles de Vercingétorix, rapportées par Jules César</a:t>
            </a:r>
            <a:endParaRPr kumimoji="0" lang="fr-FR" altLang="fr-FR"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FBB9FE27-1036-7AC4-DB2B-DC5A09F26D6D}"/>
              </a:ext>
            </a:extLst>
          </p:cNvPr>
          <p:cNvSpPr>
            <a:spLocks noChangeArrowheads="1"/>
          </p:cNvSpPr>
          <p:nvPr/>
        </p:nvSpPr>
        <p:spPr bwMode="auto">
          <a:xfrm>
            <a:off x="903767" y="2513664"/>
            <a:ext cx="10930270" cy="378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chemeClr val="tx1"/>
                </a:solidFill>
                <a:effectLst/>
              </a:rPr>
            </a:b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Quelle technique Vercingétorix utilise-t-il pour freiner les Romains dans leurs conquêtes ?</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En quoi cela consiste-t-il ? </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p:txBody>
      </p:sp>
      <p:sp>
        <p:nvSpPr>
          <p:cNvPr id="3" name="ZoneTexte 2">
            <a:extLst>
              <a:ext uri="{FF2B5EF4-FFF2-40B4-BE49-F238E27FC236}">
                <a16:creationId xmlns:a16="http://schemas.microsoft.com/office/drawing/2014/main" id="{879EF698-50B7-58C0-B6F9-DA8F9B4DCCEB}"/>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3514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6">
            <a:extLst>
              <a:ext uri="{FF2B5EF4-FFF2-40B4-BE49-F238E27FC236}">
                <a16:creationId xmlns:a16="http://schemas.microsoft.com/office/drawing/2014/main" id="{EC257A20-6A0E-3C82-C3CD-24122F9B68FC}"/>
              </a:ext>
            </a:extLst>
          </p:cNvPr>
          <p:cNvSpPr txBox="1">
            <a:spLocks noChangeArrowheads="1"/>
          </p:cNvSpPr>
          <p:nvPr/>
        </p:nvSpPr>
        <p:spPr bwMode="auto">
          <a:xfrm>
            <a:off x="564015" y="272142"/>
            <a:ext cx="11355841" cy="3033766"/>
          </a:xfrm>
          <a:prstGeom prst="rect">
            <a:avLst/>
          </a:prstGeom>
          <a:solidFill>
            <a:srgbClr val="FFFFFF"/>
          </a:solidFill>
          <a:ln w="6350">
            <a:solidFill>
              <a:srgbClr val="ED7D3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 C</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Alésia, quelques mois après la bataille de Gergovie.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Ayant perdu beaucoup de guerriers, les Gaulois débattent de ce qu’il leur reste à faire</a:t>
            </a:r>
            <a:r>
              <a:rPr lang="fr-FR" altLang="fr-FR" dirty="0">
                <a:latin typeface="Calibri" panose="020F0502020204030204" pitchFamily="34" charset="0"/>
                <a:ea typeface="Calibri" panose="020F0502020204030204" pitchFamily="34" charset="0"/>
                <a:cs typeface="Times New Roman" panose="02020603050405020304" pitchFamily="18" charset="0"/>
              </a:rPr>
              <a:t>. </a:t>
            </a:r>
            <a:r>
              <a:rPr lang="fr-FR" dirty="0"/>
              <a:t>Vercingétorix convoque l’assemblée et dit qu’il n’a pas fait cette guerre pour son propre intérêt mais pour défendre la liberté de tous ; il déclare que, puisqu’ils sont vaincus, il offre sa vie aux Gaulois qui, pour apaiser les Romains, peuvent le tuer ou le livrer comme prisonnier. On envoie une délégation à César. Ce dernier ordonne qu’on lui apporte les armes et qu’on lui amène les chefs. Assis devant son armée, il reçoit les généraux ennemis. On lui livre Vercingétorix, on jette les armes à ses pieds.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Paroles de Vercingétorix, rapportées par Jules César, Ier siècle avant JC</a:t>
            </a:r>
          </a:p>
        </p:txBody>
      </p:sp>
      <p:sp>
        <p:nvSpPr>
          <p:cNvPr id="6" name="Rectangle 3">
            <a:extLst>
              <a:ext uri="{FF2B5EF4-FFF2-40B4-BE49-F238E27FC236}">
                <a16:creationId xmlns:a16="http://schemas.microsoft.com/office/drawing/2014/main" id="{578E7FF6-856E-E571-E08B-4C77E65635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5">
            <a:extLst>
              <a:ext uri="{FF2B5EF4-FFF2-40B4-BE49-F238E27FC236}">
                <a16:creationId xmlns:a16="http://schemas.microsoft.com/office/drawing/2014/main" id="{F86C864A-AA2F-08A1-5835-725A881847B1}"/>
              </a:ext>
            </a:extLst>
          </p:cNvPr>
          <p:cNvSpPr>
            <a:spLocks noChangeArrowheads="1"/>
          </p:cNvSpPr>
          <p:nvPr/>
        </p:nvSpPr>
        <p:spPr bwMode="auto">
          <a:xfrm>
            <a:off x="564015" y="2845979"/>
            <a:ext cx="1131025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chemeClr val="tx1"/>
                </a:solidFill>
                <a:effectLst/>
              </a:rPr>
            </a:b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Selon César, pourquoi Vercingétorix a-t-il lutter contre les Romains ?</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lang="fr-FR" altLang="fr-FR"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De quelle bataille César parle-t-il dans cet extrait</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p>
          <a:p>
            <a:pPr marL="0" marR="0" lvl="0" indent="0" algn="l" defTabSz="914400" rtl="0" eaLnBrk="0" fontAlgn="base" latinLnBrk="0" hangingPunct="0">
              <a:lnSpc>
                <a:spcPct val="100000"/>
              </a:lnSpc>
              <a:spcBef>
                <a:spcPct val="0"/>
              </a:spcBef>
              <a:spcAft>
                <a:spcPct val="0"/>
              </a:spcAft>
              <a:buClrTx/>
              <a:buSzTx/>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A quelle date a-t-elle eu lieu ?</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Que va-t-il advenir de la Gaule à partir de cette date ?</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p:txBody>
      </p:sp>
      <p:sp>
        <p:nvSpPr>
          <p:cNvPr id="3" name="ZoneTexte 2">
            <a:extLst>
              <a:ext uri="{FF2B5EF4-FFF2-40B4-BE49-F238E27FC236}">
                <a16:creationId xmlns:a16="http://schemas.microsoft.com/office/drawing/2014/main" id="{1728FD88-2B90-595B-75F5-CEA6B848E34E}"/>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3581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8FE0AA4-0AC1-5B19-B56D-7146B043BB14}"/>
              </a:ext>
            </a:extLst>
          </p:cNvPr>
          <p:cNvSpPr/>
          <p:nvPr/>
        </p:nvSpPr>
        <p:spPr>
          <a:xfrm>
            <a:off x="374573" y="2214389"/>
            <a:ext cx="11817427" cy="34058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5AFCBE0F-62AA-115C-4A5E-DA405407FBD6}"/>
              </a:ext>
            </a:extLst>
          </p:cNvPr>
          <p:cNvSpPr txBox="1"/>
          <p:nvPr/>
        </p:nvSpPr>
        <p:spPr>
          <a:xfrm>
            <a:off x="2080260" y="3073706"/>
            <a:ext cx="6915150" cy="1692771"/>
          </a:xfrm>
          <a:prstGeom prst="rect">
            <a:avLst/>
          </a:prstGeom>
          <a:solidFill>
            <a:schemeClr val="accent4">
              <a:lumMod val="20000"/>
              <a:lumOff val="80000"/>
            </a:schemeClr>
          </a:solidFill>
        </p:spPr>
        <p:txBody>
          <a:bodyPr wrap="square" rtlCol="0">
            <a:spAutoFit/>
          </a:bodyPr>
          <a:lstStyle/>
          <a:p>
            <a:endParaRPr lang="fr-FR" dirty="0">
              <a:highlight>
                <a:srgbClr val="FFFF00"/>
              </a:highlight>
            </a:endParaRPr>
          </a:p>
          <a:p>
            <a:pPr algn="ctr"/>
            <a:r>
              <a:rPr lang="fr-FR" sz="5000" dirty="0"/>
              <a:t>A N T I Q U I T E</a:t>
            </a:r>
          </a:p>
          <a:p>
            <a:endParaRPr lang="fr-FR" dirty="0"/>
          </a:p>
          <a:p>
            <a:endParaRPr lang="fr-FR" dirty="0"/>
          </a:p>
        </p:txBody>
      </p:sp>
      <p:cxnSp>
        <p:nvCxnSpPr>
          <p:cNvPr id="8" name="Connecteur droit avec flèche 7">
            <a:extLst>
              <a:ext uri="{FF2B5EF4-FFF2-40B4-BE49-F238E27FC236}">
                <a16:creationId xmlns:a16="http://schemas.microsoft.com/office/drawing/2014/main" id="{9FA0AC99-E1FE-661C-0A40-E074D144D949}"/>
              </a:ext>
            </a:extLst>
          </p:cNvPr>
          <p:cNvCxnSpPr/>
          <p:nvPr/>
        </p:nvCxnSpPr>
        <p:spPr>
          <a:xfrm flipV="1">
            <a:off x="2082490" y="1616090"/>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E7401D32-5F76-7BF5-17D0-1220AB4BE0E7}"/>
              </a:ext>
            </a:extLst>
          </p:cNvPr>
          <p:cNvCxnSpPr/>
          <p:nvPr/>
        </p:nvCxnSpPr>
        <p:spPr>
          <a:xfrm flipV="1">
            <a:off x="8973572" y="1634954"/>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DCA8A4B8-50DA-0CDD-C563-763C54E8E931}"/>
              </a:ext>
            </a:extLst>
          </p:cNvPr>
          <p:cNvSpPr txBox="1"/>
          <p:nvPr/>
        </p:nvSpPr>
        <p:spPr>
          <a:xfrm>
            <a:off x="1584310" y="624747"/>
            <a:ext cx="2062975" cy="923330"/>
          </a:xfrm>
          <a:prstGeom prst="rect">
            <a:avLst/>
          </a:prstGeom>
          <a:noFill/>
        </p:spPr>
        <p:txBody>
          <a:bodyPr wrap="square" rtlCol="0">
            <a:spAutoFit/>
          </a:bodyPr>
          <a:lstStyle/>
          <a:p>
            <a:r>
              <a:rPr lang="fr-FR" b="1" u="sng" dirty="0">
                <a:solidFill>
                  <a:srgbClr val="FF0000"/>
                </a:solidFill>
              </a:rPr>
              <a:t>3000 avant JC</a:t>
            </a:r>
            <a:r>
              <a:rPr lang="fr-FR" dirty="0"/>
              <a:t>:</a:t>
            </a:r>
          </a:p>
          <a:p>
            <a:r>
              <a:rPr lang="fr-FR" dirty="0">
                <a:solidFill>
                  <a:srgbClr val="FF0000"/>
                </a:solidFill>
              </a:rPr>
              <a:t>Invention de l’écriture</a:t>
            </a:r>
          </a:p>
        </p:txBody>
      </p:sp>
      <p:sp>
        <p:nvSpPr>
          <p:cNvPr id="11" name="ZoneTexte 10">
            <a:extLst>
              <a:ext uri="{FF2B5EF4-FFF2-40B4-BE49-F238E27FC236}">
                <a16:creationId xmlns:a16="http://schemas.microsoft.com/office/drawing/2014/main" id="{9351904F-80F4-D262-F914-22AE36A9368B}"/>
              </a:ext>
            </a:extLst>
          </p:cNvPr>
          <p:cNvSpPr txBox="1"/>
          <p:nvPr/>
        </p:nvSpPr>
        <p:spPr>
          <a:xfrm>
            <a:off x="8259058" y="652254"/>
            <a:ext cx="2062975" cy="923330"/>
          </a:xfrm>
          <a:prstGeom prst="rect">
            <a:avLst/>
          </a:prstGeom>
          <a:noFill/>
        </p:spPr>
        <p:txBody>
          <a:bodyPr wrap="square" rtlCol="0">
            <a:spAutoFit/>
          </a:bodyPr>
          <a:lstStyle/>
          <a:p>
            <a:r>
              <a:rPr lang="fr-FR" b="1" u="sng" dirty="0">
                <a:solidFill>
                  <a:srgbClr val="FF0000"/>
                </a:solidFill>
              </a:rPr>
              <a:t>476 après JC:</a:t>
            </a:r>
          </a:p>
          <a:p>
            <a:r>
              <a:rPr lang="fr-FR" dirty="0">
                <a:solidFill>
                  <a:srgbClr val="FF0000"/>
                </a:solidFill>
              </a:rPr>
              <a:t>Chute de l’Empire romain d’Occident</a:t>
            </a:r>
          </a:p>
        </p:txBody>
      </p:sp>
      <p:sp>
        <p:nvSpPr>
          <p:cNvPr id="2" name="Rectangle 1">
            <a:extLst>
              <a:ext uri="{FF2B5EF4-FFF2-40B4-BE49-F238E27FC236}">
                <a16:creationId xmlns:a16="http://schemas.microsoft.com/office/drawing/2014/main" id="{7CD957C3-A535-AFBD-F24B-A3244A2A768A}"/>
              </a:ext>
            </a:extLst>
          </p:cNvPr>
          <p:cNvSpPr/>
          <p:nvPr/>
        </p:nvSpPr>
        <p:spPr>
          <a:xfrm>
            <a:off x="377190" y="3063240"/>
            <a:ext cx="1680210" cy="1725930"/>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PREHISTOIRE</a:t>
            </a:r>
          </a:p>
        </p:txBody>
      </p:sp>
      <p:sp>
        <p:nvSpPr>
          <p:cNvPr id="3" name="Rectangle 2">
            <a:extLst>
              <a:ext uri="{FF2B5EF4-FFF2-40B4-BE49-F238E27FC236}">
                <a16:creationId xmlns:a16="http://schemas.microsoft.com/office/drawing/2014/main" id="{DEDAA358-09B2-CD47-671A-1E074E97A4B0}"/>
              </a:ext>
            </a:extLst>
          </p:cNvPr>
          <p:cNvSpPr/>
          <p:nvPr/>
        </p:nvSpPr>
        <p:spPr>
          <a:xfrm>
            <a:off x="8980862" y="3049386"/>
            <a:ext cx="1507029" cy="1725930"/>
          </a:xfrm>
          <a:prstGeom prst="rect">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MOYEN-AGE</a:t>
            </a:r>
          </a:p>
        </p:txBody>
      </p:sp>
      <p:sp>
        <p:nvSpPr>
          <p:cNvPr id="7" name="ZoneTexte 6">
            <a:extLst>
              <a:ext uri="{FF2B5EF4-FFF2-40B4-BE49-F238E27FC236}">
                <a16:creationId xmlns:a16="http://schemas.microsoft.com/office/drawing/2014/main" id="{BC703416-2F2B-4283-E6FB-680A53BBDC9D}"/>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95844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153" y="130018"/>
            <a:ext cx="3324447" cy="336917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902" y="3802637"/>
            <a:ext cx="1572289" cy="2574829"/>
          </a:xfrm>
          <a:prstGeom prst="rect">
            <a:avLst/>
          </a:prstGeom>
        </p:spPr>
      </p:pic>
      <p:pic>
        <p:nvPicPr>
          <p:cNvPr id="10" name="Image 9"/>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7506586" y="0"/>
            <a:ext cx="3969451" cy="3799916"/>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0388" y="3976577"/>
            <a:ext cx="1108131" cy="2585640"/>
          </a:xfrm>
          <a:prstGeom prst="rect">
            <a:avLst/>
          </a:prstGeom>
        </p:spPr>
      </p:pic>
      <p:sp>
        <p:nvSpPr>
          <p:cNvPr id="3" name="ZoneTexte 2">
            <a:extLst>
              <a:ext uri="{FF2B5EF4-FFF2-40B4-BE49-F238E27FC236}">
                <a16:creationId xmlns:a16="http://schemas.microsoft.com/office/drawing/2014/main" id="{E0BF4BCA-4041-229F-7CEF-766967E159FB}"/>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7301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337F6A0-DA9B-3E5F-DCF4-468B6F687BB9}"/>
              </a:ext>
            </a:extLst>
          </p:cNvPr>
          <p:cNvGrpSpPr/>
          <p:nvPr/>
        </p:nvGrpSpPr>
        <p:grpSpPr>
          <a:xfrm>
            <a:off x="6981021" y="3664945"/>
            <a:ext cx="308472" cy="407624"/>
            <a:chOff x="6940627" y="1564395"/>
            <a:chExt cx="308472" cy="407624"/>
          </a:xfrm>
        </p:grpSpPr>
        <p:cxnSp>
          <p:nvCxnSpPr>
            <p:cNvPr id="3" name="Connecteur droit 2">
              <a:extLst>
                <a:ext uri="{FF2B5EF4-FFF2-40B4-BE49-F238E27FC236}">
                  <a16:creationId xmlns:a16="http://schemas.microsoft.com/office/drawing/2014/main" id="{79604C90-472C-6215-5D1F-F41AD4122D76}"/>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12844654-6C73-A05E-902F-59C8E88B80D9}"/>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ZoneTexte 5">
            <a:extLst>
              <a:ext uri="{FF2B5EF4-FFF2-40B4-BE49-F238E27FC236}">
                <a16:creationId xmlns:a16="http://schemas.microsoft.com/office/drawing/2014/main" id="{3E9A8783-BD8A-C8AD-038B-E2C1B7C3FE99}"/>
              </a:ext>
            </a:extLst>
          </p:cNvPr>
          <p:cNvSpPr txBox="1"/>
          <p:nvPr/>
        </p:nvSpPr>
        <p:spPr>
          <a:xfrm>
            <a:off x="1578428" y="4659085"/>
            <a:ext cx="3629070" cy="369332"/>
          </a:xfrm>
          <a:prstGeom prst="rect">
            <a:avLst/>
          </a:prstGeom>
          <a:noFill/>
        </p:spPr>
        <p:txBody>
          <a:bodyPr wrap="none" rtlCol="0">
            <a:spAutoFit/>
          </a:bodyPr>
          <a:lstStyle/>
          <a:p>
            <a:r>
              <a:rPr lang="fr-FR" dirty="0"/>
              <a:t>Thermes gallo-romains d’Entrammes</a:t>
            </a:r>
          </a:p>
        </p:txBody>
      </p:sp>
      <p:pic>
        <p:nvPicPr>
          <p:cNvPr id="4098" name="Picture 2">
            <a:extLst>
              <a:ext uri="{FF2B5EF4-FFF2-40B4-BE49-F238E27FC236}">
                <a16:creationId xmlns:a16="http://schemas.microsoft.com/office/drawing/2014/main" id="{7930C995-0C09-F85F-6A41-EAFD7BD8D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672" y="3494314"/>
            <a:ext cx="3544328" cy="33636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56C9310-9215-E9D7-D457-3D29C97B0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38" y="97971"/>
            <a:ext cx="8631747" cy="451008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8547225-EC78-D4AB-78EC-6E2977746335}"/>
              </a:ext>
            </a:extLst>
          </p:cNvPr>
          <p:cNvSpPr txBox="1"/>
          <p:nvPr/>
        </p:nvSpPr>
        <p:spPr>
          <a:xfrm>
            <a:off x="6241312" y="6464595"/>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7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123F124-4598-BCFD-33DE-BA8583F28E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428" t="31686" r="14108" b="20917"/>
          <a:stretch/>
        </p:blipFill>
        <p:spPr bwMode="auto">
          <a:xfrm>
            <a:off x="191386" y="603268"/>
            <a:ext cx="6213342" cy="2842729"/>
          </a:xfrm>
          <a:prstGeom prst="rect">
            <a:avLst/>
          </a:prstGeom>
          <a:noFill/>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6D694F8D-4331-3198-3D18-F707918AA83C}"/>
              </a:ext>
            </a:extLst>
          </p:cNvPr>
          <p:cNvSpPr txBox="1"/>
          <p:nvPr/>
        </p:nvSpPr>
        <p:spPr>
          <a:xfrm>
            <a:off x="252904" y="3025214"/>
            <a:ext cx="2105256" cy="369332"/>
          </a:xfrm>
          <a:prstGeom prst="rect">
            <a:avLst/>
          </a:prstGeom>
          <a:noFill/>
        </p:spPr>
        <p:txBody>
          <a:bodyPr wrap="none" rtlCol="0">
            <a:spAutoFit/>
          </a:bodyPr>
          <a:lstStyle/>
          <a:p>
            <a:r>
              <a:rPr lang="fr-FR" dirty="0">
                <a:solidFill>
                  <a:srgbClr val="CC00CC"/>
                </a:solidFill>
              </a:rPr>
              <a:t>Les arènes de Nîmes</a:t>
            </a:r>
          </a:p>
        </p:txBody>
      </p:sp>
      <p:pic>
        <p:nvPicPr>
          <p:cNvPr id="8" name="Image 7">
            <a:extLst>
              <a:ext uri="{FF2B5EF4-FFF2-40B4-BE49-F238E27FC236}">
                <a16:creationId xmlns:a16="http://schemas.microsoft.com/office/drawing/2014/main" id="{C30D1D71-8427-FEB9-EBA3-EAC9926F03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1" t="17176" r="17494" b="22834"/>
          <a:stretch/>
        </p:blipFill>
        <p:spPr bwMode="auto">
          <a:xfrm>
            <a:off x="6643244" y="488757"/>
            <a:ext cx="4825903" cy="3051883"/>
          </a:xfrm>
          <a:prstGeom prst="rect">
            <a:avLst/>
          </a:prstGeom>
          <a:noFill/>
          <a:ln>
            <a:noFill/>
          </a:ln>
          <a:extLst>
            <a:ext uri="{53640926-AAD7-44D8-BBD7-CCE9431645EC}">
              <a14:shadowObscured xmlns:a14="http://schemas.microsoft.com/office/drawing/2010/main"/>
            </a:ext>
          </a:extLst>
        </p:spPr>
      </p:pic>
      <p:sp>
        <p:nvSpPr>
          <p:cNvPr id="11" name="ZoneTexte 10">
            <a:extLst>
              <a:ext uri="{FF2B5EF4-FFF2-40B4-BE49-F238E27FC236}">
                <a16:creationId xmlns:a16="http://schemas.microsoft.com/office/drawing/2014/main" id="{EF8A912D-A400-E05A-94E7-1A15A50ED5E1}"/>
              </a:ext>
            </a:extLst>
          </p:cNvPr>
          <p:cNvSpPr txBox="1"/>
          <p:nvPr/>
        </p:nvSpPr>
        <p:spPr>
          <a:xfrm>
            <a:off x="9602466" y="880982"/>
            <a:ext cx="1695849" cy="369332"/>
          </a:xfrm>
          <a:prstGeom prst="rect">
            <a:avLst/>
          </a:prstGeom>
          <a:noFill/>
        </p:spPr>
        <p:txBody>
          <a:bodyPr wrap="none" rtlCol="0">
            <a:spAutoFit/>
          </a:bodyPr>
          <a:lstStyle/>
          <a:p>
            <a:r>
              <a:rPr lang="fr-FR" dirty="0">
                <a:solidFill>
                  <a:srgbClr val="CC00CC"/>
                </a:solidFill>
              </a:rPr>
              <a:t>Le pont du Gard</a:t>
            </a:r>
          </a:p>
        </p:txBody>
      </p:sp>
      <p:pic>
        <p:nvPicPr>
          <p:cNvPr id="12" name="Image 11">
            <a:extLst>
              <a:ext uri="{FF2B5EF4-FFF2-40B4-BE49-F238E27FC236}">
                <a16:creationId xmlns:a16="http://schemas.microsoft.com/office/drawing/2014/main" id="{A6BAE725-49DC-8A43-A188-AF24168CA7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75" r="10936"/>
          <a:stretch/>
        </p:blipFill>
        <p:spPr bwMode="auto">
          <a:xfrm>
            <a:off x="119653" y="3455372"/>
            <a:ext cx="3931352" cy="3290258"/>
          </a:xfrm>
          <a:prstGeom prst="rect">
            <a:avLst/>
          </a:prstGeom>
          <a:noFill/>
          <a:ln>
            <a:noFill/>
          </a:ln>
          <a:extLst>
            <a:ext uri="{53640926-AAD7-44D8-BBD7-CCE9431645EC}">
              <a14:shadowObscured xmlns:a14="http://schemas.microsoft.com/office/drawing/2010/main"/>
            </a:ext>
          </a:extLst>
        </p:spPr>
      </p:pic>
      <p:sp>
        <p:nvSpPr>
          <p:cNvPr id="14" name="ZoneTexte 13">
            <a:extLst>
              <a:ext uri="{FF2B5EF4-FFF2-40B4-BE49-F238E27FC236}">
                <a16:creationId xmlns:a16="http://schemas.microsoft.com/office/drawing/2014/main" id="{F7FED0B5-07C9-D3DC-C955-6E26D036871D}"/>
              </a:ext>
            </a:extLst>
          </p:cNvPr>
          <p:cNvSpPr txBox="1"/>
          <p:nvPr/>
        </p:nvSpPr>
        <p:spPr>
          <a:xfrm>
            <a:off x="2925220" y="3554082"/>
            <a:ext cx="2709268" cy="369332"/>
          </a:xfrm>
          <a:prstGeom prst="rect">
            <a:avLst/>
          </a:prstGeom>
          <a:noFill/>
        </p:spPr>
        <p:txBody>
          <a:bodyPr wrap="none" rtlCol="0">
            <a:spAutoFit/>
          </a:bodyPr>
          <a:lstStyle/>
          <a:p>
            <a:r>
              <a:rPr lang="fr-FR" dirty="0">
                <a:solidFill>
                  <a:srgbClr val="CC00CC"/>
                </a:solidFill>
              </a:rPr>
              <a:t>La maison carrée de Nîmes</a:t>
            </a:r>
          </a:p>
        </p:txBody>
      </p:sp>
      <p:sp>
        <p:nvSpPr>
          <p:cNvPr id="16" name="ZoneTexte 15">
            <a:extLst>
              <a:ext uri="{FF2B5EF4-FFF2-40B4-BE49-F238E27FC236}">
                <a16:creationId xmlns:a16="http://schemas.microsoft.com/office/drawing/2014/main" id="{C6BA094A-5823-0A60-B406-22E9E0AFCA9B}"/>
              </a:ext>
            </a:extLst>
          </p:cNvPr>
          <p:cNvSpPr txBox="1"/>
          <p:nvPr/>
        </p:nvSpPr>
        <p:spPr>
          <a:xfrm>
            <a:off x="174931" y="-95693"/>
            <a:ext cx="8294643" cy="707886"/>
          </a:xfrm>
          <a:prstGeom prst="rect">
            <a:avLst/>
          </a:prstGeom>
          <a:noFill/>
        </p:spPr>
        <p:txBody>
          <a:bodyPr wrap="none" rtlCol="0">
            <a:spAutoFit/>
          </a:bodyPr>
          <a:lstStyle/>
          <a:p>
            <a:r>
              <a:rPr lang="fr-FR" sz="4000" dirty="0"/>
              <a:t>Qu’est-ce que c’est ? Où se trouve-t-il ?</a:t>
            </a:r>
          </a:p>
        </p:txBody>
      </p:sp>
      <p:pic>
        <p:nvPicPr>
          <p:cNvPr id="17" name="Picture 2">
            <a:extLst>
              <a:ext uri="{FF2B5EF4-FFF2-40B4-BE49-F238E27FC236}">
                <a16:creationId xmlns:a16="http://schemas.microsoft.com/office/drawing/2014/main" id="{7FE28D05-2565-89D5-0AF8-112F79CFE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302" y="3444948"/>
            <a:ext cx="4451497" cy="333862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7F46D993-9758-38B3-936F-91FB8CDF3BC4}"/>
              </a:ext>
            </a:extLst>
          </p:cNvPr>
          <p:cNvSpPr txBox="1"/>
          <p:nvPr/>
        </p:nvSpPr>
        <p:spPr>
          <a:xfrm>
            <a:off x="10229788" y="4365700"/>
            <a:ext cx="1962212" cy="923330"/>
          </a:xfrm>
          <a:prstGeom prst="rect">
            <a:avLst/>
          </a:prstGeom>
          <a:noFill/>
        </p:spPr>
        <p:txBody>
          <a:bodyPr wrap="square" rtlCol="0">
            <a:spAutoFit/>
          </a:bodyPr>
          <a:lstStyle/>
          <a:p>
            <a:r>
              <a:rPr lang="fr-FR" dirty="0">
                <a:solidFill>
                  <a:srgbClr val="CC00CC"/>
                </a:solidFill>
              </a:rPr>
              <a:t>La porte romaine d’Arroux</a:t>
            </a:r>
          </a:p>
          <a:p>
            <a:r>
              <a:rPr lang="fr-FR" dirty="0">
                <a:solidFill>
                  <a:srgbClr val="CC00CC"/>
                </a:solidFill>
              </a:rPr>
              <a:t>à Autun</a:t>
            </a:r>
          </a:p>
        </p:txBody>
      </p:sp>
      <p:sp>
        <p:nvSpPr>
          <p:cNvPr id="3" name="ZoneTexte 2">
            <a:extLst>
              <a:ext uri="{FF2B5EF4-FFF2-40B4-BE49-F238E27FC236}">
                <a16:creationId xmlns:a16="http://schemas.microsoft.com/office/drawing/2014/main" id="{A318F6B8-4A67-C4EB-8F6E-FECEA794B1EE}"/>
              </a:ext>
            </a:extLst>
          </p:cNvPr>
          <p:cNvSpPr txBox="1"/>
          <p:nvPr/>
        </p:nvSpPr>
        <p:spPr>
          <a:xfrm>
            <a:off x="10430540" y="6422065"/>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13645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A0DC21F-10B6-FA66-7AAA-C8386AAB7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64" y="332608"/>
            <a:ext cx="5345528" cy="511126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50835ADA-1FC3-4CA3-8566-01AFFAB0BF6D}"/>
              </a:ext>
            </a:extLst>
          </p:cNvPr>
          <p:cNvCxnSpPr>
            <a:cxnSpLocks/>
          </p:cNvCxnSpPr>
          <p:nvPr/>
        </p:nvCxnSpPr>
        <p:spPr>
          <a:xfrm flipV="1">
            <a:off x="3370521" y="4724400"/>
            <a:ext cx="0" cy="6982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EAB229CA-C898-A9E8-EEA6-9FF90EAE867E}"/>
              </a:ext>
            </a:extLst>
          </p:cNvPr>
          <p:cNvSpPr txBox="1"/>
          <p:nvPr/>
        </p:nvSpPr>
        <p:spPr>
          <a:xfrm>
            <a:off x="3119101" y="5462137"/>
            <a:ext cx="776175" cy="369332"/>
          </a:xfrm>
          <a:prstGeom prst="rect">
            <a:avLst/>
          </a:prstGeom>
          <a:noFill/>
        </p:spPr>
        <p:txBody>
          <a:bodyPr wrap="none" rtlCol="0">
            <a:spAutoFit/>
          </a:bodyPr>
          <a:lstStyle/>
          <a:p>
            <a:r>
              <a:rPr lang="fr-FR" dirty="0"/>
              <a:t>Nîmes</a:t>
            </a:r>
          </a:p>
        </p:txBody>
      </p:sp>
      <p:cxnSp>
        <p:nvCxnSpPr>
          <p:cNvPr id="11" name="Connecteur droit avec flèche 10">
            <a:extLst>
              <a:ext uri="{FF2B5EF4-FFF2-40B4-BE49-F238E27FC236}">
                <a16:creationId xmlns:a16="http://schemas.microsoft.com/office/drawing/2014/main" id="{2035D3AE-AC92-DFFC-9126-8E28942F3D94}"/>
              </a:ext>
            </a:extLst>
          </p:cNvPr>
          <p:cNvCxnSpPr>
            <a:cxnSpLocks/>
          </p:cNvCxnSpPr>
          <p:nvPr/>
        </p:nvCxnSpPr>
        <p:spPr>
          <a:xfrm flipH="1" flipV="1">
            <a:off x="3716215" y="2888239"/>
            <a:ext cx="1193242" cy="271790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ZoneTexte 11">
            <a:extLst>
              <a:ext uri="{FF2B5EF4-FFF2-40B4-BE49-F238E27FC236}">
                <a16:creationId xmlns:a16="http://schemas.microsoft.com/office/drawing/2014/main" id="{DDF75B1A-CDC1-E837-6A27-0146AE2E9B59}"/>
              </a:ext>
            </a:extLst>
          </p:cNvPr>
          <p:cNvSpPr txBox="1"/>
          <p:nvPr/>
        </p:nvSpPr>
        <p:spPr>
          <a:xfrm>
            <a:off x="4911229" y="5533487"/>
            <a:ext cx="4154471" cy="923330"/>
          </a:xfrm>
          <a:prstGeom prst="rect">
            <a:avLst/>
          </a:prstGeom>
          <a:noFill/>
        </p:spPr>
        <p:txBody>
          <a:bodyPr wrap="none" rtlCol="0">
            <a:spAutoFit/>
          </a:bodyPr>
          <a:lstStyle/>
          <a:p>
            <a:r>
              <a:rPr lang="fr-FR" dirty="0"/>
              <a:t>Autun</a:t>
            </a:r>
          </a:p>
          <a:p>
            <a:r>
              <a:rPr lang="fr-FR" dirty="0"/>
              <a:t>construite par l’Empereur romain Auguste</a:t>
            </a:r>
          </a:p>
          <a:p>
            <a:r>
              <a:rPr lang="fr-FR" dirty="0"/>
              <a:t>(</a:t>
            </a:r>
            <a:r>
              <a:rPr lang="fr-FR" dirty="0" err="1"/>
              <a:t>Augustudunum</a:t>
            </a:r>
            <a:r>
              <a:rPr lang="fr-FR" dirty="0"/>
              <a:t>)</a:t>
            </a:r>
          </a:p>
        </p:txBody>
      </p:sp>
      <p:pic>
        <p:nvPicPr>
          <p:cNvPr id="13" name="Image 12">
            <a:extLst>
              <a:ext uri="{FF2B5EF4-FFF2-40B4-BE49-F238E27FC236}">
                <a16:creationId xmlns:a16="http://schemas.microsoft.com/office/drawing/2014/main" id="{1A938FAA-D55D-2C5B-DB64-F0D1EB56837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250651" y="340494"/>
            <a:ext cx="6787177" cy="3927237"/>
          </a:xfrm>
          <a:prstGeom prst="rect">
            <a:avLst/>
          </a:prstGeom>
        </p:spPr>
      </p:pic>
      <p:sp>
        <p:nvSpPr>
          <p:cNvPr id="3" name="ZoneTexte 2">
            <a:extLst>
              <a:ext uri="{FF2B5EF4-FFF2-40B4-BE49-F238E27FC236}">
                <a16:creationId xmlns:a16="http://schemas.microsoft.com/office/drawing/2014/main" id="{7193D6F4-3A84-3CF9-73D9-F71FB4A835AA}"/>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409837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742FABB-92AA-99C8-6BDF-990EA037957F}"/>
              </a:ext>
            </a:extLst>
          </p:cNvPr>
          <p:cNvSpPr txBox="1"/>
          <p:nvPr/>
        </p:nvSpPr>
        <p:spPr>
          <a:xfrm>
            <a:off x="946297" y="781316"/>
            <a:ext cx="10504967" cy="3276282"/>
          </a:xfrm>
          <a:prstGeom prst="rect">
            <a:avLst/>
          </a:prstGeom>
          <a:noFill/>
        </p:spPr>
        <p:txBody>
          <a:bodyPr wrap="square">
            <a:spAutoFit/>
          </a:bodyPr>
          <a:lstStyle/>
          <a:p>
            <a:pPr algn="just">
              <a:lnSpc>
                <a:spcPct val="150000"/>
              </a:lnSpc>
            </a:pPr>
            <a:r>
              <a:rPr lang="fr-FR" sz="2000" b="1" u="sng" dirty="0">
                <a:solidFill>
                  <a:srgbClr val="FF0000"/>
                </a:solidFill>
              </a:rPr>
              <a:t>Séance 2 </a:t>
            </a:r>
            <a:r>
              <a:rPr lang="fr-FR" sz="2000" b="1" dirty="0">
                <a:solidFill>
                  <a:srgbClr val="FF0000"/>
                </a:solidFill>
              </a:rPr>
              <a:t>: La romanisation de la Gaule</a:t>
            </a:r>
          </a:p>
          <a:p>
            <a:pPr algn="just">
              <a:lnSpc>
                <a:spcPct val="150000"/>
              </a:lnSpc>
            </a:pPr>
            <a:endParaRPr lang="fr-FR" sz="2000" dirty="0"/>
          </a:p>
          <a:p>
            <a:pPr algn="just">
              <a:lnSpc>
                <a:spcPct val="150000"/>
              </a:lnSpc>
            </a:pPr>
            <a:endParaRPr lang="fr-FR" sz="2000" dirty="0"/>
          </a:p>
          <a:p>
            <a:pPr algn="just">
              <a:lnSpc>
                <a:spcPct val="150000"/>
              </a:lnSpc>
            </a:pPr>
            <a:r>
              <a:rPr lang="fr-FR" sz="2000" dirty="0"/>
              <a:t>A partir de 52 avant JC (victoire des Romains à Alésia), commence </a:t>
            </a:r>
            <a:r>
              <a:rPr lang="fr-FR" sz="2000" u="heavy" dirty="0">
                <a:solidFill>
                  <a:srgbClr val="FF0000"/>
                </a:solidFill>
                <a:uFill>
                  <a:solidFill>
                    <a:srgbClr val="FF0000"/>
                  </a:solidFill>
                </a:uFill>
              </a:rPr>
              <a:t>la romanisation de la Gaule.</a:t>
            </a:r>
          </a:p>
          <a:p>
            <a:pPr algn="just">
              <a:lnSpc>
                <a:spcPct val="150000"/>
              </a:lnSpc>
            </a:pPr>
            <a:r>
              <a:rPr lang="fr-FR" sz="2000" dirty="0">
                <a:uFill>
                  <a:solidFill>
                    <a:srgbClr val="FF0000"/>
                  </a:solidFill>
                </a:uFill>
              </a:rPr>
              <a:t>Les Gaulois vont peu à peu vivre à la romaine </a:t>
            </a:r>
            <a:r>
              <a:rPr lang="fr-FR" sz="2000" dirty="0"/>
              <a:t>: ils apprennent à parler latin, adoptent la monnaie romaine, construisent des bâtiments sur le modèle romain (thermes, temples, arènes…).</a:t>
            </a:r>
          </a:p>
          <a:p>
            <a:pPr algn="just">
              <a:lnSpc>
                <a:spcPct val="150000"/>
              </a:lnSpc>
            </a:pPr>
            <a:r>
              <a:rPr lang="fr-FR" sz="2000" dirty="0"/>
              <a:t>La romanisation s’est faite sur 4 siècles environ (du II </a:t>
            </a:r>
            <a:r>
              <a:rPr lang="fr-FR" sz="2000" dirty="0" err="1"/>
              <a:t>ème</a:t>
            </a:r>
            <a:r>
              <a:rPr lang="fr-FR" sz="2000" dirty="0"/>
              <a:t>  siècle avant JC au II </a:t>
            </a:r>
            <a:r>
              <a:rPr lang="fr-FR" sz="2000" dirty="0" err="1"/>
              <a:t>ème</a:t>
            </a:r>
            <a:r>
              <a:rPr lang="fr-FR" sz="2000" dirty="0"/>
              <a:t> siècle après JC).</a:t>
            </a:r>
          </a:p>
        </p:txBody>
      </p:sp>
      <p:cxnSp>
        <p:nvCxnSpPr>
          <p:cNvPr id="6" name="Connecteur droit 5">
            <a:extLst>
              <a:ext uri="{FF2B5EF4-FFF2-40B4-BE49-F238E27FC236}">
                <a16:creationId xmlns:a16="http://schemas.microsoft.com/office/drawing/2014/main" id="{22134495-FE82-B36B-BE51-162D04C9379D}"/>
              </a:ext>
            </a:extLst>
          </p:cNvPr>
          <p:cNvCxnSpPr/>
          <p:nvPr/>
        </p:nvCxnSpPr>
        <p:spPr>
          <a:xfrm>
            <a:off x="921190" y="339601"/>
            <a:ext cx="0" cy="6235547"/>
          </a:xfrm>
          <a:prstGeom prst="line">
            <a:avLst/>
          </a:prstGeom>
        </p:spPr>
        <p:style>
          <a:lnRef idx="1">
            <a:schemeClr val="accent1"/>
          </a:lnRef>
          <a:fillRef idx="0">
            <a:schemeClr val="accent1"/>
          </a:fillRef>
          <a:effectRef idx="0">
            <a:schemeClr val="accent1"/>
          </a:effectRef>
          <a:fontRef idx="minor">
            <a:schemeClr val="tx1"/>
          </a:fontRef>
        </p:style>
      </p:cxnSp>
      <p:sp>
        <p:nvSpPr>
          <p:cNvPr id="7" name="Forme libre : forme 6">
            <a:extLst>
              <a:ext uri="{FF2B5EF4-FFF2-40B4-BE49-F238E27FC236}">
                <a16:creationId xmlns:a16="http://schemas.microsoft.com/office/drawing/2014/main" id="{E60242A5-3781-0D7B-4BFE-85C460AFA544}"/>
              </a:ext>
            </a:extLst>
          </p:cNvPr>
          <p:cNvSpPr/>
          <p:nvPr/>
        </p:nvSpPr>
        <p:spPr>
          <a:xfrm>
            <a:off x="956930" y="1446028"/>
            <a:ext cx="1275907" cy="233916"/>
          </a:xfrm>
          <a:custGeom>
            <a:avLst/>
            <a:gdLst>
              <a:gd name="connsiteX0" fmla="*/ 0 w 1275907"/>
              <a:gd name="connsiteY0" fmla="*/ 170121 h 233916"/>
              <a:gd name="connsiteX1" fmla="*/ 21265 w 1275907"/>
              <a:gd name="connsiteY1" fmla="*/ 74428 h 233916"/>
              <a:gd name="connsiteX2" fmla="*/ 106326 w 1275907"/>
              <a:gd name="connsiteY2" fmla="*/ 42530 h 233916"/>
              <a:gd name="connsiteX3" fmla="*/ 180754 w 1275907"/>
              <a:gd name="connsiteY3" fmla="*/ 63795 h 233916"/>
              <a:gd name="connsiteX4" fmla="*/ 191386 w 1275907"/>
              <a:gd name="connsiteY4" fmla="*/ 148856 h 233916"/>
              <a:gd name="connsiteX5" fmla="*/ 212651 w 1275907"/>
              <a:gd name="connsiteY5" fmla="*/ 191386 h 233916"/>
              <a:gd name="connsiteX6" fmla="*/ 340242 w 1275907"/>
              <a:gd name="connsiteY6" fmla="*/ 159488 h 233916"/>
              <a:gd name="connsiteX7" fmla="*/ 350875 w 1275907"/>
              <a:gd name="connsiteY7" fmla="*/ 106325 h 233916"/>
              <a:gd name="connsiteX8" fmla="*/ 435935 w 1275907"/>
              <a:gd name="connsiteY8" fmla="*/ 10632 h 233916"/>
              <a:gd name="connsiteX9" fmla="*/ 467833 w 1275907"/>
              <a:gd name="connsiteY9" fmla="*/ 0 h 233916"/>
              <a:gd name="connsiteX10" fmla="*/ 542261 w 1275907"/>
              <a:gd name="connsiteY10" fmla="*/ 74428 h 233916"/>
              <a:gd name="connsiteX11" fmla="*/ 574158 w 1275907"/>
              <a:gd name="connsiteY11" fmla="*/ 170121 h 233916"/>
              <a:gd name="connsiteX12" fmla="*/ 648586 w 1275907"/>
              <a:gd name="connsiteY12" fmla="*/ 180753 h 233916"/>
              <a:gd name="connsiteX13" fmla="*/ 754912 w 1275907"/>
              <a:gd name="connsiteY13" fmla="*/ 170121 h 233916"/>
              <a:gd name="connsiteX14" fmla="*/ 776177 w 1275907"/>
              <a:gd name="connsiteY14" fmla="*/ 127591 h 233916"/>
              <a:gd name="connsiteX15" fmla="*/ 797442 w 1275907"/>
              <a:gd name="connsiteY15" fmla="*/ 63795 h 233916"/>
              <a:gd name="connsiteX16" fmla="*/ 914400 w 1275907"/>
              <a:gd name="connsiteY16" fmla="*/ 10632 h 233916"/>
              <a:gd name="connsiteX17" fmla="*/ 978196 w 1275907"/>
              <a:gd name="connsiteY17" fmla="*/ 21265 h 233916"/>
              <a:gd name="connsiteX18" fmla="*/ 999461 w 1275907"/>
              <a:gd name="connsiteY18" fmla="*/ 106325 h 233916"/>
              <a:gd name="connsiteX19" fmla="*/ 1052623 w 1275907"/>
              <a:gd name="connsiteY19" fmla="*/ 202019 h 233916"/>
              <a:gd name="connsiteX20" fmla="*/ 1158949 w 1275907"/>
              <a:gd name="connsiteY20" fmla="*/ 233916 h 233916"/>
              <a:gd name="connsiteX21" fmla="*/ 1275907 w 1275907"/>
              <a:gd name="connsiteY21" fmla="*/ 180753 h 23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5907" h="233916">
                <a:moveTo>
                  <a:pt x="0" y="170121"/>
                </a:moveTo>
                <a:cubicBezTo>
                  <a:pt x="7088" y="138223"/>
                  <a:pt x="5618" y="103114"/>
                  <a:pt x="21265" y="74428"/>
                </a:cubicBezTo>
                <a:cubicBezTo>
                  <a:pt x="30044" y="58334"/>
                  <a:pt x="91587" y="46215"/>
                  <a:pt x="106326" y="42530"/>
                </a:cubicBezTo>
                <a:cubicBezTo>
                  <a:pt x="131135" y="49618"/>
                  <a:pt x="164636" y="43647"/>
                  <a:pt x="180754" y="63795"/>
                </a:cubicBezTo>
                <a:cubicBezTo>
                  <a:pt x="198604" y="86108"/>
                  <a:pt x="184456" y="121135"/>
                  <a:pt x="191386" y="148856"/>
                </a:cubicBezTo>
                <a:cubicBezTo>
                  <a:pt x="195230" y="164233"/>
                  <a:pt x="205563" y="177209"/>
                  <a:pt x="212651" y="191386"/>
                </a:cubicBezTo>
                <a:cubicBezTo>
                  <a:pt x="226794" y="189618"/>
                  <a:pt x="320216" y="187524"/>
                  <a:pt x="340242" y="159488"/>
                </a:cubicBezTo>
                <a:cubicBezTo>
                  <a:pt x="350746" y="144782"/>
                  <a:pt x="343397" y="122777"/>
                  <a:pt x="350875" y="106325"/>
                </a:cubicBezTo>
                <a:cubicBezTo>
                  <a:pt x="370770" y="62557"/>
                  <a:pt x="395470" y="33755"/>
                  <a:pt x="435935" y="10632"/>
                </a:cubicBezTo>
                <a:cubicBezTo>
                  <a:pt x="445666" y="5071"/>
                  <a:pt x="457200" y="3544"/>
                  <a:pt x="467833" y="0"/>
                </a:cubicBezTo>
                <a:cubicBezTo>
                  <a:pt x="528179" y="15086"/>
                  <a:pt x="512369" y="-303"/>
                  <a:pt x="542261" y="74428"/>
                </a:cubicBezTo>
                <a:cubicBezTo>
                  <a:pt x="554748" y="105646"/>
                  <a:pt x="540873" y="165366"/>
                  <a:pt x="574158" y="170121"/>
                </a:cubicBezTo>
                <a:lnTo>
                  <a:pt x="648586" y="180753"/>
                </a:lnTo>
                <a:cubicBezTo>
                  <a:pt x="684028" y="177209"/>
                  <a:pt x="722033" y="183820"/>
                  <a:pt x="754912" y="170121"/>
                </a:cubicBezTo>
                <a:cubicBezTo>
                  <a:pt x="769543" y="164025"/>
                  <a:pt x="770291" y="142307"/>
                  <a:pt x="776177" y="127591"/>
                </a:cubicBezTo>
                <a:cubicBezTo>
                  <a:pt x="784502" y="106779"/>
                  <a:pt x="785008" y="82446"/>
                  <a:pt x="797442" y="63795"/>
                </a:cubicBezTo>
                <a:cubicBezTo>
                  <a:pt x="821595" y="27566"/>
                  <a:pt x="879747" y="20533"/>
                  <a:pt x="914400" y="10632"/>
                </a:cubicBezTo>
                <a:cubicBezTo>
                  <a:pt x="935665" y="14176"/>
                  <a:pt x="963873" y="5152"/>
                  <a:pt x="978196" y="21265"/>
                </a:cubicBezTo>
                <a:cubicBezTo>
                  <a:pt x="997613" y="43109"/>
                  <a:pt x="990866" y="78391"/>
                  <a:pt x="999461" y="106325"/>
                </a:cubicBezTo>
                <a:cubicBezTo>
                  <a:pt x="1011108" y="144178"/>
                  <a:pt x="1024315" y="173711"/>
                  <a:pt x="1052623" y="202019"/>
                </a:cubicBezTo>
                <a:cubicBezTo>
                  <a:pt x="1084858" y="234255"/>
                  <a:pt x="1112104" y="227224"/>
                  <a:pt x="1158949" y="233916"/>
                </a:cubicBezTo>
                <a:cubicBezTo>
                  <a:pt x="1276265" y="210453"/>
                  <a:pt x="1253846" y="246940"/>
                  <a:pt x="1275907" y="1807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E29E3BF0-1658-734B-02BB-8891BEA6B3F6}"/>
              </a:ext>
            </a:extLst>
          </p:cNvPr>
          <p:cNvGrpSpPr/>
          <p:nvPr/>
        </p:nvGrpSpPr>
        <p:grpSpPr>
          <a:xfrm>
            <a:off x="10713049" y="2282713"/>
            <a:ext cx="308472" cy="407624"/>
            <a:chOff x="6940627" y="1564395"/>
            <a:chExt cx="308472" cy="407624"/>
          </a:xfrm>
        </p:grpSpPr>
        <p:cxnSp>
          <p:nvCxnSpPr>
            <p:cNvPr id="9" name="Connecteur droit 8">
              <a:extLst>
                <a:ext uri="{FF2B5EF4-FFF2-40B4-BE49-F238E27FC236}">
                  <a16:creationId xmlns:a16="http://schemas.microsoft.com/office/drawing/2014/main" id="{BF0AE163-A6A0-FBB2-B46E-8F4F107719A2}"/>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ECF28A13-4C61-D5D5-21D9-50315D01CACC}"/>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D3434C7D-73FC-BBD8-DABF-856323FD60FF}"/>
              </a:ext>
            </a:extLst>
          </p:cNvPr>
          <p:cNvGrpSpPr/>
          <p:nvPr/>
        </p:nvGrpSpPr>
        <p:grpSpPr>
          <a:xfrm>
            <a:off x="10021932" y="3175847"/>
            <a:ext cx="308472" cy="407624"/>
            <a:chOff x="6940627" y="1564395"/>
            <a:chExt cx="308472" cy="407624"/>
          </a:xfrm>
        </p:grpSpPr>
        <p:cxnSp>
          <p:nvCxnSpPr>
            <p:cNvPr id="12" name="Connecteur droit 11">
              <a:extLst>
                <a:ext uri="{FF2B5EF4-FFF2-40B4-BE49-F238E27FC236}">
                  <a16:creationId xmlns:a16="http://schemas.microsoft.com/office/drawing/2014/main" id="{7907D9D7-64FD-F184-1D9C-1FAC31496B18}"/>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F521911-7098-AA14-C1B7-82C519DB2645}"/>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ZoneTexte 2">
            <a:extLst>
              <a:ext uri="{FF2B5EF4-FFF2-40B4-BE49-F238E27FC236}">
                <a16:creationId xmlns:a16="http://schemas.microsoft.com/office/drawing/2014/main" id="{13D0CF65-0C15-A3CF-F88D-D54D92641A1B}"/>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8299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123F124-4598-BCFD-33DE-BA8583F28E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428" t="31686" r="14108" b="20917"/>
          <a:stretch/>
        </p:blipFill>
        <p:spPr bwMode="auto">
          <a:xfrm>
            <a:off x="191386" y="603268"/>
            <a:ext cx="6213342" cy="2842729"/>
          </a:xfrm>
          <a:prstGeom prst="rect">
            <a:avLst/>
          </a:prstGeom>
          <a:noFill/>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6D694F8D-4331-3198-3D18-F707918AA83C}"/>
              </a:ext>
            </a:extLst>
          </p:cNvPr>
          <p:cNvSpPr txBox="1"/>
          <p:nvPr/>
        </p:nvSpPr>
        <p:spPr>
          <a:xfrm>
            <a:off x="252904" y="3025214"/>
            <a:ext cx="2105256" cy="369332"/>
          </a:xfrm>
          <a:prstGeom prst="rect">
            <a:avLst/>
          </a:prstGeom>
          <a:noFill/>
        </p:spPr>
        <p:txBody>
          <a:bodyPr wrap="none" rtlCol="0">
            <a:spAutoFit/>
          </a:bodyPr>
          <a:lstStyle/>
          <a:p>
            <a:r>
              <a:rPr lang="fr-FR" dirty="0">
                <a:solidFill>
                  <a:srgbClr val="CC00CC"/>
                </a:solidFill>
              </a:rPr>
              <a:t>Les arènes de Nîmes</a:t>
            </a:r>
          </a:p>
        </p:txBody>
      </p:sp>
      <p:pic>
        <p:nvPicPr>
          <p:cNvPr id="8" name="Image 7">
            <a:extLst>
              <a:ext uri="{FF2B5EF4-FFF2-40B4-BE49-F238E27FC236}">
                <a16:creationId xmlns:a16="http://schemas.microsoft.com/office/drawing/2014/main" id="{C30D1D71-8427-FEB9-EBA3-EAC9926F03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1" t="17176" r="17494" b="22834"/>
          <a:stretch/>
        </p:blipFill>
        <p:spPr bwMode="auto">
          <a:xfrm>
            <a:off x="6643244" y="488757"/>
            <a:ext cx="4825903" cy="3051883"/>
          </a:xfrm>
          <a:prstGeom prst="rect">
            <a:avLst/>
          </a:prstGeom>
          <a:noFill/>
          <a:ln>
            <a:noFill/>
          </a:ln>
          <a:extLst>
            <a:ext uri="{53640926-AAD7-44D8-BBD7-CCE9431645EC}">
              <a14:shadowObscured xmlns:a14="http://schemas.microsoft.com/office/drawing/2010/main"/>
            </a:ext>
          </a:extLst>
        </p:spPr>
      </p:pic>
      <p:sp>
        <p:nvSpPr>
          <p:cNvPr id="11" name="ZoneTexte 10">
            <a:extLst>
              <a:ext uri="{FF2B5EF4-FFF2-40B4-BE49-F238E27FC236}">
                <a16:creationId xmlns:a16="http://schemas.microsoft.com/office/drawing/2014/main" id="{EF8A912D-A400-E05A-94E7-1A15A50ED5E1}"/>
              </a:ext>
            </a:extLst>
          </p:cNvPr>
          <p:cNvSpPr txBox="1"/>
          <p:nvPr/>
        </p:nvSpPr>
        <p:spPr>
          <a:xfrm>
            <a:off x="9602466" y="880982"/>
            <a:ext cx="1695849" cy="369332"/>
          </a:xfrm>
          <a:prstGeom prst="rect">
            <a:avLst/>
          </a:prstGeom>
          <a:noFill/>
        </p:spPr>
        <p:txBody>
          <a:bodyPr wrap="none" rtlCol="0">
            <a:spAutoFit/>
          </a:bodyPr>
          <a:lstStyle/>
          <a:p>
            <a:r>
              <a:rPr lang="fr-FR" dirty="0">
                <a:solidFill>
                  <a:srgbClr val="CC00CC"/>
                </a:solidFill>
              </a:rPr>
              <a:t>Le pont du Gard</a:t>
            </a:r>
          </a:p>
        </p:txBody>
      </p:sp>
      <p:pic>
        <p:nvPicPr>
          <p:cNvPr id="12" name="Image 11">
            <a:extLst>
              <a:ext uri="{FF2B5EF4-FFF2-40B4-BE49-F238E27FC236}">
                <a16:creationId xmlns:a16="http://schemas.microsoft.com/office/drawing/2014/main" id="{A6BAE725-49DC-8A43-A188-AF24168CA7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75" r="10936"/>
          <a:stretch/>
        </p:blipFill>
        <p:spPr bwMode="auto">
          <a:xfrm>
            <a:off x="119653" y="3455372"/>
            <a:ext cx="3931352" cy="3290258"/>
          </a:xfrm>
          <a:prstGeom prst="rect">
            <a:avLst/>
          </a:prstGeom>
          <a:noFill/>
          <a:ln>
            <a:noFill/>
          </a:ln>
          <a:extLst>
            <a:ext uri="{53640926-AAD7-44D8-BBD7-CCE9431645EC}">
              <a14:shadowObscured xmlns:a14="http://schemas.microsoft.com/office/drawing/2010/main"/>
            </a:ext>
          </a:extLst>
        </p:spPr>
      </p:pic>
      <p:sp>
        <p:nvSpPr>
          <p:cNvPr id="14" name="ZoneTexte 13">
            <a:extLst>
              <a:ext uri="{FF2B5EF4-FFF2-40B4-BE49-F238E27FC236}">
                <a16:creationId xmlns:a16="http://schemas.microsoft.com/office/drawing/2014/main" id="{F7FED0B5-07C9-D3DC-C955-6E26D036871D}"/>
              </a:ext>
            </a:extLst>
          </p:cNvPr>
          <p:cNvSpPr txBox="1"/>
          <p:nvPr/>
        </p:nvSpPr>
        <p:spPr>
          <a:xfrm>
            <a:off x="2925220" y="3554082"/>
            <a:ext cx="2709268" cy="369332"/>
          </a:xfrm>
          <a:prstGeom prst="rect">
            <a:avLst/>
          </a:prstGeom>
          <a:noFill/>
        </p:spPr>
        <p:txBody>
          <a:bodyPr wrap="none" rtlCol="0">
            <a:spAutoFit/>
          </a:bodyPr>
          <a:lstStyle/>
          <a:p>
            <a:r>
              <a:rPr lang="fr-FR" dirty="0">
                <a:solidFill>
                  <a:srgbClr val="CC00CC"/>
                </a:solidFill>
              </a:rPr>
              <a:t>La maison carrée de Nîmes</a:t>
            </a:r>
          </a:p>
        </p:txBody>
      </p:sp>
      <p:sp>
        <p:nvSpPr>
          <p:cNvPr id="16" name="ZoneTexte 15">
            <a:extLst>
              <a:ext uri="{FF2B5EF4-FFF2-40B4-BE49-F238E27FC236}">
                <a16:creationId xmlns:a16="http://schemas.microsoft.com/office/drawing/2014/main" id="{C6BA094A-5823-0A60-B406-22E9E0AFCA9B}"/>
              </a:ext>
            </a:extLst>
          </p:cNvPr>
          <p:cNvSpPr txBox="1"/>
          <p:nvPr/>
        </p:nvSpPr>
        <p:spPr>
          <a:xfrm>
            <a:off x="174931" y="-95693"/>
            <a:ext cx="6465681" cy="707886"/>
          </a:xfrm>
          <a:prstGeom prst="rect">
            <a:avLst/>
          </a:prstGeom>
          <a:noFill/>
        </p:spPr>
        <p:txBody>
          <a:bodyPr wrap="none" rtlCol="0">
            <a:spAutoFit/>
          </a:bodyPr>
          <a:lstStyle/>
          <a:p>
            <a:r>
              <a:rPr lang="fr-FR" sz="4000" dirty="0"/>
              <a:t>Exposés par 2 : sujets au choix</a:t>
            </a:r>
          </a:p>
        </p:txBody>
      </p:sp>
      <p:pic>
        <p:nvPicPr>
          <p:cNvPr id="17" name="Picture 2">
            <a:extLst>
              <a:ext uri="{FF2B5EF4-FFF2-40B4-BE49-F238E27FC236}">
                <a16:creationId xmlns:a16="http://schemas.microsoft.com/office/drawing/2014/main" id="{7FE28D05-2565-89D5-0AF8-112F79CFE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302" y="3444948"/>
            <a:ext cx="4451497" cy="333862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7F46D993-9758-38B3-936F-91FB8CDF3BC4}"/>
              </a:ext>
            </a:extLst>
          </p:cNvPr>
          <p:cNvSpPr txBox="1"/>
          <p:nvPr/>
        </p:nvSpPr>
        <p:spPr>
          <a:xfrm>
            <a:off x="10229788" y="4365700"/>
            <a:ext cx="1962212" cy="923330"/>
          </a:xfrm>
          <a:prstGeom prst="rect">
            <a:avLst/>
          </a:prstGeom>
          <a:noFill/>
        </p:spPr>
        <p:txBody>
          <a:bodyPr wrap="square" rtlCol="0">
            <a:spAutoFit/>
          </a:bodyPr>
          <a:lstStyle/>
          <a:p>
            <a:r>
              <a:rPr lang="fr-FR" dirty="0">
                <a:solidFill>
                  <a:srgbClr val="CC00CC"/>
                </a:solidFill>
              </a:rPr>
              <a:t>La porte romaine d’Arroux</a:t>
            </a:r>
          </a:p>
          <a:p>
            <a:r>
              <a:rPr lang="fr-FR" dirty="0">
                <a:solidFill>
                  <a:srgbClr val="CC00CC"/>
                </a:solidFill>
              </a:rPr>
              <a:t>à Autun</a:t>
            </a:r>
          </a:p>
        </p:txBody>
      </p:sp>
      <p:sp>
        <p:nvSpPr>
          <p:cNvPr id="3" name="ZoneTexte 2">
            <a:extLst>
              <a:ext uri="{FF2B5EF4-FFF2-40B4-BE49-F238E27FC236}">
                <a16:creationId xmlns:a16="http://schemas.microsoft.com/office/drawing/2014/main" id="{733614C1-B27A-8FCC-1AF0-849F60143B0E}"/>
              </a:ext>
            </a:extLst>
          </p:cNvPr>
          <p:cNvSpPr txBox="1"/>
          <p:nvPr/>
        </p:nvSpPr>
        <p:spPr>
          <a:xfrm>
            <a:off x="10281685"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53767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742FABB-92AA-99C8-6BDF-990EA037957F}"/>
              </a:ext>
            </a:extLst>
          </p:cNvPr>
          <p:cNvSpPr txBox="1"/>
          <p:nvPr/>
        </p:nvSpPr>
        <p:spPr>
          <a:xfrm>
            <a:off x="946297" y="781316"/>
            <a:ext cx="10504967" cy="967957"/>
          </a:xfrm>
          <a:prstGeom prst="rect">
            <a:avLst/>
          </a:prstGeom>
          <a:noFill/>
        </p:spPr>
        <p:txBody>
          <a:bodyPr wrap="square">
            <a:spAutoFit/>
          </a:bodyPr>
          <a:lstStyle/>
          <a:p>
            <a:pPr algn="just">
              <a:lnSpc>
                <a:spcPct val="150000"/>
              </a:lnSpc>
            </a:pPr>
            <a:r>
              <a:rPr lang="fr-FR" sz="2000" b="1" u="sng" dirty="0">
                <a:solidFill>
                  <a:srgbClr val="FF0000"/>
                </a:solidFill>
              </a:rPr>
              <a:t>Séance 3 </a:t>
            </a:r>
            <a:r>
              <a:rPr lang="fr-FR" sz="2000" b="1" dirty="0">
                <a:solidFill>
                  <a:srgbClr val="FF0000"/>
                </a:solidFill>
              </a:rPr>
              <a:t>: Les vestiges gallo-romains en France</a:t>
            </a:r>
          </a:p>
          <a:p>
            <a:pPr algn="just">
              <a:lnSpc>
                <a:spcPct val="150000"/>
              </a:lnSpc>
            </a:pPr>
            <a:r>
              <a:rPr lang="fr-FR" sz="2000" b="1" dirty="0"/>
              <a:t>Voir tableau</a:t>
            </a:r>
            <a:endParaRPr lang="fr-FR" sz="2000" dirty="0"/>
          </a:p>
        </p:txBody>
      </p:sp>
      <p:cxnSp>
        <p:nvCxnSpPr>
          <p:cNvPr id="6" name="Connecteur droit 5">
            <a:extLst>
              <a:ext uri="{FF2B5EF4-FFF2-40B4-BE49-F238E27FC236}">
                <a16:creationId xmlns:a16="http://schemas.microsoft.com/office/drawing/2014/main" id="{22134495-FE82-B36B-BE51-162D04C9379D}"/>
              </a:ext>
            </a:extLst>
          </p:cNvPr>
          <p:cNvCxnSpPr/>
          <p:nvPr/>
        </p:nvCxnSpPr>
        <p:spPr>
          <a:xfrm>
            <a:off x="921190" y="339601"/>
            <a:ext cx="0" cy="6235547"/>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81530E7-C2AA-482A-7505-D8DC931AE2D3}"/>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56315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DFEBE-054D-C14A-7C1C-2A3FE551E7F3}"/>
              </a:ext>
            </a:extLst>
          </p:cNvPr>
          <p:cNvSpPr>
            <a:spLocks noGrp="1"/>
          </p:cNvSpPr>
          <p:nvPr>
            <p:ph type="title"/>
          </p:nvPr>
        </p:nvSpPr>
        <p:spPr>
          <a:xfrm>
            <a:off x="838200" y="310041"/>
            <a:ext cx="10515600" cy="780629"/>
          </a:xfrm>
        </p:spPr>
        <p:txBody>
          <a:bodyPr>
            <a:normAutofit fontScale="90000"/>
          </a:bodyPr>
          <a:lstStyle/>
          <a:p>
            <a:pPr algn="ctr"/>
            <a:r>
              <a:rPr lang="fr-FR" dirty="0"/>
              <a:t>Qui sont les Gaulois ?</a:t>
            </a:r>
            <a:br>
              <a:rPr lang="fr-FR" dirty="0"/>
            </a:br>
            <a:r>
              <a:rPr lang="fr-FR" dirty="0"/>
              <a:t>(0’ à 5’15 et 8’55 à 10’12 et 13’05 à 14’45) </a:t>
            </a:r>
          </a:p>
        </p:txBody>
      </p:sp>
      <p:sp>
        <p:nvSpPr>
          <p:cNvPr id="7" name="ZoneTexte 6">
            <a:extLst>
              <a:ext uri="{FF2B5EF4-FFF2-40B4-BE49-F238E27FC236}">
                <a16:creationId xmlns:a16="http://schemas.microsoft.com/office/drawing/2014/main" id="{3DAFD43F-A85C-F8CA-4426-FDF79155F892}"/>
              </a:ext>
            </a:extLst>
          </p:cNvPr>
          <p:cNvSpPr txBox="1"/>
          <p:nvPr/>
        </p:nvSpPr>
        <p:spPr>
          <a:xfrm>
            <a:off x="1586429" y="1861851"/>
            <a:ext cx="8813494" cy="2104221"/>
          </a:xfrm>
          <a:prstGeom prst="rect">
            <a:avLst/>
          </a:prstGeom>
          <a:noFill/>
        </p:spPr>
        <p:txBody>
          <a:bodyPr wrap="square" rtlCol="0">
            <a:spAutoFit/>
          </a:bodyPr>
          <a:lstStyle/>
          <a:p>
            <a:endParaRPr lang="fr-FR" dirty="0"/>
          </a:p>
        </p:txBody>
      </p:sp>
      <p:pic>
        <p:nvPicPr>
          <p:cNvPr id="8" name="Média en ligne 7" title="C'est pas sorcier -GAULOIS">
            <a:hlinkClick r:id="" action="ppaction://media"/>
            <a:extLst>
              <a:ext uri="{FF2B5EF4-FFF2-40B4-BE49-F238E27FC236}">
                <a16:creationId xmlns:a16="http://schemas.microsoft.com/office/drawing/2014/main" id="{B771D580-9F50-8D9D-6DBD-32C21D167106}"/>
              </a:ext>
            </a:extLst>
          </p:cNvPr>
          <p:cNvPicPr>
            <a:picLocks noRot="1" noChangeAspect="1"/>
          </p:cNvPicPr>
          <p:nvPr>
            <a:videoFile r:link="rId1"/>
          </p:nvPr>
        </p:nvPicPr>
        <p:blipFill>
          <a:blip r:embed="rId3"/>
          <a:stretch>
            <a:fillRect/>
          </a:stretch>
        </p:blipFill>
        <p:spPr>
          <a:xfrm>
            <a:off x="1784733" y="1198084"/>
            <a:ext cx="8372819" cy="5450064"/>
          </a:xfrm>
          <a:prstGeom prst="rect">
            <a:avLst/>
          </a:prstGeom>
        </p:spPr>
      </p:pic>
      <p:sp>
        <p:nvSpPr>
          <p:cNvPr id="4" name="ZoneTexte 3">
            <a:extLst>
              <a:ext uri="{FF2B5EF4-FFF2-40B4-BE49-F238E27FC236}">
                <a16:creationId xmlns:a16="http://schemas.microsoft.com/office/drawing/2014/main" id="{14A822AD-1279-A33C-6C34-F09D967B92E8}"/>
              </a:ext>
            </a:extLst>
          </p:cNvPr>
          <p:cNvSpPr txBox="1"/>
          <p:nvPr/>
        </p:nvSpPr>
        <p:spPr>
          <a:xfrm>
            <a:off x="10069033" y="6326372"/>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16478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DAFD43F-A85C-F8CA-4426-FDF79155F892}"/>
              </a:ext>
            </a:extLst>
          </p:cNvPr>
          <p:cNvSpPr txBox="1"/>
          <p:nvPr/>
        </p:nvSpPr>
        <p:spPr>
          <a:xfrm>
            <a:off x="1586429" y="1861851"/>
            <a:ext cx="8813494" cy="2104221"/>
          </a:xfrm>
          <a:prstGeom prst="rect">
            <a:avLst/>
          </a:prstGeom>
          <a:noFill/>
        </p:spPr>
        <p:txBody>
          <a:bodyPr wrap="square" rtlCol="0">
            <a:spAutoFit/>
          </a:bodyPr>
          <a:lstStyle/>
          <a:p>
            <a:endParaRPr lang="fr-FR" dirty="0"/>
          </a:p>
        </p:txBody>
      </p:sp>
      <p:sp>
        <p:nvSpPr>
          <p:cNvPr id="3" name="ZoneTexte 2">
            <a:extLst>
              <a:ext uri="{FF2B5EF4-FFF2-40B4-BE49-F238E27FC236}">
                <a16:creationId xmlns:a16="http://schemas.microsoft.com/office/drawing/2014/main" id="{99C34A4F-7A91-99AE-CBAF-94AD3E810B12}"/>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pic>
        <p:nvPicPr>
          <p:cNvPr id="4" name="Picture 4">
            <a:extLst>
              <a:ext uri="{FF2B5EF4-FFF2-40B4-BE49-F238E27FC236}">
                <a16:creationId xmlns:a16="http://schemas.microsoft.com/office/drawing/2014/main" id="{4CC45783-C3B3-9C91-F17F-2AA39028C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29" y="0"/>
            <a:ext cx="7172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3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0C9BD10-3916-1A9A-8E02-0DA0BF3D577E}"/>
              </a:ext>
            </a:extLst>
          </p:cNvPr>
          <p:cNvSpPr txBox="1"/>
          <p:nvPr/>
        </p:nvSpPr>
        <p:spPr>
          <a:xfrm>
            <a:off x="510363" y="223284"/>
            <a:ext cx="5793124" cy="984885"/>
          </a:xfrm>
          <a:prstGeom prst="rect">
            <a:avLst/>
          </a:prstGeom>
          <a:noFill/>
        </p:spPr>
        <p:txBody>
          <a:bodyPr wrap="none" rtlCol="0">
            <a:spAutoFit/>
          </a:bodyPr>
          <a:lstStyle/>
          <a:p>
            <a:r>
              <a:rPr lang="fr-FR" sz="4000" dirty="0"/>
              <a:t>Qu’est-ce qu’un oppidum ?</a:t>
            </a:r>
          </a:p>
          <a:p>
            <a:r>
              <a:rPr lang="fr-FR" dirty="0"/>
              <a:t>Un oppidum = des oppida</a:t>
            </a:r>
          </a:p>
        </p:txBody>
      </p:sp>
      <p:pic>
        <p:nvPicPr>
          <p:cNvPr id="1028" name="Picture 4">
            <a:extLst>
              <a:ext uri="{FF2B5EF4-FFF2-40B4-BE49-F238E27FC236}">
                <a16:creationId xmlns:a16="http://schemas.microsoft.com/office/drawing/2014/main" id="{0A7E8350-3C22-488B-3434-1AD62C52A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188" y="1806854"/>
            <a:ext cx="5454314" cy="387161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1340105-8555-EAC5-E0FC-3B72F3EF6834}"/>
              </a:ext>
            </a:extLst>
          </p:cNvPr>
          <p:cNvSpPr txBox="1"/>
          <p:nvPr/>
        </p:nvSpPr>
        <p:spPr>
          <a:xfrm>
            <a:off x="7849827" y="1440520"/>
            <a:ext cx="1818831" cy="369332"/>
          </a:xfrm>
          <a:prstGeom prst="rect">
            <a:avLst/>
          </a:prstGeom>
          <a:noFill/>
        </p:spPr>
        <p:txBody>
          <a:bodyPr wrap="none" rtlCol="0">
            <a:spAutoFit/>
          </a:bodyPr>
          <a:lstStyle/>
          <a:p>
            <a:r>
              <a:rPr lang="fr-FR" dirty="0"/>
              <a:t>Oppidum d’Alésia</a:t>
            </a:r>
          </a:p>
        </p:txBody>
      </p:sp>
      <p:pic>
        <p:nvPicPr>
          <p:cNvPr id="7" name="Image 6">
            <a:extLst>
              <a:ext uri="{FF2B5EF4-FFF2-40B4-BE49-F238E27FC236}">
                <a16:creationId xmlns:a16="http://schemas.microsoft.com/office/drawing/2014/main" id="{6785E978-1A8E-BE36-316C-98D8828CDE2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28517" y="1418492"/>
            <a:ext cx="5926671" cy="5205592"/>
          </a:xfrm>
          <a:prstGeom prst="rect">
            <a:avLst/>
          </a:prstGeom>
        </p:spPr>
      </p:pic>
      <p:sp>
        <p:nvSpPr>
          <p:cNvPr id="9" name="ZoneTexte 8">
            <a:extLst>
              <a:ext uri="{FF2B5EF4-FFF2-40B4-BE49-F238E27FC236}">
                <a16:creationId xmlns:a16="http://schemas.microsoft.com/office/drawing/2014/main" id="{BAFA3F24-D4F4-A088-6335-43A0DAE29052}"/>
              </a:ext>
            </a:extLst>
          </p:cNvPr>
          <p:cNvSpPr txBox="1"/>
          <p:nvPr/>
        </p:nvSpPr>
        <p:spPr>
          <a:xfrm>
            <a:off x="10526233" y="95693"/>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1337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0C02B3D-DBCC-3CFF-02E2-891DF465D56A}"/>
              </a:ext>
            </a:extLst>
          </p:cNvPr>
          <p:cNvPicPr>
            <a:picLocks noChangeAspect="1"/>
          </p:cNvPicPr>
          <p:nvPr/>
        </p:nvPicPr>
        <p:blipFill rotWithShape="1">
          <a:blip r:embed="rId2">
            <a:extLst>
              <a:ext uri="{28A0092B-C50C-407E-A947-70E740481C1C}">
                <a14:useLocalDpi xmlns:a14="http://schemas.microsoft.com/office/drawing/2010/main" val="0"/>
              </a:ext>
            </a:extLst>
          </a:blip>
          <a:srcRect b="15046"/>
          <a:stretch/>
        </p:blipFill>
        <p:spPr bwMode="auto">
          <a:xfrm>
            <a:off x="1520327" y="0"/>
            <a:ext cx="7573737" cy="4853354"/>
          </a:xfrm>
          <a:prstGeom prst="rect">
            <a:avLst/>
          </a:prstGeom>
          <a:noFill/>
          <a:ln>
            <a:noFill/>
          </a:ln>
        </p:spPr>
      </p:pic>
      <p:sp>
        <p:nvSpPr>
          <p:cNvPr id="3" name="Zone de texte 22">
            <a:extLst>
              <a:ext uri="{FF2B5EF4-FFF2-40B4-BE49-F238E27FC236}">
                <a16:creationId xmlns:a16="http://schemas.microsoft.com/office/drawing/2014/main" id="{E1B38D2B-01E2-B4BC-372B-8951E2E5429F}"/>
              </a:ext>
            </a:extLst>
          </p:cNvPr>
          <p:cNvSpPr txBox="1"/>
          <p:nvPr/>
        </p:nvSpPr>
        <p:spPr>
          <a:xfrm>
            <a:off x="4593573" y="5128524"/>
            <a:ext cx="4263987" cy="15144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A = Alésia (fortifications gauloises)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B = fortifications romaines (se protéger des assauts gaulois et empêcher les Gaulois de sortir de l’oppidum).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C = fortifications romaines (se protéger des renforts gaulois venus de l’extérieur)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 = camp romain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F2033A4-D114-71A8-C6E4-A789B4066E53}"/>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
        <p:nvSpPr>
          <p:cNvPr id="4" name="ZoneTexte 3">
            <a:extLst>
              <a:ext uri="{FF2B5EF4-FFF2-40B4-BE49-F238E27FC236}">
                <a16:creationId xmlns:a16="http://schemas.microsoft.com/office/drawing/2014/main" id="{5144A325-FD36-D542-0041-093B2BA1A411}"/>
              </a:ext>
            </a:extLst>
          </p:cNvPr>
          <p:cNvSpPr txBox="1"/>
          <p:nvPr/>
        </p:nvSpPr>
        <p:spPr>
          <a:xfrm>
            <a:off x="1520327" y="30335"/>
            <a:ext cx="4048801" cy="369332"/>
          </a:xfrm>
          <a:prstGeom prst="rect">
            <a:avLst/>
          </a:prstGeom>
          <a:noFill/>
        </p:spPr>
        <p:txBody>
          <a:bodyPr wrap="none" rtlCol="0">
            <a:spAutoFit/>
          </a:bodyPr>
          <a:lstStyle/>
          <a:p>
            <a:r>
              <a:rPr lang="fr-FR" dirty="0"/>
              <a:t>Dessin de reconstitution du siège d’Alésia</a:t>
            </a:r>
          </a:p>
        </p:txBody>
      </p:sp>
    </p:spTree>
    <p:extLst>
      <p:ext uri="{BB962C8B-B14F-4D97-AF65-F5344CB8AC3E}">
        <p14:creationId xmlns:p14="http://schemas.microsoft.com/office/powerpoint/2010/main" val="222526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1FFD995-CFCA-C436-848F-116E1EAB6888}"/>
              </a:ext>
            </a:extLst>
          </p:cNvPr>
          <p:cNvPicPr>
            <a:picLocks noChangeAspect="1"/>
          </p:cNvPicPr>
          <p:nvPr/>
        </p:nvPicPr>
        <p:blipFill>
          <a:blip r:embed="rId2"/>
          <a:stretch>
            <a:fillRect/>
          </a:stretch>
        </p:blipFill>
        <p:spPr>
          <a:xfrm>
            <a:off x="837282" y="329755"/>
            <a:ext cx="10344837" cy="6096767"/>
          </a:xfrm>
          <a:prstGeom prst="rect">
            <a:avLst/>
          </a:prstGeom>
        </p:spPr>
      </p:pic>
      <p:sp>
        <p:nvSpPr>
          <p:cNvPr id="3" name="ZoneTexte 2">
            <a:extLst>
              <a:ext uri="{FF2B5EF4-FFF2-40B4-BE49-F238E27FC236}">
                <a16:creationId xmlns:a16="http://schemas.microsoft.com/office/drawing/2014/main" id="{ABC362AD-5E4A-A467-BC53-3A7F6E80D27C}"/>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87324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7129F611-7EDE-26F6-9840-3528B8092AE8}"/>
              </a:ext>
            </a:extLst>
          </p:cNvPr>
          <p:cNvCxnSpPr/>
          <p:nvPr/>
        </p:nvCxnSpPr>
        <p:spPr>
          <a:xfrm>
            <a:off x="1718632" y="286438"/>
            <a:ext cx="0" cy="623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2E4DA9CB-6C0F-602C-6D14-0959A9B75D04}"/>
              </a:ext>
            </a:extLst>
          </p:cNvPr>
          <p:cNvCxnSpPr/>
          <p:nvPr/>
        </p:nvCxnSpPr>
        <p:spPr>
          <a:xfrm>
            <a:off x="1718631" y="528810"/>
            <a:ext cx="837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A0AA7A5-0CFD-9B98-D4D2-DFD8C5E0921A}"/>
              </a:ext>
            </a:extLst>
          </p:cNvPr>
          <p:cNvSpPr txBox="1"/>
          <p:nvPr/>
        </p:nvSpPr>
        <p:spPr>
          <a:xfrm>
            <a:off x="2644048" y="330506"/>
            <a:ext cx="6555036" cy="369332"/>
          </a:xfrm>
          <a:prstGeom prst="rect">
            <a:avLst/>
          </a:prstGeom>
          <a:noFill/>
        </p:spPr>
        <p:txBody>
          <a:bodyPr wrap="square" rtlCol="0">
            <a:spAutoFit/>
          </a:bodyPr>
          <a:lstStyle/>
          <a:p>
            <a:r>
              <a:rPr lang="fr-FR" b="1" u="sng" dirty="0">
                <a:solidFill>
                  <a:srgbClr val="FF0000"/>
                </a:solidFill>
              </a:rPr>
              <a:t>Séquence 2</a:t>
            </a:r>
            <a:r>
              <a:rPr lang="fr-FR" b="1" dirty="0">
                <a:solidFill>
                  <a:srgbClr val="FF0000"/>
                </a:solidFill>
              </a:rPr>
              <a:t>: Gaulois et Romains, la conquête romaine de la Gaule</a:t>
            </a:r>
          </a:p>
        </p:txBody>
      </p:sp>
      <p:sp>
        <p:nvSpPr>
          <p:cNvPr id="9" name="ZoneTexte 8">
            <a:extLst>
              <a:ext uri="{FF2B5EF4-FFF2-40B4-BE49-F238E27FC236}">
                <a16:creationId xmlns:a16="http://schemas.microsoft.com/office/drawing/2014/main" id="{7CD75647-5AA2-F2EE-026B-6A464FE842B7}"/>
              </a:ext>
            </a:extLst>
          </p:cNvPr>
          <p:cNvSpPr txBox="1"/>
          <p:nvPr/>
        </p:nvSpPr>
        <p:spPr>
          <a:xfrm>
            <a:off x="1101687" y="286439"/>
            <a:ext cx="749147" cy="369332"/>
          </a:xfrm>
          <a:prstGeom prst="rect">
            <a:avLst/>
          </a:prstGeom>
          <a:noFill/>
        </p:spPr>
        <p:txBody>
          <a:bodyPr wrap="square" rtlCol="0">
            <a:spAutoFit/>
          </a:bodyPr>
          <a:lstStyle/>
          <a:p>
            <a:r>
              <a:rPr lang="fr-FR" dirty="0">
                <a:solidFill>
                  <a:srgbClr val="FF0000"/>
                </a:solidFill>
              </a:rPr>
              <a:t>H2</a:t>
            </a:r>
          </a:p>
        </p:txBody>
      </p:sp>
      <p:sp>
        <p:nvSpPr>
          <p:cNvPr id="10" name="ZoneTexte 9">
            <a:extLst>
              <a:ext uri="{FF2B5EF4-FFF2-40B4-BE49-F238E27FC236}">
                <a16:creationId xmlns:a16="http://schemas.microsoft.com/office/drawing/2014/main" id="{6C3FC634-3426-136A-42DA-FE2D7783C9B2}"/>
              </a:ext>
            </a:extLst>
          </p:cNvPr>
          <p:cNvSpPr txBox="1"/>
          <p:nvPr/>
        </p:nvSpPr>
        <p:spPr>
          <a:xfrm>
            <a:off x="1894901" y="132203"/>
            <a:ext cx="399468" cy="369332"/>
          </a:xfrm>
          <a:prstGeom prst="rect">
            <a:avLst/>
          </a:prstGeom>
          <a:noFill/>
        </p:spPr>
        <p:txBody>
          <a:bodyPr wrap="none" rtlCol="0">
            <a:spAutoFit/>
          </a:bodyPr>
          <a:lstStyle/>
          <a:p>
            <a:r>
              <a:rPr lang="fr-FR" dirty="0">
                <a:solidFill>
                  <a:srgbClr val="0070C0"/>
                </a:solidFill>
              </a:rPr>
              <a:t>2c</a:t>
            </a:r>
          </a:p>
        </p:txBody>
      </p:sp>
      <p:sp>
        <p:nvSpPr>
          <p:cNvPr id="11" name="Forme libre : forme 10">
            <a:extLst>
              <a:ext uri="{FF2B5EF4-FFF2-40B4-BE49-F238E27FC236}">
                <a16:creationId xmlns:a16="http://schemas.microsoft.com/office/drawing/2014/main" id="{8607A642-2E65-0F4E-2B5F-75FE4F2DE040}"/>
              </a:ext>
            </a:extLst>
          </p:cNvPr>
          <p:cNvSpPr/>
          <p:nvPr/>
        </p:nvSpPr>
        <p:spPr>
          <a:xfrm>
            <a:off x="1729649" y="777548"/>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E2CE8C34-4847-98B5-F43D-77EF8D73B332}"/>
              </a:ext>
            </a:extLst>
          </p:cNvPr>
          <p:cNvSpPr txBox="1"/>
          <p:nvPr/>
        </p:nvSpPr>
        <p:spPr>
          <a:xfrm>
            <a:off x="1729648" y="1057619"/>
            <a:ext cx="9430439" cy="4065857"/>
          </a:xfrm>
          <a:prstGeom prst="rect">
            <a:avLst/>
          </a:prstGeom>
          <a:noFill/>
        </p:spPr>
        <p:txBody>
          <a:bodyPr wrap="square" rtlCol="0">
            <a:spAutoFit/>
          </a:bodyPr>
          <a:lstStyle/>
          <a:p>
            <a:r>
              <a:rPr lang="fr-FR" b="1" u="sng" dirty="0">
                <a:solidFill>
                  <a:srgbClr val="FF0000"/>
                </a:solidFill>
              </a:rPr>
              <a:t>Séance 1 </a:t>
            </a:r>
            <a:r>
              <a:rPr lang="fr-FR" b="1" dirty="0">
                <a:solidFill>
                  <a:srgbClr val="FF0000"/>
                </a:solidFill>
              </a:rPr>
              <a:t>:  Gaulois et Romains</a:t>
            </a:r>
          </a:p>
          <a:p>
            <a:endParaRPr lang="fr-FR" dirty="0"/>
          </a:p>
          <a:p>
            <a:endParaRPr lang="fr-FR" dirty="0"/>
          </a:p>
          <a:p>
            <a:pPr marL="342900" indent="-342900">
              <a:buAutoNum type="alphaUcParenR"/>
            </a:pPr>
            <a:r>
              <a:rPr lang="fr-FR" b="1" u="sng" dirty="0">
                <a:solidFill>
                  <a:srgbClr val="7030A0"/>
                </a:solidFill>
              </a:rPr>
              <a:t>Les Gaulois</a:t>
            </a:r>
          </a:p>
          <a:p>
            <a:pPr marL="342900" indent="-342900">
              <a:lnSpc>
                <a:spcPct val="150000"/>
              </a:lnSpc>
              <a:buAutoNum type="alphaUcParenR"/>
            </a:pPr>
            <a:endParaRPr lang="fr-FR" dirty="0"/>
          </a:p>
          <a:p>
            <a:pPr>
              <a:lnSpc>
                <a:spcPct val="150000"/>
              </a:lnSpc>
            </a:pPr>
            <a:r>
              <a:rPr lang="fr-FR" dirty="0"/>
              <a:t>Les Gaulois vivent en tribus sur un territoire qui correspond à la France, la Belgique et la Suisse actuelles.</a:t>
            </a:r>
          </a:p>
          <a:p>
            <a:pPr>
              <a:lnSpc>
                <a:spcPct val="150000"/>
              </a:lnSpc>
            </a:pPr>
            <a:r>
              <a:rPr lang="fr-FR" dirty="0"/>
              <a:t>On compte plus de 200 tribus: les </a:t>
            </a:r>
            <a:r>
              <a:rPr lang="fr-FR" u="heavy" dirty="0">
                <a:solidFill>
                  <a:srgbClr val="FF0000"/>
                </a:solidFill>
                <a:uFill>
                  <a:solidFill>
                    <a:srgbClr val="FF0000"/>
                  </a:solidFill>
                </a:uFill>
              </a:rPr>
              <a:t>Arvernes</a:t>
            </a:r>
            <a:r>
              <a:rPr lang="fr-FR" dirty="0"/>
              <a:t> en Auvergne, les </a:t>
            </a:r>
            <a:r>
              <a:rPr lang="fr-FR" u="heavy" dirty="0">
                <a:solidFill>
                  <a:srgbClr val="FF0000"/>
                </a:solidFill>
                <a:uFill>
                  <a:solidFill>
                    <a:srgbClr val="FF0000"/>
                  </a:solidFill>
                </a:uFill>
              </a:rPr>
              <a:t>Eduens</a:t>
            </a:r>
            <a:r>
              <a:rPr lang="fr-FR" dirty="0"/>
              <a:t> en Bourgogne, les </a:t>
            </a:r>
            <a:r>
              <a:rPr lang="fr-FR" u="heavy" dirty="0" err="1">
                <a:solidFill>
                  <a:srgbClr val="FF0000"/>
                </a:solidFill>
                <a:uFill>
                  <a:solidFill>
                    <a:srgbClr val="FF0000"/>
                  </a:solidFill>
                </a:uFill>
              </a:rPr>
              <a:t>Parisii</a:t>
            </a:r>
            <a:r>
              <a:rPr lang="fr-FR" dirty="0"/>
              <a:t> dans l’actuelle région parisienne, les </a:t>
            </a:r>
            <a:r>
              <a:rPr lang="fr-FR" u="heavy" dirty="0">
                <a:solidFill>
                  <a:srgbClr val="FF0000"/>
                </a:solidFill>
                <a:uFill>
                  <a:solidFill>
                    <a:srgbClr val="FF0000"/>
                  </a:solidFill>
                </a:uFill>
              </a:rPr>
              <a:t>Helvète</a:t>
            </a:r>
            <a:r>
              <a:rPr lang="fr-FR" dirty="0">
                <a:solidFill>
                  <a:srgbClr val="FF0000"/>
                </a:solidFill>
              </a:rPr>
              <a:t>s</a:t>
            </a:r>
            <a:r>
              <a:rPr lang="fr-FR" dirty="0"/>
              <a:t> en Suisse.</a:t>
            </a:r>
          </a:p>
          <a:p>
            <a:pPr>
              <a:lnSpc>
                <a:spcPct val="150000"/>
              </a:lnSpc>
            </a:pPr>
            <a:r>
              <a:rPr lang="fr-FR" dirty="0"/>
              <a:t>Les Gaulois vivent dans des villages fortifiés appelés </a:t>
            </a:r>
            <a:r>
              <a:rPr lang="fr-FR" b="1" u="heavy" dirty="0">
                <a:solidFill>
                  <a:srgbClr val="FF0000"/>
                </a:solidFill>
                <a:uFill>
                  <a:solidFill>
                    <a:srgbClr val="FF0000"/>
                  </a:solidFill>
                </a:uFill>
              </a:rPr>
              <a:t>des oppida</a:t>
            </a:r>
            <a:r>
              <a:rPr lang="fr-FR" dirty="0"/>
              <a:t>.</a:t>
            </a:r>
          </a:p>
          <a:p>
            <a:pPr>
              <a:lnSpc>
                <a:spcPct val="150000"/>
              </a:lnSpc>
            </a:pPr>
            <a:r>
              <a:rPr lang="fr-FR" dirty="0"/>
              <a:t>(un oppidum = des oppida)</a:t>
            </a:r>
          </a:p>
        </p:txBody>
      </p:sp>
      <p:sp>
        <p:nvSpPr>
          <p:cNvPr id="13" name="Forme libre : forme 12">
            <a:extLst>
              <a:ext uri="{FF2B5EF4-FFF2-40B4-BE49-F238E27FC236}">
                <a16:creationId xmlns:a16="http://schemas.microsoft.com/office/drawing/2014/main" id="{82878DDC-8468-2FEB-2F97-DE2322CEED05}"/>
              </a:ext>
            </a:extLst>
          </p:cNvPr>
          <p:cNvSpPr/>
          <p:nvPr/>
        </p:nvSpPr>
        <p:spPr>
          <a:xfrm>
            <a:off x="1716796" y="1491808"/>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70C54BE7-5DC6-B97E-D493-196377961916}"/>
              </a:ext>
            </a:extLst>
          </p:cNvPr>
          <p:cNvSpPr/>
          <p:nvPr/>
        </p:nvSpPr>
        <p:spPr>
          <a:xfrm>
            <a:off x="1725977" y="2338271"/>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76E279D6-5A49-289E-BDBC-1A2BE99B7ECF}"/>
              </a:ext>
            </a:extLst>
          </p:cNvPr>
          <p:cNvGrpSpPr/>
          <p:nvPr/>
        </p:nvGrpSpPr>
        <p:grpSpPr>
          <a:xfrm>
            <a:off x="6378767" y="3933022"/>
            <a:ext cx="308472" cy="407624"/>
            <a:chOff x="6940627" y="1564395"/>
            <a:chExt cx="308472" cy="407624"/>
          </a:xfrm>
        </p:grpSpPr>
        <p:cxnSp>
          <p:nvCxnSpPr>
            <p:cNvPr id="16" name="Connecteur droit 15">
              <a:extLst>
                <a:ext uri="{FF2B5EF4-FFF2-40B4-BE49-F238E27FC236}">
                  <a16:creationId xmlns:a16="http://schemas.microsoft.com/office/drawing/2014/main" id="{D75D3D30-B6BB-6D64-F08A-584DBC4899B2}"/>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CABCB3B-FE84-48FA-C5DD-DFC64E04B521}"/>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F594EA8C-9027-CE7E-C67D-F3707A409B43}"/>
              </a:ext>
            </a:extLst>
          </p:cNvPr>
          <p:cNvGrpSpPr/>
          <p:nvPr/>
        </p:nvGrpSpPr>
        <p:grpSpPr>
          <a:xfrm>
            <a:off x="2609162" y="3027802"/>
            <a:ext cx="308472" cy="407624"/>
            <a:chOff x="6940627" y="1564395"/>
            <a:chExt cx="308472" cy="407624"/>
          </a:xfrm>
        </p:grpSpPr>
        <p:cxnSp>
          <p:nvCxnSpPr>
            <p:cNvPr id="21" name="Connecteur droit 20">
              <a:extLst>
                <a:ext uri="{FF2B5EF4-FFF2-40B4-BE49-F238E27FC236}">
                  <a16:creationId xmlns:a16="http://schemas.microsoft.com/office/drawing/2014/main" id="{AEDE1A22-547F-0D0A-72F9-FCB69800C890}"/>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8DFB8FB7-1F1E-EB32-E300-8C79BD13115E}"/>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ZoneTexte 2">
            <a:extLst>
              <a:ext uri="{FF2B5EF4-FFF2-40B4-BE49-F238E27FC236}">
                <a16:creationId xmlns:a16="http://schemas.microsoft.com/office/drawing/2014/main" id="{D61AE73F-BAE4-ED73-744F-CB6279AD15AD}"/>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99378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6920D2-B71D-D334-41D1-A605DDDF083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64394" y="1226294"/>
            <a:ext cx="8967730" cy="5188962"/>
          </a:xfrm>
          <a:prstGeom prst="rect">
            <a:avLst/>
          </a:prstGeom>
        </p:spPr>
      </p:pic>
      <p:sp>
        <p:nvSpPr>
          <p:cNvPr id="5" name="ZoneTexte 4">
            <a:extLst>
              <a:ext uri="{FF2B5EF4-FFF2-40B4-BE49-F238E27FC236}">
                <a16:creationId xmlns:a16="http://schemas.microsoft.com/office/drawing/2014/main" id="{C9534B7B-12D5-0E38-FB30-55B675FB1575}"/>
              </a:ext>
            </a:extLst>
          </p:cNvPr>
          <p:cNvSpPr txBox="1"/>
          <p:nvPr/>
        </p:nvSpPr>
        <p:spPr>
          <a:xfrm>
            <a:off x="2192357" y="220337"/>
            <a:ext cx="7700441" cy="1015663"/>
          </a:xfrm>
          <a:prstGeom prst="rect">
            <a:avLst/>
          </a:prstGeom>
          <a:noFill/>
        </p:spPr>
        <p:txBody>
          <a:bodyPr wrap="none" rtlCol="0">
            <a:spAutoFit/>
          </a:bodyPr>
          <a:lstStyle/>
          <a:p>
            <a:r>
              <a:rPr lang="fr-FR" sz="6000" dirty="0"/>
              <a:t>Les conquêtes romaines</a:t>
            </a:r>
          </a:p>
        </p:txBody>
      </p:sp>
      <p:sp>
        <p:nvSpPr>
          <p:cNvPr id="4" name="ZoneTexte 3">
            <a:extLst>
              <a:ext uri="{FF2B5EF4-FFF2-40B4-BE49-F238E27FC236}">
                <a16:creationId xmlns:a16="http://schemas.microsoft.com/office/drawing/2014/main" id="{6A056E33-A19C-74BE-FEA6-CBD2F9E0CC8A}"/>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
        <p:nvSpPr>
          <p:cNvPr id="2" name="ZoneTexte 1">
            <a:extLst>
              <a:ext uri="{FF2B5EF4-FFF2-40B4-BE49-F238E27FC236}">
                <a16:creationId xmlns:a16="http://schemas.microsoft.com/office/drawing/2014/main" id="{4B40DB9C-8BDE-84F0-3B6E-59F20AD7E335}"/>
              </a:ext>
            </a:extLst>
          </p:cNvPr>
          <p:cNvSpPr txBox="1"/>
          <p:nvPr/>
        </p:nvSpPr>
        <p:spPr>
          <a:xfrm>
            <a:off x="2508739" y="3312661"/>
            <a:ext cx="1101970" cy="369332"/>
          </a:xfrm>
          <a:prstGeom prst="rect">
            <a:avLst/>
          </a:prstGeom>
          <a:solidFill>
            <a:srgbClr val="FF0007"/>
          </a:solidFill>
        </p:spPr>
        <p:txBody>
          <a:bodyPr wrap="square" rtlCol="0">
            <a:spAutoFit/>
          </a:bodyPr>
          <a:lstStyle/>
          <a:p>
            <a:r>
              <a:rPr lang="fr-FR" dirty="0"/>
              <a:t>ESPAGNE</a:t>
            </a:r>
          </a:p>
        </p:txBody>
      </p:sp>
      <p:sp>
        <p:nvSpPr>
          <p:cNvPr id="6" name="ZoneTexte 5">
            <a:extLst>
              <a:ext uri="{FF2B5EF4-FFF2-40B4-BE49-F238E27FC236}">
                <a16:creationId xmlns:a16="http://schemas.microsoft.com/office/drawing/2014/main" id="{B780767E-C29C-A38E-CAD7-F47FA1181888}"/>
              </a:ext>
            </a:extLst>
          </p:cNvPr>
          <p:cNvSpPr txBox="1"/>
          <p:nvPr/>
        </p:nvSpPr>
        <p:spPr>
          <a:xfrm rot="2856668">
            <a:off x="5333777" y="3417442"/>
            <a:ext cx="738555" cy="276999"/>
          </a:xfrm>
          <a:prstGeom prst="rect">
            <a:avLst/>
          </a:prstGeom>
          <a:solidFill>
            <a:srgbClr val="AA4276"/>
          </a:solidFill>
        </p:spPr>
        <p:txBody>
          <a:bodyPr wrap="square" rtlCol="0">
            <a:spAutoFit/>
          </a:bodyPr>
          <a:lstStyle/>
          <a:p>
            <a:r>
              <a:rPr lang="fr-FR" sz="1200" dirty="0"/>
              <a:t>ITALIE</a:t>
            </a:r>
          </a:p>
        </p:txBody>
      </p:sp>
      <p:sp>
        <p:nvSpPr>
          <p:cNvPr id="7" name="ZoneTexte 6">
            <a:extLst>
              <a:ext uri="{FF2B5EF4-FFF2-40B4-BE49-F238E27FC236}">
                <a16:creationId xmlns:a16="http://schemas.microsoft.com/office/drawing/2014/main" id="{53A53688-C237-2D9A-67A1-A4C3CCC764E4}"/>
              </a:ext>
            </a:extLst>
          </p:cNvPr>
          <p:cNvSpPr txBox="1"/>
          <p:nvPr/>
        </p:nvSpPr>
        <p:spPr>
          <a:xfrm rot="203866" flipH="1">
            <a:off x="7877906" y="3986016"/>
            <a:ext cx="597877" cy="307777"/>
          </a:xfrm>
          <a:prstGeom prst="rect">
            <a:avLst/>
          </a:prstGeom>
          <a:solidFill>
            <a:srgbClr val="FF0007"/>
          </a:solidFill>
        </p:spPr>
        <p:txBody>
          <a:bodyPr wrap="square" rtlCol="0">
            <a:spAutoFit/>
          </a:bodyPr>
          <a:lstStyle/>
          <a:p>
            <a:r>
              <a:rPr lang="fr-FR" sz="1400" dirty="0"/>
              <a:t>ASIE</a:t>
            </a:r>
          </a:p>
        </p:txBody>
      </p:sp>
      <p:sp>
        <p:nvSpPr>
          <p:cNvPr id="8" name="ZoneTexte 7">
            <a:extLst>
              <a:ext uri="{FF2B5EF4-FFF2-40B4-BE49-F238E27FC236}">
                <a16:creationId xmlns:a16="http://schemas.microsoft.com/office/drawing/2014/main" id="{56B44D67-B57E-3278-597E-9E279D163C2A}"/>
              </a:ext>
            </a:extLst>
          </p:cNvPr>
          <p:cNvSpPr txBox="1"/>
          <p:nvPr/>
        </p:nvSpPr>
        <p:spPr>
          <a:xfrm>
            <a:off x="8403004" y="3996235"/>
            <a:ext cx="888385" cy="307777"/>
          </a:xfrm>
          <a:prstGeom prst="rect">
            <a:avLst/>
          </a:prstGeom>
          <a:solidFill>
            <a:schemeClr val="bg1"/>
          </a:solidFill>
        </p:spPr>
        <p:txBody>
          <a:bodyPr wrap="none" rtlCol="0">
            <a:spAutoFit/>
          </a:bodyPr>
          <a:lstStyle/>
          <a:p>
            <a:r>
              <a:rPr lang="fr-FR" sz="1400" dirty="0"/>
              <a:t>MINEURE</a:t>
            </a:r>
          </a:p>
        </p:txBody>
      </p:sp>
      <p:sp>
        <p:nvSpPr>
          <p:cNvPr id="9" name="ZoneTexte 8">
            <a:extLst>
              <a:ext uri="{FF2B5EF4-FFF2-40B4-BE49-F238E27FC236}">
                <a16:creationId xmlns:a16="http://schemas.microsoft.com/office/drawing/2014/main" id="{48836DDF-1EE3-FC1B-2F5C-C7D8E399D355}"/>
              </a:ext>
            </a:extLst>
          </p:cNvPr>
          <p:cNvSpPr txBox="1"/>
          <p:nvPr/>
        </p:nvSpPr>
        <p:spPr>
          <a:xfrm rot="203866" flipH="1">
            <a:off x="9200371" y="4294591"/>
            <a:ext cx="615761" cy="276999"/>
          </a:xfrm>
          <a:prstGeom prst="rect">
            <a:avLst/>
          </a:prstGeom>
          <a:solidFill>
            <a:srgbClr val="FF0007"/>
          </a:solidFill>
        </p:spPr>
        <p:txBody>
          <a:bodyPr wrap="square" rtlCol="0">
            <a:spAutoFit/>
          </a:bodyPr>
          <a:lstStyle/>
          <a:p>
            <a:r>
              <a:rPr lang="fr-FR" sz="1200" dirty="0"/>
              <a:t>SYRIE</a:t>
            </a:r>
          </a:p>
        </p:txBody>
      </p:sp>
      <p:sp>
        <p:nvSpPr>
          <p:cNvPr id="10" name="ZoneTexte 9">
            <a:extLst>
              <a:ext uri="{FF2B5EF4-FFF2-40B4-BE49-F238E27FC236}">
                <a16:creationId xmlns:a16="http://schemas.microsoft.com/office/drawing/2014/main" id="{EA0F55AD-BC14-DC8C-60AB-D13D317B66A4}"/>
              </a:ext>
            </a:extLst>
          </p:cNvPr>
          <p:cNvSpPr txBox="1"/>
          <p:nvPr/>
        </p:nvSpPr>
        <p:spPr>
          <a:xfrm>
            <a:off x="4051439" y="2041450"/>
            <a:ext cx="649516" cy="276999"/>
          </a:xfrm>
          <a:prstGeom prst="rect">
            <a:avLst/>
          </a:prstGeom>
          <a:solidFill>
            <a:srgbClr val="FFA101"/>
          </a:solidFill>
        </p:spPr>
        <p:txBody>
          <a:bodyPr wrap="square" rtlCol="0">
            <a:spAutoFit/>
          </a:bodyPr>
          <a:lstStyle/>
          <a:p>
            <a:r>
              <a:rPr lang="fr-FR" sz="1200" dirty="0"/>
              <a:t>GAULE</a:t>
            </a:r>
          </a:p>
        </p:txBody>
      </p:sp>
    </p:spTree>
    <p:extLst>
      <p:ext uri="{BB962C8B-B14F-4D97-AF65-F5344CB8AC3E}">
        <p14:creationId xmlns:p14="http://schemas.microsoft.com/office/powerpoint/2010/main" val="33176333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284</TotalTime>
  <Words>1057</Words>
  <Application>Microsoft Office PowerPoint</Application>
  <PresentationFormat>Grand écran</PresentationFormat>
  <Paragraphs>175</Paragraphs>
  <Slides>26</Slides>
  <Notes>0</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Aptos</vt:lpstr>
      <vt:lpstr>Arial</vt:lpstr>
      <vt:lpstr>Calibri</vt:lpstr>
      <vt:lpstr>Calibri Light</vt:lpstr>
      <vt:lpstr>Curlz MT</vt:lpstr>
      <vt:lpstr>Thème Office</vt:lpstr>
      <vt:lpstr>GAULOIS ET ROMAINS,   LA CONQUETE DE LA GAULE</vt:lpstr>
      <vt:lpstr>Présentation PowerPoint</vt:lpstr>
      <vt:lpstr>Qui sont les Gaulois ? (0’ à 5’15 et 8’55 à 10’12 et 13’05 à 14’45)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Monument commémoratif de la bataille de Gergovie. (Plateau de Gergovie, Puy-de-Dôme)</vt:lpstr>
      <vt:lpstr>Vidéo: la bataille d’Alésia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 dice</dc:creator>
  <cp:lastModifiedBy>Office User</cp:lastModifiedBy>
  <cp:revision>11</cp:revision>
  <dcterms:created xsi:type="dcterms:W3CDTF">2022-08-12T14:05:27Z</dcterms:created>
  <dcterms:modified xsi:type="dcterms:W3CDTF">2024-05-29T07:59:02Z</dcterms:modified>
</cp:coreProperties>
</file>