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9" r:id="rId5"/>
    <p:sldId id="258" r:id="rId6"/>
    <p:sldId id="261" r:id="rId7"/>
    <p:sldId id="260" r:id="rId8"/>
    <p:sldId id="262" r:id="rId9"/>
    <p:sldId id="263" r:id="rId10"/>
    <p:sldId id="264" r:id="rId11"/>
    <p:sldId id="265" r:id="rId12"/>
    <p:sldId id="26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9" autoAdjust="0"/>
    <p:restoredTop sz="94660"/>
  </p:normalViewPr>
  <p:slideViewPr>
    <p:cSldViewPr snapToGrid="0">
      <p:cViewPr varScale="1">
        <p:scale>
          <a:sx n="90" d="100"/>
          <a:sy n="90" d="100"/>
        </p:scale>
        <p:origin x="6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7A8A50-FF46-4FB6-A66D-EAB3911D034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DA40F70-6924-46DB-8A52-FEE65C1F3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63A75DE-6155-41CA-B8A8-077CE71E47EE}"/>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5" name="Espace réservé du pied de page 4">
            <a:extLst>
              <a:ext uri="{FF2B5EF4-FFF2-40B4-BE49-F238E27FC236}">
                <a16:creationId xmlns:a16="http://schemas.microsoft.com/office/drawing/2014/main" id="{3877BC3D-93DB-42C7-B33F-76696D4E79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89888A-62EE-47CC-B8D7-535FFC1E2891}"/>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202812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A94A1-4991-46D2-954A-57F4B43CFCD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C19EB22-67B2-45C5-89AF-2398DCF7B8B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9A7FD1-01C4-4ED4-A1F9-311330A1082C}"/>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5" name="Espace réservé du pied de page 4">
            <a:extLst>
              <a:ext uri="{FF2B5EF4-FFF2-40B4-BE49-F238E27FC236}">
                <a16:creationId xmlns:a16="http://schemas.microsoft.com/office/drawing/2014/main" id="{F3FE3632-85F7-450A-83EE-92C1A0A3E9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086F3D-D0FD-4EA3-A8D0-7221E524B58C}"/>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136472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82D0584-822E-4BDC-9628-1F091B8E94A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EDD953-66FB-4976-AC59-75886B979DB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15154D-55A3-4484-8088-FD856B2A7F59}"/>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5" name="Espace réservé du pied de page 4">
            <a:extLst>
              <a:ext uri="{FF2B5EF4-FFF2-40B4-BE49-F238E27FC236}">
                <a16:creationId xmlns:a16="http://schemas.microsoft.com/office/drawing/2014/main" id="{CA76B695-43C0-4EFB-900F-764F1C86D6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00BA37-7906-4A23-A459-37E993634B5A}"/>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134422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A9F0A-1BE1-42A5-9698-B3E713A3915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01EE454-DF98-4197-A2E7-AC81FF51C6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C54E11-8F8F-4A9F-8B23-04EDD18DDDE3}"/>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5" name="Espace réservé du pied de page 4">
            <a:extLst>
              <a:ext uri="{FF2B5EF4-FFF2-40B4-BE49-F238E27FC236}">
                <a16:creationId xmlns:a16="http://schemas.microsoft.com/office/drawing/2014/main" id="{691BD6EE-CCD2-48D2-9D0C-77E4A8E29F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4D9A61-5529-428C-96AD-BB386F9B066D}"/>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36243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F7011-399A-4DE3-85C3-CD970D7DB0F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7D6411D-233C-46ED-A144-B9F9D1152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D9FD2A0-63CB-4DD1-A70F-40D3890344FD}"/>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5" name="Espace réservé du pied de page 4">
            <a:extLst>
              <a:ext uri="{FF2B5EF4-FFF2-40B4-BE49-F238E27FC236}">
                <a16:creationId xmlns:a16="http://schemas.microsoft.com/office/drawing/2014/main" id="{AAAAEAB0-DA8A-49C9-9622-7B044FC02E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AFDF10-C756-46F3-BE6D-01E91ECBEAC6}"/>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208880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035F1-C422-476F-9144-D0AA7F445A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6F4350-820E-42D8-BFE7-60E0E915436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A672D60-01B7-4880-BA8B-9939AA6EB43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4E8B65D-F7A0-4186-B7C7-9DC387A6B282}"/>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6" name="Espace réservé du pied de page 5">
            <a:extLst>
              <a:ext uri="{FF2B5EF4-FFF2-40B4-BE49-F238E27FC236}">
                <a16:creationId xmlns:a16="http://schemas.microsoft.com/office/drawing/2014/main" id="{402FD6ED-1409-4FA3-B470-9FA5492663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CA309E9-494A-4A5E-8C0A-C9B20D93AAC1}"/>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100347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53D38-2CB4-41D1-919C-823ABF0A056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649DD9-D892-45D7-BCBF-EC777AE8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D8B495A-C263-412A-9D3D-E54516FEAC4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8FB5AE1-E81D-49B8-8F43-987FB3E17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5BBEAB-A4C3-4659-AC67-4B6170CD25E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860ECAF-5158-402B-8755-75737F4C9C2C}"/>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8" name="Espace réservé du pied de page 7">
            <a:extLst>
              <a:ext uri="{FF2B5EF4-FFF2-40B4-BE49-F238E27FC236}">
                <a16:creationId xmlns:a16="http://schemas.microsoft.com/office/drawing/2014/main" id="{2A1D1BC0-DBDC-4818-B27C-FAA7C6DE8A9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F2616C6-85C7-4B11-B76A-6E65E21B80A9}"/>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21470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011FD-1D5A-479F-B725-E84EF64AD8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A3F4657-9B83-4A50-B43A-E09A0A8BE394}"/>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4" name="Espace réservé du pied de page 3">
            <a:extLst>
              <a:ext uri="{FF2B5EF4-FFF2-40B4-BE49-F238E27FC236}">
                <a16:creationId xmlns:a16="http://schemas.microsoft.com/office/drawing/2014/main" id="{86926940-EB5A-4A10-9A7B-E90BABE6921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B57E6EA-BBAC-4211-81A1-C65C7AFC8095}"/>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422794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1928E0-B23A-4865-BE28-CAD8355CEF48}"/>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3" name="Espace réservé du pied de page 2">
            <a:extLst>
              <a:ext uri="{FF2B5EF4-FFF2-40B4-BE49-F238E27FC236}">
                <a16:creationId xmlns:a16="http://schemas.microsoft.com/office/drawing/2014/main" id="{995BD47D-E2AD-42E6-8496-0549A11B01C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545E9C6-540A-4AE7-BE94-DB3DB1E6DD1A}"/>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171201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E8C25-569F-4E6E-839A-16D5CBFE8E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07659AE-02A9-4758-82DB-FFF16222D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8EE68CE-EB5A-44EB-ADCE-C9C8BE0A5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CD9658-2C25-4055-AD68-41BB676F9C7E}"/>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6" name="Espace réservé du pied de page 5">
            <a:extLst>
              <a:ext uri="{FF2B5EF4-FFF2-40B4-BE49-F238E27FC236}">
                <a16:creationId xmlns:a16="http://schemas.microsoft.com/office/drawing/2014/main" id="{F2DBCD42-5504-48D7-8979-0822A5B749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DBF0B9-F89C-4DA3-B472-DE7E13706251}"/>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89357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C7D327-EC06-4C16-9F9F-143B84CC548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082EDCE-D25A-4BCC-A71D-2281339CCE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825B92D-FC61-4C77-AD46-25BA963C0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B653ACC-6BA3-42D8-A438-210FF8DD8B5E}"/>
              </a:ext>
            </a:extLst>
          </p:cNvPr>
          <p:cNvSpPr>
            <a:spLocks noGrp="1"/>
          </p:cNvSpPr>
          <p:nvPr>
            <p:ph type="dt" sz="half" idx="10"/>
          </p:nvPr>
        </p:nvSpPr>
        <p:spPr/>
        <p:txBody>
          <a:bodyPr/>
          <a:lstStyle/>
          <a:p>
            <a:fld id="{BF180AB4-CA7A-4959-B93D-45D6206198AE}" type="datetimeFigureOut">
              <a:rPr lang="fr-FR" smtClean="0"/>
              <a:t>12/08/2022</a:t>
            </a:fld>
            <a:endParaRPr lang="fr-FR"/>
          </a:p>
        </p:txBody>
      </p:sp>
      <p:sp>
        <p:nvSpPr>
          <p:cNvPr id="6" name="Espace réservé du pied de page 5">
            <a:extLst>
              <a:ext uri="{FF2B5EF4-FFF2-40B4-BE49-F238E27FC236}">
                <a16:creationId xmlns:a16="http://schemas.microsoft.com/office/drawing/2014/main" id="{0D8D0C49-3E1C-46C5-9087-0FAC965F8D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F1783A-4DEF-4003-BA2D-D72F30528308}"/>
              </a:ext>
            </a:extLst>
          </p:cNvPr>
          <p:cNvSpPr>
            <a:spLocks noGrp="1"/>
          </p:cNvSpPr>
          <p:nvPr>
            <p:ph type="sldNum" sz="quarter" idx="12"/>
          </p:nvPr>
        </p:nvSpPr>
        <p:spPr/>
        <p:txBody>
          <a:bodyPr/>
          <a:lstStyle/>
          <a:p>
            <a:fld id="{A2163C0C-7F9C-41E3-AD99-B925F698F2F5}" type="slidenum">
              <a:rPr lang="fr-FR" smtClean="0"/>
              <a:t>‹N°›</a:t>
            </a:fld>
            <a:endParaRPr lang="fr-FR"/>
          </a:p>
        </p:txBody>
      </p:sp>
    </p:spTree>
    <p:extLst>
      <p:ext uri="{BB962C8B-B14F-4D97-AF65-F5344CB8AC3E}">
        <p14:creationId xmlns:p14="http://schemas.microsoft.com/office/powerpoint/2010/main" val="375207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8BAA53-D359-4191-B579-C4B786C0C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21E7C7-2E92-438C-8E9B-396EEFB9A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1B6922-2C10-4C63-88E8-D6796D7F1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80AB4-CA7A-4959-B93D-45D6206198AE}" type="datetimeFigureOut">
              <a:rPr lang="fr-FR" smtClean="0"/>
              <a:t>12/08/2022</a:t>
            </a:fld>
            <a:endParaRPr lang="fr-FR"/>
          </a:p>
        </p:txBody>
      </p:sp>
      <p:sp>
        <p:nvSpPr>
          <p:cNvPr id="5" name="Espace réservé du pied de page 4">
            <a:extLst>
              <a:ext uri="{FF2B5EF4-FFF2-40B4-BE49-F238E27FC236}">
                <a16:creationId xmlns:a16="http://schemas.microsoft.com/office/drawing/2014/main" id="{299FC6B2-3FC4-4599-96AE-E71621EB4C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ED8F319-C1A8-4550-910F-DE86D653F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63C0C-7F9C-41E3-AD99-B925F698F2F5}" type="slidenum">
              <a:rPr lang="fr-FR" smtClean="0"/>
              <a:t>‹N°›</a:t>
            </a:fld>
            <a:endParaRPr lang="fr-FR"/>
          </a:p>
        </p:txBody>
      </p:sp>
    </p:spTree>
    <p:extLst>
      <p:ext uri="{BB962C8B-B14F-4D97-AF65-F5344CB8AC3E}">
        <p14:creationId xmlns:p14="http://schemas.microsoft.com/office/powerpoint/2010/main" val="3520228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QaoujBHfzA" TargetMode="External"/><Relationship Id="rId2" Type="http://schemas.openxmlformats.org/officeDocument/2006/relationships/hyperlink" Target="https://www.youtube.com/watch?v=oW1WyMiPeOo&amp;t=33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27C0A0-30E0-A2AD-8E78-B1C7C6D784D1}"/>
              </a:ext>
            </a:extLst>
          </p:cNvPr>
          <p:cNvSpPr>
            <a:spLocks noGrp="1"/>
          </p:cNvSpPr>
          <p:nvPr>
            <p:ph type="ctrTitle"/>
          </p:nvPr>
        </p:nvSpPr>
        <p:spPr>
          <a:xfrm>
            <a:off x="750005" y="2529443"/>
            <a:ext cx="10917716" cy="1271805"/>
          </a:xfrm>
        </p:spPr>
        <p:txBody>
          <a:bodyPr>
            <a:normAutofit/>
          </a:bodyPr>
          <a:lstStyle/>
          <a:p>
            <a:r>
              <a:rPr lang="fr-FR" dirty="0"/>
              <a:t>LOUIS IX, ROI CHRETIEN AU </a:t>
            </a:r>
            <a:r>
              <a:rPr lang="fr-FR" dirty="0" err="1"/>
              <a:t>XIIIè</a:t>
            </a:r>
            <a:r>
              <a:rPr lang="fr-FR" dirty="0"/>
              <a:t> S.</a:t>
            </a:r>
          </a:p>
        </p:txBody>
      </p:sp>
      <p:sp>
        <p:nvSpPr>
          <p:cNvPr id="4" name="ZoneTexte 3">
            <a:extLst>
              <a:ext uri="{FF2B5EF4-FFF2-40B4-BE49-F238E27FC236}">
                <a16:creationId xmlns:a16="http://schemas.microsoft.com/office/drawing/2014/main" id="{6CA8ACD9-BF71-8260-E14A-3BD5D16E0C5C}"/>
              </a:ext>
            </a:extLst>
          </p:cNvPr>
          <p:cNvSpPr txBox="1"/>
          <p:nvPr/>
        </p:nvSpPr>
        <p:spPr>
          <a:xfrm>
            <a:off x="9512136" y="6258296"/>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95817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C2190B4-D161-4D3D-837C-807416F126AB}"/>
              </a:ext>
            </a:extLst>
          </p:cNvPr>
          <p:cNvSpPr txBox="1"/>
          <p:nvPr/>
        </p:nvSpPr>
        <p:spPr>
          <a:xfrm>
            <a:off x="230267" y="0"/>
            <a:ext cx="7953613" cy="2459584"/>
          </a:xfrm>
          <a:prstGeom prst="rect">
            <a:avLst/>
          </a:prstGeom>
          <a:noFill/>
        </p:spPr>
        <p:txBody>
          <a:bodyPr wrap="square" rtlCol="0">
            <a:spAutoFit/>
          </a:bodyPr>
          <a:lstStyle/>
          <a:p>
            <a:pPr algn="just">
              <a:lnSpc>
                <a:spcPct val="150000"/>
              </a:lnSpc>
            </a:pPr>
            <a:r>
              <a:rPr lang="fr-FR" sz="1500" b="1" dirty="0"/>
              <a:t>DOC 1</a:t>
            </a:r>
          </a:p>
          <a:p>
            <a:pPr algn="just">
              <a:lnSpc>
                <a:spcPct val="150000"/>
              </a:lnSpc>
            </a:pPr>
            <a:r>
              <a:rPr lang="fr-FR" sz="1500" dirty="0"/>
              <a:t>Le roi se conduisait très religieusement. Il ne portait jamais de fourrure blanche ni de beaux tissus. Ses robes étaient en gros tissu beige ou bleu. Il faisait l’aumône* partout où il allait dans le royaume. Il distribuait de l’argent aux églises, aux hôpitaux et aux pauvres. Chaque jour, il donnait à manger à un grand nombre de pauvres. On le voyait souvent couper lui-même le pain et leur servir à boire.</a:t>
            </a:r>
          </a:p>
          <a:p>
            <a:pPr algn="r">
              <a:lnSpc>
                <a:spcPct val="150000"/>
              </a:lnSpc>
            </a:pPr>
            <a:r>
              <a:rPr lang="fr-FR" sz="1500" dirty="0"/>
              <a:t>D’après Jean de Joinville, écrivain (1309)</a:t>
            </a:r>
          </a:p>
          <a:p>
            <a:pPr>
              <a:lnSpc>
                <a:spcPct val="150000"/>
              </a:lnSpc>
            </a:pPr>
            <a:r>
              <a:rPr lang="fr-FR" sz="1400" i="1" dirty="0"/>
              <a:t>* Faire l’aumône = donner de l’argent aux pauvres</a:t>
            </a:r>
          </a:p>
        </p:txBody>
      </p:sp>
      <p:pic>
        <p:nvPicPr>
          <p:cNvPr id="1030" name="Picture 6">
            <a:extLst>
              <a:ext uri="{FF2B5EF4-FFF2-40B4-BE49-F238E27FC236}">
                <a16:creationId xmlns:a16="http://schemas.microsoft.com/office/drawing/2014/main" id="{7492D74F-E3A2-4DC1-8604-0F7270A12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910" y="3019027"/>
            <a:ext cx="7048500" cy="368617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210C601-C739-4652-B727-A0C480DBC5DD}"/>
              </a:ext>
            </a:extLst>
          </p:cNvPr>
          <p:cNvSpPr txBox="1"/>
          <p:nvPr/>
        </p:nvSpPr>
        <p:spPr>
          <a:xfrm>
            <a:off x="6442117" y="2649695"/>
            <a:ext cx="4154086" cy="369332"/>
          </a:xfrm>
          <a:prstGeom prst="rect">
            <a:avLst/>
          </a:prstGeom>
          <a:noFill/>
        </p:spPr>
        <p:txBody>
          <a:bodyPr wrap="none" rtlCol="0">
            <a:spAutoFit/>
          </a:bodyPr>
          <a:lstStyle/>
          <a:p>
            <a:r>
              <a:rPr lang="fr-FR" b="1" dirty="0"/>
              <a:t>DOC 3 : Les croisades menées par Louis IX</a:t>
            </a:r>
          </a:p>
        </p:txBody>
      </p:sp>
      <p:pic>
        <p:nvPicPr>
          <p:cNvPr id="1036" name="Picture 12" descr="RÃ©sultat de recherche d'images pour &quot;Saint louis croisade&quot;">
            <a:extLst>
              <a:ext uri="{FF2B5EF4-FFF2-40B4-BE49-F238E27FC236}">
                <a16:creationId xmlns:a16="http://schemas.microsoft.com/office/drawing/2014/main" id="{166A1170-7322-420F-B6CA-D886BDC53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72" y="2927587"/>
            <a:ext cx="4054316" cy="360878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BCDA616-3558-4CE1-8134-6B7F2F027D1B}"/>
              </a:ext>
            </a:extLst>
          </p:cNvPr>
          <p:cNvSpPr txBox="1"/>
          <p:nvPr/>
        </p:nvSpPr>
        <p:spPr>
          <a:xfrm>
            <a:off x="525780" y="2834361"/>
            <a:ext cx="3952108" cy="369332"/>
          </a:xfrm>
          <a:prstGeom prst="rect">
            <a:avLst/>
          </a:prstGeom>
          <a:noFill/>
        </p:spPr>
        <p:txBody>
          <a:bodyPr wrap="none" rtlCol="0">
            <a:spAutoFit/>
          </a:bodyPr>
          <a:lstStyle/>
          <a:p>
            <a:r>
              <a:rPr lang="fr-FR" b="1" dirty="0"/>
              <a:t>DOC 2: Louis IX en croisade à Jérusalem</a:t>
            </a:r>
          </a:p>
        </p:txBody>
      </p:sp>
      <p:sp>
        <p:nvSpPr>
          <p:cNvPr id="7" name="ZoneTexte 6">
            <a:extLst>
              <a:ext uri="{FF2B5EF4-FFF2-40B4-BE49-F238E27FC236}">
                <a16:creationId xmlns:a16="http://schemas.microsoft.com/office/drawing/2014/main" id="{1B675B16-67AD-4610-8893-2B475941804A}"/>
              </a:ext>
            </a:extLst>
          </p:cNvPr>
          <p:cNvSpPr txBox="1"/>
          <p:nvPr/>
        </p:nvSpPr>
        <p:spPr>
          <a:xfrm>
            <a:off x="8298180" y="125730"/>
            <a:ext cx="3893820" cy="2308324"/>
          </a:xfrm>
          <a:prstGeom prst="rect">
            <a:avLst/>
          </a:prstGeom>
          <a:noFill/>
        </p:spPr>
        <p:txBody>
          <a:bodyPr wrap="square" rtlCol="0">
            <a:spAutoFit/>
          </a:bodyPr>
          <a:lstStyle/>
          <a:p>
            <a:r>
              <a:rPr lang="fr-FR" sz="1600" b="1" dirty="0">
                <a:solidFill>
                  <a:srgbClr val="7030A0"/>
                </a:solidFill>
              </a:rPr>
              <a:t>Doc 1 : </a:t>
            </a:r>
          </a:p>
          <a:p>
            <a:r>
              <a:rPr lang="fr-FR" sz="1600" dirty="0">
                <a:solidFill>
                  <a:srgbClr val="7030A0"/>
                </a:solidFill>
              </a:rPr>
              <a:t>- Souligne les phrases qui montrent que Louis IX est un roi attaché à la religion.</a:t>
            </a:r>
          </a:p>
          <a:p>
            <a:r>
              <a:rPr lang="fr-FR" sz="1600" dirty="0">
                <a:solidFill>
                  <a:srgbClr val="7030A0"/>
                </a:solidFill>
              </a:rPr>
              <a:t>- Que fait-il pour aider les pauvres?</a:t>
            </a:r>
          </a:p>
          <a:p>
            <a:endParaRPr lang="fr-FR" sz="1600" dirty="0">
              <a:solidFill>
                <a:srgbClr val="7030A0"/>
              </a:solidFill>
            </a:endParaRPr>
          </a:p>
          <a:p>
            <a:r>
              <a:rPr lang="fr-FR" sz="1600" b="1" dirty="0">
                <a:solidFill>
                  <a:srgbClr val="7030A0"/>
                </a:solidFill>
              </a:rPr>
              <a:t>Docs 2 et 3:</a:t>
            </a:r>
          </a:p>
          <a:p>
            <a:r>
              <a:rPr lang="fr-FR" sz="1600" dirty="0">
                <a:solidFill>
                  <a:srgbClr val="7030A0"/>
                </a:solidFill>
              </a:rPr>
              <a:t>- Que fait Louis IX pour protéger Jérusalem, la « Terre Sainte »?</a:t>
            </a:r>
          </a:p>
          <a:p>
            <a:r>
              <a:rPr lang="fr-FR" sz="1600" dirty="0">
                <a:solidFill>
                  <a:srgbClr val="7030A0"/>
                </a:solidFill>
              </a:rPr>
              <a:t>- Qu’est-ce qu’une croisade?</a:t>
            </a:r>
          </a:p>
        </p:txBody>
      </p:sp>
      <p:sp>
        <p:nvSpPr>
          <p:cNvPr id="2" name="ZoneTexte 1">
            <a:extLst>
              <a:ext uri="{FF2B5EF4-FFF2-40B4-BE49-F238E27FC236}">
                <a16:creationId xmlns:a16="http://schemas.microsoft.com/office/drawing/2014/main" id="{08FF521C-4C02-B96E-5687-ED7C2DF76B84}"/>
              </a:ext>
            </a:extLst>
          </p:cNvPr>
          <p:cNvSpPr txBox="1"/>
          <p:nvPr/>
        </p:nvSpPr>
        <p:spPr>
          <a:xfrm>
            <a:off x="2945081" y="6495803"/>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36502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869599F1-67A2-450E-A714-87ACEA472C58}"/>
              </a:ext>
            </a:extLst>
          </p:cNvPr>
          <p:cNvCxnSpPr/>
          <p:nvPr/>
        </p:nvCxnSpPr>
        <p:spPr>
          <a:xfrm>
            <a:off x="927100" y="304800"/>
            <a:ext cx="0" cy="5829300"/>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57341565-0D10-4C78-A17F-8A770ACF06D5}"/>
              </a:ext>
            </a:extLst>
          </p:cNvPr>
          <p:cNvSpPr txBox="1"/>
          <p:nvPr/>
        </p:nvSpPr>
        <p:spPr>
          <a:xfrm>
            <a:off x="914401" y="1779687"/>
            <a:ext cx="10470703" cy="3693319"/>
          </a:xfrm>
          <a:prstGeom prst="rect">
            <a:avLst/>
          </a:prstGeom>
          <a:noFill/>
        </p:spPr>
        <p:txBody>
          <a:bodyPr wrap="square" rtlCol="0">
            <a:spAutoFit/>
          </a:bodyPr>
          <a:lstStyle/>
          <a:p>
            <a:pPr>
              <a:lnSpc>
                <a:spcPct val="200000"/>
              </a:lnSpc>
            </a:pPr>
            <a:r>
              <a:rPr lang="fr-FR" dirty="0"/>
              <a:t>Louis IX est un </a:t>
            </a:r>
            <a:r>
              <a:rPr lang="fr-FR" u="heavy" dirty="0">
                <a:uFill>
                  <a:solidFill>
                    <a:srgbClr val="FF0000"/>
                  </a:solidFill>
                </a:uFill>
              </a:rPr>
              <a:t>chrétien très pratiquant</a:t>
            </a:r>
            <a:r>
              <a:rPr lang="fr-FR" dirty="0"/>
              <a:t>: il vit de manière simple comme le préconise Jésus. Il fait l’</a:t>
            </a:r>
            <a:r>
              <a:rPr lang="fr-FR" u="heavy" dirty="0">
                <a:uFill>
                  <a:solidFill>
                    <a:srgbClr val="FF0000"/>
                  </a:solidFill>
                </a:uFill>
              </a:rPr>
              <a:t>aumône</a:t>
            </a:r>
            <a:r>
              <a:rPr lang="fr-FR" dirty="0"/>
              <a:t>, donne à manger aux pauvres et vient en aide aux malades. Il fait construire plusieurs églises.</a:t>
            </a:r>
          </a:p>
          <a:p>
            <a:pPr>
              <a:lnSpc>
                <a:spcPct val="200000"/>
              </a:lnSpc>
            </a:pPr>
            <a:r>
              <a:rPr lang="fr-FR" u="heavy" dirty="0">
                <a:uFill>
                  <a:solidFill>
                    <a:srgbClr val="FF0000"/>
                  </a:solidFill>
                </a:uFill>
              </a:rPr>
              <a:t>Jérusalem</a:t>
            </a:r>
            <a:r>
              <a:rPr lang="fr-FR" dirty="0"/>
              <a:t> (ville où vécut Jésus) est conquise par les Arabes musulmans depuis plusieurs siècles.</a:t>
            </a:r>
          </a:p>
          <a:p>
            <a:pPr>
              <a:lnSpc>
                <a:spcPct val="200000"/>
              </a:lnSpc>
            </a:pPr>
            <a:r>
              <a:rPr lang="fr-FR" dirty="0"/>
              <a:t>Louis IX se lance dans </a:t>
            </a:r>
            <a:r>
              <a:rPr lang="fr-FR" u="heavy" dirty="0">
                <a:uFill>
                  <a:solidFill>
                    <a:srgbClr val="FF0000"/>
                  </a:solidFill>
                </a:uFill>
              </a:rPr>
              <a:t>deux croisades </a:t>
            </a:r>
            <a:r>
              <a:rPr lang="fr-FR" dirty="0"/>
              <a:t>en Palestine (1248-1254) et en Tunisie (1270) pour reconquérir Jérusalem.</a:t>
            </a:r>
          </a:p>
          <a:p>
            <a:pPr>
              <a:lnSpc>
                <a:spcPct val="200000"/>
              </a:lnSpc>
            </a:pPr>
            <a:endParaRPr lang="fr-FR" dirty="0"/>
          </a:p>
          <a:p>
            <a:endParaRPr lang="fr-FR" dirty="0"/>
          </a:p>
        </p:txBody>
      </p:sp>
      <p:sp>
        <p:nvSpPr>
          <p:cNvPr id="8" name="ZoneTexte 7">
            <a:extLst>
              <a:ext uri="{FF2B5EF4-FFF2-40B4-BE49-F238E27FC236}">
                <a16:creationId xmlns:a16="http://schemas.microsoft.com/office/drawing/2014/main" id="{68ECC2BC-F006-42EA-9104-3D9D3248653F}"/>
              </a:ext>
            </a:extLst>
          </p:cNvPr>
          <p:cNvSpPr txBox="1"/>
          <p:nvPr/>
        </p:nvSpPr>
        <p:spPr>
          <a:xfrm>
            <a:off x="914401" y="634872"/>
            <a:ext cx="8079007" cy="1323439"/>
          </a:xfrm>
          <a:prstGeom prst="rect">
            <a:avLst/>
          </a:prstGeom>
          <a:noFill/>
        </p:spPr>
        <p:txBody>
          <a:bodyPr wrap="none" rtlCol="0">
            <a:spAutoFit/>
          </a:bodyPr>
          <a:lstStyle/>
          <a:p>
            <a:r>
              <a:rPr lang="fr-FR" sz="2000" b="1" u="sng" dirty="0">
                <a:solidFill>
                  <a:srgbClr val="FF0000"/>
                </a:solidFill>
              </a:rPr>
              <a:t>Séance 3 </a:t>
            </a:r>
            <a:r>
              <a:rPr lang="fr-FR" sz="2000" b="1" dirty="0">
                <a:solidFill>
                  <a:srgbClr val="FF0000"/>
                </a:solidFill>
              </a:rPr>
              <a:t>: Louis IX, roi chrétien attaché à la religion</a:t>
            </a:r>
          </a:p>
          <a:p>
            <a:r>
              <a:rPr lang="fr-FR" sz="2000" dirty="0">
                <a:solidFill>
                  <a:srgbClr val="FF0000"/>
                </a:solidFill>
              </a:rPr>
              <a:t>Comment Louis IX manifeste-t-il son attachement à la religion chrétienne ?</a:t>
            </a:r>
          </a:p>
          <a:p>
            <a:endParaRPr lang="fr-FR" sz="2000" b="1" dirty="0">
              <a:solidFill>
                <a:srgbClr val="FF0000"/>
              </a:solidFill>
            </a:endParaRPr>
          </a:p>
          <a:p>
            <a:endParaRPr lang="fr-FR" sz="2000" b="1" dirty="0">
              <a:solidFill>
                <a:srgbClr val="FF0000"/>
              </a:solidFill>
            </a:endParaRPr>
          </a:p>
        </p:txBody>
      </p:sp>
      <p:sp>
        <p:nvSpPr>
          <p:cNvPr id="12" name="Forme libre : forme 11">
            <a:extLst>
              <a:ext uri="{FF2B5EF4-FFF2-40B4-BE49-F238E27FC236}">
                <a16:creationId xmlns:a16="http://schemas.microsoft.com/office/drawing/2014/main" id="{5A564A18-4871-4CD1-A1BC-3F2A38679416}"/>
              </a:ext>
            </a:extLst>
          </p:cNvPr>
          <p:cNvSpPr/>
          <p:nvPr/>
        </p:nvSpPr>
        <p:spPr>
          <a:xfrm>
            <a:off x="957890" y="389940"/>
            <a:ext cx="1295400" cy="177800"/>
          </a:xfrm>
          <a:custGeom>
            <a:avLst/>
            <a:gdLst>
              <a:gd name="connsiteX0" fmla="*/ 0 w 1295400"/>
              <a:gd name="connsiteY0" fmla="*/ 114300 h 177800"/>
              <a:gd name="connsiteX1" fmla="*/ 50800 w 1295400"/>
              <a:gd name="connsiteY1" fmla="*/ 12700 h 177800"/>
              <a:gd name="connsiteX2" fmla="*/ 88900 w 1295400"/>
              <a:gd name="connsiteY2" fmla="*/ 0 h 177800"/>
              <a:gd name="connsiteX3" fmla="*/ 241300 w 1295400"/>
              <a:gd name="connsiteY3" fmla="*/ 12700 h 177800"/>
              <a:gd name="connsiteX4" fmla="*/ 292100 w 1295400"/>
              <a:gd name="connsiteY4" fmla="*/ 88900 h 177800"/>
              <a:gd name="connsiteX5" fmla="*/ 317500 w 1295400"/>
              <a:gd name="connsiteY5" fmla="*/ 127000 h 177800"/>
              <a:gd name="connsiteX6" fmla="*/ 419100 w 1295400"/>
              <a:gd name="connsiteY6" fmla="*/ 114300 h 177800"/>
              <a:gd name="connsiteX7" fmla="*/ 482600 w 1295400"/>
              <a:gd name="connsiteY7" fmla="*/ 50800 h 177800"/>
              <a:gd name="connsiteX8" fmla="*/ 520700 w 1295400"/>
              <a:gd name="connsiteY8" fmla="*/ 25400 h 177800"/>
              <a:gd name="connsiteX9" fmla="*/ 584200 w 1295400"/>
              <a:gd name="connsiteY9" fmla="*/ 38100 h 177800"/>
              <a:gd name="connsiteX10" fmla="*/ 622300 w 1295400"/>
              <a:gd name="connsiteY10" fmla="*/ 139700 h 177800"/>
              <a:gd name="connsiteX11" fmla="*/ 698500 w 1295400"/>
              <a:gd name="connsiteY11" fmla="*/ 177800 h 177800"/>
              <a:gd name="connsiteX12" fmla="*/ 749300 w 1295400"/>
              <a:gd name="connsiteY12" fmla="*/ 165100 h 177800"/>
              <a:gd name="connsiteX13" fmla="*/ 787400 w 1295400"/>
              <a:gd name="connsiteY13" fmla="*/ 76200 h 177800"/>
              <a:gd name="connsiteX14" fmla="*/ 876300 w 1295400"/>
              <a:gd name="connsiteY14" fmla="*/ 25400 h 177800"/>
              <a:gd name="connsiteX15" fmla="*/ 939800 w 1295400"/>
              <a:gd name="connsiteY15" fmla="*/ 38100 h 177800"/>
              <a:gd name="connsiteX16" fmla="*/ 990600 w 1295400"/>
              <a:gd name="connsiteY16" fmla="*/ 152400 h 177800"/>
              <a:gd name="connsiteX17" fmla="*/ 1028700 w 1295400"/>
              <a:gd name="connsiteY17" fmla="*/ 177800 h 177800"/>
              <a:gd name="connsiteX18" fmla="*/ 1155700 w 1295400"/>
              <a:gd name="connsiteY18" fmla="*/ 165100 h 177800"/>
              <a:gd name="connsiteX19" fmla="*/ 1181100 w 1295400"/>
              <a:gd name="connsiteY19" fmla="*/ 127000 h 177800"/>
              <a:gd name="connsiteX20" fmla="*/ 1219200 w 1295400"/>
              <a:gd name="connsiteY20" fmla="*/ 50800 h 177800"/>
              <a:gd name="connsiteX21" fmla="*/ 1257300 w 1295400"/>
              <a:gd name="connsiteY21" fmla="*/ 38100 h 177800"/>
              <a:gd name="connsiteX22" fmla="*/ 1295400 w 1295400"/>
              <a:gd name="connsiteY22" fmla="*/ 127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5400" h="177800">
                <a:moveTo>
                  <a:pt x="0" y="114300"/>
                </a:moveTo>
                <a:cubicBezTo>
                  <a:pt x="16933" y="80433"/>
                  <a:pt x="27554" y="42588"/>
                  <a:pt x="50800" y="12700"/>
                </a:cubicBezTo>
                <a:cubicBezTo>
                  <a:pt x="59019" y="2133"/>
                  <a:pt x="75513" y="0"/>
                  <a:pt x="88900" y="0"/>
                </a:cubicBezTo>
                <a:cubicBezTo>
                  <a:pt x="139876" y="0"/>
                  <a:pt x="190500" y="8467"/>
                  <a:pt x="241300" y="12700"/>
                </a:cubicBezTo>
                <a:lnTo>
                  <a:pt x="292100" y="88900"/>
                </a:lnTo>
                <a:lnTo>
                  <a:pt x="317500" y="127000"/>
                </a:lnTo>
                <a:cubicBezTo>
                  <a:pt x="351367" y="122767"/>
                  <a:pt x="386172" y="123280"/>
                  <a:pt x="419100" y="114300"/>
                </a:cubicBezTo>
                <a:cubicBezTo>
                  <a:pt x="465667" y="101600"/>
                  <a:pt x="452967" y="80433"/>
                  <a:pt x="482600" y="50800"/>
                </a:cubicBezTo>
                <a:cubicBezTo>
                  <a:pt x="493393" y="40007"/>
                  <a:pt x="508000" y="33867"/>
                  <a:pt x="520700" y="25400"/>
                </a:cubicBezTo>
                <a:cubicBezTo>
                  <a:pt x="541867" y="29633"/>
                  <a:pt x="565458" y="27390"/>
                  <a:pt x="584200" y="38100"/>
                </a:cubicBezTo>
                <a:cubicBezTo>
                  <a:pt x="622728" y="60116"/>
                  <a:pt x="604974" y="109379"/>
                  <a:pt x="622300" y="139700"/>
                </a:cubicBezTo>
                <a:cubicBezTo>
                  <a:pt x="633886" y="159975"/>
                  <a:pt x="678944" y="171281"/>
                  <a:pt x="698500" y="177800"/>
                </a:cubicBezTo>
                <a:cubicBezTo>
                  <a:pt x="715433" y="173567"/>
                  <a:pt x="735891" y="176274"/>
                  <a:pt x="749300" y="165100"/>
                </a:cubicBezTo>
                <a:cubicBezTo>
                  <a:pt x="810553" y="114056"/>
                  <a:pt x="747595" y="123967"/>
                  <a:pt x="787400" y="76200"/>
                </a:cubicBezTo>
                <a:cubicBezTo>
                  <a:pt x="816972" y="40714"/>
                  <a:pt x="838319" y="38060"/>
                  <a:pt x="876300" y="25400"/>
                </a:cubicBezTo>
                <a:cubicBezTo>
                  <a:pt x="897467" y="29633"/>
                  <a:pt x="921058" y="27390"/>
                  <a:pt x="939800" y="38100"/>
                </a:cubicBezTo>
                <a:cubicBezTo>
                  <a:pt x="1009781" y="78089"/>
                  <a:pt x="908225" y="97483"/>
                  <a:pt x="990600" y="152400"/>
                </a:cubicBezTo>
                <a:lnTo>
                  <a:pt x="1028700" y="177800"/>
                </a:lnTo>
                <a:cubicBezTo>
                  <a:pt x="1071033" y="173567"/>
                  <a:pt x="1115339" y="178554"/>
                  <a:pt x="1155700" y="165100"/>
                </a:cubicBezTo>
                <a:cubicBezTo>
                  <a:pt x="1170180" y="160273"/>
                  <a:pt x="1174274" y="140652"/>
                  <a:pt x="1181100" y="127000"/>
                </a:cubicBezTo>
                <a:cubicBezTo>
                  <a:pt x="1196438" y="96324"/>
                  <a:pt x="1188870" y="75064"/>
                  <a:pt x="1219200" y="50800"/>
                </a:cubicBezTo>
                <a:cubicBezTo>
                  <a:pt x="1229653" y="42437"/>
                  <a:pt x="1245326" y="44087"/>
                  <a:pt x="1257300" y="38100"/>
                </a:cubicBezTo>
                <a:cubicBezTo>
                  <a:pt x="1270952" y="31274"/>
                  <a:pt x="1295400" y="12700"/>
                  <a:pt x="1295400" y="1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E6547C16-5FFC-40A1-B38A-46A64C96C54B}"/>
              </a:ext>
            </a:extLst>
          </p:cNvPr>
          <p:cNvSpPr/>
          <p:nvPr/>
        </p:nvSpPr>
        <p:spPr>
          <a:xfrm>
            <a:off x="927100" y="1393868"/>
            <a:ext cx="1295400" cy="177800"/>
          </a:xfrm>
          <a:custGeom>
            <a:avLst/>
            <a:gdLst>
              <a:gd name="connsiteX0" fmla="*/ 0 w 1295400"/>
              <a:gd name="connsiteY0" fmla="*/ 114300 h 177800"/>
              <a:gd name="connsiteX1" fmla="*/ 50800 w 1295400"/>
              <a:gd name="connsiteY1" fmla="*/ 12700 h 177800"/>
              <a:gd name="connsiteX2" fmla="*/ 88900 w 1295400"/>
              <a:gd name="connsiteY2" fmla="*/ 0 h 177800"/>
              <a:gd name="connsiteX3" fmla="*/ 241300 w 1295400"/>
              <a:gd name="connsiteY3" fmla="*/ 12700 h 177800"/>
              <a:gd name="connsiteX4" fmla="*/ 292100 w 1295400"/>
              <a:gd name="connsiteY4" fmla="*/ 88900 h 177800"/>
              <a:gd name="connsiteX5" fmla="*/ 317500 w 1295400"/>
              <a:gd name="connsiteY5" fmla="*/ 127000 h 177800"/>
              <a:gd name="connsiteX6" fmla="*/ 419100 w 1295400"/>
              <a:gd name="connsiteY6" fmla="*/ 114300 h 177800"/>
              <a:gd name="connsiteX7" fmla="*/ 482600 w 1295400"/>
              <a:gd name="connsiteY7" fmla="*/ 50800 h 177800"/>
              <a:gd name="connsiteX8" fmla="*/ 520700 w 1295400"/>
              <a:gd name="connsiteY8" fmla="*/ 25400 h 177800"/>
              <a:gd name="connsiteX9" fmla="*/ 584200 w 1295400"/>
              <a:gd name="connsiteY9" fmla="*/ 38100 h 177800"/>
              <a:gd name="connsiteX10" fmla="*/ 622300 w 1295400"/>
              <a:gd name="connsiteY10" fmla="*/ 139700 h 177800"/>
              <a:gd name="connsiteX11" fmla="*/ 698500 w 1295400"/>
              <a:gd name="connsiteY11" fmla="*/ 177800 h 177800"/>
              <a:gd name="connsiteX12" fmla="*/ 749300 w 1295400"/>
              <a:gd name="connsiteY12" fmla="*/ 165100 h 177800"/>
              <a:gd name="connsiteX13" fmla="*/ 787400 w 1295400"/>
              <a:gd name="connsiteY13" fmla="*/ 76200 h 177800"/>
              <a:gd name="connsiteX14" fmla="*/ 876300 w 1295400"/>
              <a:gd name="connsiteY14" fmla="*/ 25400 h 177800"/>
              <a:gd name="connsiteX15" fmla="*/ 939800 w 1295400"/>
              <a:gd name="connsiteY15" fmla="*/ 38100 h 177800"/>
              <a:gd name="connsiteX16" fmla="*/ 990600 w 1295400"/>
              <a:gd name="connsiteY16" fmla="*/ 152400 h 177800"/>
              <a:gd name="connsiteX17" fmla="*/ 1028700 w 1295400"/>
              <a:gd name="connsiteY17" fmla="*/ 177800 h 177800"/>
              <a:gd name="connsiteX18" fmla="*/ 1155700 w 1295400"/>
              <a:gd name="connsiteY18" fmla="*/ 165100 h 177800"/>
              <a:gd name="connsiteX19" fmla="*/ 1181100 w 1295400"/>
              <a:gd name="connsiteY19" fmla="*/ 127000 h 177800"/>
              <a:gd name="connsiteX20" fmla="*/ 1219200 w 1295400"/>
              <a:gd name="connsiteY20" fmla="*/ 50800 h 177800"/>
              <a:gd name="connsiteX21" fmla="*/ 1257300 w 1295400"/>
              <a:gd name="connsiteY21" fmla="*/ 38100 h 177800"/>
              <a:gd name="connsiteX22" fmla="*/ 1295400 w 1295400"/>
              <a:gd name="connsiteY22" fmla="*/ 127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5400" h="177800">
                <a:moveTo>
                  <a:pt x="0" y="114300"/>
                </a:moveTo>
                <a:cubicBezTo>
                  <a:pt x="16933" y="80433"/>
                  <a:pt x="27554" y="42588"/>
                  <a:pt x="50800" y="12700"/>
                </a:cubicBezTo>
                <a:cubicBezTo>
                  <a:pt x="59019" y="2133"/>
                  <a:pt x="75513" y="0"/>
                  <a:pt x="88900" y="0"/>
                </a:cubicBezTo>
                <a:cubicBezTo>
                  <a:pt x="139876" y="0"/>
                  <a:pt x="190500" y="8467"/>
                  <a:pt x="241300" y="12700"/>
                </a:cubicBezTo>
                <a:lnTo>
                  <a:pt x="292100" y="88900"/>
                </a:lnTo>
                <a:lnTo>
                  <a:pt x="317500" y="127000"/>
                </a:lnTo>
                <a:cubicBezTo>
                  <a:pt x="351367" y="122767"/>
                  <a:pt x="386172" y="123280"/>
                  <a:pt x="419100" y="114300"/>
                </a:cubicBezTo>
                <a:cubicBezTo>
                  <a:pt x="465667" y="101600"/>
                  <a:pt x="452967" y="80433"/>
                  <a:pt x="482600" y="50800"/>
                </a:cubicBezTo>
                <a:cubicBezTo>
                  <a:pt x="493393" y="40007"/>
                  <a:pt x="508000" y="33867"/>
                  <a:pt x="520700" y="25400"/>
                </a:cubicBezTo>
                <a:cubicBezTo>
                  <a:pt x="541867" y="29633"/>
                  <a:pt x="565458" y="27390"/>
                  <a:pt x="584200" y="38100"/>
                </a:cubicBezTo>
                <a:cubicBezTo>
                  <a:pt x="622728" y="60116"/>
                  <a:pt x="604974" y="109379"/>
                  <a:pt x="622300" y="139700"/>
                </a:cubicBezTo>
                <a:cubicBezTo>
                  <a:pt x="633886" y="159975"/>
                  <a:pt x="678944" y="171281"/>
                  <a:pt x="698500" y="177800"/>
                </a:cubicBezTo>
                <a:cubicBezTo>
                  <a:pt x="715433" y="173567"/>
                  <a:pt x="735891" y="176274"/>
                  <a:pt x="749300" y="165100"/>
                </a:cubicBezTo>
                <a:cubicBezTo>
                  <a:pt x="810553" y="114056"/>
                  <a:pt x="747595" y="123967"/>
                  <a:pt x="787400" y="76200"/>
                </a:cubicBezTo>
                <a:cubicBezTo>
                  <a:pt x="816972" y="40714"/>
                  <a:pt x="838319" y="38060"/>
                  <a:pt x="876300" y="25400"/>
                </a:cubicBezTo>
                <a:cubicBezTo>
                  <a:pt x="897467" y="29633"/>
                  <a:pt x="921058" y="27390"/>
                  <a:pt x="939800" y="38100"/>
                </a:cubicBezTo>
                <a:cubicBezTo>
                  <a:pt x="1009781" y="78089"/>
                  <a:pt x="908225" y="97483"/>
                  <a:pt x="990600" y="152400"/>
                </a:cubicBezTo>
                <a:lnTo>
                  <a:pt x="1028700" y="177800"/>
                </a:lnTo>
                <a:cubicBezTo>
                  <a:pt x="1071033" y="173567"/>
                  <a:pt x="1115339" y="178554"/>
                  <a:pt x="1155700" y="165100"/>
                </a:cubicBezTo>
                <a:cubicBezTo>
                  <a:pt x="1170180" y="160273"/>
                  <a:pt x="1174274" y="140652"/>
                  <a:pt x="1181100" y="127000"/>
                </a:cubicBezTo>
                <a:cubicBezTo>
                  <a:pt x="1196438" y="96324"/>
                  <a:pt x="1188870" y="75064"/>
                  <a:pt x="1219200" y="50800"/>
                </a:cubicBezTo>
                <a:cubicBezTo>
                  <a:pt x="1229653" y="42437"/>
                  <a:pt x="1245326" y="44087"/>
                  <a:pt x="1257300" y="38100"/>
                </a:cubicBezTo>
                <a:cubicBezTo>
                  <a:pt x="1270952" y="31274"/>
                  <a:pt x="1295400" y="12700"/>
                  <a:pt x="1295400" y="1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410A1C89-224F-4F47-87D2-9A8336C4BE4B}"/>
              </a:ext>
            </a:extLst>
          </p:cNvPr>
          <p:cNvGrpSpPr/>
          <p:nvPr/>
        </p:nvGrpSpPr>
        <p:grpSpPr>
          <a:xfrm>
            <a:off x="9273507" y="2584488"/>
            <a:ext cx="431800" cy="440025"/>
            <a:chOff x="9956800" y="499775"/>
            <a:chExt cx="431800" cy="440025"/>
          </a:xfrm>
        </p:grpSpPr>
        <p:cxnSp>
          <p:nvCxnSpPr>
            <p:cNvPr id="21" name="Connecteur droit 20">
              <a:extLst>
                <a:ext uri="{FF2B5EF4-FFF2-40B4-BE49-F238E27FC236}">
                  <a16:creationId xmlns:a16="http://schemas.microsoft.com/office/drawing/2014/main" id="{DF0ADF06-DB27-40F8-8666-3CEC5106DF08}"/>
                </a:ext>
              </a:extLst>
            </p:cNvPr>
            <p:cNvCxnSpPr/>
            <p:nvPr/>
          </p:nvCxnSpPr>
          <p:spPr>
            <a:xfrm>
              <a:off x="10375900" y="499775"/>
              <a:ext cx="0" cy="440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15B6FB95-C67D-471D-BBE3-8B310D0BBBF7}"/>
                </a:ext>
              </a:extLst>
            </p:cNvPr>
            <p:cNvCxnSpPr/>
            <p:nvPr/>
          </p:nvCxnSpPr>
          <p:spPr>
            <a:xfrm flipH="1">
              <a:off x="9956800" y="939800"/>
              <a:ext cx="431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F07BAD5D-753E-9424-69C1-FAB5612B3F4B}"/>
              </a:ext>
            </a:extLst>
          </p:cNvPr>
          <p:cNvSpPr txBox="1"/>
          <p:nvPr/>
        </p:nvSpPr>
        <p:spPr>
          <a:xfrm>
            <a:off x="9987149" y="6353299"/>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54932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C19EC3A-5420-486E-8AD4-C30BA23F84BF}"/>
              </a:ext>
            </a:extLst>
          </p:cNvPr>
          <p:cNvSpPr txBox="1"/>
          <p:nvPr/>
        </p:nvSpPr>
        <p:spPr>
          <a:xfrm>
            <a:off x="2410784" y="276446"/>
            <a:ext cx="6748962" cy="784830"/>
          </a:xfrm>
          <a:prstGeom prst="rect">
            <a:avLst/>
          </a:prstGeom>
          <a:noFill/>
        </p:spPr>
        <p:txBody>
          <a:bodyPr wrap="none" rtlCol="0">
            <a:spAutoFit/>
          </a:bodyPr>
          <a:lstStyle/>
          <a:p>
            <a:pPr algn="ctr"/>
            <a:r>
              <a:rPr lang="fr-FR" sz="4500" b="1" dirty="0">
                <a:latin typeface="CrayonL" panose="00000500000000000000" pitchFamily="2" charset="0"/>
              </a:rPr>
              <a:t>Sujets d’exposés en binôme</a:t>
            </a:r>
          </a:p>
        </p:txBody>
      </p:sp>
      <p:sp>
        <p:nvSpPr>
          <p:cNvPr id="5" name="ZoneTexte 4">
            <a:extLst>
              <a:ext uri="{FF2B5EF4-FFF2-40B4-BE49-F238E27FC236}">
                <a16:creationId xmlns:a16="http://schemas.microsoft.com/office/drawing/2014/main" id="{6978DD74-7766-4E82-9CCC-974579923772}"/>
              </a:ext>
            </a:extLst>
          </p:cNvPr>
          <p:cNvSpPr txBox="1"/>
          <p:nvPr/>
        </p:nvSpPr>
        <p:spPr>
          <a:xfrm>
            <a:off x="419276" y="1843950"/>
            <a:ext cx="5805376" cy="3170099"/>
          </a:xfrm>
          <a:prstGeom prst="rect">
            <a:avLst/>
          </a:prstGeom>
          <a:noFill/>
        </p:spPr>
        <p:txBody>
          <a:bodyPr wrap="square" rtlCol="0">
            <a:spAutoFit/>
          </a:bodyPr>
          <a:lstStyle/>
          <a:p>
            <a:pPr marL="285750" indent="-285750" algn="just">
              <a:buFontTx/>
              <a:buChar char="-"/>
            </a:pPr>
            <a:r>
              <a:rPr lang="fr-FR" sz="2000" dirty="0">
                <a:latin typeface="Comic Sans MS" panose="030F0702030302020204" pitchFamily="66" charset="0"/>
              </a:rPr>
              <a:t>Notre-Dame de Paris: l’histoire de sa construction + son architecture</a:t>
            </a:r>
          </a:p>
          <a:p>
            <a:pPr algn="just"/>
            <a:endParaRPr lang="fr-FR" sz="2000" dirty="0">
              <a:latin typeface="Comic Sans MS" panose="030F0702030302020204" pitchFamily="66" charset="0"/>
            </a:endParaRPr>
          </a:p>
          <a:p>
            <a:pPr marL="285750" indent="-285750" algn="just">
              <a:buFontTx/>
              <a:buChar char="-"/>
            </a:pPr>
            <a:r>
              <a:rPr lang="fr-FR" sz="2000" dirty="0">
                <a:latin typeface="Comic Sans MS" panose="030F0702030302020204" pitchFamily="66" charset="0"/>
              </a:rPr>
              <a:t>Les reliques rapportées par Louis IX à Notre-Dame</a:t>
            </a:r>
          </a:p>
          <a:p>
            <a:pPr algn="just"/>
            <a:endParaRPr lang="fr-FR" sz="2000" dirty="0">
              <a:latin typeface="Comic Sans MS" panose="030F0702030302020204" pitchFamily="66" charset="0"/>
            </a:endParaRPr>
          </a:p>
          <a:p>
            <a:pPr marL="285750" indent="-285750" algn="just">
              <a:buFontTx/>
              <a:buChar char="-"/>
            </a:pPr>
            <a:r>
              <a:rPr lang="fr-FR" sz="2000" dirty="0">
                <a:latin typeface="Comic Sans MS" panose="030F0702030302020204" pitchFamily="66" charset="0"/>
              </a:rPr>
              <a:t>Les deux croisades menées par Louis IX</a:t>
            </a:r>
          </a:p>
          <a:p>
            <a:pPr algn="just"/>
            <a:endParaRPr lang="fr-FR" sz="2000" dirty="0">
              <a:latin typeface="Comic Sans MS" panose="030F0702030302020204" pitchFamily="66" charset="0"/>
            </a:endParaRPr>
          </a:p>
          <a:p>
            <a:pPr marL="285750" indent="-285750" algn="just">
              <a:buFontTx/>
              <a:buChar char="-"/>
            </a:pPr>
            <a:r>
              <a:rPr lang="fr-FR" sz="2000" dirty="0">
                <a:latin typeface="Comic Sans MS" panose="030F0702030302020204" pitchFamily="66" charset="0"/>
              </a:rPr>
              <a:t>Tableau de Delacroix: l’entrée des croisés à Constantinople</a:t>
            </a:r>
          </a:p>
        </p:txBody>
      </p:sp>
      <p:pic>
        <p:nvPicPr>
          <p:cNvPr id="1026" name="Picture 2" descr="Résultat de recherche d'images pour &quot;l'entrée des croisés à constantinople&quot;">
            <a:extLst>
              <a:ext uri="{FF2B5EF4-FFF2-40B4-BE49-F238E27FC236}">
                <a16:creationId xmlns:a16="http://schemas.microsoft.com/office/drawing/2014/main" id="{CFD68304-F86C-4C51-AE89-5EDBC8323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992" y="1997107"/>
            <a:ext cx="5681515" cy="464939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F798528-07DC-0781-5021-685F7A16EB9F}"/>
              </a:ext>
            </a:extLst>
          </p:cNvPr>
          <p:cNvSpPr txBox="1"/>
          <p:nvPr/>
        </p:nvSpPr>
        <p:spPr>
          <a:xfrm>
            <a:off x="4524499" y="632954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15961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seigneurie&quot;">
            <a:extLst>
              <a:ext uri="{FF2B5EF4-FFF2-40B4-BE49-F238E27FC236}">
                <a16:creationId xmlns:a16="http://schemas.microsoft.com/office/drawing/2014/main" id="{5AEEEAAB-2FBA-4B38-88C8-12C608518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734" y="3729396"/>
            <a:ext cx="5048927" cy="28400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charlemagne&quot;">
            <a:extLst>
              <a:ext uri="{FF2B5EF4-FFF2-40B4-BE49-F238E27FC236}">
                <a16:creationId xmlns:a16="http://schemas.microsoft.com/office/drawing/2014/main" id="{D43A6C80-9B3B-4B7D-B9FC-234F36DBF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816" y="34752"/>
            <a:ext cx="1277450" cy="2630044"/>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 droite 3">
            <a:extLst>
              <a:ext uri="{FF2B5EF4-FFF2-40B4-BE49-F238E27FC236}">
                <a16:creationId xmlns:a16="http://schemas.microsoft.com/office/drawing/2014/main" id="{75D48934-8056-4DFD-B28D-A0F400539A6F}"/>
              </a:ext>
            </a:extLst>
          </p:cNvPr>
          <p:cNvSpPr/>
          <p:nvPr/>
        </p:nvSpPr>
        <p:spPr>
          <a:xfrm>
            <a:off x="195943" y="1698171"/>
            <a:ext cx="11996057" cy="2651760"/>
          </a:xfrm>
          <a:prstGeom prst="rightArrow">
            <a:avLst>
              <a:gd name="adj1" fmla="val 50000"/>
              <a:gd name="adj2" fmla="val 236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a:extLst>
              <a:ext uri="{FF2B5EF4-FFF2-40B4-BE49-F238E27FC236}">
                <a16:creationId xmlns:a16="http://schemas.microsoft.com/office/drawing/2014/main" id="{7C82C6A7-D9C9-45D3-A089-9A7BA0C15BB0}"/>
              </a:ext>
            </a:extLst>
          </p:cNvPr>
          <p:cNvCxnSpPr/>
          <p:nvPr/>
        </p:nvCxnSpPr>
        <p:spPr>
          <a:xfrm>
            <a:off x="635000" y="2374900"/>
            <a:ext cx="0" cy="16256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7" name="ZoneTexte 6">
            <a:extLst>
              <a:ext uri="{FF2B5EF4-FFF2-40B4-BE49-F238E27FC236}">
                <a16:creationId xmlns:a16="http://schemas.microsoft.com/office/drawing/2014/main" id="{9DA8BEFD-6920-473E-ABC3-0D5FB3E161DD}"/>
              </a:ext>
            </a:extLst>
          </p:cNvPr>
          <p:cNvSpPr txBox="1"/>
          <p:nvPr/>
        </p:nvSpPr>
        <p:spPr>
          <a:xfrm>
            <a:off x="101603" y="4000500"/>
            <a:ext cx="1206497" cy="1200329"/>
          </a:xfrm>
          <a:prstGeom prst="rect">
            <a:avLst/>
          </a:prstGeom>
          <a:noFill/>
        </p:spPr>
        <p:txBody>
          <a:bodyPr wrap="square" rtlCol="0">
            <a:spAutoFit/>
          </a:bodyPr>
          <a:lstStyle/>
          <a:p>
            <a:r>
              <a:rPr lang="fr-FR" b="1" dirty="0">
                <a:solidFill>
                  <a:schemeClr val="accent6"/>
                </a:solidFill>
              </a:rPr>
              <a:t>481 - 511</a:t>
            </a:r>
          </a:p>
          <a:p>
            <a:r>
              <a:rPr lang="fr-FR" b="1" dirty="0">
                <a:solidFill>
                  <a:schemeClr val="accent6"/>
                </a:solidFill>
              </a:rPr>
              <a:t>Règne Clovis roi des Francs</a:t>
            </a:r>
          </a:p>
        </p:txBody>
      </p:sp>
      <p:cxnSp>
        <p:nvCxnSpPr>
          <p:cNvPr id="14" name="Connecteur droit avec flèche 13">
            <a:extLst>
              <a:ext uri="{FF2B5EF4-FFF2-40B4-BE49-F238E27FC236}">
                <a16:creationId xmlns:a16="http://schemas.microsoft.com/office/drawing/2014/main" id="{F353B888-CCC0-4AF7-89A7-9C1F0811B50F}"/>
              </a:ext>
            </a:extLst>
          </p:cNvPr>
          <p:cNvCxnSpPr/>
          <p:nvPr/>
        </p:nvCxnSpPr>
        <p:spPr>
          <a:xfrm>
            <a:off x="3721100" y="2374900"/>
            <a:ext cx="0" cy="162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C84B3781-C43E-421D-B1D4-01C1FD86E6F0}"/>
              </a:ext>
            </a:extLst>
          </p:cNvPr>
          <p:cNvCxnSpPr/>
          <p:nvPr/>
        </p:nvCxnSpPr>
        <p:spPr>
          <a:xfrm>
            <a:off x="977900" y="2374900"/>
            <a:ext cx="0" cy="1358900"/>
          </a:xfrm>
          <a:prstGeom prst="line">
            <a:avLst/>
          </a:prstGeom>
        </p:spPr>
        <p:style>
          <a:lnRef idx="1">
            <a:schemeClr val="accent6"/>
          </a:lnRef>
          <a:fillRef idx="0">
            <a:schemeClr val="accent6"/>
          </a:fillRef>
          <a:effectRef idx="0">
            <a:schemeClr val="accent6"/>
          </a:effectRef>
          <a:fontRef idx="minor">
            <a:schemeClr val="tx1"/>
          </a:fontRef>
        </p:style>
      </p:cxnSp>
      <p:cxnSp>
        <p:nvCxnSpPr>
          <p:cNvPr id="20" name="Connecteur droit 19">
            <a:extLst>
              <a:ext uri="{FF2B5EF4-FFF2-40B4-BE49-F238E27FC236}">
                <a16:creationId xmlns:a16="http://schemas.microsoft.com/office/drawing/2014/main" id="{056732DE-612B-4C96-A32A-B9857BD9F15C}"/>
              </a:ext>
            </a:extLst>
          </p:cNvPr>
          <p:cNvCxnSpPr/>
          <p:nvPr/>
        </p:nvCxnSpPr>
        <p:spPr>
          <a:xfrm>
            <a:off x="4038600" y="2374900"/>
            <a:ext cx="0" cy="13589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20DBE43D-C1A8-4E19-8B65-531F6921EC68}"/>
              </a:ext>
            </a:extLst>
          </p:cNvPr>
          <p:cNvSpPr txBox="1"/>
          <p:nvPr/>
        </p:nvSpPr>
        <p:spPr>
          <a:xfrm>
            <a:off x="3244845" y="4030898"/>
            <a:ext cx="1745392" cy="1477328"/>
          </a:xfrm>
          <a:prstGeom prst="rect">
            <a:avLst/>
          </a:prstGeom>
          <a:noFill/>
        </p:spPr>
        <p:txBody>
          <a:bodyPr wrap="square" rtlCol="0">
            <a:spAutoFit/>
          </a:bodyPr>
          <a:lstStyle/>
          <a:p>
            <a:r>
              <a:rPr lang="fr-FR" b="1" dirty="0">
                <a:solidFill>
                  <a:schemeClr val="accent1"/>
                </a:solidFill>
              </a:rPr>
              <a:t>800 – 814 </a:t>
            </a:r>
          </a:p>
          <a:p>
            <a:r>
              <a:rPr lang="fr-FR" b="1" dirty="0">
                <a:solidFill>
                  <a:schemeClr val="accent1"/>
                </a:solidFill>
              </a:rPr>
              <a:t>Règne de Charlemagne, empereur des Francs</a:t>
            </a:r>
          </a:p>
        </p:txBody>
      </p:sp>
      <p:sp>
        <p:nvSpPr>
          <p:cNvPr id="22" name="Rectangle 21">
            <a:extLst>
              <a:ext uri="{FF2B5EF4-FFF2-40B4-BE49-F238E27FC236}">
                <a16:creationId xmlns:a16="http://schemas.microsoft.com/office/drawing/2014/main" id="{3C952E5A-7B46-49EB-AE14-02DAE2A3E0CF}"/>
              </a:ext>
            </a:extLst>
          </p:cNvPr>
          <p:cNvSpPr/>
          <p:nvPr/>
        </p:nvSpPr>
        <p:spPr>
          <a:xfrm>
            <a:off x="952500" y="2372411"/>
            <a:ext cx="2743187" cy="132624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5è au 8è siècle:</a:t>
            </a:r>
          </a:p>
          <a:p>
            <a:pPr algn="ctr"/>
            <a:r>
              <a:rPr lang="fr-FR" dirty="0"/>
              <a:t>Dynastie des Mérovingiens,</a:t>
            </a:r>
          </a:p>
          <a:p>
            <a:pPr algn="ctr"/>
            <a:r>
              <a:rPr lang="fr-FR" dirty="0"/>
              <a:t>Héritiers de Clovis</a:t>
            </a:r>
          </a:p>
        </p:txBody>
      </p:sp>
      <p:pic>
        <p:nvPicPr>
          <p:cNvPr id="1028" name="Picture 4" descr="RÃ©sultat de recherche d'images pour &quot;clovis roi des francs&quot;">
            <a:extLst>
              <a:ext uri="{FF2B5EF4-FFF2-40B4-BE49-F238E27FC236}">
                <a16:creationId xmlns:a16="http://schemas.microsoft.com/office/drawing/2014/main" id="{F7334EC7-A0C8-4AD4-BC5B-10CBDED40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3" y="0"/>
            <a:ext cx="1897225" cy="237241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15715A62-43AA-4A13-B1D0-228C060DDA73}"/>
              </a:ext>
            </a:extLst>
          </p:cNvPr>
          <p:cNvSpPr/>
          <p:nvPr/>
        </p:nvSpPr>
        <p:spPr>
          <a:xfrm>
            <a:off x="4038600" y="2360929"/>
            <a:ext cx="2743187" cy="132624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8è au 10è siècle:</a:t>
            </a:r>
          </a:p>
          <a:p>
            <a:pPr algn="ctr"/>
            <a:r>
              <a:rPr lang="fr-FR" dirty="0"/>
              <a:t>Dynastie des Carolingiens,</a:t>
            </a:r>
          </a:p>
          <a:p>
            <a:pPr algn="ctr"/>
            <a:r>
              <a:rPr lang="fr-FR" dirty="0"/>
              <a:t>Héritiers de Charlemagne</a:t>
            </a:r>
          </a:p>
        </p:txBody>
      </p:sp>
      <p:cxnSp>
        <p:nvCxnSpPr>
          <p:cNvPr id="25" name="Connecteur droit avec flèche 24">
            <a:extLst>
              <a:ext uri="{FF2B5EF4-FFF2-40B4-BE49-F238E27FC236}">
                <a16:creationId xmlns:a16="http://schemas.microsoft.com/office/drawing/2014/main" id="{BCCFFA47-492A-4A16-99A1-ABE98C510FDB}"/>
              </a:ext>
            </a:extLst>
          </p:cNvPr>
          <p:cNvCxnSpPr/>
          <p:nvPr/>
        </p:nvCxnSpPr>
        <p:spPr>
          <a:xfrm flipH="1" flipV="1">
            <a:off x="6781787" y="1698170"/>
            <a:ext cx="0" cy="1989002"/>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26" name="ZoneTexte 25">
            <a:extLst>
              <a:ext uri="{FF2B5EF4-FFF2-40B4-BE49-F238E27FC236}">
                <a16:creationId xmlns:a16="http://schemas.microsoft.com/office/drawing/2014/main" id="{4FACD2A0-09EC-4864-9FB7-8B0ED9998658}"/>
              </a:ext>
            </a:extLst>
          </p:cNvPr>
          <p:cNvSpPr txBox="1"/>
          <p:nvPr/>
        </p:nvSpPr>
        <p:spPr>
          <a:xfrm>
            <a:off x="6273508" y="762467"/>
            <a:ext cx="1277448" cy="923330"/>
          </a:xfrm>
          <a:prstGeom prst="rect">
            <a:avLst/>
          </a:prstGeom>
          <a:noFill/>
        </p:spPr>
        <p:txBody>
          <a:bodyPr wrap="square" rtlCol="0">
            <a:spAutoFit/>
          </a:bodyPr>
          <a:lstStyle/>
          <a:p>
            <a:r>
              <a:rPr lang="fr-FR" b="1" dirty="0">
                <a:solidFill>
                  <a:schemeClr val="accent2">
                    <a:lumMod val="75000"/>
                  </a:schemeClr>
                </a:solidFill>
              </a:rPr>
              <a:t>An 1000 :</a:t>
            </a:r>
          </a:p>
          <a:p>
            <a:r>
              <a:rPr lang="fr-FR" b="1" dirty="0">
                <a:solidFill>
                  <a:schemeClr val="accent2">
                    <a:lumMod val="75000"/>
                  </a:schemeClr>
                </a:solidFill>
              </a:rPr>
              <a:t>Début des seigneuries</a:t>
            </a:r>
          </a:p>
        </p:txBody>
      </p:sp>
      <p:cxnSp>
        <p:nvCxnSpPr>
          <p:cNvPr id="29" name="Connecteur droit avec flèche 28">
            <a:extLst>
              <a:ext uri="{FF2B5EF4-FFF2-40B4-BE49-F238E27FC236}">
                <a16:creationId xmlns:a16="http://schemas.microsoft.com/office/drawing/2014/main" id="{EB75EB83-0865-48D5-97B5-DAC6D625DC86}"/>
              </a:ext>
            </a:extLst>
          </p:cNvPr>
          <p:cNvCxnSpPr/>
          <p:nvPr/>
        </p:nvCxnSpPr>
        <p:spPr>
          <a:xfrm flipV="1">
            <a:off x="9234152" y="1803042"/>
            <a:ext cx="0" cy="188413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E5B2EB63-AA05-418E-9D6F-FBA8DECA41B5}"/>
              </a:ext>
            </a:extLst>
          </p:cNvPr>
          <p:cNvSpPr txBox="1"/>
          <p:nvPr/>
        </p:nvSpPr>
        <p:spPr>
          <a:xfrm>
            <a:off x="8632320" y="1045653"/>
            <a:ext cx="1297150" cy="646331"/>
          </a:xfrm>
          <a:prstGeom prst="rect">
            <a:avLst/>
          </a:prstGeom>
          <a:noFill/>
        </p:spPr>
        <p:txBody>
          <a:bodyPr wrap="none" rtlCol="0">
            <a:spAutoFit/>
          </a:bodyPr>
          <a:lstStyle/>
          <a:p>
            <a:r>
              <a:rPr lang="fr-FR" b="1" dirty="0">
                <a:solidFill>
                  <a:srgbClr val="7030A0"/>
                </a:solidFill>
              </a:rPr>
              <a:t>1226 - 1270</a:t>
            </a:r>
          </a:p>
          <a:p>
            <a:r>
              <a:rPr lang="fr-FR" b="1" dirty="0">
                <a:solidFill>
                  <a:srgbClr val="7030A0"/>
                </a:solidFill>
              </a:rPr>
              <a:t>Louis IX roi</a:t>
            </a:r>
          </a:p>
        </p:txBody>
      </p:sp>
      <p:sp>
        <p:nvSpPr>
          <p:cNvPr id="2" name="ZoneTexte 1">
            <a:extLst>
              <a:ext uri="{FF2B5EF4-FFF2-40B4-BE49-F238E27FC236}">
                <a16:creationId xmlns:a16="http://schemas.microsoft.com/office/drawing/2014/main" id="{47F99A04-0FDA-50D4-D00D-E0D972770623}"/>
              </a:ext>
            </a:extLst>
          </p:cNvPr>
          <p:cNvSpPr txBox="1"/>
          <p:nvPr/>
        </p:nvSpPr>
        <p:spPr>
          <a:xfrm>
            <a:off x="4465123" y="6246420"/>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6182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animBg="1"/>
      <p:bldP spid="27" grpId="0" animBg="1"/>
      <p:bldP spid="26"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E29154E-5552-4DDC-9BAC-1D2746B43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4052CC2-84A4-455F-873F-60C078642ADC}"/>
              </a:ext>
            </a:extLst>
          </p:cNvPr>
          <p:cNvSpPr txBox="1"/>
          <p:nvPr/>
        </p:nvSpPr>
        <p:spPr>
          <a:xfrm>
            <a:off x="9987149" y="6353299"/>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62168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3BB76-0D33-45A3-88AB-3431F3B839E1}"/>
              </a:ext>
            </a:extLst>
          </p:cNvPr>
          <p:cNvSpPr>
            <a:spLocks noGrp="1"/>
          </p:cNvSpPr>
          <p:nvPr>
            <p:ph type="title"/>
          </p:nvPr>
        </p:nvSpPr>
        <p:spPr/>
        <p:txBody>
          <a:bodyPr/>
          <a:lstStyle/>
          <a:p>
            <a:r>
              <a:rPr lang="fr-FR" dirty="0"/>
              <a:t>Vidéo 1: Seigneurs et paysans au Moyen-Age</a:t>
            </a:r>
          </a:p>
        </p:txBody>
      </p:sp>
      <p:sp>
        <p:nvSpPr>
          <p:cNvPr id="3" name="Espace réservé du contenu 2">
            <a:extLst>
              <a:ext uri="{FF2B5EF4-FFF2-40B4-BE49-F238E27FC236}">
                <a16:creationId xmlns:a16="http://schemas.microsoft.com/office/drawing/2014/main" id="{B98E802B-A58B-45CB-9A49-23389A6FFF00}"/>
              </a:ext>
            </a:extLst>
          </p:cNvPr>
          <p:cNvSpPr>
            <a:spLocks noGrp="1"/>
          </p:cNvSpPr>
          <p:nvPr>
            <p:ph idx="1"/>
          </p:nvPr>
        </p:nvSpPr>
        <p:spPr/>
        <p:txBody>
          <a:bodyPr/>
          <a:lstStyle/>
          <a:p>
            <a:pPr marL="0" indent="0">
              <a:buNone/>
            </a:pPr>
            <a:r>
              <a:rPr lang="fr-FR" dirty="0">
                <a:hlinkClick r:id="rId2"/>
              </a:rPr>
              <a:t>https://www.youtube.com/watch?v=oW1WyMiPeOo&amp;t=33s</a:t>
            </a:r>
            <a:endParaRPr lang="fr-FR" dirty="0"/>
          </a:p>
          <a:p>
            <a:pPr marL="0" indent="0">
              <a:buNone/>
            </a:pPr>
            <a:r>
              <a:rPr lang="fr-FR" dirty="0"/>
              <a:t> </a:t>
            </a:r>
          </a:p>
          <a:p>
            <a:pPr marL="0" indent="0">
              <a:buNone/>
            </a:pPr>
            <a:r>
              <a:rPr lang="fr-FR" sz="4400" dirty="0">
                <a:latin typeface="+mj-lt"/>
              </a:rPr>
              <a:t>Vidéo 2 : Relations entre Suzerain et Vassal</a:t>
            </a:r>
          </a:p>
          <a:p>
            <a:pPr marL="0" indent="0">
              <a:buNone/>
            </a:pPr>
            <a:endParaRPr lang="fr-FR" dirty="0"/>
          </a:p>
          <a:p>
            <a:pPr marL="0" indent="0">
              <a:buNone/>
            </a:pPr>
            <a:endParaRPr lang="fr-FR" dirty="0"/>
          </a:p>
          <a:p>
            <a:pPr marL="0" indent="0">
              <a:buNone/>
            </a:pPr>
            <a:r>
              <a:rPr lang="fr-FR" dirty="0">
                <a:hlinkClick r:id="rId3"/>
              </a:rPr>
              <a:t>https://www.youtube.com/watch?v=NQaoujBHfzA</a:t>
            </a:r>
            <a:r>
              <a:rPr lang="fr-FR" dirty="0"/>
              <a:t> </a:t>
            </a:r>
          </a:p>
          <a:p>
            <a:pPr marL="0" indent="0">
              <a:buNone/>
            </a:pPr>
            <a:endParaRPr lang="fr-FR" dirty="0"/>
          </a:p>
        </p:txBody>
      </p:sp>
      <p:sp>
        <p:nvSpPr>
          <p:cNvPr id="4" name="ZoneTexte 3">
            <a:extLst>
              <a:ext uri="{FF2B5EF4-FFF2-40B4-BE49-F238E27FC236}">
                <a16:creationId xmlns:a16="http://schemas.microsoft.com/office/drawing/2014/main" id="{A65116E2-7B02-19AA-641D-7C377B308B8D}"/>
              </a:ext>
            </a:extLst>
          </p:cNvPr>
          <p:cNvSpPr txBox="1"/>
          <p:nvPr/>
        </p:nvSpPr>
        <p:spPr>
          <a:xfrm>
            <a:off x="9987149" y="6353299"/>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28261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869599F1-67A2-450E-A714-87ACEA472C58}"/>
              </a:ext>
            </a:extLst>
          </p:cNvPr>
          <p:cNvCxnSpPr/>
          <p:nvPr/>
        </p:nvCxnSpPr>
        <p:spPr>
          <a:xfrm>
            <a:off x="927100" y="304800"/>
            <a:ext cx="0" cy="5829300"/>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BFB4A0ED-800B-4DF9-A3B7-5E557D8311FE}"/>
              </a:ext>
            </a:extLst>
          </p:cNvPr>
          <p:cNvSpPr txBox="1"/>
          <p:nvPr/>
        </p:nvSpPr>
        <p:spPr>
          <a:xfrm>
            <a:off x="2082800" y="368300"/>
            <a:ext cx="6505884" cy="461665"/>
          </a:xfrm>
          <a:prstGeom prst="rect">
            <a:avLst/>
          </a:prstGeom>
          <a:noFill/>
        </p:spPr>
        <p:txBody>
          <a:bodyPr wrap="none" rtlCol="0">
            <a:spAutoFit/>
          </a:bodyPr>
          <a:lstStyle/>
          <a:p>
            <a:r>
              <a:rPr lang="fr-FR" sz="2400" u="sng" dirty="0">
                <a:solidFill>
                  <a:srgbClr val="FF0000"/>
                </a:solidFill>
              </a:rPr>
              <a:t>Séquence 2 : Louis IX, le roi chrétien au XIII è siècle</a:t>
            </a:r>
          </a:p>
        </p:txBody>
      </p:sp>
      <p:sp>
        <p:nvSpPr>
          <p:cNvPr id="7" name="ZoneTexte 6">
            <a:extLst>
              <a:ext uri="{FF2B5EF4-FFF2-40B4-BE49-F238E27FC236}">
                <a16:creationId xmlns:a16="http://schemas.microsoft.com/office/drawing/2014/main" id="{57341565-0D10-4C78-A17F-8A770ACF06D5}"/>
              </a:ext>
            </a:extLst>
          </p:cNvPr>
          <p:cNvSpPr txBox="1"/>
          <p:nvPr/>
        </p:nvSpPr>
        <p:spPr>
          <a:xfrm>
            <a:off x="927100" y="1997495"/>
            <a:ext cx="10470703" cy="3139321"/>
          </a:xfrm>
          <a:prstGeom prst="rect">
            <a:avLst/>
          </a:prstGeom>
          <a:noFill/>
        </p:spPr>
        <p:txBody>
          <a:bodyPr wrap="square" rtlCol="0">
            <a:spAutoFit/>
          </a:bodyPr>
          <a:lstStyle/>
          <a:p>
            <a:r>
              <a:rPr lang="fr-FR" dirty="0"/>
              <a:t>A partir de l’an 1000, les </a:t>
            </a:r>
            <a:r>
              <a:rPr lang="fr-FR" u="heavy" dirty="0">
                <a:uFill>
                  <a:solidFill>
                    <a:srgbClr val="FF0000"/>
                  </a:solidFill>
                </a:uFill>
              </a:rPr>
              <a:t>seigneurs commandent des seigneuries </a:t>
            </a:r>
            <a:r>
              <a:rPr lang="fr-FR" dirty="0"/>
              <a:t>dans le royaume de France.</a:t>
            </a:r>
          </a:p>
          <a:p>
            <a:endParaRPr lang="fr-FR" dirty="0"/>
          </a:p>
          <a:p>
            <a:r>
              <a:rPr lang="fr-FR" dirty="0"/>
              <a:t>Un seigneur est un homme qui a le pouvoir sur un territoire où vivent des paysans.</a:t>
            </a:r>
          </a:p>
          <a:p>
            <a:endParaRPr lang="fr-FR" dirty="0"/>
          </a:p>
          <a:p>
            <a:endParaRPr lang="fr-FR" dirty="0"/>
          </a:p>
          <a:p>
            <a:pPr marL="342900" indent="-342900">
              <a:buAutoNum type="alphaUcParenR"/>
            </a:pPr>
            <a:r>
              <a:rPr lang="fr-FR" u="sng" dirty="0">
                <a:solidFill>
                  <a:srgbClr val="FF0000"/>
                </a:solidFill>
              </a:rPr>
              <a:t>Seigneurs et paysans</a:t>
            </a:r>
          </a:p>
          <a:p>
            <a:pPr marL="342900" indent="-342900">
              <a:buAutoNum type="alphaUcParenR"/>
            </a:pPr>
            <a:endParaRPr lang="fr-FR" dirty="0"/>
          </a:p>
          <a:p>
            <a:r>
              <a:rPr lang="fr-FR" dirty="0"/>
              <a:t>Le seigneur vit dans un </a:t>
            </a:r>
            <a:r>
              <a:rPr lang="fr-FR" u="heavy" dirty="0">
                <a:uFill>
                  <a:solidFill>
                    <a:srgbClr val="FF0000"/>
                  </a:solidFill>
                </a:uFill>
              </a:rPr>
              <a:t>château </a:t>
            </a:r>
            <a:r>
              <a:rPr lang="fr-FR" dirty="0"/>
              <a:t>et possèdent </a:t>
            </a:r>
            <a:r>
              <a:rPr lang="fr-FR" u="heavy" dirty="0">
                <a:uFill>
                  <a:solidFill>
                    <a:srgbClr val="FF0000"/>
                  </a:solidFill>
                </a:uFill>
              </a:rPr>
              <a:t>des terres agricoles </a:t>
            </a:r>
            <a:r>
              <a:rPr lang="fr-FR" dirty="0"/>
              <a:t>que cultivent les paysans.</a:t>
            </a:r>
          </a:p>
          <a:p>
            <a:endParaRPr lang="fr-FR" dirty="0"/>
          </a:p>
          <a:p>
            <a:r>
              <a:rPr lang="fr-FR" i="1" dirty="0">
                <a:solidFill>
                  <a:schemeClr val="accent6"/>
                </a:solidFill>
              </a:rPr>
              <a:t>Coller la carte mentale 1</a:t>
            </a:r>
          </a:p>
          <a:p>
            <a:endParaRPr lang="fr-FR" dirty="0"/>
          </a:p>
        </p:txBody>
      </p:sp>
      <p:sp>
        <p:nvSpPr>
          <p:cNvPr id="8" name="ZoneTexte 7">
            <a:extLst>
              <a:ext uri="{FF2B5EF4-FFF2-40B4-BE49-F238E27FC236}">
                <a16:creationId xmlns:a16="http://schemas.microsoft.com/office/drawing/2014/main" id="{68ECC2BC-F006-42EA-9104-3D9D3248653F}"/>
              </a:ext>
            </a:extLst>
          </p:cNvPr>
          <p:cNvSpPr txBox="1"/>
          <p:nvPr/>
        </p:nvSpPr>
        <p:spPr>
          <a:xfrm>
            <a:off x="927100" y="1216957"/>
            <a:ext cx="5206297" cy="400110"/>
          </a:xfrm>
          <a:prstGeom prst="rect">
            <a:avLst/>
          </a:prstGeom>
          <a:noFill/>
        </p:spPr>
        <p:txBody>
          <a:bodyPr wrap="none" rtlCol="0">
            <a:spAutoFit/>
          </a:bodyPr>
          <a:lstStyle/>
          <a:p>
            <a:r>
              <a:rPr lang="fr-FR" sz="2000" b="1" u="sng" dirty="0">
                <a:solidFill>
                  <a:srgbClr val="FF0000"/>
                </a:solidFill>
              </a:rPr>
              <a:t>Séance 1 </a:t>
            </a:r>
            <a:r>
              <a:rPr lang="fr-FR" sz="2000" b="1" dirty="0">
                <a:solidFill>
                  <a:srgbClr val="FF0000"/>
                </a:solidFill>
              </a:rPr>
              <a:t>: Seigneurs et paysans au Moyen-Age</a:t>
            </a:r>
          </a:p>
        </p:txBody>
      </p:sp>
      <p:cxnSp>
        <p:nvCxnSpPr>
          <p:cNvPr id="10" name="Connecteur droit avec flèche 9">
            <a:extLst>
              <a:ext uri="{FF2B5EF4-FFF2-40B4-BE49-F238E27FC236}">
                <a16:creationId xmlns:a16="http://schemas.microsoft.com/office/drawing/2014/main" id="{34D8CA96-4D38-4788-B2D5-A0AE223BDBAB}"/>
              </a:ext>
            </a:extLst>
          </p:cNvPr>
          <p:cNvCxnSpPr>
            <a:endCxn id="6" idx="1"/>
          </p:cNvCxnSpPr>
          <p:nvPr/>
        </p:nvCxnSpPr>
        <p:spPr>
          <a:xfrm>
            <a:off x="927100" y="599132"/>
            <a:ext cx="11557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5FB0F05D-7845-437D-84B0-1719B4B34BAE}"/>
              </a:ext>
            </a:extLst>
          </p:cNvPr>
          <p:cNvSpPr txBox="1"/>
          <p:nvPr/>
        </p:nvSpPr>
        <p:spPr>
          <a:xfrm>
            <a:off x="1265141" y="232489"/>
            <a:ext cx="479618" cy="400110"/>
          </a:xfrm>
          <a:prstGeom prst="rect">
            <a:avLst/>
          </a:prstGeom>
          <a:noFill/>
        </p:spPr>
        <p:txBody>
          <a:bodyPr wrap="none" rtlCol="0">
            <a:spAutoFit/>
          </a:bodyPr>
          <a:lstStyle/>
          <a:p>
            <a:r>
              <a:rPr lang="fr-FR" sz="2000" b="1" dirty="0">
                <a:solidFill>
                  <a:srgbClr val="0070C0"/>
                </a:solidFill>
              </a:rPr>
              <a:t>2 c</a:t>
            </a:r>
          </a:p>
        </p:txBody>
      </p:sp>
      <p:sp>
        <p:nvSpPr>
          <p:cNvPr id="12" name="Forme libre : forme 11">
            <a:extLst>
              <a:ext uri="{FF2B5EF4-FFF2-40B4-BE49-F238E27FC236}">
                <a16:creationId xmlns:a16="http://schemas.microsoft.com/office/drawing/2014/main" id="{5A564A18-4871-4CD1-A1BC-3F2A38679416}"/>
              </a:ext>
            </a:extLst>
          </p:cNvPr>
          <p:cNvSpPr/>
          <p:nvPr/>
        </p:nvSpPr>
        <p:spPr>
          <a:xfrm>
            <a:off x="927100" y="939800"/>
            <a:ext cx="1295400" cy="177800"/>
          </a:xfrm>
          <a:custGeom>
            <a:avLst/>
            <a:gdLst>
              <a:gd name="connsiteX0" fmla="*/ 0 w 1295400"/>
              <a:gd name="connsiteY0" fmla="*/ 114300 h 177800"/>
              <a:gd name="connsiteX1" fmla="*/ 50800 w 1295400"/>
              <a:gd name="connsiteY1" fmla="*/ 12700 h 177800"/>
              <a:gd name="connsiteX2" fmla="*/ 88900 w 1295400"/>
              <a:gd name="connsiteY2" fmla="*/ 0 h 177800"/>
              <a:gd name="connsiteX3" fmla="*/ 241300 w 1295400"/>
              <a:gd name="connsiteY3" fmla="*/ 12700 h 177800"/>
              <a:gd name="connsiteX4" fmla="*/ 292100 w 1295400"/>
              <a:gd name="connsiteY4" fmla="*/ 88900 h 177800"/>
              <a:gd name="connsiteX5" fmla="*/ 317500 w 1295400"/>
              <a:gd name="connsiteY5" fmla="*/ 127000 h 177800"/>
              <a:gd name="connsiteX6" fmla="*/ 419100 w 1295400"/>
              <a:gd name="connsiteY6" fmla="*/ 114300 h 177800"/>
              <a:gd name="connsiteX7" fmla="*/ 482600 w 1295400"/>
              <a:gd name="connsiteY7" fmla="*/ 50800 h 177800"/>
              <a:gd name="connsiteX8" fmla="*/ 520700 w 1295400"/>
              <a:gd name="connsiteY8" fmla="*/ 25400 h 177800"/>
              <a:gd name="connsiteX9" fmla="*/ 584200 w 1295400"/>
              <a:gd name="connsiteY9" fmla="*/ 38100 h 177800"/>
              <a:gd name="connsiteX10" fmla="*/ 622300 w 1295400"/>
              <a:gd name="connsiteY10" fmla="*/ 139700 h 177800"/>
              <a:gd name="connsiteX11" fmla="*/ 698500 w 1295400"/>
              <a:gd name="connsiteY11" fmla="*/ 177800 h 177800"/>
              <a:gd name="connsiteX12" fmla="*/ 749300 w 1295400"/>
              <a:gd name="connsiteY12" fmla="*/ 165100 h 177800"/>
              <a:gd name="connsiteX13" fmla="*/ 787400 w 1295400"/>
              <a:gd name="connsiteY13" fmla="*/ 76200 h 177800"/>
              <a:gd name="connsiteX14" fmla="*/ 876300 w 1295400"/>
              <a:gd name="connsiteY14" fmla="*/ 25400 h 177800"/>
              <a:gd name="connsiteX15" fmla="*/ 939800 w 1295400"/>
              <a:gd name="connsiteY15" fmla="*/ 38100 h 177800"/>
              <a:gd name="connsiteX16" fmla="*/ 990600 w 1295400"/>
              <a:gd name="connsiteY16" fmla="*/ 152400 h 177800"/>
              <a:gd name="connsiteX17" fmla="*/ 1028700 w 1295400"/>
              <a:gd name="connsiteY17" fmla="*/ 177800 h 177800"/>
              <a:gd name="connsiteX18" fmla="*/ 1155700 w 1295400"/>
              <a:gd name="connsiteY18" fmla="*/ 165100 h 177800"/>
              <a:gd name="connsiteX19" fmla="*/ 1181100 w 1295400"/>
              <a:gd name="connsiteY19" fmla="*/ 127000 h 177800"/>
              <a:gd name="connsiteX20" fmla="*/ 1219200 w 1295400"/>
              <a:gd name="connsiteY20" fmla="*/ 50800 h 177800"/>
              <a:gd name="connsiteX21" fmla="*/ 1257300 w 1295400"/>
              <a:gd name="connsiteY21" fmla="*/ 38100 h 177800"/>
              <a:gd name="connsiteX22" fmla="*/ 1295400 w 1295400"/>
              <a:gd name="connsiteY22" fmla="*/ 127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5400" h="177800">
                <a:moveTo>
                  <a:pt x="0" y="114300"/>
                </a:moveTo>
                <a:cubicBezTo>
                  <a:pt x="16933" y="80433"/>
                  <a:pt x="27554" y="42588"/>
                  <a:pt x="50800" y="12700"/>
                </a:cubicBezTo>
                <a:cubicBezTo>
                  <a:pt x="59019" y="2133"/>
                  <a:pt x="75513" y="0"/>
                  <a:pt x="88900" y="0"/>
                </a:cubicBezTo>
                <a:cubicBezTo>
                  <a:pt x="139876" y="0"/>
                  <a:pt x="190500" y="8467"/>
                  <a:pt x="241300" y="12700"/>
                </a:cubicBezTo>
                <a:lnTo>
                  <a:pt x="292100" y="88900"/>
                </a:lnTo>
                <a:lnTo>
                  <a:pt x="317500" y="127000"/>
                </a:lnTo>
                <a:cubicBezTo>
                  <a:pt x="351367" y="122767"/>
                  <a:pt x="386172" y="123280"/>
                  <a:pt x="419100" y="114300"/>
                </a:cubicBezTo>
                <a:cubicBezTo>
                  <a:pt x="465667" y="101600"/>
                  <a:pt x="452967" y="80433"/>
                  <a:pt x="482600" y="50800"/>
                </a:cubicBezTo>
                <a:cubicBezTo>
                  <a:pt x="493393" y="40007"/>
                  <a:pt x="508000" y="33867"/>
                  <a:pt x="520700" y="25400"/>
                </a:cubicBezTo>
                <a:cubicBezTo>
                  <a:pt x="541867" y="29633"/>
                  <a:pt x="565458" y="27390"/>
                  <a:pt x="584200" y="38100"/>
                </a:cubicBezTo>
                <a:cubicBezTo>
                  <a:pt x="622728" y="60116"/>
                  <a:pt x="604974" y="109379"/>
                  <a:pt x="622300" y="139700"/>
                </a:cubicBezTo>
                <a:cubicBezTo>
                  <a:pt x="633886" y="159975"/>
                  <a:pt x="678944" y="171281"/>
                  <a:pt x="698500" y="177800"/>
                </a:cubicBezTo>
                <a:cubicBezTo>
                  <a:pt x="715433" y="173567"/>
                  <a:pt x="735891" y="176274"/>
                  <a:pt x="749300" y="165100"/>
                </a:cubicBezTo>
                <a:cubicBezTo>
                  <a:pt x="810553" y="114056"/>
                  <a:pt x="747595" y="123967"/>
                  <a:pt x="787400" y="76200"/>
                </a:cubicBezTo>
                <a:cubicBezTo>
                  <a:pt x="816972" y="40714"/>
                  <a:pt x="838319" y="38060"/>
                  <a:pt x="876300" y="25400"/>
                </a:cubicBezTo>
                <a:cubicBezTo>
                  <a:pt x="897467" y="29633"/>
                  <a:pt x="921058" y="27390"/>
                  <a:pt x="939800" y="38100"/>
                </a:cubicBezTo>
                <a:cubicBezTo>
                  <a:pt x="1009781" y="78089"/>
                  <a:pt x="908225" y="97483"/>
                  <a:pt x="990600" y="152400"/>
                </a:cubicBezTo>
                <a:lnTo>
                  <a:pt x="1028700" y="177800"/>
                </a:lnTo>
                <a:cubicBezTo>
                  <a:pt x="1071033" y="173567"/>
                  <a:pt x="1115339" y="178554"/>
                  <a:pt x="1155700" y="165100"/>
                </a:cubicBezTo>
                <a:cubicBezTo>
                  <a:pt x="1170180" y="160273"/>
                  <a:pt x="1174274" y="140652"/>
                  <a:pt x="1181100" y="127000"/>
                </a:cubicBezTo>
                <a:cubicBezTo>
                  <a:pt x="1196438" y="96324"/>
                  <a:pt x="1188870" y="75064"/>
                  <a:pt x="1219200" y="50800"/>
                </a:cubicBezTo>
                <a:cubicBezTo>
                  <a:pt x="1229653" y="42437"/>
                  <a:pt x="1245326" y="44087"/>
                  <a:pt x="1257300" y="38100"/>
                </a:cubicBezTo>
                <a:cubicBezTo>
                  <a:pt x="1270952" y="31274"/>
                  <a:pt x="1295400" y="12700"/>
                  <a:pt x="1295400" y="1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E6547C16-5FFC-40A1-B38A-46A64C96C54B}"/>
              </a:ext>
            </a:extLst>
          </p:cNvPr>
          <p:cNvSpPr/>
          <p:nvPr/>
        </p:nvSpPr>
        <p:spPr>
          <a:xfrm>
            <a:off x="927100" y="1702603"/>
            <a:ext cx="1295400" cy="177800"/>
          </a:xfrm>
          <a:custGeom>
            <a:avLst/>
            <a:gdLst>
              <a:gd name="connsiteX0" fmla="*/ 0 w 1295400"/>
              <a:gd name="connsiteY0" fmla="*/ 114300 h 177800"/>
              <a:gd name="connsiteX1" fmla="*/ 50800 w 1295400"/>
              <a:gd name="connsiteY1" fmla="*/ 12700 h 177800"/>
              <a:gd name="connsiteX2" fmla="*/ 88900 w 1295400"/>
              <a:gd name="connsiteY2" fmla="*/ 0 h 177800"/>
              <a:gd name="connsiteX3" fmla="*/ 241300 w 1295400"/>
              <a:gd name="connsiteY3" fmla="*/ 12700 h 177800"/>
              <a:gd name="connsiteX4" fmla="*/ 292100 w 1295400"/>
              <a:gd name="connsiteY4" fmla="*/ 88900 h 177800"/>
              <a:gd name="connsiteX5" fmla="*/ 317500 w 1295400"/>
              <a:gd name="connsiteY5" fmla="*/ 127000 h 177800"/>
              <a:gd name="connsiteX6" fmla="*/ 419100 w 1295400"/>
              <a:gd name="connsiteY6" fmla="*/ 114300 h 177800"/>
              <a:gd name="connsiteX7" fmla="*/ 482600 w 1295400"/>
              <a:gd name="connsiteY7" fmla="*/ 50800 h 177800"/>
              <a:gd name="connsiteX8" fmla="*/ 520700 w 1295400"/>
              <a:gd name="connsiteY8" fmla="*/ 25400 h 177800"/>
              <a:gd name="connsiteX9" fmla="*/ 584200 w 1295400"/>
              <a:gd name="connsiteY9" fmla="*/ 38100 h 177800"/>
              <a:gd name="connsiteX10" fmla="*/ 622300 w 1295400"/>
              <a:gd name="connsiteY10" fmla="*/ 139700 h 177800"/>
              <a:gd name="connsiteX11" fmla="*/ 698500 w 1295400"/>
              <a:gd name="connsiteY11" fmla="*/ 177800 h 177800"/>
              <a:gd name="connsiteX12" fmla="*/ 749300 w 1295400"/>
              <a:gd name="connsiteY12" fmla="*/ 165100 h 177800"/>
              <a:gd name="connsiteX13" fmla="*/ 787400 w 1295400"/>
              <a:gd name="connsiteY13" fmla="*/ 76200 h 177800"/>
              <a:gd name="connsiteX14" fmla="*/ 876300 w 1295400"/>
              <a:gd name="connsiteY14" fmla="*/ 25400 h 177800"/>
              <a:gd name="connsiteX15" fmla="*/ 939800 w 1295400"/>
              <a:gd name="connsiteY15" fmla="*/ 38100 h 177800"/>
              <a:gd name="connsiteX16" fmla="*/ 990600 w 1295400"/>
              <a:gd name="connsiteY16" fmla="*/ 152400 h 177800"/>
              <a:gd name="connsiteX17" fmla="*/ 1028700 w 1295400"/>
              <a:gd name="connsiteY17" fmla="*/ 177800 h 177800"/>
              <a:gd name="connsiteX18" fmla="*/ 1155700 w 1295400"/>
              <a:gd name="connsiteY18" fmla="*/ 165100 h 177800"/>
              <a:gd name="connsiteX19" fmla="*/ 1181100 w 1295400"/>
              <a:gd name="connsiteY19" fmla="*/ 127000 h 177800"/>
              <a:gd name="connsiteX20" fmla="*/ 1219200 w 1295400"/>
              <a:gd name="connsiteY20" fmla="*/ 50800 h 177800"/>
              <a:gd name="connsiteX21" fmla="*/ 1257300 w 1295400"/>
              <a:gd name="connsiteY21" fmla="*/ 38100 h 177800"/>
              <a:gd name="connsiteX22" fmla="*/ 1295400 w 1295400"/>
              <a:gd name="connsiteY22" fmla="*/ 127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5400" h="177800">
                <a:moveTo>
                  <a:pt x="0" y="114300"/>
                </a:moveTo>
                <a:cubicBezTo>
                  <a:pt x="16933" y="80433"/>
                  <a:pt x="27554" y="42588"/>
                  <a:pt x="50800" y="12700"/>
                </a:cubicBezTo>
                <a:cubicBezTo>
                  <a:pt x="59019" y="2133"/>
                  <a:pt x="75513" y="0"/>
                  <a:pt x="88900" y="0"/>
                </a:cubicBezTo>
                <a:cubicBezTo>
                  <a:pt x="139876" y="0"/>
                  <a:pt x="190500" y="8467"/>
                  <a:pt x="241300" y="12700"/>
                </a:cubicBezTo>
                <a:lnTo>
                  <a:pt x="292100" y="88900"/>
                </a:lnTo>
                <a:lnTo>
                  <a:pt x="317500" y="127000"/>
                </a:lnTo>
                <a:cubicBezTo>
                  <a:pt x="351367" y="122767"/>
                  <a:pt x="386172" y="123280"/>
                  <a:pt x="419100" y="114300"/>
                </a:cubicBezTo>
                <a:cubicBezTo>
                  <a:pt x="465667" y="101600"/>
                  <a:pt x="452967" y="80433"/>
                  <a:pt x="482600" y="50800"/>
                </a:cubicBezTo>
                <a:cubicBezTo>
                  <a:pt x="493393" y="40007"/>
                  <a:pt x="508000" y="33867"/>
                  <a:pt x="520700" y="25400"/>
                </a:cubicBezTo>
                <a:cubicBezTo>
                  <a:pt x="541867" y="29633"/>
                  <a:pt x="565458" y="27390"/>
                  <a:pt x="584200" y="38100"/>
                </a:cubicBezTo>
                <a:cubicBezTo>
                  <a:pt x="622728" y="60116"/>
                  <a:pt x="604974" y="109379"/>
                  <a:pt x="622300" y="139700"/>
                </a:cubicBezTo>
                <a:cubicBezTo>
                  <a:pt x="633886" y="159975"/>
                  <a:pt x="678944" y="171281"/>
                  <a:pt x="698500" y="177800"/>
                </a:cubicBezTo>
                <a:cubicBezTo>
                  <a:pt x="715433" y="173567"/>
                  <a:pt x="735891" y="176274"/>
                  <a:pt x="749300" y="165100"/>
                </a:cubicBezTo>
                <a:cubicBezTo>
                  <a:pt x="810553" y="114056"/>
                  <a:pt x="747595" y="123967"/>
                  <a:pt x="787400" y="76200"/>
                </a:cubicBezTo>
                <a:cubicBezTo>
                  <a:pt x="816972" y="40714"/>
                  <a:pt x="838319" y="38060"/>
                  <a:pt x="876300" y="25400"/>
                </a:cubicBezTo>
                <a:cubicBezTo>
                  <a:pt x="897467" y="29633"/>
                  <a:pt x="921058" y="27390"/>
                  <a:pt x="939800" y="38100"/>
                </a:cubicBezTo>
                <a:cubicBezTo>
                  <a:pt x="1009781" y="78089"/>
                  <a:pt x="908225" y="97483"/>
                  <a:pt x="990600" y="152400"/>
                </a:cubicBezTo>
                <a:lnTo>
                  <a:pt x="1028700" y="177800"/>
                </a:lnTo>
                <a:cubicBezTo>
                  <a:pt x="1071033" y="173567"/>
                  <a:pt x="1115339" y="178554"/>
                  <a:pt x="1155700" y="165100"/>
                </a:cubicBezTo>
                <a:cubicBezTo>
                  <a:pt x="1170180" y="160273"/>
                  <a:pt x="1174274" y="140652"/>
                  <a:pt x="1181100" y="127000"/>
                </a:cubicBezTo>
                <a:cubicBezTo>
                  <a:pt x="1196438" y="96324"/>
                  <a:pt x="1188870" y="75064"/>
                  <a:pt x="1219200" y="50800"/>
                </a:cubicBezTo>
                <a:cubicBezTo>
                  <a:pt x="1229653" y="42437"/>
                  <a:pt x="1245326" y="44087"/>
                  <a:pt x="1257300" y="38100"/>
                </a:cubicBezTo>
                <a:cubicBezTo>
                  <a:pt x="1270952" y="31274"/>
                  <a:pt x="1295400" y="12700"/>
                  <a:pt x="1295400" y="1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3F07788D-0E0D-4750-941E-42CFADB36C98}"/>
              </a:ext>
            </a:extLst>
          </p:cNvPr>
          <p:cNvSpPr/>
          <p:nvPr/>
        </p:nvSpPr>
        <p:spPr>
          <a:xfrm>
            <a:off x="927100" y="3064733"/>
            <a:ext cx="1295400" cy="177800"/>
          </a:xfrm>
          <a:custGeom>
            <a:avLst/>
            <a:gdLst>
              <a:gd name="connsiteX0" fmla="*/ 0 w 1295400"/>
              <a:gd name="connsiteY0" fmla="*/ 114300 h 177800"/>
              <a:gd name="connsiteX1" fmla="*/ 50800 w 1295400"/>
              <a:gd name="connsiteY1" fmla="*/ 12700 h 177800"/>
              <a:gd name="connsiteX2" fmla="*/ 88900 w 1295400"/>
              <a:gd name="connsiteY2" fmla="*/ 0 h 177800"/>
              <a:gd name="connsiteX3" fmla="*/ 241300 w 1295400"/>
              <a:gd name="connsiteY3" fmla="*/ 12700 h 177800"/>
              <a:gd name="connsiteX4" fmla="*/ 292100 w 1295400"/>
              <a:gd name="connsiteY4" fmla="*/ 88900 h 177800"/>
              <a:gd name="connsiteX5" fmla="*/ 317500 w 1295400"/>
              <a:gd name="connsiteY5" fmla="*/ 127000 h 177800"/>
              <a:gd name="connsiteX6" fmla="*/ 419100 w 1295400"/>
              <a:gd name="connsiteY6" fmla="*/ 114300 h 177800"/>
              <a:gd name="connsiteX7" fmla="*/ 482600 w 1295400"/>
              <a:gd name="connsiteY7" fmla="*/ 50800 h 177800"/>
              <a:gd name="connsiteX8" fmla="*/ 520700 w 1295400"/>
              <a:gd name="connsiteY8" fmla="*/ 25400 h 177800"/>
              <a:gd name="connsiteX9" fmla="*/ 584200 w 1295400"/>
              <a:gd name="connsiteY9" fmla="*/ 38100 h 177800"/>
              <a:gd name="connsiteX10" fmla="*/ 622300 w 1295400"/>
              <a:gd name="connsiteY10" fmla="*/ 139700 h 177800"/>
              <a:gd name="connsiteX11" fmla="*/ 698500 w 1295400"/>
              <a:gd name="connsiteY11" fmla="*/ 177800 h 177800"/>
              <a:gd name="connsiteX12" fmla="*/ 749300 w 1295400"/>
              <a:gd name="connsiteY12" fmla="*/ 165100 h 177800"/>
              <a:gd name="connsiteX13" fmla="*/ 787400 w 1295400"/>
              <a:gd name="connsiteY13" fmla="*/ 76200 h 177800"/>
              <a:gd name="connsiteX14" fmla="*/ 876300 w 1295400"/>
              <a:gd name="connsiteY14" fmla="*/ 25400 h 177800"/>
              <a:gd name="connsiteX15" fmla="*/ 939800 w 1295400"/>
              <a:gd name="connsiteY15" fmla="*/ 38100 h 177800"/>
              <a:gd name="connsiteX16" fmla="*/ 990600 w 1295400"/>
              <a:gd name="connsiteY16" fmla="*/ 152400 h 177800"/>
              <a:gd name="connsiteX17" fmla="*/ 1028700 w 1295400"/>
              <a:gd name="connsiteY17" fmla="*/ 177800 h 177800"/>
              <a:gd name="connsiteX18" fmla="*/ 1155700 w 1295400"/>
              <a:gd name="connsiteY18" fmla="*/ 165100 h 177800"/>
              <a:gd name="connsiteX19" fmla="*/ 1181100 w 1295400"/>
              <a:gd name="connsiteY19" fmla="*/ 127000 h 177800"/>
              <a:gd name="connsiteX20" fmla="*/ 1219200 w 1295400"/>
              <a:gd name="connsiteY20" fmla="*/ 50800 h 177800"/>
              <a:gd name="connsiteX21" fmla="*/ 1257300 w 1295400"/>
              <a:gd name="connsiteY21" fmla="*/ 38100 h 177800"/>
              <a:gd name="connsiteX22" fmla="*/ 1295400 w 1295400"/>
              <a:gd name="connsiteY22" fmla="*/ 127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5400" h="177800">
                <a:moveTo>
                  <a:pt x="0" y="114300"/>
                </a:moveTo>
                <a:cubicBezTo>
                  <a:pt x="16933" y="80433"/>
                  <a:pt x="27554" y="42588"/>
                  <a:pt x="50800" y="12700"/>
                </a:cubicBezTo>
                <a:cubicBezTo>
                  <a:pt x="59019" y="2133"/>
                  <a:pt x="75513" y="0"/>
                  <a:pt x="88900" y="0"/>
                </a:cubicBezTo>
                <a:cubicBezTo>
                  <a:pt x="139876" y="0"/>
                  <a:pt x="190500" y="8467"/>
                  <a:pt x="241300" y="12700"/>
                </a:cubicBezTo>
                <a:lnTo>
                  <a:pt x="292100" y="88900"/>
                </a:lnTo>
                <a:lnTo>
                  <a:pt x="317500" y="127000"/>
                </a:lnTo>
                <a:cubicBezTo>
                  <a:pt x="351367" y="122767"/>
                  <a:pt x="386172" y="123280"/>
                  <a:pt x="419100" y="114300"/>
                </a:cubicBezTo>
                <a:cubicBezTo>
                  <a:pt x="465667" y="101600"/>
                  <a:pt x="452967" y="80433"/>
                  <a:pt x="482600" y="50800"/>
                </a:cubicBezTo>
                <a:cubicBezTo>
                  <a:pt x="493393" y="40007"/>
                  <a:pt x="508000" y="33867"/>
                  <a:pt x="520700" y="25400"/>
                </a:cubicBezTo>
                <a:cubicBezTo>
                  <a:pt x="541867" y="29633"/>
                  <a:pt x="565458" y="27390"/>
                  <a:pt x="584200" y="38100"/>
                </a:cubicBezTo>
                <a:cubicBezTo>
                  <a:pt x="622728" y="60116"/>
                  <a:pt x="604974" y="109379"/>
                  <a:pt x="622300" y="139700"/>
                </a:cubicBezTo>
                <a:cubicBezTo>
                  <a:pt x="633886" y="159975"/>
                  <a:pt x="678944" y="171281"/>
                  <a:pt x="698500" y="177800"/>
                </a:cubicBezTo>
                <a:cubicBezTo>
                  <a:pt x="715433" y="173567"/>
                  <a:pt x="735891" y="176274"/>
                  <a:pt x="749300" y="165100"/>
                </a:cubicBezTo>
                <a:cubicBezTo>
                  <a:pt x="810553" y="114056"/>
                  <a:pt x="747595" y="123967"/>
                  <a:pt x="787400" y="76200"/>
                </a:cubicBezTo>
                <a:cubicBezTo>
                  <a:pt x="816972" y="40714"/>
                  <a:pt x="838319" y="38060"/>
                  <a:pt x="876300" y="25400"/>
                </a:cubicBezTo>
                <a:cubicBezTo>
                  <a:pt x="897467" y="29633"/>
                  <a:pt x="921058" y="27390"/>
                  <a:pt x="939800" y="38100"/>
                </a:cubicBezTo>
                <a:cubicBezTo>
                  <a:pt x="1009781" y="78089"/>
                  <a:pt x="908225" y="97483"/>
                  <a:pt x="990600" y="152400"/>
                </a:cubicBezTo>
                <a:lnTo>
                  <a:pt x="1028700" y="177800"/>
                </a:lnTo>
                <a:cubicBezTo>
                  <a:pt x="1071033" y="173567"/>
                  <a:pt x="1115339" y="178554"/>
                  <a:pt x="1155700" y="165100"/>
                </a:cubicBezTo>
                <a:cubicBezTo>
                  <a:pt x="1170180" y="160273"/>
                  <a:pt x="1174274" y="140652"/>
                  <a:pt x="1181100" y="127000"/>
                </a:cubicBezTo>
                <a:cubicBezTo>
                  <a:pt x="1196438" y="96324"/>
                  <a:pt x="1188870" y="75064"/>
                  <a:pt x="1219200" y="50800"/>
                </a:cubicBezTo>
                <a:cubicBezTo>
                  <a:pt x="1229653" y="42437"/>
                  <a:pt x="1245326" y="44087"/>
                  <a:pt x="1257300" y="38100"/>
                </a:cubicBezTo>
                <a:cubicBezTo>
                  <a:pt x="1270952" y="31274"/>
                  <a:pt x="1295400" y="12700"/>
                  <a:pt x="1295400" y="1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C9133007-2773-4D77-B3A1-28C3FF1FD561}"/>
              </a:ext>
            </a:extLst>
          </p:cNvPr>
          <p:cNvGrpSpPr/>
          <p:nvPr/>
        </p:nvGrpSpPr>
        <p:grpSpPr>
          <a:xfrm>
            <a:off x="9296400" y="1997495"/>
            <a:ext cx="431800" cy="440025"/>
            <a:chOff x="9956800" y="499775"/>
            <a:chExt cx="431800" cy="440025"/>
          </a:xfrm>
        </p:grpSpPr>
        <p:cxnSp>
          <p:nvCxnSpPr>
            <p:cNvPr id="16" name="Connecteur droit 15">
              <a:extLst>
                <a:ext uri="{FF2B5EF4-FFF2-40B4-BE49-F238E27FC236}">
                  <a16:creationId xmlns:a16="http://schemas.microsoft.com/office/drawing/2014/main" id="{687210A3-6398-4506-B6B8-519243BCE690}"/>
                </a:ext>
              </a:extLst>
            </p:cNvPr>
            <p:cNvCxnSpPr/>
            <p:nvPr/>
          </p:nvCxnSpPr>
          <p:spPr>
            <a:xfrm>
              <a:off x="10375900" y="499775"/>
              <a:ext cx="0" cy="440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D3883BD-FD28-4B7F-8090-B7199FEC2990}"/>
                </a:ext>
              </a:extLst>
            </p:cNvPr>
            <p:cNvCxnSpPr/>
            <p:nvPr/>
          </p:nvCxnSpPr>
          <p:spPr>
            <a:xfrm flipH="1">
              <a:off x="9956800" y="939800"/>
              <a:ext cx="431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410A1C89-224F-4F47-87D2-9A8336C4BE4B}"/>
              </a:ext>
            </a:extLst>
          </p:cNvPr>
          <p:cNvGrpSpPr/>
          <p:nvPr/>
        </p:nvGrpSpPr>
        <p:grpSpPr>
          <a:xfrm>
            <a:off x="8372784" y="2624708"/>
            <a:ext cx="431800" cy="440025"/>
            <a:chOff x="9956800" y="499775"/>
            <a:chExt cx="431800" cy="440025"/>
          </a:xfrm>
        </p:grpSpPr>
        <p:cxnSp>
          <p:nvCxnSpPr>
            <p:cNvPr id="21" name="Connecteur droit 20">
              <a:extLst>
                <a:ext uri="{FF2B5EF4-FFF2-40B4-BE49-F238E27FC236}">
                  <a16:creationId xmlns:a16="http://schemas.microsoft.com/office/drawing/2014/main" id="{DF0ADF06-DB27-40F8-8666-3CEC5106DF08}"/>
                </a:ext>
              </a:extLst>
            </p:cNvPr>
            <p:cNvCxnSpPr/>
            <p:nvPr/>
          </p:nvCxnSpPr>
          <p:spPr>
            <a:xfrm>
              <a:off x="10375900" y="499775"/>
              <a:ext cx="0" cy="440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15B6FB95-C67D-471D-BBE3-8B310D0BBBF7}"/>
                </a:ext>
              </a:extLst>
            </p:cNvPr>
            <p:cNvCxnSpPr/>
            <p:nvPr/>
          </p:nvCxnSpPr>
          <p:spPr>
            <a:xfrm flipH="1">
              <a:off x="9956800" y="939800"/>
              <a:ext cx="431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01C042A5-6C72-A6F8-15AB-3F0FDB9F2038}"/>
              </a:ext>
            </a:extLst>
          </p:cNvPr>
          <p:cNvSpPr txBox="1"/>
          <p:nvPr/>
        </p:nvSpPr>
        <p:spPr>
          <a:xfrm>
            <a:off x="9987149" y="6353299"/>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4929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869599F1-67A2-450E-A714-87ACEA472C58}"/>
              </a:ext>
            </a:extLst>
          </p:cNvPr>
          <p:cNvCxnSpPr/>
          <p:nvPr/>
        </p:nvCxnSpPr>
        <p:spPr>
          <a:xfrm>
            <a:off x="927100" y="304800"/>
            <a:ext cx="0" cy="5829300"/>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57341565-0D10-4C78-A17F-8A770ACF06D5}"/>
              </a:ext>
            </a:extLst>
          </p:cNvPr>
          <p:cNvSpPr txBox="1"/>
          <p:nvPr/>
        </p:nvSpPr>
        <p:spPr>
          <a:xfrm>
            <a:off x="889000" y="723900"/>
            <a:ext cx="10470703" cy="3416320"/>
          </a:xfrm>
          <a:prstGeom prst="rect">
            <a:avLst/>
          </a:prstGeom>
          <a:noFill/>
        </p:spPr>
        <p:txBody>
          <a:bodyPr wrap="square" rtlCol="0">
            <a:spAutoFit/>
          </a:bodyPr>
          <a:lstStyle/>
          <a:p>
            <a:endParaRPr lang="fr-FR" dirty="0"/>
          </a:p>
          <a:p>
            <a:endParaRPr lang="fr-FR" dirty="0"/>
          </a:p>
          <a:p>
            <a:endParaRPr lang="fr-FR" dirty="0"/>
          </a:p>
          <a:p>
            <a:pPr>
              <a:lnSpc>
                <a:spcPct val="150000"/>
              </a:lnSpc>
            </a:pPr>
            <a:r>
              <a:rPr lang="fr-FR" dirty="0"/>
              <a:t>Durant le </a:t>
            </a:r>
            <a:r>
              <a:rPr lang="fr-FR" dirty="0" err="1"/>
              <a:t>Xè</a:t>
            </a:r>
            <a:r>
              <a:rPr lang="fr-FR" dirty="0"/>
              <a:t> siècle, le pouvoir des rois est affaibli. Ils ne peuvent plus protéger les seigneurs.</a:t>
            </a:r>
          </a:p>
          <a:p>
            <a:pPr>
              <a:lnSpc>
                <a:spcPct val="150000"/>
              </a:lnSpc>
            </a:pPr>
            <a:r>
              <a:rPr lang="fr-FR" dirty="0"/>
              <a:t>Pour lutter contre les invasions et se protéger, les seigneurs se construisent </a:t>
            </a:r>
            <a:r>
              <a:rPr lang="fr-FR" u="heavy" dirty="0">
                <a:uFill>
                  <a:solidFill>
                    <a:srgbClr val="FF0000"/>
                  </a:solidFill>
                </a:uFill>
              </a:rPr>
              <a:t>des châteaux forts </a:t>
            </a:r>
            <a:r>
              <a:rPr lang="fr-FR" dirty="0"/>
              <a:t>et s’allient à d’autres seigneurs: le </a:t>
            </a:r>
            <a:r>
              <a:rPr lang="fr-FR" u="heavy" dirty="0">
                <a:uFill>
                  <a:solidFill>
                    <a:srgbClr val="FF0000"/>
                  </a:solidFill>
                </a:uFill>
              </a:rPr>
              <a:t>suzerain</a:t>
            </a:r>
            <a:r>
              <a:rPr lang="fr-FR" dirty="0"/>
              <a:t> doit protéger le </a:t>
            </a:r>
            <a:r>
              <a:rPr lang="fr-FR" u="heavy" dirty="0">
                <a:uFill>
                  <a:solidFill>
                    <a:srgbClr val="FF0000"/>
                  </a:solidFill>
                </a:uFill>
              </a:rPr>
              <a:t>vassal</a:t>
            </a:r>
            <a:r>
              <a:rPr lang="fr-FR" dirty="0"/>
              <a:t> en échange de son aide.</a:t>
            </a:r>
          </a:p>
          <a:p>
            <a:pPr>
              <a:lnSpc>
                <a:spcPct val="150000"/>
              </a:lnSpc>
            </a:pPr>
            <a:r>
              <a:rPr lang="fr-FR" dirty="0"/>
              <a:t>Le roi devient un seigneur comme les autres qui exerce son pouvoir sur des terres appelées </a:t>
            </a:r>
            <a:r>
              <a:rPr lang="fr-FR" u="heavy" dirty="0">
                <a:uFill>
                  <a:solidFill>
                    <a:srgbClr val="FF0000"/>
                  </a:solidFill>
                </a:uFill>
              </a:rPr>
              <a:t>domaine royal.</a:t>
            </a:r>
          </a:p>
          <a:p>
            <a:endParaRPr lang="fr-FR" dirty="0"/>
          </a:p>
          <a:p>
            <a:r>
              <a:rPr lang="fr-FR" i="1" dirty="0">
                <a:solidFill>
                  <a:schemeClr val="accent6"/>
                </a:solidFill>
              </a:rPr>
              <a:t>Coller la carte mentale 2</a:t>
            </a:r>
          </a:p>
          <a:p>
            <a:endParaRPr lang="fr-FR" dirty="0"/>
          </a:p>
        </p:txBody>
      </p:sp>
      <p:sp>
        <p:nvSpPr>
          <p:cNvPr id="13" name="Forme libre : forme 12">
            <a:extLst>
              <a:ext uri="{FF2B5EF4-FFF2-40B4-BE49-F238E27FC236}">
                <a16:creationId xmlns:a16="http://schemas.microsoft.com/office/drawing/2014/main" id="{E6547C16-5FFC-40A1-B38A-46A64C96C54B}"/>
              </a:ext>
            </a:extLst>
          </p:cNvPr>
          <p:cNvSpPr/>
          <p:nvPr/>
        </p:nvSpPr>
        <p:spPr>
          <a:xfrm>
            <a:off x="927100" y="991403"/>
            <a:ext cx="1295400" cy="177800"/>
          </a:xfrm>
          <a:custGeom>
            <a:avLst/>
            <a:gdLst>
              <a:gd name="connsiteX0" fmla="*/ 0 w 1295400"/>
              <a:gd name="connsiteY0" fmla="*/ 114300 h 177800"/>
              <a:gd name="connsiteX1" fmla="*/ 50800 w 1295400"/>
              <a:gd name="connsiteY1" fmla="*/ 12700 h 177800"/>
              <a:gd name="connsiteX2" fmla="*/ 88900 w 1295400"/>
              <a:gd name="connsiteY2" fmla="*/ 0 h 177800"/>
              <a:gd name="connsiteX3" fmla="*/ 241300 w 1295400"/>
              <a:gd name="connsiteY3" fmla="*/ 12700 h 177800"/>
              <a:gd name="connsiteX4" fmla="*/ 292100 w 1295400"/>
              <a:gd name="connsiteY4" fmla="*/ 88900 h 177800"/>
              <a:gd name="connsiteX5" fmla="*/ 317500 w 1295400"/>
              <a:gd name="connsiteY5" fmla="*/ 127000 h 177800"/>
              <a:gd name="connsiteX6" fmla="*/ 419100 w 1295400"/>
              <a:gd name="connsiteY6" fmla="*/ 114300 h 177800"/>
              <a:gd name="connsiteX7" fmla="*/ 482600 w 1295400"/>
              <a:gd name="connsiteY7" fmla="*/ 50800 h 177800"/>
              <a:gd name="connsiteX8" fmla="*/ 520700 w 1295400"/>
              <a:gd name="connsiteY8" fmla="*/ 25400 h 177800"/>
              <a:gd name="connsiteX9" fmla="*/ 584200 w 1295400"/>
              <a:gd name="connsiteY9" fmla="*/ 38100 h 177800"/>
              <a:gd name="connsiteX10" fmla="*/ 622300 w 1295400"/>
              <a:gd name="connsiteY10" fmla="*/ 139700 h 177800"/>
              <a:gd name="connsiteX11" fmla="*/ 698500 w 1295400"/>
              <a:gd name="connsiteY11" fmla="*/ 177800 h 177800"/>
              <a:gd name="connsiteX12" fmla="*/ 749300 w 1295400"/>
              <a:gd name="connsiteY12" fmla="*/ 165100 h 177800"/>
              <a:gd name="connsiteX13" fmla="*/ 787400 w 1295400"/>
              <a:gd name="connsiteY13" fmla="*/ 76200 h 177800"/>
              <a:gd name="connsiteX14" fmla="*/ 876300 w 1295400"/>
              <a:gd name="connsiteY14" fmla="*/ 25400 h 177800"/>
              <a:gd name="connsiteX15" fmla="*/ 939800 w 1295400"/>
              <a:gd name="connsiteY15" fmla="*/ 38100 h 177800"/>
              <a:gd name="connsiteX16" fmla="*/ 990600 w 1295400"/>
              <a:gd name="connsiteY16" fmla="*/ 152400 h 177800"/>
              <a:gd name="connsiteX17" fmla="*/ 1028700 w 1295400"/>
              <a:gd name="connsiteY17" fmla="*/ 177800 h 177800"/>
              <a:gd name="connsiteX18" fmla="*/ 1155700 w 1295400"/>
              <a:gd name="connsiteY18" fmla="*/ 165100 h 177800"/>
              <a:gd name="connsiteX19" fmla="*/ 1181100 w 1295400"/>
              <a:gd name="connsiteY19" fmla="*/ 127000 h 177800"/>
              <a:gd name="connsiteX20" fmla="*/ 1219200 w 1295400"/>
              <a:gd name="connsiteY20" fmla="*/ 50800 h 177800"/>
              <a:gd name="connsiteX21" fmla="*/ 1257300 w 1295400"/>
              <a:gd name="connsiteY21" fmla="*/ 38100 h 177800"/>
              <a:gd name="connsiteX22" fmla="*/ 1295400 w 1295400"/>
              <a:gd name="connsiteY22" fmla="*/ 127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5400" h="177800">
                <a:moveTo>
                  <a:pt x="0" y="114300"/>
                </a:moveTo>
                <a:cubicBezTo>
                  <a:pt x="16933" y="80433"/>
                  <a:pt x="27554" y="42588"/>
                  <a:pt x="50800" y="12700"/>
                </a:cubicBezTo>
                <a:cubicBezTo>
                  <a:pt x="59019" y="2133"/>
                  <a:pt x="75513" y="0"/>
                  <a:pt x="88900" y="0"/>
                </a:cubicBezTo>
                <a:cubicBezTo>
                  <a:pt x="139876" y="0"/>
                  <a:pt x="190500" y="8467"/>
                  <a:pt x="241300" y="12700"/>
                </a:cubicBezTo>
                <a:lnTo>
                  <a:pt x="292100" y="88900"/>
                </a:lnTo>
                <a:lnTo>
                  <a:pt x="317500" y="127000"/>
                </a:lnTo>
                <a:cubicBezTo>
                  <a:pt x="351367" y="122767"/>
                  <a:pt x="386172" y="123280"/>
                  <a:pt x="419100" y="114300"/>
                </a:cubicBezTo>
                <a:cubicBezTo>
                  <a:pt x="465667" y="101600"/>
                  <a:pt x="452967" y="80433"/>
                  <a:pt x="482600" y="50800"/>
                </a:cubicBezTo>
                <a:cubicBezTo>
                  <a:pt x="493393" y="40007"/>
                  <a:pt x="508000" y="33867"/>
                  <a:pt x="520700" y="25400"/>
                </a:cubicBezTo>
                <a:cubicBezTo>
                  <a:pt x="541867" y="29633"/>
                  <a:pt x="565458" y="27390"/>
                  <a:pt x="584200" y="38100"/>
                </a:cubicBezTo>
                <a:cubicBezTo>
                  <a:pt x="622728" y="60116"/>
                  <a:pt x="604974" y="109379"/>
                  <a:pt x="622300" y="139700"/>
                </a:cubicBezTo>
                <a:cubicBezTo>
                  <a:pt x="633886" y="159975"/>
                  <a:pt x="678944" y="171281"/>
                  <a:pt x="698500" y="177800"/>
                </a:cubicBezTo>
                <a:cubicBezTo>
                  <a:pt x="715433" y="173567"/>
                  <a:pt x="735891" y="176274"/>
                  <a:pt x="749300" y="165100"/>
                </a:cubicBezTo>
                <a:cubicBezTo>
                  <a:pt x="810553" y="114056"/>
                  <a:pt x="747595" y="123967"/>
                  <a:pt x="787400" y="76200"/>
                </a:cubicBezTo>
                <a:cubicBezTo>
                  <a:pt x="816972" y="40714"/>
                  <a:pt x="838319" y="38060"/>
                  <a:pt x="876300" y="25400"/>
                </a:cubicBezTo>
                <a:cubicBezTo>
                  <a:pt x="897467" y="29633"/>
                  <a:pt x="921058" y="27390"/>
                  <a:pt x="939800" y="38100"/>
                </a:cubicBezTo>
                <a:cubicBezTo>
                  <a:pt x="1009781" y="78089"/>
                  <a:pt x="908225" y="97483"/>
                  <a:pt x="990600" y="152400"/>
                </a:cubicBezTo>
                <a:lnTo>
                  <a:pt x="1028700" y="177800"/>
                </a:lnTo>
                <a:cubicBezTo>
                  <a:pt x="1071033" y="173567"/>
                  <a:pt x="1115339" y="178554"/>
                  <a:pt x="1155700" y="165100"/>
                </a:cubicBezTo>
                <a:cubicBezTo>
                  <a:pt x="1170180" y="160273"/>
                  <a:pt x="1174274" y="140652"/>
                  <a:pt x="1181100" y="127000"/>
                </a:cubicBezTo>
                <a:cubicBezTo>
                  <a:pt x="1196438" y="96324"/>
                  <a:pt x="1188870" y="75064"/>
                  <a:pt x="1219200" y="50800"/>
                </a:cubicBezTo>
                <a:cubicBezTo>
                  <a:pt x="1229653" y="42437"/>
                  <a:pt x="1245326" y="44087"/>
                  <a:pt x="1257300" y="38100"/>
                </a:cubicBezTo>
                <a:cubicBezTo>
                  <a:pt x="1270952" y="31274"/>
                  <a:pt x="1295400" y="12700"/>
                  <a:pt x="1295400" y="1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3F07788D-0E0D-4750-941E-42CFADB36C98}"/>
              </a:ext>
            </a:extLst>
          </p:cNvPr>
          <p:cNvSpPr/>
          <p:nvPr/>
        </p:nvSpPr>
        <p:spPr>
          <a:xfrm>
            <a:off x="927100" y="635000"/>
            <a:ext cx="1295400" cy="177800"/>
          </a:xfrm>
          <a:custGeom>
            <a:avLst/>
            <a:gdLst>
              <a:gd name="connsiteX0" fmla="*/ 0 w 1295400"/>
              <a:gd name="connsiteY0" fmla="*/ 114300 h 177800"/>
              <a:gd name="connsiteX1" fmla="*/ 50800 w 1295400"/>
              <a:gd name="connsiteY1" fmla="*/ 12700 h 177800"/>
              <a:gd name="connsiteX2" fmla="*/ 88900 w 1295400"/>
              <a:gd name="connsiteY2" fmla="*/ 0 h 177800"/>
              <a:gd name="connsiteX3" fmla="*/ 241300 w 1295400"/>
              <a:gd name="connsiteY3" fmla="*/ 12700 h 177800"/>
              <a:gd name="connsiteX4" fmla="*/ 292100 w 1295400"/>
              <a:gd name="connsiteY4" fmla="*/ 88900 h 177800"/>
              <a:gd name="connsiteX5" fmla="*/ 317500 w 1295400"/>
              <a:gd name="connsiteY5" fmla="*/ 127000 h 177800"/>
              <a:gd name="connsiteX6" fmla="*/ 419100 w 1295400"/>
              <a:gd name="connsiteY6" fmla="*/ 114300 h 177800"/>
              <a:gd name="connsiteX7" fmla="*/ 482600 w 1295400"/>
              <a:gd name="connsiteY7" fmla="*/ 50800 h 177800"/>
              <a:gd name="connsiteX8" fmla="*/ 520700 w 1295400"/>
              <a:gd name="connsiteY8" fmla="*/ 25400 h 177800"/>
              <a:gd name="connsiteX9" fmla="*/ 584200 w 1295400"/>
              <a:gd name="connsiteY9" fmla="*/ 38100 h 177800"/>
              <a:gd name="connsiteX10" fmla="*/ 622300 w 1295400"/>
              <a:gd name="connsiteY10" fmla="*/ 139700 h 177800"/>
              <a:gd name="connsiteX11" fmla="*/ 698500 w 1295400"/>
              <a:gd name="connsiteY11" fmla="*/ 177800 h 177800"/>
              <a:gd name="connsiteX12" fmla="*/ 749300 w 1295400"/>
              <a:gd name="connsiteY12" fmla="*/ 165100 h 177800"/>
              <a:gd name="connsiteX13" fmla="*/ 787400 w 1295400"/>
              <a:gd name="connsiteY13" fmla="*/ 76200 h 177800"/>
              <a:gd name="connsiteX14" fmla="*/ 876300 w 1295400"/>
              <a:gd name="connsiteY14" fmla="*/ 25400 h 177800"/>
              <a:gd name="connsiteX15" fmla="*/ 939800 w 1295400"/>
              <a:gd name="connsiteY15" fmla="*/ 38100 h 177800"/>
              <a:gd name="connsiteX16" fmla="*/ 990600 w 1295400"/>
              <a:gd name="connsiteY16" fmla="*/ 152400 h 177800"/>
              <a:gd name="connsiteX17" fmla="*/ 1028700 w 1295400"/>
              <a:gd name="connsiteY17" fmla="*/ 177800 h 177800"/>
              <a:gd name="connsiteX18" fmla="*/ 1155700 w 1295400"/>
              <a:gd name="connsiteY18" fmla="*/ 165100 h 177800"/>
              <a:gd name="connsiteX19" fmla="*/ 1181100 w 1295400"/>
              <a:gd name="connsiteY19" fmla="*/ 127000 h 177800"/>
              <a:gd name="connsiteX20" fmla="*/ 1219200 w 1295400"/>
              <a:gd name="connsiteY20" fmla="*/ 50800 h 177800"/>
              <a:gd name="connsiteX21" fmla="*/ 1257300 w 1295400"/>
              <a:gd name="connsiteY21" fmla="*/ 38100 h 177800"/>
              <a:gd name="connsiteX22" fmla="*/ 1295400 w 1295400"/>
              <a:gd name="connsiteY22" fmla="*/ 127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5400" h="177800">
                <a:moveTo>
                  <a:pt x="0" y="114300"/>
                </a:moveTo>
                <a:cubicBezTo>
                  <a:pt x="16933" y="80433"/>
                  <a:pt x="27554" y="42588"/>
                  <a:pt x="50800" y="12700"/>
                </a:cubicBezTo>
                <a:cubicBezTo>
                  <a:pt x="59019" y="2133"/>
                  <a:pt x="75513" y="0"/>
                  <a:pt x="88900" y="0"/>
                </a:cubicBezTo>
                <a:cubicBezTo>
                  <a:pt x="139876" y="0"/>
                  <a:pt x="190500" y="8467"/>
                  <a:pt x="241300" y="12700"/>
                </a:cubicBezTo>
                <a:lnTo>
                  <a:pt x="292100" y="88900"/>
                </a:lnTo>
                <a:lnTo>
                  <a:pt x="317500" y="127000"/>
                </a:lnTo>
                <a:cubicBezTo>
                  <a:pt x="351367" y="122767"/>
                  <a:pt x="386172" y="123280"/>
                  <a:pt x="419100" y="114300"/>
                </a:cubicBezTo>
                <a:cubicBezTo>
                  <a:pt x="465667" y="101600"/>
                  <a:pt x="452967" y="80433"/>
                  <a:pt x="482600" y="50800"/>
                </a:cubicBezTo>
                <a:cubicBezTo>
                  <a:pt x="493393" y="40007"/>
                  <a:pt x="508000" y="33867"/>
                  <a:pt x="520700" y="25400"/>
                </a:cubicBezTo>
                <a:cubicBezTo>
                  <a:pt x="541867" y="29633"/>
                  <a:pt x="565458" y="27390"/>
                  <a:pt x="584200" y="38100"/>
                </a:cubicBezTo>
                <a:cubicBezTo>
                  <a:pt x="622728" y="60116"/>
                  <a:pt x="604974" y="109379"/>
                  <a:pt x="622300" y="139700"/>
                </a:cubicBezTo>
                <a:cubicBezTo>
                  <a:pt x="633886" y="159975"/>
                  <a:pt x="678944" y="171281"/>
                  <a:pt x="698500" y="177800"/>
                </a:cubicBezTo>
                <a:cubicBezTo>
                  <a:pt x="715433" y="173567"/>
                  <a:pt x="735891" y="176274"/>
                  <a:pt x="749300" y="165100"/>
                </a:cubicBezTo>
                <a:cubicBezTo>
                  <a:pt x="810553" y="114056"/>
                  <a:pt x="747595" y="123967"/>
                  <a:pt x="787400" y="76200"/>
                </a:cubicBezTo>
                <a:cubicBezTo>
                  <a:pt x="816972" y="40714"/>
                  <a:pt x="838319" y="38060"/>
                  <a:pt x="876300" y="25400"/>
                </a:cubicBezTo>
                <a:cubicBezTo>
                  <a:pt x="897467" y="29633"/>
                  <a:pt x="921058" y="27390"/>
                  <a:pt x="939800" y="38100"/>
                </a:cubicBezTo>
                <a:cubicBezTo>
                  <a:pt x="1009781" y="78089"/>
                  <a:pt x="908225" y="97483"/>
                  <a:pt x="990600" y="152400"/>
                </a:cubicBezTo>
                <a:lnTo>
                  <a:pt x="1028700" y="177800"/>
                </a:lnTo>
                <a:cubicBezTo>
                  <a:pt x="1071033" y="173567"/>
                  <a:pt x="1115339" y="178554"/>
                  <a:pt x="1155700" y="165100"/>
                </a:cubicBezTo>
                <a:cubicBezTo>
                  <a:pt x="1170180" y="160273"/>
                  <a:pt x="1174274" y="140652"/>
                  <a:pt x="1181100" y="127000"/>
                </a:cubicBezTo>
                <a:cubicBezTo>
                  <a:pt x="1196438" y="96324"/>
                  <a:pt x="1188870" y="75064"/>
                  <a:pt x="1219200" y="50800"/>
                </a:cubicBezTo>
                <a:cubicBezTo>
                  <a:pt x="1229653" y="42437"/>
                  <a:pt x="1245326" y="44087"/>
                  <a:pt x="1257300" y="38100"/>
                </a:cubicBezTo>
                <a:cubicBezTo>
                  <a:pt x="1270952" y="31274"/>
                  <a:pt x="1295400" y="12700"/>
                  <a:pt x="1295400" y="1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a:extLst>
              <a:ext uri="{FF2B5EF4-FFF2-40B4-BE49-F238E27FC236}">
                <a16:creationId xmlns:a16="http://schemas.microsoft.com/office/drawing/2014/main" id="{56F94258-D665-4CFA-8849-DD4E49DD7EA9}"/>
              </a:ext>
            </a:extLst>
          </p:cNvPr>
          <p:cNvGrpSpPr/>
          <p:nvPr/>
        </p:nvGrpSpPr>
        <p:grpSpPr>
          <a:xfrm>
            <a:off x="9392093" y="1519030"/>
            <a:ext cx="431800" cy="440025"/>
            <a:chOff x="9956800" y="499775"/>
            <a:chExt cx="431800" cy="440025"/>
          </a:xfrm>
        </p:grpSpPr>
        <p:cxnSp>
          <p:nvCxnSpPr>
            <p:cNvPr id="8" name="Connecteur droit 7">
              <a:extLst>
                <a:ext uri="{FF2B5EF4-FFF2-40B4-BE49-F238E27FC236}">
                  <a16:creationId xmlns:a16="http://schemas.microsoft.com/office/drawing/2014/main" id="{8593E780-9B34-44D9-83BB-4D938BF130B6}"/>
                </a:ext>
              </a:extLst>
            </p:cNvPr>
            <p:cNvCxnSpPr/>
            <p:nvPr/>
          </p:nvCxnSpPr>
          <p:spPr>
            <a:xfrm>
              <a:off x="10375900" y="499775"/>
              <a:ext cx="0" cy="440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EC71DB69-2FC5-4244-AE26-9CCBD7DAABE8}"/>
                </a:ext>
              </a:extLst>
            </p:cNvPr>
            <p:cNvCxnSpPr/>
            <p:nvPr/>
          </p:nvCxnSpPr>
          <p:spPr>
            <a:xfrm flipH="1">
              <a:off x="9956800" y="939800"/>
              <a:ext cx="431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e 9">
            <a:extLst>
              <a:ext uri="{FF2B5EF4-FFF2-40B4-BE49-F238E27FC236}">
                <a16:creationId xmlns:a16="http://schemas.microsoft.com/office/drawing/2014/main" id="{0845945A-905C-4DFB-95FD-4407C48608FC}"/>
              </a:ext>
            </a:extLst>
          </p:cNvPr>
          <p:cNvGrpSpPr/>
          <p:nvPr/>
        </p:nvGrpSpPr>
        <p:grpSpPr>
          <a:xfrm>
            <a:off x="7857756" y="2432060"/>
            <a:ext cx="431800" cy="440025"/>
            <a:chOff x="9956800" y="499775"/>
            <a:chExt cx="431800" cy="440025"/>
          </a:xfrm>
        </p:grpSpPr>
        <p:cxnSp>
          <p:nvCxnSpPr>
            <p:cNvPr id="11" name="Connecteur droit 10">
              <a:extLst>
                <a:ext uri="{FF2B5EF4-FFF2-40B4-BE49-F238E27FC236}">
                  <a16:creationId xmlns:a16="http://schemas.microsoft.com/office/drawing/2014/main" id="{28E3425F-93B3-431B-B970-7C566AAFA8D5}"/>
                </a:ext>
              </a:extLst>
            </p:cNvPr>
            <p:cNvCxnSpPr/>
            <p:nvPr/>
          </p:nvCxnSpPr>
          <p:spPr>
            <a:xfrm>
              <a:off x="10375900" y="499775"/>
              <a:ext cx="0" cy="440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626FA5E-3CF7-4CB9-9EDF-7A3FDEF97A80}"/>
                </a:ext>
              </a:extLst>
            </p:cNvPr>
            <p:cNvCxnSpPr/>
            <p:nvPr/>
          </p:nvCxnSpPr>
          <p:spPr>
            <a:xfrm flipH="1">
              <a:off x="9956800" y="939800"/>
              <a:ext cx="431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67BFBF5A-2A99-FD6C-012E-8C4E9492A881}"/>
              </a:ext>
            </a:extLst>
          </p:cNvPr>
          <p:cNvSpPr txBox="1"/>
          <p:nvPr/>
        </p:nvSpPr>
        <p:spPr>
          <a:xfrm>
            <a:off x="9987149" y="6353299"/>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25152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A213A-D635-46FB-AB6C-C1D9813A041F}"/>
              </a:ext>
            </a:extLst>
          </p:cNvPr>
          <p:cNvSpPr>
            <a:spLocks noGrp="1"/>
          </p:cNvSpPr>
          <p:nvPr>
            <p:ph type="title"/>
          </p:nvPr>
        </p:nvSpPr>
        <p:spPr>
          <a:xfrm>
            <a:off x="838200" y="365125"/>
            <a:ext cx="11023600" cy="690943"/>
          </a:xfrm>
        </p:spPr>
        <p:txBody>
          <a:bodyPr>
            <a:noAutofit/>
          </a:bodyPr>
          <a:lstStyle/>
          <a:p>
            <a:pPr algn="ctr"/>
            <a:r>
              <a:rPr lang="fr-FR" sz="2800" dirty="0"/>
              <a:t>Le roi est un seigneur comme les autres. Il est le seigneur du domaine royal.</a:t>
            </a:r>
          </a:p>
        </p:txBody>
      </p:sp>
      <p:sp>
        <p:nvSpPr>
          <p:cNvPr id="4" name="ZoneTexte 3">
            <a:extLst>
              <a:ext uri="{FF2B5EF4-FFF2-40B4-BE49-F238E27FC236}">
                <a16:creationId xmlns:a16="http://schemas.microsoft.com/office/drawing/2014/main" id="{E653040A-2C44-4C46-A6F3-B203F6B56BAE}"/>
              </a:ext>
            </a:extLst>
          </p:cNvPr>
          <p:cNvSpPr txBox="1"/>
          <p:nvPr/>
        </p:nvSpPr>
        <p:spPr>
          <a:xfrm>
            <a:off x="8191321" y="1369934"/>
            <a:ext cx="3670479" cy="5122941"/>
          </a:xfrm>
          <a:prstGeom prst="rect">
            <a:avLst/>
          </a:prstGeom>
          <a:noFill/>
        </p:spPr>
        <p:txBody>
          <a:bodyPr wrap="square" rtlCol="0">
            <a:spAutoFit/>
          </a:bodyPr>
          <a:lstStyle/>
          <a:p>
            <a:pPr>
              <a:lnSpc>
                <a:spcPct val="150000"/>
              </a:lnSpc>
            </a:pPr>
            <a:r>
              <a:rPr lang="fr-FR" sz="2000" dirty="0">
                <a:solidFill>
                  <a:srgbClr val="7030A0"/>
                </a:solidFill>
              </a:rPr>
              <a:t>1. Que peux-tu dire du domaine royal entre l’an 1000 et l’an 1270?</a:t>
            </a:r>
          </a:p>
          <a:p>
            <a:pPr>
              <a:lnSpc>
                <a:spcPct val="150000"/>
              </a:lnSpc>
            </a:pPr>
            <a:endParaRPr lang="fr-FR" sz="2000" dirty="0">
              <a:solidFill>
                <a:srgbClr val="7030A0"/>
              </a:solidFill>
            </a:endParaRPr>
          </a:p>
          <a:p>
            <a:pPr>
              <a:lnSpc>
                <a:spcPct val="150000"/>
              </a:lnSpc>
            </a:pPr>
            <a:r>
              <a:rPr lang="fr-FR" sz="2000" dirty="0">
                <a:solidFill>
                  <a:srgbClr val="7030A0"/>
                </a:solidFill>
              </a:rPr>
              <a:t>2. Quelles régions ont été rattachées au domaine royal entre l’an 100 et la fin du règne de Louis IX?</a:t>
            </a:r>
          </a:p>
          <a:p>
            <a:pPr>
              <a:lnSpc>
                <a:spcPct val="150000"/>
              </a:lnSpc>
            </a:pPr>
            <a:endParaRPr lang="fr-FR" sz="2000" dirty="0">
              <a:solidFill>
                <a:srgbClr val="7030A0"/>
              </a:solidFill>
            </a:endParaRPr>
          </a:p>
          <a:p>
            <a:pPr>
              <a:lnSpc>
                <a:spcPct val="150000"/>
              </a:lnSpc>
            </a:pPr>
            <a:r>
              <a:rPr lang="fr-FR" sz="2000" dirty="0">
                <a:solidFill>
                  <a:srgbClr val="7030A0"/>
                </a:solidFill>
              </a:rPr>
              <a:t>3. A ton avis, pourquoi Louis IX a-t-il cherché à agrandir le domaine royal?</a:t>
            </a:r>
          </a:p>
        </p:txBody>
      </p:sp>
      <p:sp>
        <p:nvSpPr>
          <p:cNvPr id="5" name="ZoneTexte 4">
            <a:extLst>
              <a:ext uri="{FF2B5EF4-FFF2-40B4-BE49-F238E27FC236}">
                <a16:creationId xmlns:a16="http://schemas.microsoft.com/office/drawing/2014/main" id="{41B525ED-9748-414E-9470-3C553DCC0F62}"/>
              </a:ext>
            </a:extLst>
          </p:cNvPr>
          <p:cNvSpPr txBox="1"/>
          <p:nvPr/>
        </p:nvSpPr>
        <p:spPr>
          <a:xfrm>
            <a:off x="4381500" y="2120900"/>
            <a:ext cx="2129494" cy="369332"/>
          </a:xfrm>
          <a:prstGeom prst="rect">
            <a:avLst/>
          </a:prstGeom>
          <a:noFill/>
        </p:spPr>
        <p:txBody>
          <a:bodyPr wrap="none" rtlCol="0">
            <a:spAutoFit/>
          </a:bodyPr>
          <a:lstStyle/>
          <a:p>
            <a:r>
              <a:rPr lang="fr-FR" dirty="0"/>
              <a:t>Carte Magellan p, 45</a:t>
            </a:r>
          </a:p>
        </p:txBody>
      </p:sp>
      <p:pic>
        <p:nvPicPr>
          <p:cNvPr id="6" name="Image 5">
            <a:extLst>
              <a:ext uri="{FF2B5EF4-FFF2-40B4-BE49-F238E27FC236}">
                <a16:creationId xmlns:a16="http://schemas.microsoft.com/office/drawing/2014/main" id="{14929FDD-D27E-412C-BAE1-EC6FE9698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443385"/>
            <a:ext cx="7582802" cy="4976037"/>
          </a:xfrm>
          <a:prstGeom prst="rect">
            <a:avLst/>
          </a:prstGeom>
        </p:spPr>
      </p:pic>
      <p:sp>
        <p:nvSpPr>
          <p:cNvPr id="3" name="ZoneTexte 2">
            <a:extLst>
              <a:ext uri="{FF2B5EF4-FFF2-40B4-BE49-F238E27FC236}">
                <a16:creationId xmlns:a16="http://schemas.microsoft.com/office/drawing/2014/main" id="{6642B69A-2745-A712-325C-370F0130C722}"/>
              </a:ext>
            </a:extLst>
          </p:cNvPr>
          <p:cNvSpPr txBox="1"/>
          <p:nvPr/>
        </p:nvSpPr>
        <p:spPr>
          <a:xfrm>
            <a:off x="9987149" y="6353299"/>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09534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B13C20A-17B2-4AF6-9403-94AE69985CD7}"/>
              </a:ext>
            </a:extLst>
          </p:cNvPr>
          <p:cNvSpPr txBox="1"/>
          <p:nvPr/>
        </p:nvSpPr>
        <p:spPr>
          <a:xfrm>
            <a:off x="808073" y="563526"/>
            <a:ext cx="9881697" cy="3277820"/>
          </a:xfrm>
          <a:prstGeom prst="rect">
            <a:avLst/>
          </a:prstGeom>
          <a:noFill/>
        </p:spPr>
        <p:txBody>
          <a:bodyPr wrap="square" rtlCol="0">
            <a:spAutoFit/>
          </a:bodyPr>
          <a:lstStyle/>
          <a:p>
            <a:pPr>
              <a:lnSpc>
                <a:spcPct val="150000"/>
              </a:lnSpc>
            </a:pPr>
            <a:r>
              <a:rPr lang="fr-FR" b="1" u="sng" dirty="0"/>
              <a:t>DOC 2</a:t>
            </a:r>
          </a:p>
          <a:p>
            <a:pPr algn="just">
              <a:lnSpc>
                <a:spcPct val="150000"/>
              </a:lnSpc>
            </a:pPr>
            <a:r>
              <a:rPr lang="fr-FR" dirty="0"/>
              <a:t>Nous, Louis, roi de France par la grâce de Dieu, décidons que tous nos représentants doivent prêter serment. Ils rendront la justice à tous, sans exception, aux pauvres aussi bien qu’aux riches, et aux étrangers aussi bien qu’à leurs proches. Ils ne prendront ni ne recevront ni argent ni autre chose. Si nos représentants agissent mal, nous voulons qu’ils soient punis.</a:t>
            </a:r>
          </a:p>
          <a:p>
            <a:pPr>
              <a:lnSpc>
                <a:spcPct val="150000"/>
              </a:lnSpc>
            </a:pPr>
            <a:endParaRPr lang="fr-FR" dirty="0"/>
          </a:p>
          <a:p>
            <a:pPr algn="r">
              <a:lnSpc>
                <a:spcPct val="150000"/>
              </a:lnSpc>
            </a:pPr>
            <a:r>
              <a:rPr lang="fr-FR" dirty="0"/>
              <a:t>Grande Ordonnance, Louis IX, 1254</a:t>
            </a:r>
          </a:p>
          <a:p>
            <a:endParaRPr lang="fr-FR" dirty="0"/>
          </a:p>
        </p:txBody>
      </p:sp>
      <p:sp>
        <p:nvSpPr>
          <p:cNvPr id="5" name="ZoneTexte 4">
            <a:extLst>
              <a:ext uri="{FF2B5EF4-FFF2-40B4-BE49-F238E27FC236}">
                <a16:creationId xmlns:a16="http://schemas.microsoft.com/office/drawing/2014/main" id="{667215B8-70B5-4F18-B8F3-C5FE6273BEF3}"/>
              </a:ext>
            </a:extLst>
          </p:cNvPr>
          <p:cNvSpPr txBox="1"/>
          <p:nvPr/>
        </p:nvSpPr>
        <p:spPr>
          <a:xfrm>
            <a:off x="2218914" y="4535799"/>
            <a:ext cx="7064691" cy="1477328"/>
          </a:xfrm>
          <a:prstGeom prst="rect">
            <a:avLst/>
          </a:prstGeom>
          <a:noFill/>
        </p:spPr>
        <p:txBody>
          <a:bodyPr wrap="none" rtlCol="0">
            <a:spAutoFit/>
          </a:bodyPr>
          <a:lstStyle/>
          <a:p>
            <a:pPr marL="342900" indent="-342900">
              <a:buAutoNum type="arabicPeriod"/>
            </a:pPr>
            <a:r>
              <a:rPr lang="fr-FR" b="1" dirty="0">
                <a:solidFill>
                  <a:srgbClr val="7030A0"/>
                </a:solidFill>
              </a:rPr>
              <a:t>Quel type de document est-ce (photo, discours, …)?</a:t>
            </a:r>
          </a:p>
          <a:p>
            <a:pPr marL="342900" indent="-342900">
              <a:buAutoNum type="arabicPeriod"/>
            </a:pPr>
            <a:r>
              <a:rPr lang="fr-FR" b="1" dirty="0">
                <a:solidFill>
                  <a:srgbClr val="7030A0"/>
                </a:solidFill>
              </a:rPr>
              <a:t>Qui est l’auteur de ce texte</a:t>
            </a:r>
          </a:p>
          <a:p>
            <a:pPr marL="342900" indent="-342900">
              <a:buAutoNum type="arabicPeriod"/>
            </a:pPr>
            <a:r>
              <a:rPr lang="fr-FR" b="1" dirty="0">
                <a:solidFill>
                  <a:srgbClr val="7030A0"/>
                </a:solidFill>
              </a:rPr>
              <a:t>Pourquoi parle-t-il de lui à la première personne du pluriel « nous »?</a:t>
            </a:r>
          </a:p>
          <a:p>
            <a:pPr marL="342900" indent="-342900">
              <a:buAutoNum type="arabicPeriod"/>
            </a:pPr>
            <a:r>
              <a:rPr lang="fr-FR" b="1" dirty="0">
                <a:solidFill>
                  <a:srgbClr val="7030A0"/>
                </a:solidFill>
              </a:rPr>
              <a:t>Quelles sont les obligations pour les représentants du roi?</a:t>
            </a:r>
          </a:p>
          <a:p>
            <a:pPr marL="342900" indent="-342900">
              <a:buAutoNum type="arabicPeriod"/>
            </a:pPr>
            <a:r>
              <a:rPr lang="fr-FR" b="1" dirty="0">
                <a:solidFill>
                  <a:srgbClr val="7030A0"/>
                </a:solidFill>
              </a:rPr>
              <a:t>Quelles sont les interdictions?</a:t>
            </a:r>
          </a:p>
        </p:txBody>
      </p:sp>
      <p:sp>
        <p:nvSpPr>
          <p:cNvPr id="2" name="ZoneTexte 1">
            <a:extLst>
              <a:ext uri="{FF2B5EF4-FFF2-40B4-BE49-F238E27FC236}">
                <a16:creationId xmlns:a16="http://schemas.microsoft.com/office/drawing/2014/main" id="{302AADE1-DB23-72DC-CAD0-7BE79972AF44}"/>
              </a:ext>
            </a:extLst>
          </p:cNvPr>
          <p:cNvSpPr txBox="1"/>
          <p:nvPr/>
        </p:nvSpPr>
        <p:spPr>
          <a:xfrm>
            <a:off x="9987149" y="6353299"/>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730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869599F1-67A2-450E-A714-87ACEA472C58}"/>
              </a:ext>
            </a:extLst>
          </p:cNvPr>
          <p:cNvCxnSpPr/>
          <p:nvPr/>
        </p:nvCxnSpPr>
        <p:spPr>
          <a:xfrm>
            <a:off x="927100" y="304800"/>
            <a:ext cx="0" cy="5829300"/>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BFB4A0ED-800B-4DF9-A3B7-5E557D8311FE}"/>
              </a:ext>
            </a:extLst>
          </p:cNvPr>
          <p:cNvSpPr txBox="1"/>
          <p:nvPr/>
        </p:nvSpPr>
        <p:spPr>
          <a:xfrm>
            <a:off x="2082800" y="368300"/>
            <a:ext cx="6505884" cy="461665"/>
          </a:xfrm>
          <a:prstGeom prst="rect">
            <a:avLst/>
          </a:prstGeom>
          <a:noFill/>
        </p:spPr>
        <p:txBody>
          <a:bodyPr wrap="none" rtlCol="0">
            <a:spAutoFit/>
          </a:bodyPr>
          <a:lstStyle/>
          <a:p>
            <a:r>
              <a:rPr lang="fr-FR" sz="2400" u="sng" dirty="0">
                <a:solidFill>
                  <a:srgbClr val="FF0000"/>
                </a:solidFill>
              </a:rPr>
              <a:t>Séquence 2 : Louis IX, le roi chrétien au XIII è siècle</a:t>
            </a:r>
          </a:p>
        </p:txBody>
      </p:sp>
      <p:sp>
        <p:nvSpPr>
          <p:cNvPr id="7" name="ZoneTexte 6">
            <a:extLst>
              <a:ext uri="{FF2B5EF4-FFF2-40B4-BE49-F238E27FC236}">
                <a16:creationId xmlns:a16="http://schemas.microsoft.com/office/drawing/2014/main" id="{57341565-0D10-4C78-A17F-8A770ACF06D5}"/>
              </a:ext>
            </a:extLst>
          </p:cNvPr>
          <p:cNvSpPr txBox="1"/>
          <p:nvPr/>
        </p:nvSpPr>
        <p:spPr>
          <a:xfrm>
            <a:off x="914401" y="2198536"/>
            <a:ext cx="10470703" cy="5078313"/>
          </a:xfrm>
          <a:prstGeom prst="rect">
            <a:avLst/>
          </a:prstGeom>
          <a:noFill/>
        </p:spPr>
        <p:txBody>
          <a:bodyPr wrap="square" rtlCol="0">
            <a:spAutoFit/>
          </a:bodyPr>
          <a:lstStyle/>
          <a:p>
            <a:pPr>
              <a:lnSpc>
                <a:spcPct val="200000"/>
              </a:lnSpc>
            </a:pPr>
            <a:r>
              <a:rPr lang="fr-FR" dirty="0"/>
              <a:t>Au XIII è siècle, le domaine royal (les terres du roi) est petit. </a:t>
            </a:r>
          </a:p>
          <a:p>
            <a:pPr>
              <a:lnSpc>
                <a:spcPct val="200000"/>
              </a:lnSpc>
            </a:pPr>
            <a:r>
              <a:rPr lang="fr-FR" u="sng" dirty="0"/>
              <a:t>Louis IX renforce le pouvoir du roi </a:t>
            </a:r>
            <a:r>
              <a:rPr lang="fr-FR" dirty="0"/>
              <a:t>: </a:t>
            </a:r>
          </a:p>
          <a:p>
            <a:pPr marL="285750" indent="-285750">
              <a:lnSpc>
                <a:spcPct val="200000"/>
              </a:lnSpc>
              <a:buFontTx/>
              <a:buChar char="-"/>
            </a:pPr>
            <a:r>
              <a:rPr lang="fr-FR" dirty="0"/>
              <a:t>en agrandissant le domaine royal :il achète des terres au centre de la France et obtient la Normandie du roi d’Angleterre.</a:t>
            </a:r>
          </a:p>
          <a:p>
            <a:pPr marL="285750" indent="-285750">
              <a:lnSpc>
                <a:spcPct val="200000"/>
              </a:lnSpc>
              <a:buFontTx/>
              <a:buChar char="-"/>
            </a:pPr>
            <a:r>
              <a:rPr lang="fr-FR" dirty="0"/>
              <a:t>grâce au texte de loi appelé </a:t>
            </a:r>
            <a:r>
              <a:rPr lang="fr-FR" u="heavy" dirty="0">
                <a:uFill>
                  <a:solidFill>
                    <a:srgbClr val="FF0000"/>
                  </a:solidFill>
                </a:uFill>
              </a:rPr>
              <a:t>La Grande Ordonnance (1254)</a:t>
            </a:r>
            <a:r>
              <a:rPr lang="fr-FR" dirty="0">
                <a:uFill>
                  <a:solidFill>
                    <a:srgbClr val="FF0000"/>
                  </a:solidFill>
                </a:uFill>
              </a:rPr>
              <a:t>: </a:t>
            </a:r>
            <a:r>
              <a:rPr lang="fr-FR" dirty="0"/>
              <a:t>des représentants du roi sont chargés de </a:t>
            </a:r>
            <a:r>
              <a:rPr lang="fr-FR" u="heavy" dirty="0">
                <a:uFill>
                  <a:solidFill>
                    <a:srgbClr val="FF0000"/>
                  </a:solidFill>
                </a:uFill>
              </a:rPr>
              <a:t>rendre la justice </a:t>
            </a:r>
            <a:r>
              <a:rPr lang="fr-FR" dirty="0">
                <a:uFill>
                  <a:solidFill>
                    <a:srgbClr val="FF0000"/>
                  </a:solidFill>
                </a:uFill>
              </a:rPr>
              <a:t>et de </a:t>
            </a:r>
            <a:r>
              <a:rPr lang="fr-FR" u="heavy" dirty="0">
                <a:uFill>
                  <a:solidFill>
                    <a:srgbClr val="FF0000"/>
                  </a:solidFill>
                </a:uFill>
              </a:rPr>
              <a:t>collecter les impôts</a:t>
            </a:r>
            <a:r>
              <a:rPr lang="fr-FR" dirty="0"/>
              <a:t> sur tout le territoire. Le roi fait contrôler les tribunaux pour vérifier que la justice est rendue.</a:t>
            </a:r>
          </a:p>
          <a:p>
            <a:endParaRPr lang="fr-FR" dirty="0"/>
          </a:p>
          <a:p>
            <a:endParaRPr lang="fr-FR" dirty="0"/>
          </a:p>
          <a:p>
            <a:endParaRPr lang="fr-FR" dirty="0"/>
          </a:p>
          <a:p>
            <a:endParaRPr lang="fr-FR" dirty="0"/>
          </a:p>
        </p:txBody>
      </p:sp>
      <p:sp>
        <p:nvSpPr>
          <p:cNvPr id="8" name="ZoneTexte 7">
            <a:extLst>
              <a:ext uri="{FF2B5EF4-FFF2-40B4-BE49-F238E27FC236}">
                <a16:creationId xmlns:a16="http://schemas.microsoft.com/office/drawing/2014/main" id="{68ECC2BC-F006-42EA-9104-3D9D3248653F}"/>
              </a:ext>
            </a:extLst>
          </p:cNvPr>
          <p:cNvSpPr txBox="1"/>
          <p:nvPr/>
        </p:nvSpPr>
        <p:spPr>
          <a:xfrm>
            <a:off x="927100" y="1216957"/>
            <a:ext cx="6647204" cy="1323439"/>
          </a:xfrm>
          <a:prstGeom prst="rect">
            <a:avLst/>
          </a:prstGeom>
          <a:noFill/>
        </p:spPr>
        <p:txBody>
          <a:bodyPr wrap="none" rtlCol="0">
            <a:spAutoFit/>
          </a:bodyPr>
          <a:lstStyle/>
          <a:p>
            <a:r>
              <a:rPr lang="fr-FR" sz="2000" b="1" u="sng" dirty="0">
                <a:solidFill>
                  <a:srgbClr val="FF0000"/>
                </a:solidFill>
              </a:rPr>
              <a:t>Séance 2 </a:t>
            </a:r>
            <a:r>
              <a:rPr lang="fr-FR" sz="2000" b="1" dirty="0">
                <a:solidFill>
                  <a:srgbClr val="FF0000"/>
                </a:solidFill>
              </a:rPr>
              <a:t>: Louis IX, roi de France au XIII è siècle (1226 – 1270)</a:t>
            </a:r>
          </a:p>
          <a:p>
            <a:r>
              <a:rPr lang="fr-FR" sz="2000" dirty="0">
                <a:solidFill>
                  <a:srgbClr val="FF0000"/>
                </a:solidFill>
              </a:rPr>
              <a:t>Comment Louis IX renforce-t-il le pouvoir du roi?</a:t>
            </a:r>
          </a:p>
          <a:p>
            <a:endParaRPr lang="fr-FR" sz="2000" b="1" dirty="0">
              <a:solidFill>
                <a:srgbClr val="FF0000"/>
              </a:solidFill>
            </a:endParaRPr>
          </a:p>
          <a:p>
            <a:endParaRPr lang="fr-FR" sz="2000" b="1" dirty="0">
              <a:solidFill>
                <a:srgbClr val="FF0000"/>
              </a:solidFill>
            </a:endParaRPr>
          </a:p>
        </p:txBody>
      </p:sp>
      <p:cxnSp>
        <p:nvCxnSpPr>
          <p:cNvPr id="10" name="Connecteur droit avec flèche 9">
            <a:extLst>
              <a:ext uri="{FF2B5EF4-FFF2-40B4-BE49-F238E27FC236}">
                <a16:creationId xmlns:a16="http://schemas.microsoft.com/office/drawing/2014/main" id="{34D8CA96-4D38-4788-B2D5-A0AE223BDBAB}"/>
              </a:ext>
            </a:extLst>
          </p:cNvPr>
          <p:cNvCxnSpPr>
            <a:endCxn id="6" idx="1"/>
          </p:cNvCxnSpPr>
          <p:nvPr/>
        </p:nvCxnSpPr>
        <p:spPr>
          <a:xfrm>
            <a:off x="927100" y="599132"/>
            <a:ext cx="11557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5FB0F05D-7845-437D-84B0-1719B4B34BAE}"/>
              </a:ext>
            </a:extLst>
          </p:cNvPr>
          <p:cNvSpPr txBox="1"/>
          <p:nvPr/>
        </p:nvSpPr>
        <p:spPr>
          <a:xfrm>
            <a:off x="1265141" y="232489"/>
            <a:ext cx="479618" cy="400110"/>
          </a:xfrm>
          <a:prstGeom prst="rect">
            <a:avLst/>
          </a:prstGeom>
          <a:noFill/>
        </p:spPr>
        <p:txBody>
          <a:bodyPr wrap="none" rtlCol="0">
            <a:spAutoFit/>
          </a:bodyPr>
          <a:lstStyle/>
          <a:p>
            <a:r>
              <a:rPr lang="fr-FR" sz="2000" b="1" dirty="0">
                <a:solidFill>
                  <a:srgbClr val="0070C0"/>
                </a:solidFill>
              </a:rPr>
              <a:t>2 c</a:t>
            </a:r>
          </a:p>
        </p:txBody>
      </p:sp>
      <p:sp>
        <p:nvSpPr>
          <p:cNvPr id="12" name="Forme libre : forme 11">
            <a:extLst>
              <a:ext uri="{FF2B5EF4-FFF2-40B4-BE49-F238E27FC236}">
                <a16:creationId xmlns:a16="http://schemas.microsoft.com/office/drawing/2014/main" id="{5A564A18-4871-4CD1-A1BC-3F2A38679416}"/>
              </a:ext>
            </a:extLst>
          </p:cNvPr>
          <p:cNvSpPr/>
          <p:nvPr/>
        </p:nvSpPr>
        <p:spPr>
          <a:xfrm>
            <a:off x="927100" y="939800"/>
            <a:ext cx="1295400" cy="177800"/>
          </a:xfrm>
          <a:custGeom>
            <a:avLst/>
            <a:gdLst>
              <a:gd name="connsiteX0" fmla="*/ 0 w 1295400"/>
              <a:gd name="connsiteY0" fmla="*/ 114300 h 177800"/>
              <a:gd name="connsiteX1" fmla="*/ 50800 w 1295400"/>
              <a:gd name="connsiteY1" fmla="*/ 12700 h 177800"/>
              <a:gd name="connsiteX2" fmla="*/ 88900 w 1295400"/>
              <a:gd name="connsiteY2" fmla="*/ 0 h 177800"/>
              <a:gd name="connsiteX3" fmla="*/ 241300 w 1295400"/>
              <a:gd name="connsiteY3" fmla="*/ 12700 h 177800"/>
              <a:gd name="connsiteX4" fmla="*/ 292100 w 1295400"/>
              <a:gd name="connsiteY4" fmla="*/ 88900 h 177800"/>
              <a:gd name="connsiteX5" fmla="*/ 317500 w 1295400"/>
              <a:gd name="connsiteY5" fmla="*/ 127000 h 177800"/>
              <a:gd name="connsiteX6" fmla="*/ 419100 w 1295400"/>
              <a:gd name="connsiteY6" fmla="*/ 114300 h 177800"/>
              <a:gd name="connsiteX7" fmla="*/ 482600 w 1295400"/>
              <a:gd name="connsiteY7" fmla="*/ 50800 h 177800"/>
              <a:gd name="connsiteX8" fmla="*/ 520700 w 1295400"/>
              <a:gd name="connsiteY8" fmla="*/ 25400 h 177800"/>
              <a:gd name="connsiteX9" fmla="*/ 584200 w 1295400"/>
              <a:gd name="connsiteY9" fmla="*/ 38100 h 177800"/>
              <a:gd name="connsiteX10" fmla="*/ 622300 w 1295400"/>
              <a:gd name="connsiteY10" fmla="*/ 139700 h 177800"/>
              <a:gd name="connsiteX11" fmla="*/ 698500 w 1295400"/>
              <a:gd name="connsiteY11" fmla="*/ 177800 h 177800"/>
              <a:gd name="connsiteX12" fmla="*/ 749300 w 1295400"/>
              <a:gd name="connsiteY12" fmla="*/ 165100 h 177800"/>
              <a:gd name="connsiteX13" fmla="*/ 787400 w 1295400"/>
              <a:gd name="connsiteY13" fmla="*/ 76200 h 177800"/>
              <a:gd name="connsiteX14" fmla="*/ 876300 w 1295400"/>
              <a:gd name="connsiteY14" fmla="*/ 25400 h 177800"/>
              <a:gd name="connsiteX15" fmla="*/ 939800 w 1295400"/>
              <a:gd name="connsiteY15" fmla="*/ 38100 h 177800"/>
              <a:gd name="connsiteX16" fmla="*/ 990600 w 1295400"/>
              <a:gd name="connsiteY16" fmla="*/ 152400 h 177800"/>
              <a:gd name="connsiteX17" fmla="*/ 1028700 w 1295400"/>
              <a:gd name="connsiteY17" fmla="*/ 177800 h 177800"/>
              <a:gd name="connsiteX18" fmla="*/ 1155700 w 1295400"/>
              <a:gd name="connsiteY18" fmla="*/ 165100 h 177800"/>
              <a:gd name="connsiteX19" fmla="*/ 1181100 w 1295400"/>
              <a:gd name="connsiteY19" fmla="*/ 127000 h 177800"/>
              <a:gd name="connsiteX20" fmla="*/ 1219200 w 1295400"/>
              <a:gd name="connsiteY20" fmla="*/ 50800 h 177800"/>
              <a:gd name="connsiteX21" fmla="*/ 1257300 w 1295400"/>
              <a:gd name="connsiteY21" fmla="*/ 38100 h 177800"/>
              <a:gd name="connsiteX22" fmla="*/ 1295400 w 1295400"/>
              <a:gd name="connsiteY22" fmla="*/ 127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5400" h="177800">
                <a:moveTo>
                  <a:pt x="0" y="114300"/>
                </a:moveTo>
                <a:cubicBezTo>
                  <a:pt x="16933" y="80433"/>
                  <a:pt x="27554" y="42588"/>
                  <a:pt x="50800" y="12700"/>
                </a:cubicBezTo>
                <a:cubicBezTo>
                  <a:pt x="59019" y="2133"/>
                  <a:pt x="75513" y="0"/>
                  <a:pt x="88900" y="0"/>
                </a:cubicBezTo>
                <a:cubicBezTo>
                  <a:pt x="139876" y="0"/>
                  <a:pt x="190500" y="8467"/>
                  <a:pt x="241300" y="12700"/>
                </a:cubicBezTo>
                <a:lnTo>
                  <a:pt x="292100" y="88900"/>
                </a:lnTo>
                <a:lnTo>
                  <a:pt x="317500" y="127000"/>
                </a:lnTo>
                <a:cubicBezTo>
                  <a:pt x="351367" y="122767"/>
                  <a:pt x="386172" y="123280"/>
                  <a:pt x="419100" y="114300"/>
                </a:cubicBezTo>
                <a:cubicBezTo>
                  <a:pt x="465667" y="101600"/>
                  <a:pt x="452967" y="80433"/>
                  <a:pt x="482600" y="50800"/>
                </a:cubicBezTo>
                <a:cubicBezTo>
                  <a:pt x="493393" y="40007"/>
                  <a:pt x="508000" y="33867"/>
                  <a:pt x="520700" y="25400"/>
                </a:cubicBezTo>
                <a:cubicBezTo>
                  <a:pt x="541867" y="29633"/>
                  <a:pt x="565458" y="27390"/>
                  <a:pt x="584200" y="38100"/>
                </a:cubicBezTo>
                <a:cubicBezTo>
                  <a:pt x="622728" y="60116"/>
                  <a:pt x="604974" y="109379"/>
                  <a:pt x="622300" y="139700"/>
                </a:cubicBezTo>
                <a:cubicBezTo>
                  <a:pt x="633886" y="159975"/>
                  <a:pt x="678944" y="171281"/>
                  <a:pt x="698500" y="177800"/>
                </a:cubicBezTo>
                <a:cubicBezTo>
                  <a:pt x="715433" y="173567"/>
                  <a:pt x="735891" y="176274"/>
                  <a:pt x="749300" y="165100"/>
                </a:cubicBezTo>
                <a:cubicBezTo>
                  <a:pt x="810553" y="114056"/>
                  <a:pt x="747595" y="123967"/>
                  <a:pt x="787400" y="76200"/>
                </a:cubicBezTo>
                <a:cubicBezTo>
                  <a:pt x="816972" y="40714"/>
                  <a:pt x="838319" y="38060"/>
                  <a:pt x="876300" y="25400"/>
                </a:cubicBezTo>
                <a:cubicBezTo>
                  <a:pt x="897467" y="29633"/>
                  <a:pt x="921058" y="27390"/>
                  <a:pt x="939800" y="38100"/>
                </a:cubicBezTo>
                <a:cubicBezTo>
                  <a:pt x="1009781" y="78089"/>
                  <a:pt x="908225" y="97483"/>
                  <a:pt x="990600" y="152400"/>
                </a:cubicBezTo>
                <a:lnTo>
                  <a:pt x="1028700" y="177800"/>
                </a:lnTo>
                <a:cubicBezTo>
                  <a:pt x="1071033" y="173567"/>
                  <a:pt x="1115339" y="178554"/>
                  <a:pt x="1155700" y="165100"/>
                </a:cubicBezTo>
                <a:cubicBezTo>
                  <a:pt x="1170180" y="160273"/>
                  <a:pt x="1174274" y="140652"/>
                  <a:pt x="1181100" y="127000"/>
                </a:cubicBezTo>
                <a:cubicBezTo>
                  <a:pt x="1196438" y="96324"/>
                  <a:pt x="1188870" y="75064"/>
                  <a:pt x="1219200" y="50800"/>
                </a:cubicBezTo>
                <a:cubicBezTo>
                  <a:pt x="1229653" y="42437"/>
                  <a:pt x="1245326" y="44087"/>
                  <a:pt x="1257300" y="38100"/>
                </a:cubicBezTo>
                <a:cubicBezTo>
                  <a:pt x="1270952" y="31274"/>
                  <a:pt x="1295400" y="12700"/>
                  <a:pt x="1295400" y="1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E6547C16-5FFC-40A1-B38A-46A64C96C54B}"/>
              </a:ext>
            </a:extLst>
          </p:cNvPr>
          <p:cNvSpPr/>
          <p:nvPr/>
        </p:nvSpPr>
        <p:spPr>
          <a:xfrm>
            <a:off x="914401" y="1942508"/>
            <a:ext cx="1295400" cy="177800"/>
          </a:xfrm>
          <a:custGeom>
            <a:avLst/>
            <a:gdLst>
              <a:gd name="connsiteX0" fmla="*/ 0 w 1295400"/>
              <a:gd name="connsiteY0" fmla="*/ 114300 h 177800"/>
              <a:gd name="connsiteX1" fmla="*/ 50800 w 1295400"/>
              <a:gd name="connsiteY1" fmla="*/ 12700 h 177800"/>
              <a:gd name="connsiteX2" fmla="*/ 88900 w 1295400"/>
              <a:gd name="connsiteY2" fmla="*/ 0 h 177800"/>
              <a:gd name="connsiteX3" fmla="*/ 241300 w 1295400"/>
              <a:gd name="connsiteY3" fmla="*/ 12700 h 177800"/>
              <a:gd name="connsiteX4" fmla="*/ 292100 w 1295400"/>
              <a:gd name="connsiteY4" fmla="*/ 88900 h 177800"/>
              <a:gd name="connsiteX5" fmla="*/ 317500 w 1295400"/>
              <a:gd name="connsiteY5" fmla="*/ 127000 h 177800"/>
              <a:gd name="connsiteX6" fmla="*/ 419100 w 1295400"/>
              <a:gd name="connsiteY6" fmla="*/ 114300 h 177800"/>
              <a:gd name="connsiteX7" fmla="*/ 482600 w 1295400"/>
              <a:gd name="connsiteY7" fmla="*/ 50800 h 177800"/>
              <a:gd name="connsiteX8" fmla="*/ 520700 w 1295400"/>
              <a:gd name="connsiteY8" fmla="*/ 25400 h 177800"/>
              <a:gd name="connsiteX9" fmla="*/ 584200 w 1295400"/>
              <a:gd name="connsiteY9" fmla="*/ 38100 h 177800"/>
              <a:gd name="connsiteX10" fmla="*/ 622300 w 1295400"/>
              <a:gd name="connsiteY10" fmla="*/ 139700 h 177800"/>
              <a:gd name="connsiteX11" fmla="*/ 698500 w 1295400"/>
              <a:gd name="connsiteY11" fmla="*/ 177800 h 177800"/>
              <a:gd name="connsiteX12" fmla="*/ 749300 w 1295400"/>
              <a:gd name="connsiteY12" fmla="*/ 165100 h 177800"/>
              <a:gd name="connsiteX13" fmla="*/ 787400 w 1295400"/>
              <a:gd name="connsiteY13" fmla="*/ 76200 h 177800"/>
              <a:gd name="connsiteX14" fmla="*/ 876300 w 1295400"/>
              <a:gd name="connsiteY14" fmla="*/ 25400 h 177800"/>
              <a:gd name="connsiteX15" fmla="*/ 939800 w 1295400"/>
              <a:gd name="connsiteY15" fmla="*/ 38100 h 177800"/>
              <a:gd name="connsiteX16" fmla="*/ 990600 w 1295400"/>
              <a:gd name="connsiteY16" fmla="*/ 152400 h 177800"/>
              <a:gd name="connsiteX17" fmla="*/ 1028700 w 1295400"/>
              <a:gd name="connsiteY17" fmla="*/ 177800 h 177800"/>
              <a:gd name="connsiteX18" fmla="*/ 1155700 w 1295400"/>
              <a:gd name="connsiteY18" fmla="*/ 165100 h 177800"/>
              <a:gd name="connsiteX19" fmla="*/ 1181100 w 1295400"/>
              <a:gd name="connsiteY19" fmla="*/ 127000 h 177800"/>
              <a:gd name="connsiteX20" fmla="*/ 1219200 w 1295400"/>
              <a:gd name="connsiteY20" fmla="*/ 50800 h 177800"/>
              <a:gd name="connsiteX21" fmla="*/ 1257300 w 1295400"/>
              <a:gd name="connsiteY21" fmla="*/ 38100 h 177800"/>
              <a:gd name="connsiteX22" fmla="*/ 1295400 w 1295400"/>
              <a:gd name="connsiteY22" fmla="*/ 127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5400" h="177800">
                <a:moveTo>
                  <a:pt x="0" y="114300"/>
                </a:moveTo>
                <a:cubicBezTo>
                  <a:pt x="16933" y="80433"/>
                  <a:pt x="27554" y="42588"/>
                  <a:pt x="50800" y="12700"/>
                </a:cubicBezTo>
                <a:cubicBezTo>
                  <a:pt x="59019" y="2133"/>
                  <a:pt x="75513" y="0"/>
                  <a:pt x="88900" y="0"/>
                </a:cubicBezTo>
                <a:cubicBezTo>
                  <a:pt x="139876" y="0"/>
                  <a:pt x="190500" y="8467"/>
                  <a:pt x="241300" y="12700"/>
                </a:cubicBezTo>
                <a:lnTo>
                  <a:pt x="292100" y="88900"/>
                </a:lnTo>
                <a:lnTo>
                  <a:pt x="317500" y="127000"/>
                </a:lnTo>
                <a:cubicBezTo>
                  <a:pt x="351367" y="122767"/>
                  <a:pt x="386172" y="123280"/>
                  <a:pt x="419100" y="114300"/>
                </a:cubicBezTo>
                <a:cubicBezTo>
                  <a:pt x="465667" y="101600"/>
                  <a:pt x="452967" y="80433"/>
                  <a:pt x="482600" y="50800"/>
                </a:cubicBezTo>
                <a:cubicBezTo>
                  <a:pt x="493393" y="40007"/>
                  <a:pt x="508000" y="33867"/>
                  <a:pt x="520700" y="25400"/>
                </a:cubicBezTo>
                <a:cubicBezTo>
                  <a:pt x="541867" y="29633"/>
                  <a:pt x="565458" y="27390"/>
                  <a:pt x="584200" y="38100"/>
                </a:cubicBezTo>
                <a:cubicBezTo>
                  <a:pt x="622728" y="60116"/>
                  <a:pt x="604974" y="109379"/>
                  <a:pt x="622300" y="139700"/>
                </a:cubicBezTo>
                <a:cubicBezTo>
                  <a:pt x="633886" y="159975"/>
                  <a:pt x="678944" y="171281"/>
                  <a:pt x="698500" y="177800"/>
                </a:cubicBezTo>
                <a:cubicBezTo>
                  <a:pt x="715433" y="173567"/>
                  <a:pt x="735891" y="176274"/>
                  <a:pt x="749300" y="165100"/>
                </a:cubicBezTo>
                <a:cubicBezTo>
                  <a:pt x="810553" y="114056"/>
                  <a:pt x="747595" y="123967"/>
                  <a:pt x="787400" y="76200"/>
                </a:cubicBezTo>
                <a:cubicBezTo>
                  <a:pt x="816972" y="40714"/>
                  <a:pt x="838319" y="38060"/>
                  <a:pt x="876300" y="25400"/>
                </a:cubicBezTo>
                <a:cubicBezTo>
                  <a:pt x="897467" y="29633"/>
                  <a:pt x="921058" y="27390"/>
                  <a:pt x="939800" y="38100"/>
                </a:cubicBezTo>
                <a:cubicBezTo>
                  <a:pt x="1009781" y="78089"/>
                  <a:pt x="908225" y="97483"/>
                  <a:pt x="990600" y="152400"/>
                </a:cubicBezTo>
                <a:lnTo>
                  <a:pt x="1028700" y="177800"/>
                </a:lnTo>
                <a:cubicBezTo>
                  <a:pt x="1071033" y="173567"/>
                  <a:pt x="1115339" y="178554"/>
                  <a:pt x="1155700" y="165100"/>
                </a:cubicBezTo>
                <a:cubicBezTo>
                  <a:pt x="1170180" y="160273"/>
                  <a:pt x="1174274" y="140652"/>
                  <a:pt x="1181100" y="127000"/>
                </a:cubicBezTo>
                <a:cubicBezTo>
                  <a:pt x="1196438" y="96324"/>
                  <a:pt x="1188870" y="75064"/>
                  <a:pt x="1219200" y="50800"/>
                </a:cubicBezTo>
                <a:cubicBezTo>
                  <a:pt x="1229653" y="42437"/>
                  <a:pt x="1245326" y="44087"/>
                  <a:pt x="1257300" y="38100"/>
                </a:cubicBezTo>
                <a:cubicBezTo>
                  <a:pt x="1270952" y="31274"/>
                  <a:pt x="1295400" y="12700"/>
                  <a:pt x="1295400" y="1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C9133007-2773-4D77-B3A1-28C3FF1FD561}"/>
              </a:ext>
            </a:extLst>
          </p:cNvPr>
          <p:cNvGrpSpPr/>
          <p:nvPr/>
        </p:nvGrpSpPr>
        <p:grpSpPr>
          <a:xfrm>
            <a:off x="6285811" y="2331247"/>
            <a:ext cx="431800" cy="440025"/>
            <a:chOff x="9956800" y="499775"/>
            <a:chExt cx="431800" cy="440025"/>
          </a:xfrm>
        </p:grpSpPr>
        <p:cxnSp>
          <p:nvCxnSpPr>
            <p:cNvPr id="16" name="Connecteur droit 15">
              <a:extLst>
                <a:ext uri="{FF2B5EF4-FFF2-40B4-BE49-F238E27FC236}">
                  <a16:creationId xmlns:a16="http://schemas.microsoft.com/office/drawing/2014/main" id="{687210A3-6398-4506-B6B8-519243BCE690}"/>
                </a:ext>
              </a:extLst>
            </p:cNvPr>
            <p:cNvCxnSpPr/>
            <p:nvPr/>
          </p:nvCxnSpPr>
          <p:spPr>
            <a:xfrm>
              <a:off x="10375900" y="499775"/>
              <a:ext cx="0" cy="440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D3883BD-FD28-4B7F-8090-B7199FEC2990}"/>
                </a:ext>
              </a:extLst>
            </p:cNvPr>
            <p:cNvCxnSpPr/>
            <p:nvPr/>
          </p:nvCxnSpPr>
          <p:spPr>
            <a:xfrm flipH="1">
              <a:off x="9956800" y="939800"/>
              <a:ext cx="431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410A1C89-224F-4F47-87D2-9A8336C4BE4B}"/>
              </a:ext>
            </a:extLst>
          </p:cNvPr>
          <p:cNvGrpSpPr/>
          <p:nvPr/>
        </p:nvGrpSpPr>
        <p:grpSpPr>
          <a:xfrm>
            <a:off x="4072857" y="2927388"/>
            <a:ext cx="431800" cy="440025"/>
            <a:chOff x="9956800" y="499775"/>
            <a:chExt cx="431800" cy="440025"/>
          </a:xfrm>
        </p:grpSpPr>
        <p:cxnSp>
          <p:nvCxnSpPr>
            <p:cNvPr id="21" name="Connecteur droit 20">
              <a:extLst>
                <a:ext uri="{FF2B5EF4-FFF2-40B4-BE49-F238E27FC236}">
                  <a16:creationId xmlns:a16="http://schemas.microsoft.com/office/drawing/2014/main" id="{DF0ADF06-DB27-40F8-8666-3CEC5106DF08}"/>
                </a:ext>
              </a:extLst>
            </p:cNvPr>
            <p:cNvCxnSpPr/>
            <p:nvPr/>
          </p:nvCxnSpPr>
          <p:spPr>
            <a:xfrm>
              <a:off x="10375900" y="499775"/>
              <a:ext cx="0" cy="440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15B6FB95-C67D-471D-BBE3-8B310D0BBBF7}"/>
                </a:ext>
              </a:extLst>
            </p:cNvPr>
            <p:cNvCxnSpPr/>
            <p:nvPr/>
          </p:nvCxnSpPr>
          <p:spPr>
            <a:xfrm flipH="1">
              <a:off x="9956800" y="939800"/>
              <a:ext cx="431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e 16">
            <a:extLst>
              <a:ext uri="{FF2B5EF4-FFF2-40B4-BE49-F238E27FC236}">
                <a16:creationId xmlns:a16="http://schemas.microsoft.com/office/drawing/2014/main" id="{A447078A-2B70-4D87-8A36-8178A853B3EA}"/>
              </a:ext>
            </a:extLst>
          </p:cNvPr>
          <p:cNvGrpSpPr/>
          <p:nvPr/>
        </p:nvGrpSpPr>
        <p:grpSpPr>
          <a:xfrm>
            <a:off x="2284079" y="4048123"/>
            <a:ext cx="431800" cy="440025"/>
            <a:chOff x="9956800" y="499775"/>
            <a:chExt cx="431800" cy="440025"/>
          </a:xfrm>
        </p:grpSpPr>
        <p:cxnSp>
          <p:nvCxnSpPr>
            <p:cNvPr id="23" name="Connecteur droit 22">
              <a:extLst>
                <a:ext uri="{FF2B5EF4-FFF2-40B4-BE49-F238E27FC236}">
                  <a16:creationId xmlns:a16="http://schemas.microsoft.com/office/drawing/2014/main" id="{F9BFD774-D3CA-405F-8C61-00BC9804389D}"/>
                </a:ext>
              </a:extLst>
            </p:cNvPr>
            <p:cNvCxnSpPr/>
            <p:nvPr/>
          </p:nvCxnSpPr>
          <p:spPr>
            <a:xfrm>
              <a:off x="10375900" y="499775"/>
              <a:ext cx="0" cy="440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B4EEC176-CBA8-4368-BB7C-AE1735C3AF8D}"/>
                </a:ext>
              </a:extLst>
            </p:cNvPr>
            <p:cNvCxnSpPr/>
            <p:nvPr/>
          </p:nvCxnSpPr>
          <p:spPr>
            <a:xfrm flipH="1">
              <a:off x="9956800" y="939800"/>
              <a:ext cx="431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2FFA2F52-6573-AEC8-7F26-3F9DABB4748C}"/>
              </a:ext>
            </a:extLst>
          </p:cNvPr>
          <p:cNvSpPr txBox="1"/>
          <p:nvPr/>
        </p:nvSpPr>
        <p:spPr>
          <a:xfrm>
            <a:off x="9987149" y="6353299"/>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0085271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980</Words>
  <Application>Microsoft Office PowerPoint</Application>
  <PresentationFormat>Grand écran</PresentationFormat>
  <Paragraphs>107</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Calibri Light</vt:lpstr>
      <vt:lpstr>Comic Sans MS</vt:lpstr>
      <vt:lpstr>CrayonL</vt:lpstr>
      <vt:lpstr>Curlz MT</vt:lpstr>
      <vt:lpstr>Thème Office</vt:lpstr>
      <vt:lpstr>LOUIS IX, ROI CHRETIEN AU XIIIè S.</vt:lpstr>
      <vt:lpstr>Présentation PowerPoint</vt:lpstr>
      <vt:lpstr>Présentation PowerPoint</vt:lpstr>
      <vt:lpstr>Vidéo 1: Seigneurs et paysans au Moyen-Age</vt:lpstr>
      <vt:lpstr>Présentation PowerPoint</vt:lpstr>
      <vt:lpstr>Présentation PowerPoint</vt:lpstr>
      <vt:lpstr>Le roi est un seigneur comme les autres. Il est le seigneur du domaine royal.</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candice</dc:creator>
  <cp:lastModifiedBy>Can dice</cp:lastModifiedBy>
  <cp:revision>21</cp:revision>
  <dcterms:created xsi:type="dcterms:W3CDTF">2019-08-22T09:49:25Z</dcterms:created>
  <dcterms:modified xsi:type="dcterms:W3CDTF">2022-08-12T17:35:03Z</dcterms:modified>
</cp:coreProperties>
</file>