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9" r:id="rId10"/>
    <p:sldId id="270" r:id="rId11"/>
    <p:sldId id="265" r:id="rId12"/>
    <p:sldId id="264" r:id="rId13"/>
    <p:sldId id="268" r:id="rId14"/>
    <p:sldId id="271" r:id="rId15"/>
    <p:sldId id="272" r:id="rId16"/>
    <p:sldId id="273" r:id="rId17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52A"/>
    <a:srgbClr val="BF2326"/>
    <a:srgbClr val="D72428"/>
    <a:srgbClr val="D92429"/>
    <a:srgbClr val="CC66FF"/>
    <a:srgbClr val="2FBBEF"/>
    <a:srgbClr val="D95926"/>
    <a:srgbClr val="BCC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34E4-E063-4D59-A799-34BAF2449B86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9BC9F-FD82-4C6B-A05E-08CD5A67FE1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0.png"/><Relationship Id="rId7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jpeg"/><Relationship Id="rId4" Type="http://schemas.openxmlformats.org/officeDocument/2006/relationships/image" Target="../media/image31.pn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G + pomme verte pourrie avec un ver - smiley émoticône clipart ...">
            <a:extLst>
              <a:ext uri="{FF2B5EF4-FFF2-40B4-BE49-F238E27FC236}">
                <a16:creationId xmlns:a16="http://schemas.microsoft.com/office/drawing/2014/main" id="{6933141C-5372-40B6-9DCE-58C9F316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1469475" cy="14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A511293-550A-4505-AE3C-68517C189DF1}"/>
              </a:ext>
            </a:extLst>
          </p:cNvPr>
          <p:cNvSpPr txBox="1"/>
          <p:nvPr/>
        </p:nvSpPr>
        <p:spPr>
          <a:xfrm>
            <a:off x="1763688" y="2852936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Comic Sans MS" panose="030F0702030302020204" pitchFamily="66" charset="0"/>
              </a:rPr>
              <a:t>LA CONSERVATION DES ALIMENTS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C09DC1-6CC6-495E-B0B3-BB7AFE6BB81A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18047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4EF322-EBDA-4A67-BDE4-EA5FF6BBFBCD}"/>
              </a:ext>
            </a:extLst>
          </p:cNvPr>
          <p:cNvSpPr txBox="1"/>
          <p:nvPr/>
        </p:nvSpPr>
        <p:spPr>
          <a:xfrm>
            <a:off x="1979712" y="908720"/>
            <a:ext cx="246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Pasteurisateur industriel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D13834C-D768-4407-BA62-B15EB483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016224" cy="33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hine pasteurisateur de lait industriel de jus de la plaque de yogourt pasteurisateur  pasteurisateur pasteurisateur UHT – Acheter pasteurisateur de lait sur  fr.made-in-china.com">
            <a:extLst>
              <a:ext uri="{FF2B5EF4-FFF2-40B4-BE49-F238E27FC236}">
                <a16:creationId xmlns:a16="http://schemas.microsoft.com/office/drawing/2014/main" id="{A56A914A-03A0-405F-AF1F-33CAA17B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523875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95CBA5F-D030-4B31-A6DD-60B3F674FD5D}"/>
              </a:ext>
            </a:extLst>
          </p:cNvPr>
          <p:cNvSpPr txBox="1"/>
          <p:nvPr/>
        </p:nvSpPr>
        <p:spPr>
          <a:xfrm>
            <a:off x="1115616" y="116632"/>
            <a:ext cx="756084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u="sng" dirty="0"/>
              <a:t>Placer SANS COLLER les aliments en face de leur méthode de conservation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4D4565-FB60-422A-B43E-785811B3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578206" cy="1651273"/>
          </a:xfrm>
          <a:prstGeom prst="rect">
            <a:avLst/>
          </a:prstGeom>
        </p:spPr>
      </p:pic>
      <p:pic>
        <p:nvPicPr>
          <p:cNvPr id="1028" name="Picture 4" descr="Confiture de figues sans morceaux | Aux Fourneaux">
            <a:extLst>
              <a:ext uri="{FF2B5EF4-FFF2-40B4-BE49-F238E27FC236}">
                <a16:creationId xmlns:a16="http://schemas.microsoft.com/office/drawing/2014/main" id="{65DCEC52-9BA3-44B7-93A2-DEC02357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143795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83527E96-C905-4BB7-BC0A-0270FA25C220}"/>
              </a:ext>
            </a:extLst>
          </p:cNvPr>
          <p:cNvGrpSpPr/>
          <p:nvPr/>
        </p:nvGrpSpPr>
        <p:grpSpPr>
          <a:xfrm>
            <a:off x="2987824" y="1196752"/>
            <a:ext cx="2160240" cy="1296144"/>
            <a:chOff x="2987824" y="1268760"/>
            <a:chExt cx="1915691" cy="1072787"/>
          </a:xfrm>
        </p:grpSpPr>
        <p:pic>
          <p:nvPicPr>
            <p:cNvPr id="1026" name="Picture 2" descr="Bonduelle rappelle des poêlées de légumes surgelés pouvant ...">
              <a:extLst>
                <a:ext uri="{FF2B5EF4-FFF2-40B4-BE49-F238E27FC236}">
                  <a16:creationId xmlns:a16="http://schemas.microsoft.com/office/drawing/2014/main" id="{F19F6B1F-46DA-4E13-9FB5-75FF82238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268760"/>
              <a:ext cx="1915691" cy="107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40A9B8-8AAF-4CEF-A32E-9B504E390990}"/>
                </a:ext>
              </a:extLst>
            </p:cNvPr>
            <p:cNvSpPr/>
            <p:nvPr/>
          </p:nvSpPr>
          <p:spPr>
            <a:xfrm>
              <a:off x="3779912" y="1412776"/>
              <a:ext cx="720080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Curlz MT" panose="04040404050702020202" pitchFamily="82" charset="0"/>
                </a:rPr>
                <a:t>Trop bon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CC214D8-6694-403A-BC19-938210FE45C9}"/>
              </a:ext>
            </a:extLst>
          </p:cNvPr>
          <p:cNvGrpSpPr/>
          <p:nvPr/>
        </p:nvGrpSpPr>
        <p:grpSpPr>
          <a:xfrm>
            <a:off x="4860032" y="908720"/>
            <a:ext cx="2016224" cy="1872208"/>
            <a:chOff x="4932040" y="692696"/>
            <a:chExt cx="2281436" cy="2281436"/>
          </a:xfrm>
        </p:grpSpPr>
        <p:pic>
          <p:nvPicPr>
            <p:cNvPr id="7" name="Picture 4" descr="Yaourt nature 0% 4x125g | Tante Hélène | Acheter sur Greenweez.com">
              <a:extLst>
                <a:ext uri="{FF2B5EF4-FFF2-40B4-BE49-F238E27FC236}">
                  <a16:creationId xmlns:a16="http://schemas.microsoft.com/office/drawing/2014/main" id="{639E89D9-74AF-42F0-BFC1-236A92320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92696"/>
              <a:ext cx="2281436" cy="228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2579088A-783A-4392-B6E7-A0F8A941CE91}"/>
                </a:ext>
              </a:extLst>
            </p:cNvPr>
            <p:cNvSpPr/>
            <p:nvPr/>
          </p:nvSpPr>
          <p:spPr>
            <a:xfrm>
              <a:off x="5508104" y="1052736"/>
              <a:ext cx="576064" cy="288032"/>
            </a:xfrm>
            <a:prstGeom prst="ellipse">
              <a:avLst/>
            </a:prstGeom>
            <a:solidFill>
              <a:srgbClr val="2FBBEF"/>
            </a:solidFill>
            <a:ln>
              <a:solidFill>
                <a:srgbClr val="2FB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FBBEF"/>
                </a:solidFill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538027C-DBBA-4D7B-B76B-946E5E9FF676}"/>
                </a:ext>
              </a:extLst>
            </p:cNvPr>
            <p:cNvSpPr/>
            <p:nvPr/>
          </p:nvSpPr>
          <p:spPr>
            <a:xfrm>
              <a:off x="5220072" y="1772816"/>
              <a:ext cx="504056" cy="360040"/>
            </a:xfrm>
            <a:prstGeom prst="ellipse">
              <a:avLst/>
            </a:prstGeom>
            <a:solidFill>
              <a:srgbClr val="2FBBEF"/>
            </a:solidFill>
            <a:ln>
              <a:solidFill>
                <a:srgbClr val="2FB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FBBEF"/>
                </a:solidFill>
              </a:endParaRPr>
            </a:p>
          </p:txBody>
        </p:sp>
      </p:grpSp>
      <p:pic>
        <p:nvPicPr>
          <p:cNvPr id="11" name="Picture 6" descr="Conserver vos légumes en bocaux - Permaculture">
            <a:extLst>
              <a:ext uri="{FF2B5EF4-FFF2-40B4-BE49-F238E27FC236}">
                <a16:creationId xmlns:a16="http://schemas.microsoft.com/office/drawing/2014/main" id="{71F257BC-D2EF-48E3-98C7-486FD87F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2736"/>
            <a:ext cx="1862336" cy="13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uneaux (prunes Séchées) En Condition Naturelle Tunnel-four Séché ...">
            <a:extLst>
              <a:ext uri="{FF2B5EF4-FFF2-40B4-BE49-F238E27FC236}">
                <a16:creationId xmlns:a16="http://schemas.microsoft.com/office/drawing/2014/main" id="{33BDB676-95F1-4DD5-B89C-29634EC1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718186" cy="11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C879130D-80D2-4CA2-AA6B-B82E9096AA35}"/>
              </a:ext>
            </a:extLst>
          </p:cNvPr>
          <p:cNvGrpSpPr/>
          <p:nvPr/>
        </p:nvGrpSpPr>
        <p:grpSpPr>
          <a:xfrm>
            <a:off x="2555776" y="2852936"/>
            <a:ext cx="936104" cy="1584176"/>
            <a:chOff x="2555776" y="2852936"/>
            <a:chExt cx="856500" cy="1484784"/>
          </a:xfrm>
        </p:grpSpPr>
        <p:pic>
          <p:nvPicPr>
            <p:cNvPr id="1034" name="Picture 10" descr="Olives vertes dénoyautées en saumure - Crespo - 160 g">
              <a:extLst>
                <a:ext uri="{FF2B5EF4-FFF2-40B4-BE49-F238E27FC236}">
                  <a16:creationId xmlns:a16="http://schemas.microsoft.com/office/drawing/2014/main" id="{70947137-1489-4802-A5CE-81DF1DF4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852936"/>
              <a:ext cx="856500" cy="148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osange 12">
              <a:extLst>
                <a:ext uri="{FF2B5EF4-FFF2-40B4-BE49-F238E27FC236}">
                  <a16:creationId xmlns:a16="http://schemas.microsoft.com/office/drawing/2014/main" id="{E4832163-37E8-454C-8401-0414ED594B5C}"/>
                </a:ext>
              </a:extLst>
            </p:cNvPr>
            <p:cNvSpPr/>
            <p:nvPr/>
          </p:nvSpPr>
          <p:spPr>
            <a:xfrm rot="219337">
              <a:off x="2699790" y="3429054"/>
              <a:ext cx="577774" cy="360040"/>
            </a:xfrm>
            <a:prstGeom prst="diamond">
              <a:avLst/>
            </a:prstGeom>
            <a:solidFill>
              <a:srgbClr val="BCC481"/>
            </a:solidFill>
            <a:ln>
              <a:solidFill>
                <a:srgbClr val="BCC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36" name="Picture 12" descr="Salaison , saumurage, curage">
            <a:extLst>
              <a:ext uri="{FF2B5EF4-FFF2-40B4-BE49-F238E27FC236}">
                <a16:creationId xmlns:a16="http://schemas.microsoft.com/office/drawing/2014/main" id="{91E98740-41C0-4F6C-944C-C6747F7B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2481551" cy="14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20F8C40C-1564-4CF8-9D55-B14FEAE32B91}"/>
              </a:ext>
            </a:extLst>
          </p:cNvPr>
          <p:cNvGrpSpPr/>
          <p:nvPr/>
        </p:nvGrpSpPr>
        <p:grpSpPr>
          <a:xfrm>
            <a:off x="6804248" y="2780928"/>
            <a:ext cx="2060848" cy="2132856"/>
            <a:chOff x="6372200" y="2636912"/>
            <a:chExt cx="2348880" cy="2348880"/>
          </a:xfrm>
        </p:grpSpPr>
        <p:pic>
          <p:nvPicPr>
            <p:cNvPr id="1040" name="Picture 16" descr="Jus de fruits ANDROS - Comparez vos jus, softs au meilleur prix ...">
              <a:extLst>
                <a:ext uri="{FF2B5EF4-FFF2-40B4-BE49-F238E27FC236}">
                  <a16:creationId xmlns:a16="http://schemas.microsoft.com/office/drawing/2014/main" id="{E89DF9E2-D4C9-4DE9-8158-3899F5C85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36912"/>
              <a:ext cx="2348880" cy="234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A8780D9-4185-48D1-B056-9A0BA0CC9A14}"/>
                </a:ext>
              </a:extLst>
            </p:cNvPr>
            <p:cNvSpPr/>
            <p:nvPr/>
          </p:nvSpPr>
          <p:spPr>
            <a:xfrm>
              <a:off x="7452320" y="3068960"/>
              <a:ext cx="216024" cy="216024"/>
            </a:xfrm>
            <a:prstGeom prst="ellipse">
              <a:avLst/>
            </a:prstGeom>
            <a:solidFill>
              <a:srgbClr val="2FBBEF"/>
            </a:solidFill>
            <a:ln>
              <a:solidFill>
                <a:srgbClr val="2FB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20BBA5-C0DB-46DD-B912-9B62EB45A211}"/>
                </a:ext>
              </a:extLst>
            </p:cNvPr>
            <p:cNvSpPr/>
            <p:nvPr/>
          </p:nvSpPr>
          <p:spPr>
            <a:xfrm>
              <a:off x="7308304" y="3212976"/>
              <a:ext cx="504056" cy="144016"/>
            </a:xfrm>
            <a:prstGeom prst="rect">
              <a:avLst/>
            </a:prstGeom>
            <a:solidFill>
              <a:srgbClr val="D95926"/>
            </a:solidFill>
            <a:ln>
              <a:solidFill>
                <a:srgbClr val="D95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42" name="Picture 18" descr="Tranches saumon fumé à froid Écosse • Fumaison Occitane">
            <a:extLst>
              <a:ext uri="{FF2B5EF4-FFF2-40B4-BE49-F238E27FC236}">
                <a16:creationId xmlns:a16="http://schemas.microsoft.com/office/drawing/2014/main" id="{C32CBE6F-D314-49CF-A461-F2B5A17A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A7735D9-5652-4255-B05D-33C13F57A6C4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17796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>
            <a:extLst>
              <a:ext uri="{FF2B5EF4-FFF2-40B4-BE49-F238E27FC236}">
                <a16:creationId xmlns:a16="http://schemas.microsoft.com/office/drawing/2014/main" id="{669E617E-0BB4-4BB9-AE7F-2113514E5937}"/>
              </a:ext>
            </a:extLst>
          </p:cNvPr>
          <p:cNvGrpSpPr/>
          <p:nvPr/>
        </p:nvGrpSpPr>
        <p:grpSpPr>
          <a:xfrm>
            <a:off x="1115616" y="4725144"/>
            <a:ext cx="1080120" cy="1008112"/>
            <a:chOff x="4932040" y="692696"/>
            <a:chExt cx="2281436" cy="2281436"/>
          </a:xfrm>
        </p:grpSpPr>
        <p:pic>
          <p:nvPicPr>
            <p:cNvPr id="44" name="Picture 4" descr="Yaourt nature 0% 4x125g | Tante Hélène | Acheter sur Greenweez.com">
              <a:extLst>
                <a:ext uri="{FF2B5EF4-FFF2-40B4-BE49-F238E27FC236}">
                  <a16:creationId xmlns:a16="http://schemas.microsoft.com/office/drawing/2014/main" id="{6BC006CA-F32B-4164-87EF-7ED3703FC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92696"/>
              <a:ext cx="2281436" cy="228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B043C8C9-960A-48C7-945E-4F03C911F3BB}"/>
                </a:ext>
              </a:extLst>
            </p:cNvPr>
            <p:cNvSpPr/>
            <p:nvPr/>
          </p:nvSpPr>
          <p:spPr>
            <a:xfrm>
              <a:off x="5508104" y="1052736"/>
              <a:ext cx="576064" cy="288032"/>
            </a:xfrm>
            <a:prstGeom prst="ellipse">
              <a:avLst/>
            </a:prstGeom>
            <a:solidFill>
              <a:srgbClr val="2FBBEF"/>
            </a:solidFill>
            <a:ln>
              <a:solidFill>
                <a:srgbClr val="2FB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FBBEF"/>
                </a:solidFill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A54D7474-98DB-4DDD-8581-E164B03ECFC9}"/>
                </a:ext>
              </a:extLst>
            </p:cNvPr>
            <p:cNvSpPr/>
            <p:nvPr/>
          </p:nvSpPr>
          <p:spPr>
            <a:xfrm>
              <a:off x="5220072" y="1772816"/>
              <a:ext cx="504056" cy="360040"/>
            </a:xfrm>
            <a:prstGeom prst="ellipse">
              <a:avLst/>
            </a:prstGeom>
            <a:solidFill>
              <a:srgbClr val="2FBBEF"/>
            </a:solidFill>
            <a:ln>
              <a:solidFill>
                <a:srgbClr val="2FB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FBBEF"/>
                </a:solidFill>
              </a:endParaRPr>
            </a:p>
          </p:txBody>
        </p:sp>
      </p:grpSp>
      <p:pic>
        <p:nvPicPr>
          <p:cNvPr id="13" name="Picture 8" descr="Pruneaux (prunes Séchées) En Condition Naturelle Tunnel-four Séché ...">
            <a:extLst>
              <a:ext uri="{FF2B5EF4-FFF2-40B4-BE49-F238E27FC236}">
                <a16:creationId xmlns:a16="http://schemas.microsoft.com/office/drawing/2014/main" id="{4833BA06-72EC-4830-8465-D9B843CF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071345" cy="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e 64">
            <a:extLst>
              <a:ext uri="{FF2B5EF4-FFF2-40B4-BE49-F238E27FC236}">
                <a16:creationId xmlns:a16="http://schemas.microsoft.com/office/drawing/2014/main" id="{0D1E2FB7-E19D-4CB7-86C1-1DCA8F208624}"/>
              </a:ext>
            </a:extLst>
          </p:cNvPr>
          <p:cNvGrpSpPr/>
          <p:nvPr/>
        </p:nvGrpSpPr>
        <p:grpSpPr>
          <a:xfrm>
            <a:off x="1691680" y="3717032"/>
            <a:ext cx="1152128" cy="1152128"/>
            <a:chOff x="6372200" y="2636912"/>
            <a:chExt cx="2348880" cy="2348880"/>
          </a:xfrm>
        </p:grpSpPr>
        <p:pic>
          <p:nvPicPr>
            <p:cNvPr id="66" name="Picture 16" descr="Jus de fruits ANDROS - Comparez vos jus, softs au meilleur prix ...">
              <a:extLst>
                <a:ext uri="{FF2B5EF4-FFF2-40B4-BE49-F238E27FC236}">
                  <a16:creationId xmlns:a16="http://schemas.microsoft.com/office/drawing/2014/main" id="{A7B8E5DA-2A68-40F4-B23E-9F859068F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36912"/>
              <a:ext cx="2348880" cy="234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47D3A3F4-09B8-461E-981D-8C0191CBEF30}"/>
                </a:ext>
              </a:extLst>
            </p:cNvPr>
            <p:cNvSpPr/>
            <p:nvPr/>
          </p:nvSpPr>
          <p:spPr>
            <a:xfrm>
              <a:off x="7452320" y="3068960"/>
              <a:ext cx="216024" cy="216024"/>
            </a:xfrm>
            <a:prstGeom prst="ellipse">
              <a:avLst/>
            </a:prstGeom>
            <a:solidFill>
              <a:srgbClr val="2FBBEF"/>
            </a:solidFill>
            <a:ln>
              <a:solidFill>
                <a:srgbClr val="2FB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927B9E6-13B1-4539-9715-C2AC3EDF739A}"/>
                </a:ext>
              </a:extLst>
            </p:cNvPr>
            <p:cNvSpPr/>
            <p:nvPr/>
          </p:nvSpPr>
          <p:spPr>
            <a:xfrm>
              <a:off x="7308304" y="3212976"/>
              <a:ext cx="504056" cy="144016"/>
            </a:xfrm>
            <a:prstGeom prst="rect">
              <a:avLst/>
            </a:prstGeom>
            <a:solidFill>
              <a:srgbClr val="D95926"/>
            </a:solidFill>
            <a:ln>
              <a:solidFill>
                <a:srgbClr val="D95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169F9D1B-D6CB-45DC-BEC9-B62013B15B6E}"/>
              </a:ext>
            </a:extLst>
          </p:cNvPr>
          <p:cNvGrpSpPr/>
          <p:nvPr/>
        </p:nvGrpSpPr>
        <p:grpSpPr>
          <a:xfrm>
            <a:off x="1475656" y="5733256"/>
            <a:ext cx="1440160" cy="864096"/>
            <a:chOff x="2987824" y="1268760"/>
            <a:chExt cx="1915691" cy="1072787"/>
          </a:xfrm>
        </p:grpSpPr>
        <p:pic>
          <p:nvPicPr>
            <p:cNvPr id="39" name="Picture 2" descr="Bonduelle rappelle des poêlées de légumes surgelés pouvant ...">
              <a:extLst>
                <a:ext uri="{FF2B5EF4-FFF2-40B4-BE49-F238E27FC236}">
                  <a16:creationId xmlns:a16="http://schemas.microsoft.com/office/drawing/2014/main" id="{E01778BA-AEC8-4A55-A6D5-EB48B5F9A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268760"/>
              <a:ext cx="1915691" cy="107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A25AE31-0913-49D7-8A2A-7E33A1C85959}"/>
                </a:ext>
              </a:extLst>
            </p:cNvPr>
            <p:cNvSpPr/>
            <p:nvPr/>
          </p:nvSpPr>
          <p:spPr>
            <a:xfrm>
              <a:off x="3562531" y="1447558"/>
              <a:ext cx="937460" cy="1812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latin typeface="Curlz MT" panose="04040404050702020202" pitchFamily="82" charset="0"/>
                </a:rPr>
                <a:t>Trop bon</a:t>
              </a:r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8C6B598-9DBB-4215-932A-D369AA5322D7}"/>
              </a:ext>
            </a:extLst>
          </p:cNvPr>
          <p:cNvCxnSpPr>
            <a:cxnSpLocks/>
          </p:cNvCxnSpPr>
          <p:nvPr/>
        </p:nvCxnSpPr>
        <p:spPr>
          <a:xfrm>
            <a:off x="1403648" y="260648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6D9AFA8-0618-4918-93A4-A040166A4A09}"/>
              </a:ext>
            </a:extLst>
          </p:cNvPr>
          <p:cNvSpPr txBox="1"/>
          <p:nvPr/>
        </p:nvSpPr>
        <p:spPr>
          <a:xfrm>
            <a:off x="1403648" y="116632"/>
            <a:ext cx="756084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u="sng" dirty="0"/>
              <a:t>Coller les aliments en face de leur méthode de conservation</a:t>
            </a: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2133ABA-199B-4515-BD91-4EE6C4F2C227}"/>
              </a:ext>
            </a:extLst>
          </p:cNvPr>
          <p:cNvSpPr txBox="1"/>
          <p:nvPr/>
        </p:nvSpPr>
        <p:spPr>
          <a:xfrm>
            <a:off x="0" y="188640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SCIENCES 1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D2947D8D-4EEC-4744-A115-492E329301AF}"/>
              </a:ext>
            </a:extLst>
          </p:cNvPr>
          <p:cNvGrpSpPr/>
          <p:nvPr/>
        </p:nvGrpSpPr>
        <p:grpSpPr>
          <a:xfrm>
            <a:off x="3851920" y="1700808"/>
            <a:ext cx="3477563" cy="2808272"/>
            <a:chOff x="3719274" y="2492896"/>
            <a:chExt cx="3111504" cy="2210768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D263645B-D823-4F69-BF79-C7CD8382D680}"/>
                </a:ext>
              </a:extLst>
            </p:cNvPr>
            <p:cNvSpPr/>
            <p:nvPr/>
          </p:nvSpPr>
          <p:spPr>
            <a:xfrm>
              <a:off x="3779912" y="3140968"/>
              <a:ext cx="2304256" cy="1296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200" b="1" dirty="0">
                  <a:solidFill>
                    <a:srgbClr val="FF0000"/>
                  </a:solidFill>
                </a:rPr>
                <a:t>La conservation des aliments</a:t>
              </a:r>
            </a:p>
          </p:txBody>
        </p:sp>
        <p:cxnSp>
          <p:nvCxnSpPr>
            <p:cNvPr id="4" name="Connecteur droit avec flèche 3">
              <a:extLst>
                <a:ext uri="{FF2B5EF4-FFF2-40B4-BE49-F238E27FC236}">
                  <a16:creationId xmlns:a16="http://schemas.microsoft.com/office/drawing/2014/main" id="{682C72D6-A9BB-4C99-83F8-66DD3FA106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1123" y="2492896"/>
              <a:ext cx="0" cy="6480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802A9975-6151-4E62-9D0D-F570C0E1110F}"/>
                </a:ext>
              </a:extLst>
            </p:cNvPr>
            <p:cNvCxnSpPr>
              <a:cxnSpLocks/>
            </p:cNvCxnSpPr>
            <p:nvPr/>
          </p:nvCxnSpPr>
          <p:spPr>
            <a:xfrm>
              <a:off x="6038690" y="3626639"/>
              <a:ext cx="79208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7649AAC9-80EB-45C7-ABFD-68BEC9CB5710}"/>
                </a:ext>
              </a:extLst>
            </p:cNvPr>
            <p:cNvCxnSpPr>
              <a:stCxn id="2" idx="7"/>
            </p:cNvCxnSpPr>
            <p:nvPr/>
          </p:nvCxnSpPr>
          <p:spPr>
            <a:xfrm flipV="1">
              <a:off x="5746718" y="2852936"/>
              <a:ext cx="265442" cy="4778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016058A2-6E5F-4559-8C76-AFEC9F524802}"/>
                </a:ext>
              </a:extLst>
            </p:cNvPr>
            <p:cNvCxnSpPr>
              <a:cxnSpLocks/>
            </p:cNvCxnSpPr>
            <p:nvPr/>
          </p:nvCxnSpPr>
          <p:spPr>
            <a:xfrm>
              <a:off x="5974262" y="4080136"/>
              <a:ext cx="579853" cy="283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8E2673EF-FFBC-477B-95F0-8002155AEC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3410" y="4420260"/>
              <a:ext cx="0" cy="2834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56715244-83D6-4459-BEA4-750E0C4DF7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9274" y="3059768"/>
              <a:ext cx="333662" cy="2834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DD0FCED0-47EA-420C-9DAA-4112EB1E7D57}"/>
              </a:ext>
            </a:extLst>
          </p:cNvPr>
          <p:cNvSpPr txBox="1"/>
          <p:nvPr/>
        </p:nvSpPr>
        <p:spPr>
          <a:xfrm>
            <a:off x="6516216" y="1916832"/>
            <a:ext cx="94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séchage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455B506-9D25-4EF5-925F-D42ABA7B1C98}"/>
              </a:ext>
            </a:extLst>
          </p:cNvPr>
          <p:cNvSpPr txBox="1"/>
          <p:nvPr/>
        </p:nvSpPr>
        <p:spPr>
          <a:xfrm>
            <a:off x="7236296" y="3068960"/>
            <a:ext cx="17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salage / salaison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72C57D8-0F63-4222-A6C4-CA804F34BD15}"/>
              </a:ext>
            </a:extLst>
          </p:cNvPr>
          <p:cNvSpPr txBox="1"/>
          <p:nvPr/>
        </p:nvSpPr>
        <p:spPr>
          <a:xfrm>
            <a:off x="6948264" y="4077072"/>
            <a:ext cx="89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fumage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F4C091D-3A9D-4ADA-B77E-3F8623665881}"/>
              </a:ext>
            </a:extLst>
          </p:cNvPr>
          <p:cNvSpPr txBox="1"/>
          <p:nvPr/>
        </p:nvSpPr>
        <p:spPr>
          <a:xfrm>
            <a:off x="5148064" y="1412776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sucre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B4D3CE3C-ADF4-4342-A3E1-C6C2190F2103}"/>
              </a:ext>
            </a:extLst>
          </p:cNvPr>
          <p:cNvGrpSpPr/>
          <p:nvPr/>
        </p:nvGrpSpPr>
        <p:grpSpPr>
          <a:xfrm>
            <a:off x="1979712" y="1628800"/>
            <a:ext cx="1854813" cy="1224136"/>
            <a:chOff x="1979712" y="1628800"/>
            <a:chExt cx="1854813" cy="1224136"/>
          </a:xfrm>
        </p:grpSpPr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CB1DBDE-489D-46C1-9624-9623A28401DC}"/>
                </a:ext>
              </a:extLst>
            </p:cNvPr>
            <p:cNvSpPr txBox="1"/>
            <p:nvPr/>
          </p:nvSpPr>
          <p:spPr>
            <a:xfrm>
              <a:off x="2627784" y="2060848"/>
              <a:ext cx="1206741" cy="369332"/>
            </a:xfrm>
            <a:prstGeom prst="rect">
              <a:avLst/>
            </a:prstGeom>
            <a:noFill/>
            <a:ln>
              <a:solidFill>
                <a:srgbClr val="CC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Par le froid</a:t>
              </a: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42C8FD12-8388-44A3-B183-1FD146555C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5816" y="1628800"/>
              <a:ext cx="432048" cy="432048"/>
            </a:xfrm>
            <a:prstGeom prst="straightConnector1">
              <a:avLst/>
            </a:prstGeom>
            <a:ln>
              <a:solidFill>
                <a:srgbClr val="CC66FF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FF234C63-8849-4F75-93D0-90EE97204A60}"/>
                </a:ext>
              </a:extLst>
            </p:cNvPr>
            <p:cNvCxnSpPr/>
            <p:nvPr/>
          </p:nvCxnSpPr>
          <p:spPr>
            <a:xfrm flipH="1">
              <a:off x="1979712" y="2276872"/>
              <a:ext cx="576064" cy="0"/>
            </a:xfrm>
            <a:prstGeom prst="straightConnector1">
              <a:avLst/>
            </a:prstGeom>
            <a:ln>
              <a:solidFill>
                <a:srgbClr val="CC66FF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0B72079E-61F9-4F4A-B60C-BDE9308076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5816" y="2420888"/>
              <a:ext cx="360040" cy="432048"/>
            </a:xfrm>
            <a:prstGeom prst="straightConnector1">
              <a:avLst/>
            </a:prstGeom>
            <a:ln>
              <a:solidFill>
                <a:srgbClr val="CC66FF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61BAA229-0A7B-453E-A636-6295EE65A0CE}"/>
              </a:ext>
            </a:extLst>
          </p:cNvPr>
          <p:cNvSpPr txBox="1"/>
          <p:nvPr/>
        </p:nvSpPr>
        <p:spPr>
          <a:xfrm>
            <a:off x="2699792" y="4653136"/>
            <a:ext cx="13388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rgbClr val="C00000"/>
                </a:solidFill>
              </a:rPr>
              <a:t>La stérilisation</a:t>
            </a:r>
          </a:p>
          <a:p>
            <a:r>
              <a:rPr lang="fr-FR" sz="1500" b="1" dirty="0">
                <a:solidFill>
                  <a:srgbClr val="C00000"/>
                </a:solidFill>
              </a:rPr>
              <a:t> (100 à 180°C)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A0DE659-A04A-4B47-A075-A7A477A74757}"/>
              </a:ext>
            </a:extLst>
          </p:cNvPr>
          <p:cNvSpPr txBox="1"/>
          <p:nvPr/>
        </p:nvSpPr>
        <p:spPr>
          <a:xfrm>
            <a:off x="1475656" y="1340768"/>
            <a:ext cx="1405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rgbClr val="CC66FF"/>
                </a:solidFill>
              </a:rPr>
              <a:t>La réfrigération</a:t>
            </a:r>
          </a:p>
          <a:p>
            <a:r>
              <a:rPr lang="fr-FR" sz="1500" b="1" dirty="0">
                <a:solidFill>
                  <a:srgbClr val="CC66FF"/>
                </a:solidFill>
              </a:rPr>
              <a:t>(entre 0 et 4°)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B6EBD5-7DD6-43D5-A352-90DD5F1C0A78}"/>
              </a:ext>
            </a:extLst>
          </p:cNvPr>
          <p:cNvSpPr txBox="1"/>
          <p:nvPr/>
        </p:nvSpPr>
        <p:spPr>
          <a:xfrm>
            <a:off x="395536" y="2060848"/>
            <a:ext cx="17191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rgbClr val="CC66FF"/>
                </a:solidFill>
              </a:rPr>
              <a:t>La congélation</a:t>
            </a:r>
          </a:p>
          <a:p>
            <a:r>
              <a:rPr lang="fr-FR" sz="1500" b="1" dirty="0">
                <a:solidFill>
                  <a:srgbClr val="CC66FF"/>
                </a:solidFill>
              </a:rPr>
              <a:t>(baisser lentement </a:t>
            </a:r>
          </a:p>
          <a:p>
            <a:r>
              <a:rPr lang="fr-FR" sz="1500" b="1" dirty="0">
                <a:solidFill>
                  <a:srgbClr val="CC66FF"/>
                </a:solidFill>
              </a:rPr>
              <a:t>entre -18 et -24°C)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707FAD-EC79-4758-BB2B-F1020295BDBE}"/>
              </a:ext>
            </a:extLst>
          </p:cNvPr>
          <p:cNvSpPr txBox="1"/>
          <p:nvPr/>
        </p:nvSpPr>
        <p:spPr>
          <a:xfrm>
            <a:off x="2123728" y="2924944"/>
            <a:ext cx="189141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rgbClr val="CC66FF"/>
                </a:solidFill>
              </a:rPr>
              <a:t>La surgélation</a:t>
            </a:r>
          </a:p>
          <a:p>
            <a:r>
              <a:rPr lang="fr-FR" sz="1500" b="1" dirty="0">
                <a:solidFill>
                  <a:srgbClr val="CC66FF"/>
                </a:solidFill>
              </a:rPr>
              <a:t>(baisser brutalement </a:t>
            </a:r>
          </a:p>
          <a:p>
            <a:r>
              <a:rPr lang="fr-FR" sz="1500" b="1" dirty="0">
                <a:solidFill>
                  <a:srgbClr val="CC66FF"/>
                </a:solidFill>
              </a:rPr>
              <a:t>entre -30 et -50°C)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BDD92CB2-8AA2-43A1-90C0-3DD48F95A055}"/>
              </a:ext>
            </a:extLst>
          </p:cNvPr>
          <p:cNvGrpSpPr/>
          <p:nvPr/>
        </p:nvGrpSpPr>
        <p:grpSpPr>
          <a:xfrm>
            <a:off x="4067944" y="4509120"/>
            <a:ext cx="1818966" cy="864096"/>
            <a:chOff x="4067944" y="4509120"/>
            <a:chExt cx="1818966" cy="864096"/>
          </a:xfrm>
        </p:grpSpPr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1B8F67D6-5792-4211-9EFE-B45930A2514C}"/>
                </a:ext>
              </a:extLst>
            </p:cNvPr>
            <p:cNvSpPr txBox="1"/>
            <p:nvPr/>
          </p:nvSpPr>
          <p:spPr>
            <a:xfrm>
              <a:off x="4427984" y="4509120"/>
              <a:ext cx="1458926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Par la chaleur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2DDDD954-EA16-46E0-B2A7-D96F04604E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7944" y="4725144"/>
              <a:ext cx="3600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9F4E0749-49CD-4167-B908-62C3A50CD98E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4869160"/>
              <a:ext cx="0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93E236BF-0B77-4FC1-8DF8-282602120A4C}"/>
                </a:ext>
              </a:extLst>
            </p:cNvPr>
            <p:cNvCxnSpPr>
              <a:cxnSpLocks/>
            </p:cNvCxnSpPr>
            <p:nvPr/>
          </p:nvCxnSpPr>
          <p:spPr>
            <a:xfrm>
              <a:off x="5796136" y="4869160"/>
              <a:ext cx="0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F2382E72-C5FF-4183-8891-F2F74E263BDF}"/>
              </a:ext>
            </a:extLst>
          </p:cNvPr>
          <p:cNvSpPr txBox="1"/>
          <p:nvPr/>
        </p:nvSpPr>
        <p:spPr>
          <a:xfrm>
            <a:off x="3491880" y="5373216"/>
            <a:ext cx="16685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rgbClr val="C00000"/>
                </a:solidFill>
              </a:rPr>
              <a:t>La pasteurisation</a:t>
            </a:r>
          </a:p>
          <a:p>
            <a:r>
              <a:rPr lang="fr-FR" sz="1500" b="1" dirty="0">
                <a:solidFill>
                  <a:srgbClr val="C00000"/>
                </a:solidFill>
              </a:rPr>
              <a:t> (entre 70 et 86°C)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B0D5031-F308-48A8-B517-A06F85B7B2FD}"/>
              </a:ext>
            </a:extLst>
          </p:cNvPr>
          <p:cNvSpPr txBox="1"/>
          <p:nvPr/>
        </p:nvSpPr>
        <p:spPr>
          <a:xfrm>
            <a:off x="5508104" y="5301208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C00000"/>
                </a:solidFill>
              </a:rPr>
              <a:t>L’appertisation</a:t>
            </a:r>
          </a:p>
          <a:p>
            <a:r>
              <a:rPr lang="fr-FR" sz="1500" b="1" dirty="0">
                <a:solidFill>
                  <a:srgbClr val="C00000"/>
                </a:solidFill>
              </a:rPr>
              <a:t> (stérilisation + mise en conserve)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DB1D85-D41E-4C88-82BA-A69DFD65D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517232"/>
            <a:ext cx="401707" cy="1147217"/>
          </a:xfrm>
          <a:prstGeom prst="rect">
            <a:avLst/>
          </a:prstGeom>
        </p:spPr>
      </p:pic>
      <p:pic>
        <p:nvPicPr>
          <p:cNvPr id="7" name="Picture 4" descr="Confiture de figues sans morceaux | Aux Fourneaux">
            <a:extLst>
              <a:ext uri="{FF2B5EF4-FFF2-40B4-BE49-F238E27FC236}">
                <a16:creationId xmlns:a16="http://schemas.microsoft.com/office/drawing/2014/main" id="{CBEF45F3-BB3B-4582-9428-78D8520C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05264"/>
            <a:ext cx="861893" cy="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nserver vos légumes en bocaux - Permaculture">
            <a:extLst>
              <a:ext uri="{FF2B5EF4-FFF2-40B4-BE49-F238E27FC236}">
                <a16:creationId xmlns:a16="http://schemas.microsoft.com/office/drawing/2014/main" id="{3812DB14-0A5A-4A67-8DD5-E516065C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77272"/>
            <a:ext cx="1092364" cy="8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DE27B318-9092-4F02-9035-96CA7894ECAB}"/>
              </a:ext>
            </a:extLst>
          </p:cNvPr>
          <p:cNvGrpSpPr/>
          <p:nvPr/>
        </p:nvGrpSpPr>
        <p:grpSpPr>
          <a:xfrm>
            <a:off x="1259632" y="3717032"/>
            <a:ext cx="648072" cy="936104"/>
            <a:chOff x="2555776" y="2852936"/>
            <a:chExt cx="856500" cy="1484784"/>
          </a:xfrm>
        </p:grpSpPr>
        <p:pic>
          <p:nvPicPr>
            <p:cNvPr id="62" name="Picture 10" descr="Olives vertes dénoyautées en saumure - Crespo - 160 g">
              <a:extLst>
                <a:ext uri="{FF2B5EF4-FFF2-40B4-BE49-F238E27FC236}">
                  <a16:creationId xmlns:a16="http://schemas.microsoft.com/office/drawing/2014/main" id="{F8FFAE27-7B40-42B3-8A7B-EE53D766D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852936"/>
              <a:ext cx="856500" cy="148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Losange 62">
              <a:extLst>
                <a:ext uri="{FF2B5EF4-FFF2-40B4-BE49-F238E27FC236}">
                  <a16:creationId xmlns:a16="http://schemas.microsoft.com/office/drawing/2014/main" id="{E4F45E55-3C88-483A-8EBD-D4E708CC094F}"/>
                </a:ext>
              </a:extLst>
            </p:cNvPr>
            <p:cNvSpPr/>
            <p:nvPr/>
          </p:nvSpPr>
          <p:spPr>
            <a:xfrm rot="219337">
              <a:off x="2699790" y="3429054"/>
              <a:ext cx="577774" cy="360040"/>
            </a:xfrm>
            <a:prstGeom prst="diamond">
              <a:avLst/>
            </a:prstGeom>
            <a:solidFill>
              <a:srgbClr val="BCC481"/>
            </a:solidFill>
            <a:ln>
              <a:solidFill>
                <a:srgbClr val="BCC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7" name="Picture 18" descr="Tranches saumon fumé à froid Écosse • Fumaison Occitane">
            <a:extLst>
              <a:ext uri="{FF2B5EF4-FFF2-40B4-BE49-F238E27FC236}">
                <a16:creationId xmlns:a16="http://schemas.microsoft.com/office/drawing/2014/main" id="{F34C7CA3-EFC8-4396-A893-33D62CA6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Salaison , saumurage, curage">
            <a:extLst>
              <a:ext uri="{FF2B5EF4-FFF2-40B4-BE49-F238E27FC236}">
                <a16:creationId xmlns:a16="http://schemas.microsoft.com/office/drawing/2014/main" id="{790276C5-32D2-4BAD-8C49-1762AF38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21288"/>
            <a:ext cx="1046395" cy="6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4C06152-6818-4717-AE77-FA814CDB0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517232"/>
            <a:ext cx="401707" cy="1147217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0024DBA0-53D5-4B80-8B3F-582A0583E70C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3412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7448 -0.70879 L 0.47049 -0.7504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00926 L -0.01789 -0.00926 C -0.00815 -0.01505 0.00191 -0.02014 0.01146 -0.02639 C 0.03525 -0.0419 0.05712 -0.0625 0.08195 -0.07431 C 0.10504 -0.08519 0.1731 -0.11598 0.1948 -0.13241 C 0.21164 -0.14514 0.22518 -0.16412 0.24098 -0.17848 C 0.28924 -0.22269 0.27935 -0.20903 0.33195 -0.24352 C 0.34341 -0.25093 0.354 -0.25996 0.36528 -0.26737 C 0.44428 -0.32014 0.33664 -0.24584 0.40261 -0.28797 C 0.40695 -0.29075 0.41094 -0.29491 0.41528 -0.29815 C 0.42483 -0.30533 0.42414 -0.3044 0.43334 -0.30834 C 0.43646 -0.3125 0.43872 -0.31505 0.44098 -0.32037 C 0.44289 -0.32477 0.44428 -0.32963 0.44619 -0.33403 C 0.4481 -0.33866 0.44948 -0.34422 0.45244 -0.34769 C 0.48716 -0.38658 0.45313 -0.32917 0.49619 -0.38357 C 0.50643 -0.39676 0.51355 -0.41389 0.5231 -0.42801 C 0.53108 -0.44005 0.53994 -0.45116 0.54862 -0.46227 C 0.55521 -0.47061 0.56129 -0.48033 0.5691 -0.48612 C 0.61198 -0.5176 0.60903 -0.50926 0.63837 -0.52385 C 0.6415 -0.52524 0.64428 -0.52732 0.6474 -0.52894 C 0.64896 -0.52963 0.65087 -0.52987 0.65244 -0.53056 C 0.65382 -0.53102 0.65504 -0.53172 0.65643 -0.53218 C 0.66268 -0.52107 0.65903 -0.52987 0.66146 -0.51343 C 0.66181 -0.51181 0.66233 -0.51112 0.66285 -0.50834 " pathEditMode="relative" ptsTypes="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2083 L -0.01128 -0.02037 C -0.01007 -0.02361 -0.00885 -0.02685 -0.00712 -0.02986 C -0.00243 -0.03657 0.00521 -0.04259 0.01163 -0.04745 C 0.01563 -0.05069 0.02066 -0.05301 0.02465 -0.05625 C 0.03334 -0.06319 0.0382 -0.07037 0.04445 -0.07963 C 0.04792 -0.08449 0.05139 -0.08958 0.05452 -0.09514 C 0.05712 -0.1 0.0592 -0.10463 0.06215 -0.10926 C 0.06459 -0.11319 0.06806 -0.11597 0.07084 -0.11944 C 0.08073 -0.13148 0.09184 -0.14305 0.10052 -0.15579 C 0.10677 -0.16528 0.1125 -0.17477 0.1191 -0.18356 C 0.12275 -0.18796 0.12743 -0.19167 0.13108 -0.19583 C 0.13438 -0.1993 0.13681 -0.20347 0.14011 -0.20671 C 0.14236 -0.20926 0.14531 -0.21088 0.14757 -0.21342 C 0.14931 -0.21504 0.15035 -0.21736 0.15209 -0.21898 C 0.15486 -0.22153 0.15816 -0.22338 0.16094 -0.22569 C 0.17118 -0.23403 0.16962 -0.23426 0.18177 -0.24213 C 0.19653 -0.25139 0.1934 -0.24815 0.20712 -0.25417 C 0.21007 -0.25579 0.21285 -0.25717 0.2158 -0.25879 C 0.21667 -0.26366 0.21771 -0.27268 0.22031 -0.27778 C 0.22726 -0.2919 0.2217 -0.27639 0.23021 -0.29097 C 0.24688 -0.31944 0.22084 -0.28426 0.2467 -0.31852 C 0.25191 -0.32569 0.25677 -0.33333 0.2632 -0.33958 L 0.27084 -0.34722 C 0.27188 -0.35116 0.27084 -0.35069 0.27292 -0.35069 L 0.34896 -0.53842 " pathEditMode="relative" rAng="0" ptsTypes="AAA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6899 L 0.02292 0.06852 C 0.04202 0.06945 0.06129 0.06945 0.08056 0.06945 C 0.23039 0.07107 0.00591 0.06945 0.18646 0.07107 C 0.20452 0.07107 0.22275 0.07107 0.2408 0.07107 C 0.26615 0.07153 0.29132 0.07153 0.3165 0.07153 C 0.33455 0.07223 0.35243 0.07223 0.37066 0.07223 C 0.39671 0.07269 0.5632 0.07269 0.60903 0.07269 C 0.63091 0.07315 0.62275 0.07269 0.63421 0.07315 L 0.64688 0.07362 C 0.64862 0.07362 0.65018 0.07362 0.65174 0.07431 C 0.6533 0.07431 0.65452 0.07431 0.65573 0.07431 C 0.66042 0.07431 0.66771 0.07477 0.67344 0.07477 L 0.6823 0.07477 C 0.68334 0.07477 0.68473 0.07477 0.68594 0.07477 C 0.68924 0.07524 0.69271 0.07524 0.69601 0.07524 C 0.69723 0.07524 0.69862 0.07524 0.69983 0.07524 C 0.70122 0.07524 0.70243 0.0757 0.70365 0.0757 C 0.70487 0.0757 0.70469 0.0757 0.70747 0.07639 C 0.70816 0.07639 0.7099 0.07639 0.7099 0.0757 L 0.83629 0.05463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6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2.77778E-7 -0.00023 L 0.23837 -0.00139 C 0.25747 -0.00162 0.27639 -0.00348 0.29531 -0.00417 C 0.31806 -0.00533 0.3408 -0.00672 0.36389 -0.00695 C 0.40104 -0.00764 0.43819 -0.00695 0.47587 -0.00695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805 L 4.44444E-6 -0.01759 C 0.05208 -0.01273 0.05538 -0.01643 0.09149 -0.00532 C 0.09652 -0.00416 0.10156 -0.00324 0.10642 -0.00069 C 0.11406 0.00324 0.12135 0.01297 0.12934 0.01505 L 0.14826 0.02037 L 0.23802 0.01713 C 0.24062 0.01713 0.24322 0.01644 0.246 0.01505 C 0.25295 0.01065 0.24895 0.00973 0.25486 0.00463 C 0.25659 0.00324 0.25816 0.00278 0.26007 0.00185 C 0.26579 -0.00532 0.2625 -0.00162 0.26996 -0.0081 L 0.27291 -0.01065 C 0.27395 -0.01157 0.27482 -0.01319 0.27604 -0.01319 L 0.28472 -0.01597 L 0.29079 -0.02106 L 0.29375 -0.02338 C 0.2967 -0.02847 0.29652 -0.02893 0.29982 -0.03102 C 0.30017 -0.03102 0.30034 -0.03102 0.30104 -0.03102 " pathEditMode="relative" rAng="0" ptsTypes="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8.33333E-7 0.00115 C 8.33333E-7 -0.00093 0.0118 -0.01574 0.01424 -0.01667 C 0.01805 -0.01945 0.04583 -0.03357 0.05399 -0.03519 C 0.05955 -0.03727 0.06545 -0.03727 0.07153 -0.03912 C 0.11337 -0.04746 0.07135 -0.03797 0.08819 -0.04375 L 0.18767 -0.07153 C 0.18854 -0.07431 0.18924 -0.07824 0.19062 -0.07986 C 0.19635 -0.09213 0.19948 -0.09491 0.20625 -0.10232 C 0.20955 -0.11273 0.20764 -0.1088 0.21597 -0.11898 C 0.22049 -0.12454 0.21823 -0.12014 0.22049 -0.12454 " pathEditMode="relative" rAng="0" ptsTypes="AAAAAAAA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3.61111E-6 0.00023 C 0.00069 -0.00579 0.00139 -0.01158 0.0026 -0.01713 C 0.0033 -0.02176 0.00677 -0.03426 0.00833 -0.03912 C 0.01093 -0.04769 0.01319 -0.05648 0.01666 -0.06458 C 0.03524 -0.11158 0.01961 -0.06528 0.04166 -0.11227 C 0.05191 -0.13357 0.06145 -0.15509 0.06979 -0.17662 C 0.07656 -0.19398 0.08541 -0.21829 0.09514 -0.23588 C 0.09826 -0.24167 0.10312 -0.24722 0.10659 -0.25301 C 0.11527 -0.26968 0.12291 -0.28681 0.13159 -0.30394 C 0.13576 -0.31204 0.14722 -0.33264 0.15399 -0.34097 C 0.15816 -0.34607 0.17118 -0.35301 0.17691 -0.35648 C 0.16961 -0.37292 0.17864 -0.3507 0.17118 -0.375 C 0.16961 -0.38009 0.16736 -0.38519 0.16545 -0.39028 C 0.16093 -0.46227 0.16093 -0.43935 0.16545 -0.53935 C 0.16927 -0.62824 0.16805 -0.4956 0.16805 -0.59352 " pathEditMode="relative" rAng="0" ptsTypes="AAAAAAAAAAAAAA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0.00023 C -0.00764 -0.02315 -0.00243 -0.00648 -0.01285 -0.04676 C -0.01476 -0.05417 -0.02205 -0.08079 -0.02362 -0.09028 C -0.02813 -0.1169 -0.03178 -0.14491 -0.03629 -0.1713 C -0.05678 -0.29028 -0.03733 -0.18056 -0.05105 -0.25093 C -0.05348 -0.2632 -0.05434 -0.27176 -0.05695 -0.28241 C -0.0573 -0.28426 -0.05782 -0.28542 -0.05834 -0.28681 C -0.05851 -0.28866 -0.05868 -0.29005 -0.05886 -0.29167 C -0.05921 -0.29398 -0.05955 -0.29653 -0.0599 -0.29907 C -0.06007 -0.30232 -0.06007 -0.30602 -0.06042 -0.30949 C -0.06042 -0.31366 -0.06059 -0.31759 -0.06077 -0.32153 C -0.06094 -0.32407 -0.06129 -0.32662 -0.06129 -0.32894 C -0.06146 -0.33357 -0.06146 -0.3382 -0.06181 -0.34259 C -0.06198 -0.3456 -0.06268 -0.34838 -0.06285 -0.35162 C -0.06303 -0.36806 -0.06285 -0.38449 -0.06285 -0.40093 " pathEditMode="relative" rAng="0" ptsTypes="AAAAAAAAAAAAA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1227 L 0.00417 -0.11135 C 0.27813 0.01319 0.03906 -0.08935 0.72448 -0.06435 C 0.73264 -0.05347 0.74097 -0.04468 0.74896 -0.03287 C 0.75521 -0.02292 0.76094 0.0044 0.76736 2.59259E-6 C 0.77066 -0.00209 0.77049 -0.04792 0.77049 -0.04699 C 0.77222 -0.20047 0.7651 -0.15926 0.77569 -0.20926 L 0.77569 -0.21667 " pathEditMode="relative" rAng="0" ptsTypes="AAAAAAAA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1.11111E-6 0.00023 C 0.0007 0.01181 0.00035 0.02361 0.00243 0.03542 C 0.0033 0.03912 0.00799 0.0463 0.00799 0.04653 C 0.00868 0.05023 0.00955 0.0544 0.01059 0.05857 C 0.01129 0.06111 0.01823 0.07222 0.01858 0.07292 C 0.02083 0.07547 0.02413 0.07755 0.02674 0.07986 C 0.02882 0.08172 0.03038 0.08357 0.03212 0.08519 C 0.03333 0.09259 0.03802 0.1 0.03507 0.10672 C 0.03299 0.11088 0.02483 0.1125 0.01858 0.11389 L -0.00555 0.11922 C -0.00851 0.11968 -0.01146 0.11991 -0.01354 0.12107 C -0.0191 0.12338 -0.02396 0.12685 -0.03003 0.12824 C -0.03993 0.13033 -0.03559 0.12917 -0.04323 0.13195 " pathEditMode="relative" rAng="0" ptsTypes="AAAAAAAAAAAAAA">
                                      <p:cBhvr>
                                        <p:cTn id="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8C6B598-9DBB-4215-932A-D369AA5322D7}"/>
              </a:ext>
            </a:extLst>
          </p:cNvPr>
          <p:cNvCxnSpPr>
            <a:cxnSpLocks/>
          </p:cNvCxnSpPr>
          <p:nvPr/>
        </p:nvCxnSpPr>
        <p:spPr>
          <a:xfrm>
            <a:off x="1403648" y="2606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6D9AFA8-0618-4918-93A4-A040166A4A09}"/>
              </a:ext>
            </a:extLst>
          </p:cNvPr>
          <p:cNvSpPr txBox="1"/>
          <p:nvPr/>
        </p:nvSpPr>
        <p:spPr>
          <a:xfrm>
            <a:off x="1571401" y="0"/>
            <a:ext cx="756084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>
                <a:solidFill>
                  <a:srgbClr val="FF0000"/>
                </a:solidFill>
              </a:rPr>
              <a:t>Séance 5 </a:t>
            </a:r>
            <a:r>
              <a:rPr lang="fr-FR" b="1" dirty="0">
                <a:solidFill>
                  <a:srgbClr val="FF0000"/>
                </a:solidFill>
              </a:rPr>
              <a:t>: Que se passe-t-il lorsqu’un aliment est mal conservé ?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2133ABA-199B-4515-BD91-4EE6C4F2C227}"/>
              </a:ext>
            </a:extLst>
          </p:cNvPr>
          <p:cNvSpPr txBox="1"/>
          <p:nvPr/>
        </p:nvSpPr>
        <p:spPr>
          <a:xfrm>
            <a:off x="0" y="188640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SCIENCES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57E6D8-657F-4ACE-8739-A1B25A48869B}"/>
              </a:ext>
            </a:extLst>
          </p:cNvPr>
          <p:cNvSpPr txBox="1"/>
          <p:nvPr/>
        </p:nvSpPr>
        <p:spPr>
          <a:xfrm>
            <a:off x="1403648" y="76470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AA7D216-A656-4968-9FBF-623CCC9EC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065784"/>
              </p:ext>
            </p:extLst>
          </p:nvPr>
        </p:nvGraphicFramePr>
        <p:xfrm>
          <a:off x="179512" y="970597"/>
          <a:ext cx="8784975" cy="55066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539882106"/>
                    </a:ext>
                  </a:extLst>
                </a:gridCol>
                <a:gridCol w="2344088">
                  <a:extLst>
                    <a:ext uri="{9D8B030D-6E8A-4147-A177-3AD203B41FA5}">
                      <a16:colId xmlns:a16="http://schemas.microsoft.com/office/drawing/2014/main" val="1403827627"/>
                    </a:ext>
                  </a:extLst>
                </a:gridCol>
                <a:gridCol w="2180156">
                  <a:extLst>
                    <a:ext uri="{9D8B030D-6E8A-4147-A177-3AD203B41FA5}">
                      <a16:colId xmlns:a16="http://schemas.microsoft.com/office/drawing/2014/main" val="500648083"/>
                    </a:ext>
                  </a:extLst>
                </a:gridCol>
                <a:gridCol w="2244507">
                  <a:extLst>
                    <a:ext uri="{9D8B030D-6E8A-4147-A177-3AD203B41FA5}">
                      <a16:colId xmlns:a16="http://schemas.microsoft.com/office/drawing/2014/main" val="534794506"/>
                    </a:ext>
                  </a:extLst>
                </a:gridCol>
              </a:tblGrid>
              <a:tr h="1088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JOUR 1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6" marR="435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JOUR 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6" marR="435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79924"/>
                  </a:ext>
                </a:extLst>
              </a:tr>
              <a:tr h="562344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Hypothèse 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fr-FR" sz="15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6" marR="43536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940145"/>
                  </a:ext>
                </a:extLst>
              </a:tr>
              <a:tr h="385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Confiture dans le pot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6" marR="43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Confiture laissée à l’air libre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6" marR="43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Confiture dans le pot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6" marR="43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Confiture laissée à l’air libre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6" marR="43536" marT="0" marB="0"/>
                </a:tc>
                <a:extLst>
                  <a:ext uri="{0D108BD9-81ED-4DB2-BD59-A6C34878D82A}">
                    <a16:rowId xmlns:a16="http://schemas.microsoft.com/office/drawing/2014/main" val="311970391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05DE016-9E6C-471F-93AD-C9C111FB7437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22757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57E6D8-657F-4ACE-8739-A1B25A48869B}"/>
              </a:ext>
            </a:extLst>
          </p:cNvPr>
          <p:cNvSpPr txBox="1"/>
          <p:nvPr/>
        </p:nvSpPr>
        <p:spPr>
          <a:xfrm>
            <a:off x="1403648" y="76470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10" name="Tableau 12">
            <a:extLst>
              <a:ext uri="{FF2B5EF4-FFF2-40B4-BE49-F238E27FC236}">
                <a16:creationId xmlns:a16="http://schemas.microsoft.com/office/drawing/2014/main" id="{A5284BD3-91AD-436E-A56D-124AE0250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98633"/>
              </p:ext>
            </p:extLst>
          </p:nvPr>
        </p:nvGraphicFramePr>
        <p:xfrm>
          <a:off x="323528" y="260648"/>
          <a:ext cx="8496944" cy="623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292">
                  <a:extLst>
                    <a:ext uri="{9D8B030D-6E8A-4147-A177-3AD203B41FA5}">
                      <a16:colId xmlns:a16="http://schemas.microsoft.com/office/drawing/2014/main" val="4242316223"/>
                    </a:ext>
                  </a:extLst>
                </a:gridCol>
                <a:gridCol w="7155652">
                  <a:extLst>
                    <a:ext uri="{9D8B030D-6E8A-4147-A177-3AD203B41FA5}">
                      <a16:colId xmlns:a16="http://schemas.microsoft.com/office/drawing/2014/main" val="537292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OBSERVATIONS (aspect de la confiture, couleur, apparition d’éléments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265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80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03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 d’observation, pas d’école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4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Pas d’observation, pas d’école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72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67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0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Pas d’observation, pas d’école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00667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D007C043-1B90-41D3-97DE-4A24CCAD58D7}"/>
              </a:ext>
            </a:extLst>
          </p:cNvPr>
          <p:cNvSpPr txBox="1"/>
          <p:nvPr/>
        </p:nvSpPr>
        <p:spPr>
          <a:xfrm>
            <a:off x="6588224" y="648866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40936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Ferme du Lacay - Pack De 10 Sachets De Pruneaux D'agen Mi-cuit Bio Cal. Maxi Géant - 375g">
            <a:extLst>
              <a:ext uri="{FF2B5EF4-FFF2-40B4-BE49-F238E27FC236}">
                <a16:creationId xmlns:a16="http://schemas.microsoft.com/office/drawing/2014/main" id="{72576F5A-F4B1-4DE4-A835-276EAEF4A5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237626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Image 2">
            <a:extLst>
              <a:ext uri="{FF2B5EF4-FFF2-40B4-BE49-F238E27FC236}">
                <a16:creationId xmlns:a16="http://schemas.microsoft.com/office/drawing/2014/main" id="{24F43ECA-E8BB-407A-935D-F92793DB0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27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1">
            <a:extLst>
              <a:ext uri="{FF2B5EF4-FFF2-40B4-BE49-F238E27FC236}">
                <a16:creationId xmlns:a16="http://schemas.microsoft.com/office/drawing/2014/main" id="{D7662D72-91D4-4009-8A14-818A0866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498"/>
            <a:ext cx="5112568" cy="26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BF6427-DD56-4ED6-A6C0-36B4C2063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6493C-3472-48FF-A753-0DCD3DA22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4" descr="Confiture de figues sans morceaux | Aux Fourneaux">
            <a:extLst>
              <a:ext uri="{FF2B5EF4-FFF2-40B4-BE49-F238E27FC236}">
                <a16:creationId xmlns:a16="http://schemas.microsoft.com/office/drawing/2014/main" id="{7CF32DD5-327C-48C7-8E9F-6A3363E7F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175899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898C8E-A262-42D3-927D-E8D7BA6A7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780928"/>
            <a:ext cx="864096" cy="2467734"/>
          </a:xfrm>
          <a:prstGeom prst="rect">
            <a:avLst/>
          </a:prstGeom>
        </p:spPr>
      </p:pic>
      <p:pic>
        <p:nvPicPr>
          <p:cNvPr id="9" name="Picture 12" descr="Salaison , saumurage, curage">
            <a:extLst>
              <a:ext uri="{FF2B5EF4-FFF2-40B4-BE49-F238E27FC236}">
                <a16:creationId xmlns:a16="http://schemas.microsoft.com/office/drawing/2014/main" id="{A33B9B34-FC52-4717-88C0-ADAF24B5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481551" cy="14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Tranches saumon fumé à froid Écosse • Fumaison Occitane">
            <a:extLst>
              <a:ext uri="{FF2B5EF4-FFF2-40B4-BE49-F238E27FC236}">
                <a16:creationId xmlns:a16="http://schemas.microsoft.com/office/drawing/2014/main" id="{BCB9CB64-193B-41AF-A64E-281487BC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onserver vos légumes en bocaux - Permaculture">
            <a:extLst>
              <a:ext uri="{FF2B5EF4-FFF2-40B4-BE49-F238E27FC236}">
                <a16:creationId xmlns:a16="http://schemas.microsoft.com/office/drawing/2014/main" id="{84538A35-5FFC-4E9E-89DF-BF9A43F7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6B241D6-9A64-4BC5-8F2C-0ED31AFC90C7}"/>
              </a:ext>
            </a:extLst>
          </p:cNvPr>
          <p:cNvSpPr txBox="1"/>
          <p:nvPr/>
        </p:nvSpPr>
        <p:spPr>
          <a:xfrm>
            <a:off x="6660232" y="648866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43660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984E43C-ED33-4098-A141-622C438AF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243408"/>
            <a:ext cx="7317432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A53010E-ABB9-49A8-9E74-6D515F2F03CD}"/>
              </a:ext>
            </a:extLst>
          </p:cNvPr>
          <p:cNvSpPr txBox="1"/>
          <p:nvPr/>
        </p:nvSpPr>
        <p:spPr>
          <a:xfrm>
            <a:off x="1475656" y="1484784"/>
            <a:ext cx="2767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A consommer avant le 12/01/2015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788D9B0-956E-4D4F-BEFE-793A0336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9330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BC08CCE-C1CC-4771-9439-4566C66F2AD3}"/>
              </a:ext>
            </a:extLst>
          </p:cNvPr>
          <p:cNvSpPr txBox="1"/>
          <p:nvPr/>
        </p:nvSpPr>
        <p:spPr>
          <a:xfrm rot="21111055">
            <a:off x="6007390" y="1780175"/>
            <a:ext cx="1783933" cy="1754326"/>
          </a:xfrm>
          <a:custGeom>
            <a:avLst/>
            <a:gdLst>
              <a:gd name="connsiteX0" fmla="*/ 0 w 1872208"/>
              <a:gd name="connsiteY0" fmla="*/ 0 h 369332"/>
              <a:gd name="connsiteX1" fmla="*/ 1872208 w 1872208"/>
              <a:gd name="connsiteY1" fmla="*/ 0 h 369332"/>
              <a:gd name="connsiteX2" fmla="*/ 1872208 w 1872208"/>
              <a:gd name="connsiteY2" fmla="*/ 369332 h 369332"/>
              <a:gd name="connsiteX3" fmla="*/ 0 w 1872208"/>
              <a:gd name="connsiteY3" fmla="*/ 369332 h 369332"/>
              <a:gd name="connsiteX4" fmla="*/ 0 w 1872208"/>
              <a:gd name="connsiteY4" fmla="*/ 0 h 369332"/>
              <a:gd name="connsiteX0" fmla="*/ 0 w 1931839"/>
              <a:gd name="connsiteY0" fmla="*/ 0 h 531825"/>
              <a:gd name="connsiteX1" fmla="*/ 1931839 w 1931839"/>
              <a:gd name="connsiteY1" fmla="*/ 162493 h 531825"/>
              <a:gd name="connsiteX2" fmla="*/ 1931839 w 1931839"/>
              <a:gd name="connsiteY2" fmla="*/ 531825 h 531825"/>
              <a:gd name="connsiteX3" fmla="*/ 59631 w 1931839"/>
              <a:gd name="connsiteY3" fmla="*/ 531825 h 531825"/>
              <a:gd name="connsiteX4" fmla="*/ 0 w 1931839"/>
              <a:gd name="connsiteY4" fmla="*/ 0 h 531825"/>
              <a:gd name="connsiteX0" fmla="*/ 0 w 1931839"/>
              <a:gd name="connsiteY0" fmla="*/ 0 h 531825"/>
              <a:gd name="connsiteX1" fmla="*/ 1931839 w 1931839"/>
              <a:gd name="connsiteY1" fmla="*/ 162493 h 531825"/>
              <a:gd name="connsiteX2" fmla="*/ 1931839 w 1931839"/>
              <a:gd name="connsiteY2" fmla="*/ 531825 h 531825"/>
              <a:gd name="connsiteX3" fmla="*/ 59631 w 1931839"/>
              <a:gd name="connsiteY3" fmla="*/ 531825 h 531825"/>
              <a:gd name="connsiteX4" fmla="*/ 0 w 1931839"/>
              <a:gd name="connsiteY4" fmla="*/ 0 h 531825"/>
              <a:gd name="connsiteX0" fmla="*/ 0 w 1931839"/>
              <a:gd name="connsiteY0" fmla="*/ 346851 h 878676"/>
              <a:gd name="connsiteX1" fmla="*/ 1791085 w 1931839"/>
              <a:gd name="connsiteY1" fmla="*/ 3640 h 878676"/>
              <a:gd name="connsiteX2" fmla="*/ 1931839 w 1931839"/>
              <a:gd name="connsiteY2" fmla="*/ 878676 h 878676"/>
              <a:gd name="connsiteX3" fmla="*/ 59631 w 1931839"/>
              <a:gd name="connsiteY3" fmla="*/ 878676 h 878676"/>
              <a:gd name="connsiteX4" fmla="*/ 0 w 1931839"/>
              <a:gd name="connsiteY4" fmla="*/ 346851 h 878676"/>
              <a:gd name="connsiteX0" fmla="*/ 0 w 1931839"/>
              <a:gd name="connsiteY0" fmla="*/ 343211 h 875036"/>
              <a:gd name="connsiteX1" fmla="*/ 1791085 w 1931839"/>
              <a:gd name="connsiteY1" fmla="*/ 0 h 875036"/>
              <a:gd name="connsiteX2" fmla="*/ 1931839 w 1931839"/>
              <a:gd name="connsiteY2" fmla="*/ 875036 h 875036"/>
              <a:gd name="connsiteX3" fmla="*/ 59631 w 1931839"/>
              <a:gd name="connsiteY3" fmla="*/ 875036 h 875036"/>
              <a:gd name="connsiteX4" fmla="*/ 0 w 1931839"/>
              <a:gd name="connsiteY4" fmla="*/ 343211 h 875036"/>
              <a:gd name="connsiteX0" fmla="*/ 0 w 1931839"/>
              <a:gd name="connsiteY0" fmla="*/ 343211 h 1170222"/>
              <a:gd name="connsiteX1" fmla="*/ 1791085 w 1931839"/>
              <a:gd name="connsiteY1" fmla="*/ 0 h 1170222"/>
              <a:gd name="connsiteX2" fmla="*/ 1931839 w 1931839"/>
              <a:gd name="connsiteY2" fmla="*/ 875036 h 1170222"/>
              <a:gd name="connsiteX3" fmla="*/ 301586 w 1931839"/>
              <a:gd name="connsiteY3" fmla="*/ 1170222 h 1170222"/>
              <a:gd name="connsiteX4" fmla="*/ 0 w 1931839"/>
              <a:gd name="connsiteY4" fmla="*/ 343211 h 1170222"/>
              <a:gd name="connsiteX0" fmla="*/ 0 w 1791085"/>
              <a:gd name="connsiteY0" fmla="*/ 343211 h 1246277"/>
              <a:gd name="connsiteX1" fmla="*/ 1791085 w 1791085"/>
              <a:gd name="connsiteY1" fmla="*/ 0 h 1246277"/>
              <a:gd name="connsiteX2" fmla="*/ 1547085 w 1791085"/>
              <a:gd name="connsiteY2" fmla="*/ 1246277 h 1246277"/>
              <a:gd name="connsiteX3" fmla="*/ 301586 w 1791085"/>
              <a:gd name="connsiteY3" fmla="*/ 1170222 h 1246277"/>
              <a:gd name="connsiteX4" fmla="*/ 0 w 1791085"/>
              <a:gd name="connsiteY4" fmla="*/ 343211 h 1246277"/>
              <a:gd name="connsiteX0" fmla="*/ 0 w 1791085"/>
              <a:gd name="connsiteY0" fmla="*/ 343211 h 1246277"/>
              <a:gd name="connsiteX1" fmla="*/ 1791085 w 1791085"/>
              <a:gd name="connsiteY1" fmla="*/ 0 h 1246277"/>
              <a:gd name="connsiteX2" fmla="*/ 1547085 w 1791085"/>
              <a:gd name="connsiteY2" fmla="*/ 1246277 h 1246277"/>
              <a:gd name="connsiteX3" fmla="*/ 301586 w 1791085"/>
              <a:gd name="connsiteY3" fmla="*/ 1170222 h 1246277"/>
              <a:gd name="connsiteX4" fmla="*/ 0 w 1791085"/>
              <a:gd name="connsiteY4" fmla="*/ 343211 h 1246277"/>
              <a:gd name="connsiteX0" fmla="*/ 0 w 1764606"/>
              <a:gd name="connsiteY0" fmla="*/ 489114 h 1392180"/>
              <a:gd name="connsiteX1" fmla="*/ 1764606 w 1764606"/>
              <a:gd name="connsiteY1" fmla="*/ 0 h 1392180"/>
              <a:gd name="connsiteX2" fmla="*/ 1547085 w 1764606"/>
              <a:gd name="connsiteY2" fmla="*/ 1392180 h 1392180"/>
              <a:gd name="connsiteX3" fmla="*/ 301586 w 1764606"/>
              <a:gd name="connsiteY3" fmla="*/ 1316125 h 1392180"/>
              <a:gd name="connsiteX4" fmla="*/ 0 w 1764606"/>
              <a:gd name="connsiteY4" fmla="*/ 489114 h 1392180"/>
              <a:gd name="connsiteX0" fmla="*/ 0 w 1772198"/>
              <a:gd name="connsiteY0" fmla="*/ 489114 h 1392180"/>
              <a:gd name="connsiteX1" fmla="*/ 1764606 w 1772198"/>
              <a:gd name="connsiteY1" fmla="*/ 0 h 1392180"/>
              <a:gd name="connsiteX2" fmla="*/ 1547085 w 1772198"/>
              <a:gd name="connsiteY2" fmla="*/ 1392180 h 1392180"/>
              <a:gd name="connsiteX3" fmla="*/ 301586 w 1772198"/>
              <a:gd name="connsiteY3" fmla="*/ 1316125 h 1392180"/>
              <a:gd name="connsiteX4" fmla="*/ 0 w 1772198"/>
              <a:gd name="connsiteY4" fmla="*/ 489114 h 1392180"/>
              <a:gd name="connsiteX0" fmla="*/ 0 w 1851687"/>
              <a:gd name="connsiteY0" fmla="*/ 217193 h 1392180"/>
              <a:gd name="connsiteX1" fmla="*/ 1844095 w 1851687"/>
              <a:gd name="connsiteY1" fmla="*/ 0 h 1392180"/>
              <a:gd name="connsiteX2" fmla="*/ 1626574 w 1851687"/>
              <a:gd name="connsiteY2" fmla="*/ 1392180 h 1392180"/>
              <a:gd name="connsiteX3" fmla="*/ 381075 w 1851687"/>
              <a:gd name="connsiteY3" fmla="*/ 1316125 h 1392180"/>
              <a:gd name="connsiteX4" fmla="*/ 0 w 1851687"/>
              <a:gd name="connsiteY4" fmla="*/ 217193 h 1392180"/>
              <a:gd name="connsiteX0" fmla="*/ 0 w 1796365"/>
              <a:gd name="connsiteY0" fmla="*/ 368082 h 1543069"/>
              <a:gd name="connsiteX1" fmla="*/ 1782803 w 1796365"/>
              <a:gd name="connsiteY1" fmla="*/ 0 h 1543069"/>
              <a:gd name="connsiteX2" fmla="*/ 1626574 w 1796365"/>
              <a:gd name="connsiteY2" fmla="*/ 1543069 h 1543069"/>
              <a:gd name="connsiteX3" fmla="*/ 381075 w 1796365"/>
              <a:gd name="connsiteY3" fmla="*/ 1467014 h 1543069"/>
              <a:gd name="connsiteX4" fmla="*/ 0 w 1796365"/>
              <a:gd name="connsiteY4" fmla="*/ 368082 h 1543069"/>
              <a:gd name="connsiteX0" fmla="*/ 0 w 1796365"/>
              <a:gd name="connsiteY0" fmla="*/ 368082 h 1543069"/>
              <a:gd name="connsiteX1" fmla="*/ 1782803 w 1796365"/>
              <a:gd name="connsiteY1" fmla="*/ 0 h 1543069"/>
              <a:gd name="connsiteX2" fmla="*/ 1626574 w 1796365"/>
              <a:gd name="connsiteY2" fmla="*/ 1543069 h 1543069"/>
              <a:gd name="connsiteX3" fmla="*/ 588325 w 1796365"/>
              <a:gd name="connsiteY3" fmla="*/ 1425635 h 1543069"/>
              <a:gd name="connsiteX4" fmla="*/ 0 w 1796365"/>
              <a:gd name="connsiteY4" fmla="*/ 368082 h 1543069"/>
              <a:gd name="connsiteX0" fmla="*/ 0 w 1796365"/>
              <a:gd name="connsiteY0" fmla="*/ 368082 h 1543069"/>
              <a:gd name="connsiteX1" fmla="*/ 1782803 w 1796365"/>
              <a:gd name="connsiteY1" fmla="*/ 0 h 1543069"/>
              <a:gd name="connsiteX2" fmla="*/ 1626574 w 1796365"/>
              <a:gd name="connsiteY2" fmla="*/ 1543069 h 1543069"/>
              <a:gd name="connsiteX3" fmla="*/ 588325 w 1796365"/>
              <a:gd name="connsiteY3" fmla="*/ 1425635 h 1543069"/>
              <a:gd name="connsiteX4" fmla="*/ 0 w 1796365"/>
              <a:gd name="connsiteY4" fmla="*/ 368082 h 1543069"/>
              <a:gd name="connsiteX0" fmla="*/ 0 w 1788704"/>
              <a:gd name="connsiteY0" fmla="*/ 368082 h 1425635"/>
              <a:gd name="connsiteX1" fmla="*/ 1782803 w 1788704"/>
              <a:gd name="connsiteY1" fmla="*/ 0 h 1425635"/>
              <a:gd name="connsiteX2" fmla="*/ 1528833 w 1788704"/>
              <a:gd name="connsiteY2" fmla="*/ 1315906 h 1425635"/>
              <a:gd name="connsiteX3" fmla="*/ 588325 w 1788704"/>
              <a:gd name="connsiteY3" fmla="*/ 1425635 h 1425635"/>
              <a:gd name="connsiteX4" fmla="*/ 0 w 1788704"/>
              <a:gd name="connsiteY4" fmla="*/ 368082 h 1425635"/>
              <a:gd name="connsiteX0" fmla="*/ 0 w 1788704"/>
              <a:gd name="connsiteY0" fmla="*/ 368082 h 1425635"/>
              <a:gd name="connsiteX1" fmla="*/ 1782803 w 1788704"/>
              <a:gd name="connsiteY1" fmla="*/ 0 h 1425635"/>
              <a:gd name="connsiteX2" fmla="*/ 1528833 w 1788704"/>
              <a:gd name="connsiteY2" fmla="*/ 1315906 h 1425635"/>
              <a:gd name="connsiteX3" fmla="*/ 588325 w 1788704"/>
              <a:gd name="connsiteY3" fmla="*/ 1425635 h 1425635"/>
              <a:gd name="connsiteX4" fmla="*/ 0 w 1788704"/>
              <a:gd name="connsiteY4" fmla="*/ 368082 h 1425635"/>
              <a:gd name="connsiteX0" fmla="*/ 0 w 1783933"/>
              <a:gd name="connsiteY0" fmla="*/ 416162 h 1473715"/>
              <a:gd name="connsiteX1" fmla="*/ 1777845 w 1783933"/>
              <a:gd name="connsiteY1" fmla="*/ 0 h 1473715"/>
              <a:gd name="connsiteX2" fmla="*/ 1528833 w 1783933"/>
              <a:gd name="connsiteY2" fmla="*/ 1363986 h 1473715"/>
              <a:gd name="connsiteX3" fmla="*/ 588325 w 1783933"/>
              <a:gd name="connsiteY3" fmla="*/ 1473715 h 1473715"/>
              <a:gd name="connsiteX4" fmla="*/ 0 w 1783933"/>
              <a:gd name="connsiteY4" fmla="*/ 416162 h 14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933" h="1473715">
                <a:moveTo>
                  <a:pt x="0" y="416162"/>
                </a:moveTo>
                <a:cubicBezTo>
                  <a:pt x="650538" y="589697"/>
                  <a:pt x="1420555" y="425062"/>
                  <a:pt x="1777845" y="0"/>
                </a:cubicBezTo>
                <a:cubicBezTo>
                  <a:pt x="1812559" y="432044"/>
                  <a:pt x="1694723" y="936983"/>
                  <a:pt x="1528833" y="1363986"/>
                </a:cubicBezTo>
                <a:lnTo>
                  <a:pt x="588325" y="1473715"/>
                </a:lnTo>
                <a:cubicBezTo>
                  <a:pt x="214823" y="1119480"/>
                  <a:pt x="196108" y="768680"/>
                  <a:pt x="0" y="416162"/>
                </a:cubicBezTo>
                <a:close/>
              </a:path>
            </a:pathLst>
          </a:custGeom>
          <a:solidFill>
            <a:srgbClr val="E6252A"/>
          </a:solidFill>
          <a:ln>
            <a:solidFill>
              <a:srgbClr val="D72428"/>
            </a:solidFill>
          </a:ln>
        </p:spPr>
        <p:txBody>
          <a:bodyPr wrap="square" rtlCol="0">
            <a:spAutoFit/>
          </a:bodyPr>
          <a:lstStyle/>
          <a:p>
            <a:endParaRPr lang="fr-FR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FR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FR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ROI SOUPE</a:t>
            </a:r>
          </a:p>
          <a:p>
            <a:endParaRPr lang="fr-FR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FR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A51937-E7F7-4B27-BC8C-D5A4D2B765B7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36511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6F21A5-740D-4068-810A-13804E09A179}"/>
              </a:ext>
            </a:extLst>
          </p:cNvPr>
          <p:cNvSpPr txBox="1"/>
          <p:nvPr/>
        </p:nvSpPr>
        <p:spPr>
          <a:xfrm>
            <a:off x="2051720" y="260648"/>
            <a:ext cx="640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Quels sont les facteurs qui font pourrir / moisir nos fruits ?</a:t>
            </a:r>
          </a:p>
        </p:txBody>
      </p:sp>
      <p:pic>
        <p:nvPicPr>
          <p:cNvPr id="1026" name="Picture 2" descr="JG + pomme verte pourrie avec un ver - smiley émoticône clipart ...">
            <a:extLst>
              <a:ext uri="{FF2B5EF4-FFF2-40B4-BE49-F238E27FC236}">
                <a16:creationId xmlns:a16="http://schemas.microsoft.com/office/drawing/2014/main" id="{6933141C-5372-40B6-9DCE-58C9F316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97"/>
            <a:ext cx="1469475" cy="14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C2B222-1972-440A-A6B8-F18F0BF93272}"/>
              </a:ext>
            </a:extLst>
          </p:cNvPr>
          <p:cNvSpPr txBox="1"/>
          <p:nvPr/>
        </p:nvSpPr>
        <p:spPr>
          <a:xfrm>
            <a:off x="1187624" y="155679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>
                <a:latin typeface="Comic Sans MS" panose="030F0702030302020204" pitchFamily="66" charset="0"/>
              </a:rPr>
              <a:t>Réfléchis tout seul et note tes hypothèses sur le cahier d’essai: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Qu’est-ce qui a fait pourrir les fruits ?</a:t>
            </a:r>
          </a:p>
        </p:txBody>
      </p:sp>
      <p:sp>
        <p:nvSpPr>
          <p:cNvPr id="5" name="Parchemin : horizontal 4">
            <a:extLst>
              <a:ext uri="{FF2B5EF4-FFF2-40B4-BE49-F238E27FC236}">
                <a16:creationId xmlns:a16="http://schemas.microsoft.com/office/drawing/2014/main" id="{814AFBE5-998D-405E-B37E-4CE44A8AFB09}"/>
              </a:ext>
            </a:extLst>
          </p:cNvPr>
          <p:cNvSpPr/>
          <p:nvPr/>
        </p:nvSpPr>
        <p:spPr>
          <a:xfrm>
            <a:off x="179512" y="2420888"/>
            <a:ext cx="8568952" cy="4104456"/>
          </a:xfrm>
          <a:prstGeom prst="horizontalScroll">
            <a:avLst>
              <a:gd name="adj" fmla="val 45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CEAEAF-8DD2-4EBC-9F6D-38AA653E2C79}"/>
              </a:ext>
            </a:extLst>
          </p:cNvPr>
          <p:cNvSpPr txBox="1"/>
          <p:nvPr/>
        </p:nvSpPr>
        <p:spPr>
          <a:xfrm>
            <a:off x="683568" y="299695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CC66FF"/>
                </a:solidFill>
              </a:rPr>
              <a:t>La chaleur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CC66FF"/>
                </a:solidFill>
              </a:rPr>
              <a:t>L’humidité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CC66FF"/>
                </a:solidFill>
              </a:rPr>
              <a:t>Les insectes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127127-06A9-46AE-9B1C-7FE9A1E1CC10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83551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6F21A5-740D-4068-810A-13804E09A179}"/>
              </a:ext>
            </a:extLst>
          </p:cNvPr>
          <p:cNvSpPr txBox="1"/>
          <p:nvPr/>
        </p:nvSpPr>
        <p:spPr>
          <a:xfrm>
            <a:off x="2051720" y="260648"/>
            <a:ext cx="640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Quels sont les facteurs qui font pourrir / moisir nos fruits ?</a:t>
            </a:r>
          </a:p>
        </p:txBody>
      </p:sp>
      <p:pic>
        <p:nvPicPr>
          <p:cNvPr id="1026" name="Picture 2" descr="JG + pomme verte pourrie avec un ver - smiley émoticône clipart ...">
            <a:extLst>
              <a:ext uri="{FF2B5EF4-FFF2-40B4-BE49-F238E27FC236}">
                <a16:creationId xmlns:a16="http://schemas.microsoft.com/office/drawing/2014/main" id="{6933141C-5372-40B6-9DCE-58C9F316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461813" cy="14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C2B222-1972-440A-A6B8-F18F0BF93272}"/>
              </a:ext>
            </a:extLst>
          </p:cNvPr>
          <p:cNvSpPr txBox="1"/>
          <p:nvPr/>
        </p:nvSpPr>
        <p:spPr>
          <a:xfrm>
            <a:off x="1979712" y="764704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2) Par groupes de 2, choisir une hypothèse proposée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3) Créer une expérience qui prouve que cette hypothèse fait pourrir le fruit (au brouillon)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4) Appeler la maîtresse quand le protocole expérimental est prêt</a:t>
            </a:r>
          </a:p>
        </p:txBody>
      </p:sp>
      <p:sp>
        <p:nvSpPr>
          <p:cNvPr id="5" name="Parchemin : horizontal 4">
            <a:extLst>
              <a:ext uri="{FF2B5EF4-FFF2-40B4-BE49-F238E27FC236}">
                <a16:creationId xmlns:a16="http://schemas.microsoft.com/office/drawing/2014/main" id="{814AFBE5-998D-405E-B37E-4CE44A8AFB09}"/>
              </a:ext>
            </a:extLst>
          </p:cNvPr>
          <p:cNvSpPr/>
          <p:nvPr/>
        </p:nvSpPr>
        <p:spPr>
          <a:xfrm>
            <a:off x="107504" y="2636912"/>
            <a:ext cx="8568952" cy="4104456"/>
          </a:xfrm>
          <a:prstGeom prst="horizontalScroll">
            <a:avLst>
              <a:gd name="adj" fmla="val 45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56C162-AD19-49BD-BE9C-3BE364EB2FAF}"/>
              </a:ext>
            </a:extLst>
          </p:cNvPr>
          <p:cNvSpPr txBox="1"/>
          <p:nvPr/>
        </p:nvSpPr>
        <p:spPr>
          <a:xfrm>
            <a:off x="539552" y="2924944"/>
            <a:ext cx="500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Ce que je ne dois pas oublier pour mon expérience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55028C-2E3B-4548-8889-90EC844BEF3F}"/>
              </a:ext>
            </a:extLst>
          </p:cNvPr>
          <p:cNvSpPr txBox="1"/>
          <p:nvPr/>
        </p:nvSpPr>
        <p:spPr>
          <a:xfrm>
            <a:off x="755576" y="3501008"/>
            <a:ext cx="130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matériel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682884-A00E-4450-91C9-5F3509656371}"/>
              </a:ext>
            </a:extLst>
          </p:cNvPr>
          <p:cNvSpPr txBox="1"/>
          <p:nvPr/>
        </p:nvSpPr>
        <p:spPr>
          <a:xfrm>
            <a:off x="755576" y="4575319"/>
            <a:ext cx="7848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Un témoin </a:t>
            </a:r>
            <a:r>
              <a:rPr lang="fr-FR" sz="1600" b="1" dirty="0">
                <a:solidFill>
                  <a:srgbClr val="0070C0"/>
                </a:solidFill>
              </a:rPr>
              <a:t>= un autre fruit sans le facteur que l’on expérimente, pour pouvoir ensuite comparer avec ce fruit avec celui qui subit le facteur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3FD258-7B2E-4F9D-9683-7AB94C337248}"/>
              </a:ext>
            </a:extLst>
          </p:cNvPr>
          <p:cNvSpPr txBox="1"/>
          <p:nvPr/>
        </p:nvSpPr>
        <p:spPr>
          <a:xfrm>
            <a:off x="755576" y="4077072"/>
            <a:ext cx="728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lieu ou les conditions qui vont me permettre de vérifier mon hypothèse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A44232-F529-4602-B235-686C7F1149C0}"/>
              </a:ext>
            </a:extLst>
          </p:cNvPr>
          <p:cNvSpPr txBox="1"/>
          <p:nvPr/>
        </p:nvSpPr>
        <p:spPr>
          <a:xfrm>
            <a:off x="755576" y="5877272"/>
            <a:ext cx="41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résultat attendu à la fin de l’expérience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013534-4EB0-458A-A4EB-B7CA30A1D543}"/>
              </a:ext>
            </a:extLst>
          </p:cNvPr>
          <p:cNvSpPr txBox="1"/>
          <p:nvPr/>
        </p:nvSpPr>
        <p:spPr>
          <a:xfrm>
            <a:off x="755576" y="5283033"/>
            <a:ext cx="428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Des schémas pour illustrer mon expérience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4B9DDC-95A9-460E-A276-7F17F57A9E47}"/>
              </a:ext>
            </a:extLst>
          </p:cNvPr>
          <p:cNvSpPr txBox="1"/>
          <p:nvPr/>
        </p:nvSpPr>
        <p:spPr>
          <a:xfrm>
            <a:off x="6732240" y="648866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2329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G + pomme verte pourrie avec un ver - smiley émoticône clipart ...">
            <a:extLst>
              <a:ext uri="{FF2B5EF4-FFF2-40B4-BE49-F238E27FC236}">
                <a16:creationId xmlns:a16="http://schemas.microsoft.com/office/drawing/2014/main" id="{6933141C-5372-40B6-9DCE-58C9F316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81326" cy="86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C2B222-1972-440A-A6B8-F18F0BF93272}"/>
              </a:ext>
            </a:extLst>
          </p:cNvPr>
          <p:cNvSpPr txBox="1"/>
          <p:nvPr/>
        </p:nvSpPr>
        <p:spPr>
          <a:xfrm>
            <a:off x="5004048" y="188640"/>
            <a:ext cx="4139952" cy="329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00" dirty="0">
                <a:latin typeface="Comic Sans MS" panose="030F0702030302020204" pitchFamily="66" charset="0"/>
              </a:rPr>
              <a:t>2) Par groupes de 2, choisir une</a:t>
            </a:r>
          </a:p>
          <a:p>
            <a:pPr algn="just">
              <a:lnSpc>
                <a:spcPct val="150000"/>
              </a:lnSpc>
            </a:pPr>
            <a:r>
              <a:rPr lang="fr-FR" sz="1300" dirty="0">
                <a:latin typeface="Comic Sans MS" panose="030F0702030302020204" pitchFamily="66" charset="0"/>
              </a:rPr>
              <a:t>hypothèse</a:t>
            </a:r>
          </a:p>
          <a:p>
            <a:pPr algn="just">
              <a:lnSpc>
                <a:spcPct val="200000"/>
              </a:lnSpc>
            </a:pPr>
            <a:r>
              <a:rPr lang="fr-FR" sz="1300" dirty="0">
                <a:latin typeface="Comic Sans MS" panose="030F0702030302020204" pitchFamily="66" charset="0"/>
              </a:rPr>
              <a:t>3) Créer une expérience qui prouve que cette hypothèse fait pourrir le fruit</a:t>
            </a:r>
          </a:p>
          <a:p>
            <a:pPr algn="just">
              <a:lnSpc>
                <a:spcPct val="200000"/>
              </a:lnSpc>
            </a:pPr>
            <a:r>
              <a:rPr lang="fr-FR" sz="1300" dirty="0">
                <a:latin typeface="Comic Sans MS" panose="030F0702030302020204" pitchFamily="66" charset="0"/>
              </a:rPr>
              <a:t>4) Appeler la maîtresse</a:t>
            </a:r>
          </a:p>
          <a:p>
            <a:pPr algn="just">
              <a:lnSpc>
                <a:spcPct val="200000"/>
              </a:lnSpc>
            </a:pPr>
            <a:r>
              <a:rPr lang="fr-FR" sz="1600" dirty="0">
                <a:latin typeface="Comic Sans MS" panose="030F0702030302020204" pitchFamily="66" charset="0"/>
              </a:rPr>
              <a:t>5) Après vérification de la maîtresse, recopier son expérience au propre sur feuille de classeur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37B07DA-CA1F-4B65-B2D4-2A43655CD9A6}"/>
              </a:ext>
            </a:extLst>
          </p:cNvPr>
          <p:cNvGrpSpPr/>
          <p:nvPr/>
        </p:nvGrpSpPr>
        <p:grpSpPr>
          <a:xfrm>
            <a:off x="179512" y="0"/>
            <a:ext cx="4789756" cy="3501008"/>
            <a:chOff x="107504" y="2420888"/>
            <a:chExt cx="8607939" cy="4104456"/>
          </a:xfrm>
        </p:grpSpPr>
        <p:sp>
          <p:nvSpPr>
            <p:cNvPr id="5" name="Parchemin : horizontal 4">
              <a:extLst>
                <a:ext uri="{FF2B5EF4-FFF2-40B4-BE49-F238E27FC236}">
                  <a16:creationId xmlns:a16="http://schemas.microsoft.com/office/drawing/2014/main" id="{814AFBE5-998D-405E-B37E-4CE44A8AFB09}"/>
                </a:ext>
              </a:extLst>
            </p:cNvPr>
            <p:cNvSpPr/>
            <p:nvPr/>
          </p:nvSpPr>
          <p:spPr>
            <a:xfrm>
              <a:off x="107504" y="2420888"/>
              <a:ext cx="8568952" cy="4104456"/>
            </a:xfrm>
            <a:prstGeom prst="horizontalScroll">
              <a:avLst>
                <a:gd name="adj" fmla="val 450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056C162-AD19-49BD-BE9C-3BE364EB2FAF}"/>
                </a:ext>
              </a:extLst>
            </p:cNvPr>
            <p:cNvSpPr txBox="1"/>
            <p:nvPr/>
          </p:nvSpPr>
          <p:spPr>
            <a:xfrm>
              <a:off x="386854" y="2753544"/>
              <a:ext cx="8328589" cy="75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u="sng" dirty="0"/>
                <a:t>Ce que je ne dois pas oublier pour mon expérience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255028C-2E3B-4548-8889-90EC844BEF3F}"/>
                </a:ext>
              </a:extLst>
            </p:cNvPr>
            <p:cNvSpPr txBox="1"/>
            <p:nvPr/>
          </p:nvSpPr>
          <p:spPr>
            <a:xfrm>
              <a:off x="366323" y="3570658"/>
              <a:ext cx="2792673" cy="432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rgbClr val="0070C0"/>
                  </a:solidFill>
                </a:rPr>
                <a:t>Le matériel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0682884-A00E-4450-91C9-5F3509656371}"/>
                </a:ext>
              </a:extLst>
            </p:cNvPr>
            <p:cNvSpPr txBox="1"/>
            <p:nvPr/>
          </p:nvSpPr>
          <p:spPr>
            <a:xfrm>
              <a:off x="366323" y="4752533"/>
              <a:ext cx="2599735" cy="432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rgbClr val="0070C0"/>
                  </a:solidFill>
                </a:rPr>
                <a:t>Un témoin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23FD258-7B2E-4F9D-9683-7AB94C337248}"/>
                </a:ext>
              </a:extLst>
            </p:cNvPr>
            <p:cNvSpPr txBox="1"/>
            <p:nvPr/>
          </p:nvSpPr>
          <p:spPr>
            <a:xfrm>
              <a:off x="366323" y="3992756"/>
              <a:ext cx="7806707" cy="75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rgbClr val="0070C0"/>
                  </a:solidFill>
                </a:rPr>
                <a:t>Le lieu ou les conditions qui vont me permettre de vérifier mon hypothèse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DA44232-F529-4602-B235-686C7F1149C0}"/>
                </a:ext>
              </a:extLst>
            </p:cNvPr>
            <p:cNvSpPr txBox="1"/>
            <p:nvPr/>
          </p:nvSpPr>
          <p:spPr>
            <a:xfrm>
              <a:off x="366323" y="5681148"/>
              <a:ext cx="7824494" cy="432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rgbClr val="0070C0"/>
                  </a:solidFill>
                </a:rPr>
                <a:t>Le résultat attendu à la fin de l’expérience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9013534-4EB0-458A-A4EB-B7CA30A1D543}"/>
                </a:ext>
              </a:extLst>
            </p:cNvPr>
            <p:cNvSpPr txBox="1"/>
            <p:nvPr/>
          </p:nvSpPr>
          <p:spPr>
            <a:xfrm>
              <a:off x="366323" y="5174631"/>
              <a:ext cx="8022372" cy="432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rgbClr val="0070C0"/>
                  </a:solidFill>
                </a:rPr>
                <a:t>Des schémas pour illustrer mon expérience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7CF569E4-16A8-4C1C-8760-C0112B467AA1}"/>
              </a:ext>
            </a:extLst>
          </p:cNvPr>
          <p:cNvSpPr txBox="1"/>
          <p:nvPr/>
        </p:nvSpPr>
        <p:spPr>
          <a:xfrm>
            <a:off x="502978" y="3770920"/>
            <a:ext cx="8568952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/>
              <a:t>Noms des élèves</a:t>
            </a:r>
          </a:p>
          <a:p>
            <a:pPr algn="ctr"/>
            <a:r>
              <a:rPr lang="fr-FR" b="1" u="sng" dirty="0"/>
              <a:t>TITRE DE NOTRE EXPERIENCE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FF0000"/>
                </a:solidFill>
              </a:rPr>
              <a:t>Notre hypothèse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FF0000"/>
                </a:solidFill>
              </a:rPr>
              <a:t>Le matériel nécessaire</a:t>
            </a:r>
          </a:p>
          <a:p>
            <a:endParaRPr lang="fr-FR" b="1" u="sng" dirty="0">
              <a:solidFill>
                <a:srgbClr val="FF0000"/>
              </a:solidFill>
            </a:endParaRPr>
          </a:p>
          <a:p>
            <a:r>
              <a:rPr lang="fr-FR" b="1" i="1" dirty="0"/>
              <a:t>Schémas et phrases d’explication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FF0000"/>
                </a:solidFill>
              </a:rPr>
              <a:t>Le résultat attendu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17328" y="4293096"/>
            <a:ext cx="252028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543710" y="4049012"/>
            <a:ext cx="1019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70C0"/>
                </a:solidFill>
              </a:rPr>
              <a:t>5 carreaux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467CAED-E2B5-4D77-860B-006984B1232D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03366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2">
            <a:extLst>
              <a:ext uri="{FF2B5EF4-FFF2-40B4-BE49-F238E27FC236}">
                <a16:creationId xmlns:a16="http://schemas.microsoft.com/office/drawing/2014/main" id="{CBD77F03-ECFA-4FF3-ACD9-7F2A425AF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85797"/>
              </p:ext>
            </p:extLst>
          </p:nvPr>
        </p:nvGraphicFramePr>
        <p:xfrm>
          <a:off x="179512" y="980728"/>
          <a:ext cx="8640960" cy="56052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5471">
                  <a:extLst>
                    <a:ext uri="{9D8B030D-6E8A-4147-A177-3AD203B41FA5}">
                      <a16:colId xmlns:a16="http://schemas.microsoft.com/office/drawing/2014/main" val="3193894412"/>
                    </a:ext>
                  </a:extLst>
                </a:gridCol>
                <a:gridCol w="2593039">
                  <a:extLst>
                    <a:ext uri="{9D8B030D-6E8A-4147-A177-3AD203B41FA5}">
                      <a16:colId xmlns:a16="http://schemas.microsoft.com/office/drawing/2014/main" val="3851120713"/>
                    </a:ext>
                  </a:extLst>
                </a:gridCol>
                <a:gridCol w="2709454">
                  <a:extLst>
                    <a:ext uri="{9D8B030D-6E8A-4147-A177-3AD203B41FA5}">
                      <a16:colId xmlns:a16="http://schemas.microsoft.com/office/drawing/2014/main" val="1158600836"/>
                    </a:ext>
                  </a:extLst>
                </a:gridCol>
                <a:gridCol w="2562996">
                  <a:extLst>
                    <a:ext uri="{9D8B030D-6E8A-4147-A177-3AD203B41FA5}">
                      <a16:colId xmlns:a16="http://schemas.microsoft.com/office/drawing/2014/main" val="6214834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Facteur observé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Aliment expérimenté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Aliment-témoin sain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114767"/>
                  </a:ext>
                </a:extLst>
              </a:tr>
              <a:tr h="9510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08502"/>
                  </a:ext>
                </a:extLst>
              </a:tr>
              <a:tr h="951029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8463"/>
                  </a:ext>
                </a:extLst>
              </a:tr>
              <a:tr h="951029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954144"/>
                  </a:ext>
                </a:extLst>
              </a:tr>
              <a:tr h="951029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80779"/>
                  </a:ext>
                </a:extLst>
              </a:tr>
            </a:tbl>
          </a:graphicData>
        </a:graphic>
      </p:graphicFrame>
      <p:pic>
        <p:nvPicPr>
          <p:cNvPr id="7" name="Picture 2" descr="JG + pomme verte pourrie avec un ver - smiley émoticône clipart ...">
            <a:extLst>
              <a:ext uri="{FF2B5EF4-FFF2-40B4-BE49-F238E27FC236}">
                <a16:creationId xmlns:a16="http://schemas.microsoft.com/office/drawing/2014/main" id="{6E7C48AD-BFDD-475B-8F2C-7318F988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9002" cy="8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D820D62-06EB-418B-8F5E-7F313B5429FC}"/>
              </a:ext>
            </a:extLst>
          </p:cNvPr>
          <p:cNvSpPr txBox="1"/>
          <p:nvPr/>
        </p:nvSpPr>
        <p:spPr>
          <a:xfrm>
            <a:off x="1619672" y="260648"/>
            <a:ext cx="640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Quels sont les facteurs qui font pourrir / moisir nos fruits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BA25C2-288A-4085-AD5D-839A7A65EBF4}"/>
              </a:ext>
            </a:extLst>
          </p:cNvPr>
          <p:cNvSpPr txBox="1"/>
          <p:nvPr/>
        </p:nvSpPr>
        <p:spPr>
          <a:xfrm>
            <a:off x="6732240" y="651608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71254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8C6B598-9DBB-4215-932A-D369AA5322D7}"/>
              </a:ext>
            </a:extLst>
          </p:cNvPr>
          <p:cNvCxnSpPr/>
          <p:nvPr/>
        </p:nvCxnSpPr>
        <p:spPr>
          <a:xfrm>
            <a:off x="1403648" y="260648"/>
            <a:ext cx="0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82477A5-FC21-4B9D-AF8B-E4F1796FE65D}"/>
              </a:ext>
            </a:extLst>
          </p:cNvPr>
          <p:cNvCxnSpPr/>
          <p:nvPr/>
        </p:nvCxnSpPr>
        <p:spPr>
          <a:xfrm>
            <a:off x="1403648" y="548680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5E12D7D8-1118-497B-86F1-8E525FDC9997}"/>
              </a:ext>
            </a:extLst>
          </p:cNvPr>
          <p:cNvSpPr txBox="1"/>
          <p:nvPr/>
        </p:nvSpPr>
        <p:spPr>
          <a:xfrm>
            <a:off x="2267744" y="332656"/>
            <a:ext cx="466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</a:rPr>
              <a:t>Séquence 1 : La conservation des aliments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D9AFA8-0618-4918-93A4-A040166A4A09}"/>
              </a:ext>
            </a:extLst>
          </p:cNvPr>
          <p:cNvSpPr txBox="1"/>
          <p:nvPr/>
        </p:nvSpPr>
        <p:spPr>
          <a:xfrm>
            <a:off x="1403648" y="980728"/>
            <a:ext cx="7560840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>
                <a:solidFill>
                  <a:srgbClr val="FF0000"/>
                </a:solidFill>
              </a:rPr>
              <a:t>Séances 1 et 2 </a:t>
            </a:r>
            <a:r>
              <a:rPr lang="fr-FR" b="1" dirty="0">
                <a:solidFill>
                  <a:srgbClr val="FF0000"/>
                </a:solidFill>
              </a:rPr>
              <a:t>: Expériences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Quels sont les facteurs qui font pourrir nos fruits ?</a:t>
            </a:r>
          </a:p>
          <a:p>
            <a:endParaRPr lang="fr-FR" dirty="0"/>
          </a:p>
          <a:p>
            <a:r>
              <a:rPr lang="fr-FR" i="1" dirty="0"/>
              <a:t>Coller son protocole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u="sng" dirty="0">
                <a:solidFill>
                  <a:srgbClr val="FF0000"/>
                </a:solidFill>
              </a:rPr>
              <a:t>Séance 3 : </a:t>
            </a:r>
            <a:r>
              <a:rPr lang="fr-FR" b="1" dirty="0">
                <a:solidFill>
                  <a:srgbClr val="FF0000"/>
                </a:solidFill>
              </a:rPr>
              <a:t>Quels sont les facteurs qui font pourrir nos fruits ?</a:t>
            </a:r>
          </a:p>
          <a:p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Différents facteurs sont responsables de la dégradation de nos aliments: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La chaleur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L’humidité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L’air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Les insectes</a:t>
            </a:r>
          </a:p>
          <a:p>
            <a:pPr>
              <a:lnSpc>
                <a:spcPct val="150000"/>
              </a:lnSpc>
            </a:pPr>
            <a:r>
              <a:rPr lang="fr-FR" dirty="0"/>
              <a:t>Ces facteurs permettent le développement des bactéries et des moisissures.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968913-0E8B-4163-9E13-44FB943F18D6}"/>
              </a:ext>
            </a:extLst>
          </p:cNvPr>
          <p:cNvSpPr txBox="1"/>
          <p:nvPr/>
        </p:nvSpPr>
        <p:spPr>
          <a:xfrm>
            <a:off x="1547664" y="18864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2 c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7F01268-5729-47A2-AA2A-8DB0382C9718}"/>
              </a:ext>
            </a:extLst>
          </p:cNvPr>
          <p:cNvSpPr/>
          <p:nvPr/>
        </p:nvSpPr>
        <p:spPr>
          <a:xfrm>
            <a:off x="1403648" y="836712"/>
            <a:ext cx="1353312" cy="207264"/>
          </a:xfrm>
          <a:custGeom>
            <a:avLst/>
            <a:gdLst>
              <a:gd name="connsiteX0" fmla="*/ 0 w 1353312"/>
              <a:gd name="connsiteY0" fmla="*/ 0 h 207264"/>
              <a:gd name="connsiteX1" fmla="*/ 85344 w 1353312"/>
              <a:gd name="connsiteY1" fmla="*/ 60960 h 207264"/>
              <a:gd name="connsiteX2" fmla="*/ 134112 w 1353312"/>
              <a:gd name="connsiteY2" fmla="*/ 24384 h 207264"/>
              <a:gd name="connsiteX3" fmla="*/ 182880 w 1353312"/>
              <a:gd name="connsiteY3" fmla="*/ 36576 h 207264"/>
              <a:gd name="connsiteX4" fmla="*/ 195072 w 1353312"/>
              <a:gd name="connsiteY4" fmla="*/ 73152 h 207264"/>
              <a:gd name="connsiteX5" fmla="*/ 207264 w 1353312"/>
              <a:gd name="connsiteY5" fmla="*/ 146304 h 207264"/>
              <a:gd name="connsiteX6" fmla="*/ 304800 w 1353312"/>
              <a:gd name="connsiteY6" fmla="*/ 170688 h 207264"/>
              <a:gd name="connsiteX7" fmla="*/ 377952 w 1353312"/>
              <a:gd name="connsiteY7" fmla="*/ 158496 h 207264"/>
              <a:gd name="connsiteX8" fmla="*/ 414528 w 1353312"/>
              <a:gd name="connsiteY8" fmla="*/ 24384 h 207264"/>
              <a:gd name="connsiteX9" fmla="*/ 487680 w 1353312"/>
              <a:gd name="connsiteY9" fmla="*/ 0 h 207264"/>
              <a:gd name="connsiteX10" fmla="*/ 609600 w 1353312"/>
              <a:gd name="connsiteY10" fmla="*/ 48768 h 207264"/>
              <a:gd name="connsiteX11" fmla="*/ 621792 w 1353312"/>
              <a:gd name="connsiteY11" fmla="*/ 85344 h 207264"/>
              <a:gd name="connsiteX12" fmla="*/ 633984 w 1353312"/>
              <a:gd name="connsiteY12" fmla="*/ 182880 h 207264"/>
              <a:gd name="connsiteX13" fmla="*/ 731520 w 1353312"/>
              <a:gd name="connsiteY13" fmla="*/ 182880 h 207264"/>
              <a:gd name="connsiteX14" fmla="*/ 768096 w 1353312"/>
              <a:gd name="connsiteY14" fmla="*/ 97536 h 207264"/>
              <a:gd name="connsiteX15" fmla="*/ 841248 w 1353312"/>
              <a:gd name="connsiteY15" fmla="*/ 24384 h 207264"/>
              <a:gd name="connsiteX16" fmla="*/ 914400 w 1353312"/>
              <a:gd name="connsiteY16" fmla="*/ 0 h 207264"/>
              <a:gd name="connsiteX17" fmla="*/ 975360 w 1353312"/>
              <a:gd name="connsiteY17" fmla="*/ 24384 h 207264"/>
              <a:gd name="connsiteX18" fmla="*/ 1036320 w 1353312"/>
              <a:gd name="connsiteY18" fmla="*/ 207264 h 207264"/>
              <a:gd name="connsiteX19" fmla="*/ 1158240 w 1353312"/>
              <a:gd name="connsiteY19" fmla="*/ 195072 h 207264"/>
              <a:gd name="connsiteX20" fmla="*/ 1170432 w 1353312"/>
              <a:gd name="connsiteY20" fmla="*/ 158496 h 207264"/>
              <a:gd name="connsiteX21" fmla="*/ 1194816 w 1353312"/>
              <a:gd name="connsiteY21" fmla="*/ 121920 h 207264"/>
              <a:gd name="connsiteX22" fmla="*/ 1231392 w 1353312"/>
              <a:gd name="connsiteY22" fmla="*/ 48768 h 207264"/>
              <a:gd name="connsiteX23" fmla="*/ 1267968 w 1353312"/>
              <a:gd name="connsiteY23" fmla="*/ 36576 h 207264"/>
              <a:gd name="connsiteX24" fmla="*/ 1316736 w 1353312"/>
              <a:gd name="connsiteY24" fmla="*/ 48768 h 207264"/>
              <a:gd name="connsiteX25" fmla="*/ 1353312 w 1353312"/>
              <a:gd name="connsiteY25" fmla="*/ 97536 h 2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53312" h="207264">
                <a:moveTo>
                  <a:pt x="0" y="0"/>
                </a:moveTo>
                <a:cubicBezTo>
                  <a:pt x="28448" y="20320"/>
                  <a:pt x="50948" y="54706"/>
                  <a:pt x="85344" y="60960"/>
                </a:cubicBezTo>
                <a:cubicBezTo>
                  <a:pt x="105336" y="64595"/>
                  <a:pt x="114399" y="29312"/>
                  <a:pt x="134112" y="24384"/>
                </a:cubicBezTo>
                <a:lnTo>
                  <a:pt x="182880" y="36576"/>
                </a:lnTo>
                <a:cubicBezTo>
                  <a:pt x="186944" y="48768"/>
                  <a:pt x="192284" y="60607"/>
                  <a:pt x="195072" y="73152"/>
                </a:cubicBezTo>
                <a:cubicBezTo>
                  <a:pt x="200435" y="97284"/>
                  <a:pt x="188788" y="129881"/>
                  <a:pt x="207264" y="146304"/>
                </a:cubicBezTo>
                <a:cubicBezTo>
                  <a:pt x="232312" y="168569"/>
                  <a:pt x="304800" y="170688"/>
                  <a:pt x="304800" y="170688"/>
                </a:cubicBezTo>
                <a:cubicBezTo>
                  <a:pt x="329184" y="166624"/>
                  <a:pt x="359183" y="174584"/>
                  <a:pt x="377952" y="158496"/>
                </a:cubicBezTo>
                <a:cubicBezTo>
                  <a:pt x="404502" y="135739"/>
                  <a:pt x="372035" y="38548"/>
                  <a:pt x="414528" y="24384"/>
                </a:cubicBezTo>
                <a:lnTo>
                  <a:pt x="487680" y="0"/>
                </a:lnTo>
                <a:cubicBezTo>
                  <a:pt x="574379" y="10837"/>
                  <a:pt x="578390" y="-13652"/>
                  <a:pt x="609600" y="48768"/>
                </a:cubicBezTo>
                <a:cubicBezTo>
                  <a:pt x="615347" y="60263"/>
                  <a:pt x="617728" y="73152"/>
                  <a:pt x="621792" y="85344"/>
                </a:cubicBezTo>
                <a:cubicBezTo>
                  <a:pt x="625856" y="117856"/>
                  <a:pt x="620677" y="152939"/>
                  <a:pt x="633984" y="182880"/>
                </a:cubicBezTo>
                <a:cubicBezTo>
                  <a:pt x="646226" y="210424"/>
                  <a:pt x="728895" y="183405"/>
                  <a:pt x="731520" y="182880"/>
                </a:cubicBezTo>
                <a:cubicBezTo>
                  <a:pt x="740328" y="156455"/>
                  <a:pt x="750878" y="119058"/>
                  <a:pt x="768096" y="97536"/>
                </a:cubicBezTo>
                <a:cubicBezTo>
                  <a:pt x="789638" y="70608"/>
                  <a:pt x="808533" y="35289"/>
                  <a:pt x="841248" y="24384"/>
                </a:cubicBezTo>
                <a:lnTo>
                  <a:pt x="914400" y="0"/>
                </a:lnTo>
                <a:cubicBezTo>
                  <a:pt x="934720" y="8128"/>
                  <a:pt x="967232" y="4064"/>
                  <a:pt x="975360" y="24384"/>
                </a:cubicBezTo>
                <a:cubicBezTo>
                  <a:pt x="1060272" y="236664"/>
                  <a:pt x="915693" y="146951"/>
                  <a:pt x="1036320" y="207264"/>
                </a:cubicBezTo>
                <a:cubicBezTo>
                  <a:pt x="1076960" y="203200"/>
                  <a:pt x="1119856" y="209030"/>
                  <a:pt x="1158240" y="195072"/>
                </a:cubicBezTo>
                <a:cubicBezTo>
                  <a:pt x="1170318" y="190680"/>
                  <a:pt x="1164685" y="169991"/>
                  <a:pt x="1170432" y="158496"/>
                </a:cubicBezTo>
                <a:cubicBezTo>
                  <a:pt x="1176985" y="145390"/>
                  <a:pt x="1188263" y="135026"/>
                  <a:pt x="1194816" y="121920"/>
                </a:cubicBezTo>
                <a:cubicBezTo>
                  <a:pt x="1209541" y="92471"/>
                  <a:pt x="1202275" y="72062"/>
                  <a:pt x="1231392" y="48768"/>
                </a:cubicBezTo>
                <a:cubicBezTo>
                  <a:pt x="1241427" y="40740"/>
                  <a:pt x="1255776" y="40640"/>
                  <a:pt x="1267968" y="36576"/>
                </a:cubicBezTo>
                <a:cubicBezTo>
                  <a:pt x="1284224" y="40640"/>
                  <a:pt x="1303863" y="38041"/>
                  <a:pt x="1316736" y="48768"/>
                </a:cubicBezTo>
                <a:cubicBezTo>
                  <a:pt x="1379620" y="101171"/>
                  <a:pt x="1314743" y="97536"/>
                  <a:pt x="1353312" y="97536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1FA2F39-B040-4ACF-8A02-F7F34AA485B9}"/>
              </a:ext>
            </a:extLst>
          </p:cNvPr>
          <p:cNvSpPr/>
          <p:nvPr/>
        </p:nvSpPr>
        <p:spPr>
          <a:xfrm>
            <a:off x="1403648" y="3356992"/>
            <a:ext cx="1353312" cy="207264"/>
          </a:xfrm>
          <a:custGeom>
            <a:avLst/>
            <a:gdLst>
              <a:gd name="connsiteX0" fmla="*/ 0 w 1353312"/>
              <a:gd name="connsiteY0" fmla="*/ 0 h 207264"/>
              <a:gd name="connsiteX1" fmla="*/ 85344 w 1353312"/>
              <a:gd name="connsiteY1" fmla="*/ 60960 h 207264"/>
              <a:gd name="connsiteX2" fmla="*/ 134112 w 1353312"/>
              <a:gd name="connsiteY2" fmla="*/ 24384 h 207264"/>
              <a:gd name="connsiteX3" fmla="*/ 182880 w 1353312"/>
              <a:gd name="connsiteY3" fmla="*/ 36576 h 207264"/>
              <a:gd name="connsiteX4" fmla="*/ 195072 w 1353312"/>
              <a:gd name="connsiteY4" fmla="*/ 73152 h 207264"/>
              <a:gd name="connsiteX5" fmla="*/ 207264 w 1353312"/>
              <a:gd name="connsiteY5" fmla="*/ 146304 h 207264"/>
              <a:gd name="connsiteX6" fmla="*/ 304800 w 1353312"/>
              <a:gd name="connsiteY6" fmla="*/ 170688 h 207264"/>
              <a:gd name="connsiteX7" fmla="*/ 377952 w 1353312"/>
              <a:gd name="connsiteY7" fmla="*/ 158496 h 207264"/>
              <a:gd name="connsiteX8" fmla="*/ 414528 w 1353312"/>
              <a:gd name="connsiteY8" fmla="*/ 24384 h 207264"/>
              <a:gd name="connsiteX9" fmla="*/ 487680 w 1353312"/>
              <a:gd name="connsiteY9" fmla="*/ 0 h 207264"/>
              <a:gd name="connsiteX10" fmla="*/ 609600 w 1353312"/>
              <a:gd name="connsiteY10" fmla="*/ 48768 h 207264"/>
              <a:gd name="connsiteX11" fmla="*/ 621792 w 1353312"/>
              <a:gd name="connsiteY11" fmla="*/ 85344 h 207264"/>
              <a:gd name="connsiteX12" fmla="*/ 633984 w 1353312"/>
              <a:gd name="connsiteY12" fmla="*/ 182880 h 207264"/>
              <a:gd name="connsiteX13" fmla="*/ 731520 w 1353312"/>
              <a:gd name="connsiteY13" fmla="*/ 182880 h 207264"/>
              <a:gd name="connsiteX14" fmla="*/ 768096 w 1353312"/>
              <a:gd name="connsiteY14" fmla="*/ 97536 h 207264"/>
              <a:gd name="connsiteX15" fmla="*/ 841248 w 1353312"/>
              <a:gd name="connsiteY15" fmla="*/ 24384 h 207264"/>
              <a:gd name="connsiteX16" fmla="*/ 914400 w 1353312"/>
              <a:gd name="connsiteY16" fmla="*/ 0 h 207264"/>
              <a:gd name="connsiteX17" fmla="*/ 975360 w 1353312"/>
              <a:gd name="connsiteY17" fmla="*/ 24384 h 207264"/>
              <a:gd name="connsiteX18" fmla="*/ 1036320 w 1353312"/>
              <a:gd name="connsiteY18" fmla="*/ 207264 h 207264"/>
              <a:gd name="connsiteX19" fmla="*/ 1158240 w 1353312"/>
              <a:gd name="connsiteY19" fmla="*/ 195072 h 207264"/>
              <a:gd name="connsiteX20" fmla="*/ 1170432 w 1353312"/>
              <a:gd name="connsiteY20" fmla="*/ 158496 h 207264"/>
              <a:gd name="connsiteX21" fmla="*/ 1194816 w 1353312"/>
              <a:gd name="connsiteY21" fmla="*/ 121920 h 207264"/>
              <a:gd name="connsiteX22" fmla="*/ 1231392 w 1353312"/>
              <a:gd name="connsiteY22" fmla="*/ 48768 h 207264"/>
              <a:gd name="connsiteX23" fmla="*/ 1267968 w 1353312"/>
              <a:gd name="connsiteY23" fmla="*/ 36576 h 207264"/>
              <a:gd name="connsiteX24" fmla="*/ 1316736 w 1353312"/>
              <a:gd name="connsiteY24" fmla="*/ 48768 h 207264"/>
              <a:gd name="connsiteX25" fmla="*/ 1353312 w 1353312"/>
              <a:gd name="connsiteY25" fmla="*/ 97536 h 2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53312" h="207264">
                <a:moveTo>
                  <a:pt x="0" y="0"/>
                </a:moveTo>
                <a:cubicBezTo>
                  <a:pt x="28448" y="20320"/>
                  <a:pt x="50948" y="54706"/>
                  <a:pt x="85344" y="60960"/>
                </a:cubicBezTo>
                <a:cubicBezTo>
                  <a:pt x="105336" y="64595"/>
                  <a:pt x="114399" y="29312"/>
                  <a:pt x="134112" y="24384"/>
                </a:cubicBezTo>
                <a:lnTo>
                  <a:pt x="182880" y="36576"/>
                </a:lnTo>
                <a:cubicBezTo>
                  <a:pt x="186944" y="48768"/>
                  <a:pt x="192284" y="60607"/>
                  <a:pt x="195072" y="73152"/>
                </a:cubicBezTo>
                <a:cubicBezTo>
                  <a:pt x="200435" y="97284"/>
                  <a:pt x="188788" y="129881"/>
                  <a:pt x="207264" y="146304"/>
                </a:cubicBezTo>
                <a:cubicBezTo>
                  <a:pt x="232312" y="168569"/>
                  <a:pt x="304800" y="170688"/>
                  <a:pt x="304800" y="170688"/>
                </a:cubicBezTo>
                <a:cubicBezTo>
                  <a:pt x="329184" y="166624"/>
                  <a:pt x="359183" y="174584"/>
                  <a:pt x="377952" y="158496"/>
                </a:cubicBezTo>
                <a:cubicBezTo>
                  <a:pt x="404502" y="135739"/>
                  <a:pt x="372035" y="38548"/>
                  <a:pt x="414528" y="24384"/>
                </a:cubicBezTo>
                <a:lnTo>
                  <a:pt x="487680" y="0"/>
                </a:lnTo>
                <a:cubicBezTo>
                  <a:pt x="574379" y="10837"/>
                  <a:pt x="578390" y="-13652"/>
                  <a:pt x="609600" y="48768"/>
                </a:cubicBezTo>
                <a:cubicBezTo>
                  <a:pt x="615347" y="60263"/>
                  <a:pt x="617728" y="73152"/>
                  <a:pt x="621792" y="85344"/>
                </a:cubicBezTo>
                <a:cubicBezTo>
                  <a:pt x="625856" y="117856"/>
                  <a:pt x="620677" y="152939"/>
                  <a:pt x="633984" y="182880"/>
                </a:cubicBezTo>
                <a:cubicBezTo>
                  <a:pt x="646226" y="210424"/>
                  <a:pt x="728895" y="183405"/>
                  <a:pt x="731520" y="182880"/>
                </a:cubicBezTo>
                <a:cubicBezTo>
                  <a:pt x="740328" y="156455"/>
                  <a:pt x="750878" y="119058"/>
                  <a:pt x="768096" y="97536"/>
                </a:cubicBezTo>
                <a:cubicBezTo>
                  <a:pt x="789638" y="70608"/>
                  <a:pt x="808533" y="35289"/>
                  <a:pt x="841248" y="24384"/>
                </a:cubicBezTo>
                <a:lnTo>
                  <a:pt x="914400" y="0"/>
                </a:lnTo>
                <a:cubicBezTo>
                  <a:pt x="934720" y="8128"/>
                  <a:pt x="967232" y="4064"/>
                  <a:pt x="975360" y="24384"/>
                </a:cubicBezTo>
                <a:cubicBezTo>
                  <a:pt x="1060272" y="236664"/>
                  <a:pt x="915693" y="146951"/>
                  <a:pt x="1036320" y="207264"/>
                </a:cubicBezTo>
                <a:cubicBezTo>
                  <a:pt x="1076960" y="203200"/>
                  <a:pt x="1119856" y="209030"/>
                  <a:pt x="1158240" y="195072"/>
                </a:cubicBezTo>
                <a:cubicBezTo>
                  <a:pt x="1170318" y="190680"/>
                  <a:pt x="1164685" y="169991"/>
                  <a:pt x="1170432" y="158496"/>
                </a:cubicBezTo>
                <a:cubicBezTo>
                  <a:pt x="1176985" y="145390"/>
                  <a:pt x="1188263" y="135026"/>
                  <a:pt x="1194816" y="121920"/>
                </a:cubicBezTo>
                <a:cubicBezTo>
                  <a:pt x="1209541" y="92471"/>
                  <a:pt x="1202275" y="72062"/>
                  <a:pt x="1231392" y="48768"/>
                </a:cubicBezTo>
                <a:cubicBezTo>
                  <a:pt x="1241427" y="40740"/>
                  <a:pt x="1255776" y="40640"/>
                  <a:pt x="1267968" y="36576"/>
                </a:cubicBezTo>
                <a:cubicBezTo>
                  <a:pt x="1284224" y="40640"/>
                  <a:pt x="1303863" y="38041"/>
                  <a:pt x="1316736" y="48768"/>
                </a:cubicBezTo>
                <a:cubicBezTo>
                  <a:pt x="1379620" y="101171"/>
                  <a:pt x="1314743" y="97536"/>
                  <a:pt x="1353312" y="97536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FDEA476-E3E8-4F64-B199-8FB9B4DCE75E}"/>
              </a:ext>
            </a:extLst>
          </p:cNvPr>
          <p:cNvGrpSpPr/>
          <p:nvPr/>
        </p:nvGrpSpPr>
        <p:grpSpPr>
          <a:xfrm>
            <a:off x="2555776" y="3933056"/>
            <a:ext cx="432048" cy="360040"/>
            <a:chOff x="7812360" y="188640"/>
            <a:chExt cx="432048" cy="576064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B60D612F-C0A0-44DC-B015-4F616A338E7E}"/>
                </a:ext>
              </a:extLst>
            </p:cNvPr>
            <p:cNvCxnSpPr/>
            <p:nvPr/>
          </p:nvCxnSpPr>
          <p:spPr>
            <a:xfrm>
              <a:off x="8244408" y="188640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FD4FF7C-AD4B-4527-9CD9-418F5F8C42FC}"/>
                </a:ext>
              </a:extLst>
            </p:cNvPr>
            <p:cNvCxnSpPr/>
            <p:nvPr/>
          </p:nvCxnSpPr>
          <p:spPr>
            <a:xfrm flipH="1">
              <a:off x="7812360" y="764704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C315DA9-99C4-4059-A404-4119CDE4A8A4}"/>
              </a:ext>
            </a:extLst>
          </p:cNvPr>
          <p:cNvGrpSpPr/>
          <p:nvPr/>
        </p:nvGrpSpPr>
        <p:grpSpPr>
          <a:xfrm>
            <a:off x="3995936" y="1124744"/>
            <a:ext cx="432048" cy="360040"/>
            <a:chOff x="7812360" y="188640"/>
            <a:chExt cx="432048" cy="576064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487ACC7-2057-4174-9A70-48E55C4ADC70}"/>
                </a:ext>
              </a:extLst>
            </p:cNvPr>
            <p:cNvCxnSpPr/>
            <p:nvPr/>
          </p:nvCxnSpPr>
          <p:spPr>
            <a:xfrm>
              <a:off x="8244408" y="188640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D27AE2F1-83BF-4CD5-80CE-71DEC3508E90}"/>
                </a:ext>
              </a:extLst>
            </p:cNvPr>
            <p:cNvCxnSpPr/>
            <p:nvPr/>
          </p:nvCxnSpPr>
          <p:spPr>
            <a:xfrm flipH="1">
              <a:off x="7812360" y="764704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3D0765B-F905-49A7-814B-9BF1A274D0C3}"/>
              </a:ext>
            </a:extLst>
          </p:cNvPr>
          <p:cNvGrpSpPr/>
          <p:nvPr/>
        </p:nvGrpSpPr>
        <p:grpSpPr>
          <a:xfrm>
            <a:off x="2555776" y="4365104"/>
            <a:ext cx="432048" cy="360040"/>
            <a:chOff x="7812360" y="188640"/>
            <a:chExt cx="432048" cy="576064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DB79224A-1AF0-46B7-AA2B-1DE56CAE92C4}"/>
                </a:ext>
              </a:extLst>
            </p:cNvPr>
            <p:cNvCxnSpPr/>
            <p:nvPr/>
          </p:nvCxnSpPr>
          <p:spPr>
            <a:xfrm>
              <a:off x="8244408" y="188640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43558554-17E9-4DA0-9401-3DA10EE11B37}"/>
                </a:ext>
              </a:extLst>
            </p:cNvPr>
            <p:cNvCxnSpPr/>
            <p:nvPr/>
          </p:nvCxnSpPr>
          <p:spPr>
            <a:xfrm flipH="1">
              <a:off x="7812360" y="764704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DFB8FE8-98FB-4EFF-9BDA-E276DCAFF34C}"/>
              </a:ext>
            </a:extLst>
          </p:cNvPr>
          <p:cNvGrpSpPr/>
          <p:nvPr/>
        </p:nvGrpSpPr>
        <p:grpSpPr>
          <a:xfrm>
            <a:off x="1907704" y="4797152"/>
            <a:ext cx="432048" cy="360040"/>
            <a:chOff x="7812360" y="188640"/>
            <a:chExt cx="432048" cy="576064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9B4F796-F21E-48AF-B12F-4A18DC5DE564}"/>
                </a:ext>
              </a:extLst>
            </p:cNvPr>
            <p:cNvCxnSpPr/>
            <p:nvPr/>
          </p:nvCxnSpPr>
          <p:spPr>
            <a:xfrm>
              <a:off x="8244408" y="188640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59D2BC43-36E5-4882-B709-33698E4536F7}"/>
                </a:ext>
              </a:extLst>
            </p:cNvPr>
            <p:cNvCxnSpPr/>
            <p:nvPr/>
          </p:nvCxnSpPr>
          <p:spPr>
            <a:xfrm flipH="1">
              <a:off x="7812360" y="764704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12133ABA-199B-4515-BD91-4EE6C4F2C227}"/>
              </a:ext>
            </a:extLst>
          </p:cNvPr>
          <p:cNvSpPr txBox="1"/>
          <p:nvPr/>
        </p:nvSpPr>
        <p:spPr>
          <a:xfrm>
            <a:off x="0" y="188640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SCIENCES 1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3D2B4D7-9612-4D7C-B496-7A6E1505CFFA}"/>
              </a:ext>
            </a:extLst>
          </p:cNvPr>
          <p:cNvSpPr/>
          <p:nvPr/>
        </p:nvSpPr>
        <p:spPr>
          <a:xfrm>
            <a:off x="1403648" y="2636912"/>
            <a:ext cx="1353312" cy="207264"/>
          </a:xfrm>
          <a:custGeom>
            <a:avLst/>
            <a:gdLst>
              <a:gd name="connsiteX0" fmla="*/ 0 w 1353312"/>
              <a:gd name="connsiteY0" fmla="*/ 0 h 207264"/>
              <a:gd name="connsiteX1" fmla="*/ 85344 w 1353312"/>
              <a:gd name="connsiteY1" fmla="*/ 60960 h 207264"/>
              <a:gd name="connsiteX2" fmla="*/ 134112 w 1353312"/>
              <a:gd name="connsiteY2" fmla="*/ 24384 h 207264"/>
              <a:gd name="connsiteX3" fmla="*/ 182880 w 1353312"/>
              <a:gd name="connsiteY3" fmla="*/ 36576 h 207264"/>
              <a:gd name="connsiteX4" fmla="*/ 195072 w 1353312"/>
              <a:gd name="connsiteY4" fmla="*/ 73152 h 207264"/>
              <a:gd name="connsiteX5" fmla="*/ 207264 w 1353312"/>
              <a:gd name="connsiteY5" fmla="*/ 146304 h 207264"/>
              <a:gd name="connsiteX6" fmla="*/ 304800 w 1353312"/>
              <a:gd name="connsiteY6" fmla="*/ 170688 h 207264"/>
              <a:gd name="connsiteX7" fmla="*/ 377952 w 1353312"/>
              <a:gd name="connsiteY7" fmla="*/ 158496 h 207264"/>
              <a:gd name="connsiteX8" fmla="*/ 414528 w 1353312"/>
              <a:gd name="connsiteY8" fmla="*/ 24384 h 207264"/>
              <a:gd name="connsiteX9" fmla="*/ 487680 w 1353312"/>
              <a:gd name="connsiteY9" fmla="*/ 0 h 207264"/>
              <a:gd name="connsiteX10" fmla="*/ 609600 w 1353312"/>
              <a:gd name="connsiteY10" fmla="*/ 48768 h 207264"/>
              <a:gd name="connsiteX11" fmla="*/ 621792 w 1353312"/>
              <a:gd name="connsiteY11" fmla="*/ 85344 h 207264"/>
              <a:gd name="connsiteX12" fmla="*/ 633984 w 1353312"/>
              <a:gd name="connsiteY12" fmla="*/ 182880 h 207264"/>
              <a:gd name="connsiteX13" fmla="*/ 731520 w 1353312"/>
              <a:gd name="connsiteY13" fmla="*/ 182880 h 207264"/>
              <a:gd name="connsiteX14" fmla="*/ 768096 w 1353312"/>
              <a:gd name="connsiteY14" fmla="*/ 97536 h 207264"/>
              <a:gd name="connsiteX15" fmla="*/ 841248 w 1353312"/>
              <a:gd name="connsiteY15" fmla="*/ 24384 h 207264"/>
              <a:gd name="connsiteX16" fmla="*/ 914400 w 1353312"/>
              <a:gd name="connsiteY16" fmla="*/ 0 h 207264"/>
              <a:gd name="connsiteX17" fmla="*/ 975360 w 1353312"/>
              <a:gd name="connsiteY17" fmla="*/ 24384 h 207264"/>
              <a:gd name="connsiteX18" fmla="*/ 1036320 w 1353312"/>
              <a:gd name="connsiteY18" fmla="*/ 207264 h 207264"/>
              <a:gd name="connsiteX19" fmla="*/ 1158240 w 1353312"/>
              <a:gd name="connsiteY19" fmla="*/ 195072 h 207264"/>
              <a:gd name="connsiteX20" fmla="*/ 1170432 w 1353312"/>
              <a:gd name="connsiteY20" fmla="*/ 158496 h 207264"/>
              <a:gd name="connsiteX21" fmla="*/ 1194816 w 1353312"/>
              <a:gd name="connsiteY21" fmla="*/ 121920 h 207264"/>
              <a:gd name="connsiteX22" fmla="*/ 1231392 w 1353312"/>
              <a:gd name="connsiteY22" fmla="*/ 48768 h 207264"/>
              <a:gd name="connsiteX23" fmla="*/ 1267968 w 1353312"/>
              <a:gd name="connsiteY23" fmla="*/ 36576 h 207264"/>
              <a:gd name="connsiteX24" fmla="*/ 1316736 w 1353312"/>
              <a:gd name="connsiteY24" fmla="*/ 48768 h 207264"/>
              <a:gd name="connsiteX25" fmla="*/ 1353312 w 1353312"/>
              <a:gd name="connsiteY25" fmla="*/ 97536 h 2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53312" h="207264">
                <a:moveTo>
                  <a:pt x="0" y="0"/>
                </a:moveTo>
                <a:cubicBezTo>
                  <a:pt x="28448" y="20320"/>
                  <a:pt x="50948" y="54706"/>
                  <a:pt x="85344" y="60960"/>
                </a:cubicBezTo>
                <a:cubicBezTo>
                  <a:pt x="105336" y="64595"/>
                  <a:pt x="114399" y="29312"/>
                  <a:pt x="134112" y="24384"/>
                </a:cubicBezTo>
                <a:lnTo>
                  <a:pt x="182880" y="36576"/>
                </a:lnTo>
                <a:cubicBezTo>
                  <a:pt x="186944" y="48768"/>
                  <a:pt x="192284" y="60607"/>
                  <a:pt x="195072" y="73152"/>
                </a:cubicBezTo>
                <a:cubicBezTo>
                  <a:pt x="200435" y="97284"/>
                  <a:pt x="188788" y="129881"/>
                  <a:pt x="207264" y="146304"/>
                </a:cubicBezTo>
                <a:cubicBezTo>
                  <a:pt x="232312" y="168569"/>
                  <a:pt x="304800" y="170688"/>
                  <a:pt x="304800" y="170688"/>
                </a:cubicBezTo>
                <a:cubicBezTo>
                  <a:pt x="329184" y="166624"/>
                  <a:pt x="359183" y="174584"/>
                  <a:pt x="377952" y="158496"/>
                </a:cubicBezTo>
                <a:cubicBezTo>
                  <a:pt x="404502" y="135739"/>
                  <a:pt x="372035" y="38548"/>
                  <a:pt x="414528" y="24384"/>
                </a:cubicBezTo>
                <a:lnTo>
                  <a:pt x="487680" y="0"/>
                </a:lnTo>
                <a:cubicBezTo>
                  <a:pt x="574379" y="10837"/>
                  <a:pt x="578390" y="-13652"/>
                  <a:pt x="609600" y="48768"/>
                </a:cubicBezTo>
                <a:cubicBezTo>
                  <a:pt x="615347" y="60263"/>
                  <a:pt x="617728" y="73152"/>
                  <a:pt x="621792" y="85344"/>
                </a:cubicBezTo>
                <a:cubicBezTo>
                  <a:pt x="625856" y="117856"/>
                  <a:pt x="620677" y="152939"/>
                  <a:pt x="633984" y="182880"/>
                </a:cubicBezTo>
                <a:cubicBezTo>
                  <a:pt x="646226" y="210424"/>
                  <a:pt x="728895" y="183405"/>
                  <a:pt x="731520" y="182880"/>
                </a:cubicBezTo>
                <a:cubicBezTo>
                  <a:pt x="740328" y="156455"/>
                  <a:pt x="750878" y="119058"/>
                  <a:pt x="768096" y="97536"/>
                </a:cubicBezTo>
                <a:cubicBezTo>
                  <a:pt x="789638" y="70608"/>
                  <a:pt x="808533" y="35289"/>
                  <a:pt x="841248" y="24384"/>
                </a:cubicBezTo>
                <a:lnTo>
                  <a:pt x="914400" y="0"/>
                </a:lnTo>
                <a:cubicBezTo>
                  <a:pt x="934720" y="8128"/>
                  <a:pt x="967232" y="4064"/>
                  <a:pt x="975360" y="24384"/>
                </a:cubicBezTo>
                <a:cubicBezTo>
                  <a:pt x="1060272" y="236664"/>
                  <a:pt x="915693" y="146951"/>
                  <a:pt x="1036320" y="207264"/>
                </a:cubicBezTo>
                <a:cubicBezTo>
                  <a:pt x="1076960" y="203200"/>
                  <a:pt x="1119856" y="209030"/>
                  <a:pt x="1158240" y="195072"/>
                </a:cubicBezTo>
                <a:cubicBezTo>
                  <a:pt x="1170318" y="190680"/>
                  <a:pt x="1164685" y="169991"/>
                  <a:pt x="1170432" y="158496"/>
                </a:cubicBezTo>
                <a:cubicBezTo>
                  <a:pt x="1176985" y="145390"/>
                  <a:pt x="1188263" y="135026"/>
                  <a:pt x="1194816" y="121920"/>
                </a:cubicBezTo>
                <a:cubicBezTo>
                  <a:pt x="1209541" y="92471"/>
                  <a:pt x="1202275" y="72062"/>
                  <a:pt x="1231392" y="48768"/>
                </a:cubicBezTo>
                <a:cubicBezTo>
                  <a:pt x="1241427" y="40740"/>
                  <a:pt x="1255776" y="40640"/>
                  <a:pt x="1267968" y="36576"/>
                </a:cubicBezTo>
                <a:cubicBezTo>
                  <a:pt x="1284224" y="40640"/>
                  <a:pt x="1303863" y="38041"/>
                  <a:pt x="1316736" y="48768"/>
                </a:cubicBezTo>
                <a:cubicBezTo>
                  <a:pt x="1379620" y="101171"/>
                  <a:pt x="1314743" y="97536"/>
                  <a:pt x="1353312" y="97536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85D1FA2-69F3-4D2C-9FA0-7AB63D4B8725}"/>
              </a:ext>
            </a:extLst>
          </p:cNvPr>
          <p:cNvGrpSpPr/>
          <p:nvPr/>
        </p:nvGrpSpPr>
        <p:grpSpPr>
          <a:xfrm>
            <a:off x="2555776" y="5229200"/>
            <a:ext cx="432048" cy="360040"/>
            <a:chOff x="7812360" y="188640"/>
            <a:chExt cx="432048" cy="576064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1010B80-231F-490F-B7D6-AD9C9401153C}"/>
                </a:ext>
              </a:extLst>
            </p:cNvPr>
            <p:cNvCxnSpPr/>
            <p:nvPr/>
          </p:nvCxnSpPr>
          <p:spPr>
            <a:xfrm>
              <a:off x="8244408" y="188640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954EB516-2C05-404D-8EB4-C723D59AC02B}"/>
                </a:ext>
              </a:extLst>
            </p:cNvPr>
            <p:cNvCxnSpPr/>
            <p:nvPr/>
          </p:nvCxnSpPr>
          <p:spPr>
            <a:xfrm flipH="1">
              <a:off x="7812360" y="764704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E3196F95-69AC-43C5-99E8-99F57C1AE9AF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56824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8C6B598-9DBB-4215-932A-D369AA5322D7}"/>
              </a:ext>
            </a:extLst>
          </p:cNvPr>
          <p:cNvCxnSpPr/>
          <p:nvPr/>
        </p:nvCxnSpPr>
        <p:spPr>
          <a:xfrm>
            <a:off x="1403648" y="260648"/>
            <a:ext cx="0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6D9AFA8-0618-4918-93A4-A040166A4A09}"/>
              </a:ext>
            </a:extLst>
          </p:cNvPr>
          <p:cNvSpPr txBox="1"/>
          <p:nvPr/>
        </p:nvSpPr>
        <p:spPr>
          <a:xfrm>
            <a:off x="1403648" y="332656"/>
            <a:ext cx="756084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>
                <a:solidFill>
                  <a:srgbClr val="FF0000"/>
                </a:solidFill>
              </a:rPr>
              <a:t>Séance 4 </a:t>
            </a:r>
            <a:r>
              <a:rPr lang="fr-FR" b="1" dirty="0">
                <a:solidFill>
                  <a:srgbClr val="FF0000"/>
                </a:solidFill>
              </a:rPr>
              <a:t>: La conservation des aliments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Comment conserver nos aliments ?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C315DA9-99C4-4059-A404-4119CDE4A8A4}"/>
              </a:ext>
            </a:extLst>
          </p:cNvPr>
          <p:cNvGrpSpPr/>
          <p:nvPr/>
        </p:nvGrpSpPr>
        <p:grpSpPr>
          <a:xfrm>
            <a:off x="5004048" y="404664"/>
            <a:ext cx="432048" cy="360040"/>
            <a:chOff x="7812360" y="188640"/>
            <a:chExt cx="432048" cy="576064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487ACC7-2057-4174-9A70-48E55C4ADC70}"/>
                </a:ext>
              </a:extLst>
            </p:cNvPr>
            <p:cNvCxnSpPr/>
            <p:nvPr/>
          </p:nvCxnSpPr>
          <p:spPr>
            <a:xfrm>
              <a:off x="8244408" y="188640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D27AE2F1-83BF-4CD5-80CE-71DEC3508E90}"/>
                </a:ext>
              </a:extLst>
            </p:cNvPr>
            <p:cNvCxnSpPr/>
            <p:nvPr/>
          </p:nvCxnSpPr>
          <p:spPr>
            <a:xfrm flipH="1">
              <a:off x="7812360" y="764704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12133ABA-199B-4515-BD91-4EE6C4F2C227}"/>
              </a:ext>
            </a:extLst>
          </p:cNvPr>
          <p:cNvSpPr txBox="1"/>
          <p:nvPr/>
        </p:nvSpPr>
        <p:spPr>
          <a:xfrm>
            <a:off x="0" y="188640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SCIENCES 1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D2947D8D-4EEC-4744-A115-492E329301AF}"/>
              </a:ext>
            </a:extLst>
          </p:cNvPr>
          <p:cNvGrpSpPr/>
          <p:nvPr/>
        </p:nvGrpSpPr>
        <p:grpSpPr>
          <a:xfrm>
            <a:off x="3419872" y="1844824"/>
            <a:ext cx="3816423" cy="2835558"/>
            <a:chOff x="3461561" y="2492896"/>
            <a:chExt cx="3414695" cy="2232248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D263645B-D823-4F69-BF79-C7CD8382D680}"/>
                </a:ext>
              </a:extLst>
            </p:cNvPr>
            <p:cNvSpPr/>
            <p:nvPr/>
          </p:nvSpPr>
          <p:spPr>
            <a:xfrm>
              <a:off x="3779912" y="3140968"/>
              <a:ext cx="2304256" cy="1296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200" b="1" dirty="0">
                  <a:solidFill>
                    <a:srgbClr val="FF0000"/>
                  </a:solidFill>
                </a:rPr>
                <a:t>La conservation des aliments</a:t>
              </a:r>
            </a:p>
          </p:txBody>
        </p:sp>
        <p:cxnSp>
          <p:nvCxnSpPr>
            <p:cNvPr id="4" name="Connecteur droit avec flèche 3">
              <a:extLst>
                <a:ext uri="{FF2B5EF4-FFF2-40B4-BE49-F238E27FC236}">
                  <a16:creationId xmlns:a16="http://schemas.microsoft.com/office/drawing/2014/main" id="{682C72D6-A9BB-4C99-83F8-66DD3FA106B3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4932040" y="2492896"/>
              <a:ext cx="0" cy="648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802A9975-6151-4E62-9D0D-F570C0E1110F}"/>
                </a:ext>
              </a:extLst>
            </p:cNvPr>
            <p:cNvCxnSpPr>
              <a:stCxn id="2" idx="6"/>
            </p:cNvCxnSpPr>
            <p:nvPr/>
          </p:nvCxnSpPr>
          <p:spPr>
            <a:xfrm>
              <a:off x="6084168" y="3789040"/>
              <a:ext cx="7920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7649AAC9-80EB-45C7-ABFD-68BEC9CB5710}"/>
                </a:ext>
              </a:extLst>
            </p:cNvPr>
            <p:cNvCxnSpPr>
              <a:stCxn id="2" idx="7"/>
            </p:cNvCxnSpPr>
            <p:nvPr/>
          </p:nvCxnSpPr>
          <p:spPr>
            <a:xfrm flipV="1">
              <a:off x="5746718" y="2852936"/>
              <a:ext cx="265442" cy="477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016058A2-6E5F-4559-8C76-AFEC9F524802}"/>
                </a:ext>
              </a:extLst>
            </p:cNvPr>
            <p:cNvCxnSpPr>
              <a:stCxn id="2" idx="5"/>
            </p:cNvCxnSpPr>
            <p:nvPr/>
          </p:nvCxnSpPr>
          <p:spPr>
            <a:xfrm>
              <a:off x="5746718" y="4247296"/>
              <a:ext cx="409458" cy="477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8E2673EF-FFBC-477B-95F0-8002155AEC03}"/>
                </a:ext>
              </a:extLst>
            </p:cNvPr>
            <p:cNvCxnSpPr>
              <a:stCxn id="2" idx="3"/>
            </p:cNvCxnSpPr>
            <p:nvPr/>
          </p:nvCxnSpPr>
          <p:spPr>
            <a:xfrm flipH="1">
              <a:off x="3563888" y="4247296"/>
              <a:ext cx="553474" cy="405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56715244-83D6-4459-BEA4-750E0C4DF7DD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3461561" y="2889706"/>
              <a:ext cx="655802" cy="441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DD0FCED0-47EA-420C-9DAA-4112EB1E7D57}"/>
              </a:ext>
            </a:extLst>
          </p:cNvPr>
          <p:cNvSpPr txBox="1"/>
          <p:nvPr/>
        </p:nvSpPr>
        <p:spPr>
          <a:xfrm>
            <a:off x="5845721" y="198884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Par le séchage/ la déshydratation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455B506-9D25-4EF5-925F-D42ABA7B1C98}"/>
              </a:ext>
            </a:extLst>
          </p:cNvPr>
          <p:cNvSpPr txBox="1"/>
          <p:nvPr/>
        </p:nvSpPr>
        <p:spPr>
          <a:xfrm>
            <a:off x="7236296" y="3284984"/>
            <a:ext cx="140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Par le salage 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/ la salaison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72C57D8-0F63-4222-A6C4-CA804F34BD15}"/>
              </a:ext>
            </a:extLst>
          </p:cNvPr>
          <p:cNvSpPr txBox="1"/>
          <p:nvPr/>
        </p:nvSpPr>
        <p:spPr>
          <a:xfrm>
            <a:off x="6516216" y="4653136"/>
            <a:ext cx="147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Par le fumage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F4C091D-3A9D-4ADA-B77E-3F8623665881}"/>
              </a:ext>
            </a:extLst>
          </p:cNvPr>
          <p:cNvSpPr txBox="1"/>
          <p:nvPr/>
        </p:nvSpPr>
        <p:spPr>
          <a:xfrm>
            <a:off x="5004048" y="1412776"/>
            <a:ext cx="126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Par le sucre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CB1DBDE-489D-46C1-9624-9623A28401DC}"/>
              </a:ext>
            </a:extLst>
          </p:cNvPr>
          <p:cNvSpPr txBox="1"/>
          <p:nvPr/>
        </p:nvSpPr>
        <p:spPr>
          <a:xfrm>
            <a:off x="2411760" y="1988840"/>
            <a:ext cx="120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Par le froid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B8F67D6-5792-4211-9EFE-B45930A2514C}"/>
              </a:ext>
            </a:extLst>
          </p:cNvPr>
          <p:cNvSpPr txBox="1"/>
          <p:nvPr/>
        </p:nvSpPr>
        <p:spPr>
          <a:xfrm>
            <a:off x="2987824" y="4581128"/>
            <a:ext cx="145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Par la chaleur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6538750-29CB-4C4F-B567-1AD04413D0B3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4795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5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8C6B598-9DBB-4215-932A-D369AA5322D7}"/>
              </a:ext>
            </a:extLst>
          </p:cNvPr>
          <p:cNvCxnSpPr>
            <a:cxnSpLocks/>
          </p:cNvCxnSpPr>
          <p:nvPr/>
        </p:nvCxnSpPr>
        <p:spPr>
          <a:xfrm>
            <a:off x="1403648" y="260648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6D9AFA8-0618-4918-93A4-A040166A4A09}"/>
              </a:ext>
            </a:extLst>
          </p:cNvPr>
          <p:cNvSpPr txBox="1"/>
          <p:nvPr/>
        </p:nvSpPr>
        <p:spPr>
          <a:xfrm>
            <a:off x="1403648" y="116632"/>
            <a:ext cx="756084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>
                <a:solidFill>
                  <a:srgbClr val="FF0000"/>
                </a:solidFill>
              </a:rPr>
              <a:t>Séance 4 </a:t>
            </a:r>
            <a:r>
              <a:rPr lang="fr-FR" b="1" dirty="0">
                <a:solidFill>
                  <a:srgbClr val="FF0000"/>
                </a:solidFill>
              </a:rPr>
              <a:t>: La conservation des aliments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Comment conserver nos aliments ?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C315DA9-99C4-4059-A404-4119CDE4A8A4}"/>
              </a:ext>
            </a:extLst>
          </p:cNvPr>
          <p:cNvGrpSpPr/>
          <p:nvPr/>
        </p:nvGrpSpPr>
        <p:grpSpPr>
          <a:xfrm>
            <a:off x="4932040" y="260648"/>
            <a:ext cx="432048" cy="360040"/>
            <a:chOff x="7812360" y="188640"/>
            <a:chExt cx="432048" cy="576064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487ACC7-2057-4174-9A70-48E55C4ADC70}"/>
                </a:ext>
              </a:extLst>
            </p:cNvPr>
            <p:cNvCxnSpPr/>
            <p:nvPr/>
          </p:nvCxnSpPr>
          <p:spPr>
            <a:xfrm>
              <a:off x="8244408" y="188640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D27AE2F1-83BF-4CD5-80CE-71DEC3508E90}"/>
                </a:ext>
              </a:extLst>
            </p:cNvPr>
            <p:cNvCxnSpPr/>
            <p:nvPr/>
          </p:nvCxnSpPr>
          <p:spPr>
            <a:xfrm flipH="1">
              <a:off x="7812360" y="764704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12133ABA-199B-4515-BD91-4EE6C4F2C227}"/>
              </a:ext>
            </a:extLst>
          </p:cNvPr>
          <p:cNvSpPr txBox="1"/>
          <p:nvPr/>
        </p:nvSpPr>
        <p:spPr>
          <a:xfrm>
            <a:off x="0" y="188640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SCIENCES 1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D2947D8D-4EEC-4744-A115-492E329301AF}"/>
              </a:ext>
            </a:extLst>
          </p:cNvPr>
          <p:cNvGrpSpPr/>
          <p:nvPr/>
        </p:nvGrpSpPr>
        <p:grpSpPr>
          <a:xfrm>
            <a:off x="3851920" y="1700808"/>
            <a:ext cx="3477563" cy="2808272"/>
            <a:chOff x="3719274" y="2492896"/>
            <a:chExt cx="3111504" cy="2210768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D263645B-D823-4F69-BF79-C7CD8382D680}"/>
                </a:ext>
              </a:extLst>
            </p:cNvPr>
            <p:cNvSpPr/>
            <p:nvPr/>
          </p:nvSpPr>
          <p:spPr>
            <a:xfrm>
              <a:off x="3779912" y="3140968"/>
              <a:ext cx="2304256" cy="1296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200" b="1" dirty="0">
                  <a:solidFill>
                    <a:srgbClr val="FF0000"/>
                  </a:solidFill>
                </a:rPr>
                <a:t>La conservation des aliments</a:t>
              </a:r>
            </a:p>
          </p:txBody>
        </p:sp>
        <p:cxnSp>
          <p:nvCxnSpPr>
            <p:cNvPr id="4" name="Connecteur droit avec flèche 3">
              <a:extLst>
                <a:ext uri="{FF2B5EF4-FFF2-40B4-BE49-F238E27FC236}">
                  <a16:creationId xmlns:a16="http://schemas.microsoft.com/office/drawing/2014/main" id="{682C72D6-A9BB-4C99-83F8-66DD3FA106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1123" y="2492896"/>
              <a:ext cx="0" cy="6480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802A9975-6151-4E62-9D0D-F570C0E1110F}"/>
                </a:ext>
              </a:extLst>
            </p:cNvPr>
            <p:cNvCxnSpPr>
              <a:cxnSpLocks/>
            </p:cNvCxnSpPr>
            <p:nvPr/>
          </p:nvCxnSpPr>
          <p:spPr>
            <a:xfrm>
              <a:off x="6038690" y="3626639"/>
              <a:ext cx="79208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7649AAC9-80EB-45C7-ABFD-68BEC9CB5710}"/>
                </a:ext>
              </a:extLst>
            </p:cNvPr>
            <p:cNvCxnSpPr>
              <a:stCxn id="2" idx="7"/>
            </p:cNvCxnSpPr>
            <p:nvPr/>
          </p:nvCxnSpPr>
          <p:spPr>
            <a:xfrm flipV="1">
              <a:off x="5746718" y="2852936"/>
              <a:ext cx="265442" cy="4778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016058A2-6E5F-4559-8C76-AFEC9F524802}"/>
                </a:ext>
              </a:extLst>
            </p:cNvPr>
            <p:cNvCxnSpPr>
              <a:cxnSpLocks/>
            </p:cNvCxnSpPr>
            <p:nvPr/>
          </p:nvCxnSpPr>
          <p:spPr>
            <a:xfrm>
              <a:off x="5974262" y="4080136"/>
              <a:ext cx="579853" cy="283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8E2673EF-FFBC-477B-95F0-8002155AEC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3410" y="4420260"/>
              <a:ext cx="0" cy="2834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56715244-83D6-4459-BEA4-750E0C4DF7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9274" y="3059768"/>
              <a:ext cx="333662" cy="2834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DD0FCED0-47EA-420C-9DAA-4112EB1E7D57}"/>
              </a:ext>
            </a:extLst>
          </p:cNvPr>
          <p:cNvSpPr txBox="1"/>
          <p:nvPr/>
        </p:nvSpPr>
        <p:spPr>
          <a:xfrm>
            <a:off x="6516216" y="1916832"/>
            <a:ext cx="24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Séchage/déshydratation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455B506-9D25-4EF5-925F-D42ABA7B1C98}"/>
              </a:ext>
            </a:extLst>
          </p:cNvPr>
          <p:cNvSpPr txBox="1"/>
          <p:nvPr/>
        </p:nvSpPr>
        <p:spPr>
          <a:xfrm>
            <a:off x="7236296" y="3068960"/>
            <a:ext cx="17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salage / salaison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72C57D8-0F63-4222-A6C4-CA804F34BD15}"/>
              </a:ext>
            </a:extLst>
          </p:cNvPr>
          <p:cNvSpPr txBox="1"/>
          <p:nvPr/>
        </p:nvSpPr>
        <p:spPr>
          <a:xfrm>
            <a:off x="6948264" y="4077072"/>
            <a:ext cx="89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fumage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F4C091D-3A9D-4ADA-B77E-3F8623665881}"/>
              </a:ext>
            </a:extLst>
          </p:cNvPr>
          <p:cNvSpPr txBox="1"/>
          <p:nvPr/>
        </p:nvSpPr>
        <p:spPr>
          <a:xfrm>
            <a:off x="5148064" y="1412776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sucre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B4D3CE3C-ADF4-4342-A3E1-C6C2190F2103}"/>
              </a:ext>
            </a:extLst>
          </p:cNvPr>
          <p:cNvGrpSpPr/>
          <p:nvPr/>
        </p:nvGrpSpPr>
        <p:grpSpPr>
          <a:xfrm>
            <a:off x="1979712" y="1628800"/>
            <a:ext cx="1854813" cy="1224136"/>
            <a:chOff x="1979712" y="1628800"/>
            <a:chExt cx="1854813" cy="1224136"/>
          </a:xfrm>
        </p:grpSpPr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CB1DBDE-489D-46C1-9624-9623A28401DC}"/>
                </a:ext>
              </a:extLst>
            </p:cNvPr>
            <p:cNvSpPr txBox="1"/>
            <p:nvPr/>
          </p:nvSpPr>
          <p:spPr>
            <a:xfrm>
              <a:off x="2627784" y="2060848"/>
              <a:ext cx="1206741" cy="369332"/>
            </a:xfrm>
            <a:prstGeom prst="rect">
              <a:avLst/>
            </a:prstGeom>
            <a:noFill/>
            <a:ln>
              <a:solidFill>
                <a:srgbClr val="CC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Par le froid</a:t>
              </a: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42C8FD12-8388-44A3-B183-1FD146555C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5816" y="1628800"/>
              <a:ext cx="432048" cy="432048"/>
            </a:xfrm>
            <a:prstGeom prst="straightConnector1">
              <a:avLst/>
            </a:prstGeom>
            <a:ln>
              <a:solidFill>
                <a:srgbClr val="CC66FF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FF234C63-8849-4F75-93D0-90EE97204A60}"/>
                </a:ext>
              </a:extLst>
            </p:cNvPr>
            <p:cNvCxnSpPr/>
            <p:nvPr/>
          </p:nvCxnSpPr>
          <p:spPr>
            <a:xfrm flipH="1">
              <a:off x="1979712" y="2276872"/>
              <a:ext cx="576064" cy="0"/>
            </a:xfrm>
            <a:prstGeom prst="straightConnector1">
              <a:avLst/>
            </a:prstGeom>
            <a:ln>
              <a:solidFill>
                <a:srgbClr val="CC66FF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0B72079E-61F9-4F4A-B60C-BDE9308076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5816" y="2420888"/>
              <a:ext cx="360040" cy="432048"/>
            </a:xfrm>
            <a:prstGeom prst="straightConnector1">
              <a:avLst/>
            </a:prstGeom>
            <a:ln>
              <a:solidFill>
                <a:srgbClr val="CC66FF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61BAA229-0A7B-453E-A636-6295EE65A0CE}"/>
              </a:ext>
            </a:extLst>
          </p:cNvPr>
          <p:cNvSpPr txBox="1"/>
          <p:nvPr/>
        </p:nvSpPr>
        <p:spPr>
          <a:xfrm>
            <a:off x="1907704" y="4653136"/>
            <a:ext cx="2213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C00000"/>
                </a:solidFill>
              </a:rPr>
              <a:t>La stérilisation</a:t>
            </a:r>
          </a:p>
          <a:p>
            <a:r>
              <a:rPr lang="fr-FR" sz="1500" b="1" dirty="0">
                <a:solidFill>
                  <a:srgbClr val="C00000"/>
                </a:solidFill>
              </a:rPr>
              <a:t> (chauffer entre</a:t>
            </a:r>
          </a:p>
          <a:p>
            <a:r>
              <a:rPr lang="fr-FR" sz="1500" b="1" dirty="0">
                <a:solidFill>
                  <a:srgbClr val="C00000"/>
                </a:solidFill>
              </a:rPr>
              <a:t>100 à 180°C)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A0DE659-A04A-4B47-A075-A7A477A74757}"/>
              </a:ext>
            </a:extLst>
          </p:cNvPr>
          <p:cNvSpPr txBox="1"/>
          <p:nvPr/>
        </p:nvSpPr>
        <p:spPr>
          <a:xfrm>
            <a:off x="1475656" y="1340768"/>
            <a:ext cx="1405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rgbClr val="CC66FF"/>
                </a:solidFill>
              </a:rPr>
              <a:t>La réfrigération</a:t>
            </a:r>
          </a:p>
          <a:p>
            <a:r>
              <a:rPr lang="fr-FR" sz="1500" b="1" dirty="0">
                <a:solidFill>
                  <a:srgbClr val="CC66FF"/>
                </a:solidFill>
              </a:rPr>
              <a:t>(entre 0 et 4°)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B6EBD5-7DD6-43D5-A352-90DD5F1C0A78}"/>
              </a:ext>
            </a:extLst>
          </p:cNvPr>
          <p:cNvSpPr txBox="1"/>
          <p:nvPr/>
        </p:nvSpPr>
        <p:spPr>
          <a:xfrm>
            <a:off x="395536" y="2060848"/>
            <a:ext cx="17191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rgbClr val="CC66FF"/>
                </a:solidFill>
              </a:rPr>
              <a:t>La congélation</a:t>
            </a:r>
          </a:p>
          <a:p>
            <a:r>
              <a:rPr lang="fr-FR" sz="1500" b="1" dirty="0">
                <a:solidFill>
                  <a:srgbClr val="CC66FF"/>
                </a:solidFill>
              </a:rPr>
              <a:t>(baisser lentement </a:t>
            </a:r>
          </a:p>
          <a:p>
            <a:r>
              <a:rPr lang="fr-FR" sz="1500" b="1" dirty="0">
                <a:solidFill>
                  <a:srgbClr val="CC66FF"/>
                </a:solidFill>
              </a:rPr>
              <a:t>entre -18 et -24°C)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707FAD-EC79-4758-BB2B-F1020295BDBE}"/>
              </a:ext>
            </a:extLst>
          </p:cNvPr>
          <p:cNvSpPr txBox="1"/>
          <p:nvPr/>
        </p:nvSpPr>
        <p:spPr>
          <a:xfrm>
            <a:off x="2123728" y="2924944"/>
            <a:ext cx="189141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rgbClr val="CC66FF"/>
                </a:solidFill>
              </a:rPr>
              <a:t>La surgélation</a:t>
            </a:r>
          </a:p>
          <a:p>
            <a:r>
              <a:rPr lang="fr-FR" sz="1500" b="1" dirty="0">
                <a:solidFill>
                  <a:srgbClr val="CC66FF"/>
                </a:solidFill>
              </a:rPr>
              <a:t>(baisser brutalement </a:t>
            </a:r>
          </a:p>
          <a:p>
            <a:r>
              <a:rPr lang="fr-FR" sz="1500" b="1" dirty="0">
                <a:solidFill>
                  <a:srgbClr val="CC66FF"/>
                </a:solidFill>
              </a:rPr>
              <a:t>entre -30 et -50°C)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BDD92CB2-8AA2-43A1-90C0-3DD48F95A055}"/>
              </a:ext>
            </a:extLst>
          </p:cNvPr>
          <p:cNvGrpSpPr/>
          <p:nvPr/>
        </p:nvGrpSpPr>
        <p:grpSpPr>
          <a:xfrm>
            <a:off x="4067944" y="4509120"/>
            <a:ext cx="1818966" cy="864096"/>
            <a:chOff x="4067944" y="4509120"/>
            <a:chExt cx="1818966" cy="864096"/>
          </a:xfrm>
        </p:grpSpPr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1B8F67D6-5792-4211-9EFE-B45930A2514C}"/>
                </a:ext>
              </a:extLst>
            </p:cNvPr>
            <p:cNvSpPr txBox="1"/>
            <p:nvPr/>
          </p:nvSpPr>
          <p:spPr>
            <a:xfrm>
              <a:off x="4427984" y="4509120"/>
              <a:ext cx="1458926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Par la chaleur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2DDDD954-EA16-46E0-B2A7-D96F04604E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7944" y="4725144"/>
              <a:ext cx="3600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9F4E0749-49CD-4167-B908-62C3A50CD98E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4869160"/>
              <a:ext cx="0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93E236BF-0B77-4FC1-8DF8-282602120A4C}"/>
                </a:ext>
              </a:extLst>
            </p:cNvPr>
            <p:cNvCxnSpPr>
              <a:cxnSpLocks/>
            </p:cNvCxnSpPr>
            <p:nvPr/>
          </p:nvCxnSpPr>
          <p:spPr>
            <a:xfrm>
              <a:off x="5796136" y="4869160"/>
              <a:ext cx="0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F2382E72-C5FF-4183-8891-F2F74E263BDF}"/>
              </a:ext>
            </a:extLst>
          </p:cNvPr>
          <p:cNvSpPr txBox="1"/>
          <p:nvPr/>
        </p:nvSpPr>
        <p:spPr>
          <a:xfrm>
            <a:off x="3491880" y="5373216"/>
            <a:ext cx="154568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rgbClr val="C00000"/>
                </a:solidFill>
              </a:rPr>
              <a:t>La pasteurisation</a:t>
            </a:r>
          </a:p>
          <a:p>
            <a:r>
              <a:rPr lang="fr-FR" sz="1500" b="1" dirty="0">
                <a:solidFill>
                  <a:srgbClr val="C00000"/>
                </a:solidFill>
              </a:rPr>
              <a:t> (chauffer entre </a:t>
            </a:r>
          </a:p>
          <a:p>
            <a:r>
              <a:rPr lang="fr-FR" sz="1500" b="1" dirty="0">
                <a:solidFill>
                  <a:srgbClr val="C00000"/>
                </a:solidFill>
              </a:rPr>
              <a:t>62 et 86°C)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B0D5031-F308-48A8-B517-A06F85B7B2FD}"/>
              </a:ext>
            </a:extLst>
          </p:cNvPr>
          <p:cNvSpPr txBox="1"/>
          <p:nvPr/>
        </p:nvSpPr>
        <p:spPr>
          <a:xfrm>
            <a:off x="5508104" y="5373216"/>
            <a:ext cx="17609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solidFill>
                  <a:srgbClr val="C00000"/>
                </a:solidFill>
              </a:rPr>
              <a:t>L’appertisation</a:t>
            </a:r>
          </a:p>
          <a:p>
            <a:r>
              <a:rPr lang="fr-FR" sz="1500" b="1" dirty="0">
                <a:solidFill>
                  <a:srgbClr val="C00000"/>
                </a:solidFill>
              </a:rPr>
              <a:t> (stérilisation </a:t>
            </a:r>
          </a:p>
          <a:p>
            <a:r>
              <a:rPr lang="fr-FR" sz="1500" b="1" dirty="0">
                <a:solidFill>
                  <a:srgbClr val="C00000"/>
                </a:solidFill>
              </a:rPr>
              <a:t>+ mise en conserve)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B77FD9E-4806-4EF6-BF92-810F4AC3755D}"/>
              </a:ext>
            </a:extLst>
          </p:cNvPr>
          <p:cNvSpPr txBox="1"/>
          <p:nvPr/>
        </p:nvSpPr>
        <p:spPr>
          <a:xfrm>
            <a:off x="6516216" y="4046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Prendre feuille en paysage !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56E69C7-011B-4771-AB2E-8BA0C8895412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6680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5" grpId="0"/>
      <p:bldP spid="16" grpId="0"/>
      <p:bldP spid="18" grpId="0"/>
      <p:bldP spid="22" grpId="0"/>
      <p:bldP spid="23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4EF322-EBDA-4A67-BDE4-EA5FF6BBFBCD}"/>
              </a:ext>
            </a:extLst>
          </p:cNvPr>
          <p:cNvSpPr txBox="1"/>
          <p:nvPr/>
        </p:nvSpPr>
        <p:spPr>
          <a:xfrm>
            <a:off x="3563888" y="116632"/>
            <a:ext cx="1425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Louis Pasteur</a:t>
            </a:r>
          </a:p>
          <a:p>
            <a:r>
              <a:rPr lang="fr-FR" dirty="0"/>
              <a:t>(19è siècle)</a:t>
            </a:r>
          </a:p>
        </p:txBody>
      </p:sp>
      <p:pic>
        <p:nvPicPr>
          <p:cNvPr id="1026" name="Picture 2" descr="Louis Pasteur — Wikipédia">
            <a:extLst>
              <a:ext uri="{FF2B5EF4-FFF2-40B4-BE49-F238E27FC236}">
                <a16:creationId xmlns:a16="http://schemas.microsoft.com/office/drawing/2014/main" id="{CCF244F2-404E-4FF7-A5DC-746812AD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2095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colas Appert Biographie - Tourisme Châlons-en-Champagne">
            <a:extLst>
              <a:ext uri="{FF2B5EF4-FFF2-40B4-BE49-F238E27FC236}">
                <a16:creationId xmlns:a16="http://schemas.microsoft.com/office/drawing/2014/main" id="{F00E529A-11F8-4A3E-84D7-332C13A4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656184" cy="23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4355B6-ABAC-4424-903B-B43C47567377}"/>
              </a:ext>
            </a:extLst>
          </p:cNvPr>
          <p:cNvSpPr txBox="1"/>
          <p:nvPr/>
        </p:nvSpPr>
        <p:spPr>
          <a:xfrm>
            <a:off x="251520" y="548680"/>
            <a:ext cx="2802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Nicolas Appert</a:t>
            </a:r>
          </a:p>
          <a:p>
            <a:r>
              <a:rPr lang="fr-FR" dirty="0"/>
              <a:t>(fin 18è – début 19è siècle))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D13834C-D768-4407-BA62-B15EB483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016224" cy="33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A41B0DE-C474-4170-8EC4-A4BE8094E1B2}"/>
              </a:ext>
            </a:extLst>
          </p:cNvPr>
          <p:cNvSpPr txBox="1"/>
          <p:nvPr/>
        </p:nvSpPr>
        <p:spPr>
          <a:xfrm>
            <a:off x="7020272" y="3861048"/>
            <a:ext cx="153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pasteurisateur</a:t>
            </a:r>
          </a:p>
        </p:txBody>
      </p:sp>
      <p:pic>
        <p:nvPicPr>
          <p:cNvPr id="1032" name="Picture 8" descr="Stérilisateur électrique 31 L avec minuterie KCPST31IX 2100 Watts inox et  noir Kitchenchef">
            <a:extLst>
              <a:ext uri="{FF2B5EF4-FFF2-40B4-BE49-F238E27FC236}">
                <a16:creationId xmlns:a16="http://schemas.microsoft.com/office/drawing/2014/main" id="{D0AC7296-07E6-443D-AA5F-5515BA3E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257600" cy="3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120DCE8-EAC0-4672-B6E3-BF433ACC8579}"/>
              </a:ext>
            </a:extLst>
          </p:cNvPr>
          <p:cNvSpPr txBox="1"/>
          <p:nvPr/>
        </p:nvSpPr>
        <p:spPr>
          <a:xfrm>
            <a:off x="5796136" y="5949280"/>
            <a:ext cx="129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stérilisateur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21EED3-2B9E-4CD0-88DD-6C48B1A52559}"/>
              </a:ext>
            </a:extLst>
          </p:cNvPr>
          <p:cNvSpPr txBox="1"/>
          <p:nvPr/>
        </p:nvSpPr>
        <p:spPr>
          <a:xfrm>
            <a:off x="6588224" y="638132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365272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804</Words>
  <Application>Microsoft Office PowerPoint</Application>
  <PresentationFormat>Affichage à l'écran (4:3)</PresentationFormat>
  <Paragraphs>209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Curlz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candice</dc:creator>
  <cp:lastModifiedBy>Can dice</cp:lastModifiedBy>
  <cp:revision>43</cp:revision>
  <cp:lastPrinted>2020-09-16T15:41:49Z</cp:lastPrinted>
  <dcterms:created xsi:type="dcterms:W3CDTF">2018-09-05T10:20:21Z</dcterms:created>
  <dcterms:modified xsi:type="dcterms:W3CDTF">2021-10-20T12:37:43Z</dcterms:modified>
</cp:coreProperties>
</file>