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57" r:id="rId4"/>
    <p:sldId id="263" r:id="rId5"/>
    <p:sldId id="258" r:id="rId6"/>
    <p:sldId id="259" r:id="rId7"/>
    <p:sldId id="260" r:id="rId8"/>
    <p:sldId id="261" r:id="rId9"/>
    <p:sldId id="262" r:id="rId10"/>
    <p:sldId id="264" r:id="rId11"/>
    <p:sldId id="265" r:id="rId12"/>
    <p:sldId id="266" r:id="rId13"/>
    <p:sldId id="269" r:id="rId14"/>
    <p:sldId id="270" r:id="rId15"/>
    <p:sldId id="271" r:id="rId16"/>
    <p:sldId id="272" r:id="rId17"/>
    <p:sldId id="273" r:id="rId18"/>
    <p:sldId id="274" r:id="rId19"/>
    <p:sldId id="277" r:id="rId20"/>
    <p:sldId id="278" r:id="rId21"/>
    <p:sldId id="279" r:id="rId22"/>
    <p:sldId id="280" r:id="rId23"/>
    <p:sldId id="281" r:id="rId24"/>
    <p:sldId id="276" r:id="rId25"/>
  </p:sldIdLst>
  <p:sldSz cx="9144000" cy="6858000" type="screen4x3"/>
  <p:notesSz cx="6888163" cy="10020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68" autoAdjust="0"/>
    <p:restoredTop sz="94660"/>
  </p:normalViewPr>
  <p:slideViewPr>
    <p:cSldViewPr>
      <p:cViewPr varScale="1">
        <p:scale>
          <a:sx n="82" d="100"/>
          <a:sy n="82" d="100"/>
        </p:scale>
        <p:origin x="160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AD1F65AE-8CA1-454A-94F1-C1DA60152B2B}" type="datetimeFigureOut">
              <a:rPr lang="fr-FR" smtClean="0"/>
              <a:t>16/04/2021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7F89B4-B0D8-486D-B486-05367CEAC174}"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1F65AE-8CA1-454A-94F1-C1DA60152B2B}" type="datetimeFigureOut">
              <a:rPr lang="fr-FR" smtClean="0"/>
              <a:t>16/04/2021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7F89B4-B0D8-486D-B486-05367CEAC174}"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1F65AE-8CA1-454A-94F1-C1DA60152B2B}" type="datetimeFigureOut">
              <a:rPr lang="fr-FR" smtClean="0"/>
              <a:t>16/04/2021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7F89B4-B0D8-486D-B486-05367CEAC174}"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D1F65AE-8CA1-454A-94F1-C1DA60152B2B}" type="datetimeFigureOut">
              <a:rPr lang="fr-FR" smtClean="0"/>
              <a:t>16/04/2021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7F89B4-B0D8-486D-B486-05367CEAC174}"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D1F65AE-8CA1-454A-94F1-C1DA60152B2B}" type="datetimeFigureOut">
              <a:rPr lang="fr-FR" smtClean="0"/>
              <a:t>16/04/2021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C7F89B4-B0D8-486D-B486-05367CEAC174}"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D1F65AE-8CA1-454A-94F1-C1DA60152B2B}" type="datetimeFigureOut">
              <a:rPr lang="fr-FR" smtClean="0"/>
              <a:t>16/04/2021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7F89B4-B0D8-486D-B486-05367CEAC174}"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D1F65AE-8CA1-454A-94F1-C1DA60152B2B}" type="datetimeFigureOut">
              <a:rPr lang="fr-FR" smtClean="0"/>
              <a:t>16/04/2021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C7F89B4-B0D8-486D-B486-05367CEAC174}"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AD1F65AE-8CA1-454A-94F1-C1DA60152B2B}" type="datetimeFigureOut">
              <a:rPr lang="fr-FR" smtClean="0"/>
              <a:t>16/04/2021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C7F89B4-B0D8-486D-B486-05367CEAC174}"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D1F65AE-8CA1-454A-94F1-C1DA60152B2B}" type="datetimeFigureOut">
              <a:rPr lang="fr-FR" smtClean="0"/>
              <a:t>16/04/2021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C7F89B4-B0D8-486D-B486-05367CEAC174}"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D1F65AE-8CA1-454A-94F1-C1DA60152B2B}" type="datetimeFigureOut">
              <a:rPr lang="fr-FR" smtClean="0"/>
              <a:t>16/04/2021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7F89B4-B0D8-486D-B486-05367CEAC174}"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D1F65AE-8CA1-454A-94F1-C1DA60152B2B}" type="datetimeFigureOut">
              <a:rPr lang="fr-FR" smtClean="0"/>
              <a:t>16/04/2021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C7F89B4-B0D8-486D-B486-05367CEAC174}"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F65AE-8CA1-454A-94F1-C1DA60152B2B}" type="datetimeFigureOut">
              <a:rPr lang="fr-FR" smtClean="0"/>
              <a:t>16/04/2021</a:t>
            </a:fld>
            <a:endParaRPr lang="fr-FR"/>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F89B4-B0D8-486D-B486-05367CEAC174}"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 droite 3">
            <a:extLst>
              <a:ext uri="{FF2B5EF4-FFF2-40B4-BE49-F238E27FC236}">
                <a16:creationId xmlns:a16="http://schemas.microsoft.com/office/drawing/2014/main" id="{B9DD9F62-302C-4233-88E4-66622EED519A}"/>
              </a:ext>
            </a:extLst>
          </p:cNvPr>
          <p:cNvSpPr/>
          <p:nvPr/>
        </p:nvSpPr>
        <p:spPr>
          <a:xfrm>
            <a:off x="179512" y="2420888"/>
            <a:ext cx="8856984" cy="151216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cxnSp>
        <p:nvCxnSpPr>
          <p:cNvPr id="6" name="Connecteur droit 5">
            <a:extLst>
              <a:ext uri="{FF2B5EF4-FFF2-40B4-BE49-F238E27FC236}">
                <a16:creationId xmlns:a16="http://schemas.microsoft.com/office/drawing/2014/main" id="{02014F3A-EC1D-4A5C-AD61-7CF9AE55C90C}"/>
              </a:ext>
            </a:extLst>
          </p:cNvPr>
          <p:cNvCxnSpPr/>
          <p:nvPr/>
        </p:nvCxnSpPr>
        <p:spPr>
          <a:xfrm>
            <a:off x="4139952" y="2780928"/>
            <a:ext cx="0" cy="792088"/>
          </a:xfrm>
          <a:prstGeom prst="line">
            <a:avLst/>
          </a:prstGeom>
        </p:spPr>
        <p:style>
          <a:lnRef idx="1">
            <a:schemeClr val="dk1"/>
          </a:lnRef>
          <a:fillRef idx="0">
            <a:schemeClr val="dk1"/>
          </a:fillRef>
          <a:effectRef idx="0">
            <a:schemeClr val="dk1"/>
          </a:effectRef>
          <a:fontRef idx="minor">
            <a:schemeClr val="tx1"/>
          </a:fontRef>
        </p:style>
      </p:cxnSp>
      <p:grpSp>
        <p:nvGrpSpPr>
          <p:cNvPr id="16" name="Groupe 15">
            <a:extLst>
              <a:ext uri="{FF2B5EF4-FFF2-40B4-BE49-F238E27FC236}">
                <a16:creationId xmlns:a16="http://schemas.microsoft.com/office/drawing/2014/main" id="{541FBAA2-8C07-4DBA-A2A5-D4C946A75BFB}"/>
              </a:ext>
            </a:extLst>
          </p:cNvPr>
          <p:cNvGrpSpPr/>
          <p:nvPr/>
        </p:nvGrpSpPr>
        <p:grpSpPr>
          <a:xfrm>
            <a:off x="4283968" y="3573016"/>
            <a:ext cx="1440160" cy="1438419"/>
            <a:chOff x="6300192" y="2780928"/>
            <a:chExt cx="1440160" cy="1438419"/>
          </a:xfrm>
        </p:grpSpPr>
        <p:cxnSp>
          <p:nvCxnSpPr>
            <p:cNvPr id="17" name="Connecteur droit avec flèche 16">
              <a:extLst>
                <a:ext uri="{FF2B5EF4-FFF2-40B4-BE49-F238E27FC236}">
                  <a16:creationId xmlns:a16="http://schemas.microsoft.com/office/drawing/2014/main" id="{79556128-A478-4F96-B477-921A89E6428D}"/>
                </a:ext>
              </a:extLst>
            </p:cNvPr>
            <p:cNvCxnSpPr/>
            <p:nvPr/>
          </p:nvCxnSpPr>
          <p:spPr>
            <a:xfrm flipV="1">
              <a:off x="6660232" y="2780928"/>
              <a:ext cx="0" cy="7920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8" name="ZoneTexte 17">
              <a:extLst>
                <a:ext uri="{FF2B5EF4-FFF2-40B4-BE49-F238E27FC236}">
                  <a16:creationId xmlns:a16="http://schemas.microsoft.com/office/drawing/2014/main" id="{F908719A-2C4E-4ED8-8AF5-72C92276F8C4}"/>
                </a:ext>
              </a:extLst>
            </p:cNvPr>
            <p:cNvSpPr txBox="1"/>
            <p:nvPr/>
          </p:nvSpPr>
          <p:spPr>
            <a:xfrm>
              <a:off x="6300192" y="3573016"/>
              <a:ext cx="1440160" cy="646331"/>
            </a:xfrm>
            <a:prstGeom prst="rect">
              <a:avLst/>
            </a:prstGeom>
            <a:noFill/>
          </p:spPr>
          <p:txBody>
            <a:bodyPr wrap="square" rtlCol="0">
              <a:spAutoFit/>
            </a:bodyPr>
            <a:lstStyle/>
            <a:p>
              <a:r>
                <a:rPr lang="fr-FR" dirty="0"/>
                <a:t>1804-1815</a:t>
              </a:r>
            </a:p>
            <a:p>
              <a:r>
                <a:rPr lang="fr-FR" dirty="0"/>
                <a:t>Napoléon Ier</a:t>
              </a:r>
            </a:p>
          </p:txBody>
        </p:sp>
      </p:grpSp>
      <p:grpSp>
        <p:nvGrpSpPr>
          <p:cNvPr id="19" name="Groupe 18">
            <a:extLst>
              <a:ext uri="{FF2B5EF4-FFF2-40B4-BE49-F238E27FC236}">
                <a16:creationId xmlns:a16="http://schemas.microsoft.com/office/drawing/2014/main" id="{53E9E4EC-FC2D-4C35-B509-CC7175986815}"/>
              </a:ext>
            </a:extLst>
          </p:cNvPr>
          <p:cNvGrpSpPr/>
          <p:nvPr/>
        </p:nvGrpSpPr>
        <p:grpSpPr>
          <a:xfrm>
            <a:off x="2555776" y="3573016"/>
            <a:ext cx="1296144" cy="1366411"/>
            <a:chOff x="5292080" y="2780928"/>
            <a:chExt cx="1296144" cy="1366411"/>
          </a:xfrm>
        </p:grpSpPr>
        <p:cxnSp>
          <p:nvCxnSpPr>
            <p:cNvPr id="20" name="Connecteur droit avec flèche 19">
              <a:extLst>
                <a:ext uri="{FF2B5EF4-FFF2-40B4-BE49-F238E27FC236}">
                  <a16:creationId xmlns:a16="http://schemas.microsoft.com/office/drawing/2014/main" id="{3533CECD-D8DB-41BE-8304-80574CC5FAF3}"/>
                </a:ext>
              </a:extLst>
            </p:cNvPr>
            <p:cNvCxnSpPr>
              <a:cxnSpLocks/>
            </p:cNvCxnSpPr>
            <p:nvPr/>
          </p:nvCxnSpPr>
          <p:spPr>
            <a:xfrm flipV="1">
              <a:off x="5868144" y="2780928"/>
              <a:ext cx="0" cy="72008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1" name="ZoneTexte 20">
              <a:extLst>
                <a:ext uri="{FF2B5EF4-FFF2-40B4-BE49-F238E27FC236}">
                  <a16:creationId xmlns:a16="http://schemas.microsoft.com/office/drawing/2014/main" id="{51BAAA2D-EA2B-4BDD-A2A2-619BF405DBD1}"/>
                </a:ext>
              </a:extLst>
            </p:cNvPr>
            <p:cNvSpPr txBox="1"/>
            <p:nvPr/>
          </p:nvSpPr>
          <p:spPr>
            <a:xfrm>
              <a:off x="5292080" y="3501008"/>
              <a:ext cx="1296144" cy="646331"/>
            </a:xfrm>
            <a:prstGeom prst="rect">
              <a:avLst/>
            </a:prstGeom>
            <a:noFill/>
          </p:spPr>
          <p:txBody>
            <a:bodyPr wrap="square" rtlCol="0">
              <a:spAutoFit/>
            </a:bodyPr>
            <a:lstStyle/>
            <a:p>
              <a:r>
                <a:rPr lang="fr-FR" dirty="0"/>
                <a:t>1661-1715</a:t>
              </a:r>
            </a:p>
            <a:p>
              <a:r>
                <a:rPr lang="fr-FR" dirty="0"/>
                <a:t>Louis XIV</a:t>
              </a:r>
            </a:p>
          </p:txBody>
        </p:sp>
      </p:grpSp>
      <p:sp>
        <p:nvSpPr>
          <p:cNvPr id="24" name="ZoneTexte 23">
            <a:extLst>
              <a:ext uri="{FF2B5EF4-FFF2-40B4-BE49-F238E27FC236}">
                <a16:creationId xmlns:a16="http://schemas.microsoft.com/office/drawing/2014/main" id="{1CC9368F-AB2D-4791-A0D3-6A8C02646006}"/>
              </a:ext>
            </a:extLst>
          </p:cNvPr>
          <p:cNvSpPr txBox="1"/>
          <p:nvPr/>
        </p:nvSpPr>
        <p:spPr>
          <a:xfrm>
            <a:off x="6660232" y="3573016"/>
            <a:ext cx="1584176" cy="630942"/>
          </a:xfrm>
          <a:prstGeom prst="rect">
            <a:avLst/>
          </a:prstGeom>
          <a:noFill/>
          <a:ln>
            <a:solidFill>
              <a:srgbClr val="00B050"/>
            </a:solidFill>
          </a:ln>
        </p:spPr>
        <p:txBody>
          <a:bodyPr wrap="square" rtlCol="0">
            <a:spAutoFit/>
          </a:bodyPr>
          <a:lstStyle/>
          <a:p>
            <a:r>
              <a:rPr lang="fr-FR" dirty="0"/>
              <a:t>1870-1914</a:t>
            </a:r>
          </a:p>
          <a:p>
            <a:r>
              <a:rPr lang="fr-FR" sz="1700" dirty="0"/>
              <a:t>3è République</a:t>
            </a:r>
          </a:p>
        </p:txBody>
      </p:sp>
      <p:cxnSp>
        <p:nvCxnSpPr>
          <p:cNvPr id="27" name="Connecteur droit 26">
            <a:extLst>
              <a:ext uri="{FF2B5EF4-FFF2-40B4-BE49-F238E27FC236}">
                <a16:creationId xmlns:a16="http://schemas.microsoft.com/office/drawing/2014/main" id="{65A5C2A0-91B4-444E-992C-00DD16B5B985}"/>
              </a:ext>
            </a:extLst>
          </p:cNvPr>
          <p:cNvCxnSpPr/>
          <p:nvPr/>
        </p:nvCxnSpPr>
        <p:spPr>
          <a:xfrm flipV="1">
            <a:off x="1187624" y="2780928"/>
            <a:ext cx="0" cy="792088"/>
          </a:xfrm>
          <a:prstGeom prst="line">
            <a:avLst/>
          </a:prstGeom>
        </p:spPr>
        <p:style>
          <a:lnRef idx="1">
            <a:schemeClr val="dk1"/>
          </a:lnRef>
          <a:fillRef idx="0">
            <a:schemeClr val="dk1"/>
          </a:fillRef>
          <a:effectRef idx="0">
            <a:schemeClr val="dk1"/>
          </a:effectRef>
          <a:fontRef idx="minor">
            <a:schemeClr val="tx1"/>
          </a:fontRef>
        </p:style>
      </p:cxnSp>
      <p:sp>
        <p:nvSpPr>
          <p:cNvPr id="28" name="ZoneTexte 27">
            <a:extLst>
              <a:ext uri="{FF2B5EF4-FFF2-40B4-BE49-F238E27FC236}">
                <a16:creationId xmlns:a16="http://schemas.microsoft.com/office/drawing/2014/main" id="{42B71580-83DF-4A80-9646-E905FEC2EEAD}"/>
              </a:ext>
            </a:extLst>
          </p:cNvPr>
          <p:cNvSpPr txBox="1"/>
          <p:nvPr/>
        </p:nvSpPr>
        <p:spPr>
          <a:xfrm>
            <a:off x="4139952" y="2852936"/>
            <a:ext cx="4104456" cy="646331"/>
          </a:xfrm>
          <a:prstGeom prst="rect">
            <a:avLst/>
          </a:prstGeom>
          <a:solidFill>
            <a:schemeClr val="accent3"/>
          </a:solidFill>
        </p:spPr>
        <p:txBody>
          <a:bodyPr wrap="square" rtlCol="0">
            <a:spAutoFit/>
          </a:bodyPr>
          <a:lstStyle/>
          <a:p>
            <a:pPr algn="ctr"/>
            <a:endParaRPr lang="fr-FR" dirty="0"/>
          </a:p>
          <a:p>
            <a:pPr algn="ctr"/>
            <a:r>
              <a:rPr lang="fr-FR" dirty="0"/>
              <a:t>EPOQUE CONTEMPORAINE</a:t>
            </a:r>
          </a:p>
        </p:txBody>
      </p:sp>
      <p:sp>
        <p:nvSpPr>
          <p:cNvPr id="29" name="ZoneTexte 28">
            <a:extLst>
              <a:ext uri="{FF2B5EF4-FFF2-40B4-BE49-F238E27FC236}">
                <a16:creationId xmlns:a16="http://schemas.microsoft.com/office/drawing/2014/main" id="{B3A6B27C-8305-41DC-93E1-976AD0619DFC}"/>
              </a:ext>
            </a:extLst>
          </p:cNvPr>
          <p:cNvSpPr txBox="1"/>
          <p:nvPr/>
        </p:nvSpPr>
        <p:spPr>
          <a:xfrm>
            <a:off x="1187624" y="2852936"/>
            <a:ext cx="2952328" cy="646331"/>
          </a:xfrm>
          <a:prstGeom prst="rect">
            <a:avLst/>
          </a:prstGeom>
          <a:solidFill>
            <a:srgbClr val="00B0F0"/>
          </a:solidFill>
        </p:spPr>
        <p:txBody>
          <a:bodyPr wrap="square" rtlCol="0">
            <a:spAutoFit/>
          </a:bodyPr>
          <a:lstStyle/>
          <a:p>
            <a:pPr algn="ctr"/>
            <a:endParaRPr lang="fr-FR" dirty="0"/>
          </a:p>
          <a:p>
            <a:pPr algn="ctr"/>
            <a:r>
              <a:rPr lang="fr-FR" dirty="0"/>
              <a:t>TEMPS MODERNES</a:t>
            </a:r>
          </a:p>
        </p:txBody>
      </p:sp>
      <p:sp>
        <p:nvSpPr>
          <p:cNvPr id="33" name="ZoneTexte 32">
            <a:extLst>
              <a:ext uri="{FF2B5EF4-FFF2-40B4-BE49-F238E27FC236}">
                <a16:creationId xmlns:a16="http://schemas.microsoft.com/office/drawing/2014/main" id="{F4A62F0D-0600-486C-8993-967636BB8B89}"/>
              </a:ext>
            </a:extLst>
          </p:cNvPr>
          <p:cNvSpPr txBox="1"/>
          <p:nvPr/>
        </p:nvSpPr>
        <p:spPr>
          <a:xfrm>
            <a:off x="179512" y="2852936"/>
            <a:ext cx="1008112" cy="646331"/>
          </a:xfrm>
          <a:prstGeom prst="rect">
            <a:avLst/>
          </a:prstGeom>
          <a:solidFill>
            <a:srgbClr val="FFC000"/>
          </a:solidFill>
        </p:spPr>
        <p:txBody>
          <a:bodyPr wrap="square" rtlCol="0">
            <a:spAutoFit/>
          </a:bodyPr>
          <a:lstStyle/>
          <a:p>
            <a:pPr algn="ctr"/>
            <a:r>
              <a:rPr lang="fr-FR" dirty="0"/>
              <a:t>MOYEN </a:t>
            </a:r>
          </a:p>
          <a:p>
            <a:pPr algn="ctr"/>
            <a:r>
              <a:rPr lang="fr-FR" dirty="0"/>
              <a:t>AGE</a:t>
            </a:r>
          </a:p>
        </p:txBody>
      </p:sp>
      <p:grpSp>
        <p:nvGrpSpPr>
          <p:cNvPr id="15" name="Groupe 14">
            <a:extLst>
              <a:ext uri="{FF2B5EF4-FFF2-40B4-BE49-F238E27FC236}">
                <a16:creationId xmlns:a16="http://schemas.microsoft.com/office/drawing/2014/main" id="{44883CD7-EC8A-4542-A13E-B613DA487A55}"/>
              </a:ext>
            </a:extLst>
          </p:cNvPr>
          <p:cNvGrpSpPr/>
          <p:nvPr/>
        </p:nvGrpSpPr>
        <p:grpSpPr>
          <a:xfrm>
            <a:off x="3635896" y="1484784"/>
            <a:ext cx="1440160" cy="1440160"/>
            <a:chOff x="1043608" y="1556792"/>
            <a:chExt cx="1440160" cy="1440160"/>
          </a:xfrm>
        </p:grpSpPr>
        <p:sp>
          <p:nvSpPr>
            <p:cNvPr id="13" name="Étoile : 5 branches 12">
              <a:extLst>
                <a:ext uri="{FF2B5EF4-FFF2-40B4-BE49-F238E27FC236}">
                  <a16:creationId xmlns:a16="http://schemas.microsoft.com/office/drawing/2014/main" id="{D53E4A71-1AA4-42CC-A63B-89EE8C85A462}"/>
                </a:ext>
              </a:extLst>
            </p:cNvPr>
            <p:cNvSpPr/>
            <p:nvPr/>
          </p:nvSpPr>
          <p:spPr>
            <a:xfrm>
              <a:off x="1331640" y="2492896"/>
              <a:ext cx="432048" cy="50405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224BA698-0D4D-4659-BB1A-328B7A40EA5A}"/>
                </a:ext>
              </a:extLst>
            </p:cNvPr>
            <p:cNvSpPr txBox="1"/>
            <p:nvPr/>
          </p:nvSpPr>
          <p:spPr>
            <a:xfrm>
              <a:off x="1043608" y="1556792"/>
              <a:ext cx="1440160" cy="923330"/>
            </a:xfrm>
            <a:prstGeom prst="rect">
              <a:avLst/>
            </a:prstGeom>
            <a:noFill/>
          </p:spPr>
          <p:txBody>
            <a:bodyPr wrap="square" rtlCol="0">
              <a:spAutoFit/>
            </a:bodyPr>
            <a:lstStyle/>
            <a:p>
              <a:r>
                <a:rPr lang="fr-FR" dirty="0">
                  <a:solidFill>
                    <a:srgbClr val="FF0000"/>
                  </a:solidFill>
                </a:rPr>
                <a:t>1789-1799</a:t>
              </a:r>
            </a:p>
            <a:p>
              <a:r>
                <a:rPr lang="fr-FR" dirty="0"/>
                <a:t>Révolution française</a:t>
              </a:r>
            </a:p>
          </p:txBody>
        </p:sp>
      </p:grpSp>
      <p:grpSp>
        <p:nvGrpSpPr>
          <p:cNvPr id="36" name="Groupe 35">
            <a:extLst>
              <a:ext uri="{FF2B5EF4-FFF2-40B4-BE49-F238E27FC236}">
                <a16:creationId xmlns:a16="http://schemas.microsoft.com/office/drawing/2014/main" id="{0E88D9EF-9A3F-44D8-B116-72DA7AF05247}"/>
              </a:ext>
            </a:extLst>
          </p:cNvPr>
          <p:cNvGrpSpPr/>
          <p:nvPr/>
        </p:nvGrpSpPr>
        <p:grpSpPr>
          <a:xfrm>
            <a:off x="683568" y="1484784"/>
            <a:ext cx="1584176" cy="1296144"/>
            <a:chOff x="683568" y="1484784"/>
            <a:chExt cx="1584176" cy="1296144"/>
          </a:xfrm>
        </p:grpSpPr>
        <p:sp>
          <p:nvSpPr>
            <p:cNvPr id="32" name="ZoneTexte 31">
              <a:extLst>
                <a:ext uri="{FF2B5EF4-FFF2-40B4-BE49-F238E27FC236}">
                  <a16:creationId xmlns:a16="http://schemas.microsoft.com/office/drawing/2014/main" id="{CA5CCE96-3386-4E42-8A35-20026C21B52F}"/>
                </a:ext>
              </a:extLst>
            </p:cNvPr>
            <p:cNvSpPr txBox="1"/>
            <p:nvPr/>
          </p:nvSpPr>
          <p:spPr>
            <a:xfrm>
              <a:off x="683568" y="1484784"/>
              <a:ext cx="1584176" cy="923330"/>
            </a:xfrm>
            <a:prstGeom prst="rect">
              <a:avLst/>
            </a:prstGeom>
            <a:noFill/>
          </p:spPr>
          <p:txBody>
            <a:bodyPr wrap="square" rtlCol="0">
              <a:spAutoFit/>
            </a:bodyPr>
            <a:lstStyle/>
            <a:p>
              <a:r>
                <a:rPr lang="fr-FR" dirty="0">
                  <a:solidFill>
                    <a:srgbClr val="FF0000"/>
                  </a:solidFill>
                </a:rPr>
                <a:t>1492</a:t>
              </a:r>
            </a:p>
            <a:p>
              <a:r>
                <a:rPr lang="fr-FR" dirty="0"/>
                <a:t>Découverte de l’Amérique</a:t>
              </a:r>
            </a:p>
          </p:txBody>
        </p:sp>
        <p:cxnSp>
          <p:nvCxnSpPr>
            <p:cNvPr id="35" name="Connecteur droit avec flèche 34">
              <a:extLst>
                <a:ext uri="{FF2B5EF4-FFF2-40B4-BE49-F238E27FC236}">
                  <a16:creationId xmlns:a16="http://schemas.microsoft.com/office/drawing/2014/main" id="{1374EB3D-75CA-4ED9-894C-61231570C0D2}"/>
                </a:ext>
              </a:extLst>
            </p:cNvPr>
            <p:cNvCxnSpPr/>
            <p:nvPr/>
          </p:nvCxnSpPr>
          <p:spPr>
            <a:xfrm flipV="1">
              <a:off x="1187624" y="2348880"/>
              <a:ext cx="0" cy="432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38" name="Groupe 37">
            <a:extLst>
              <a:ext uri="{FF2B5EF4-FFF2-40B4-BE49-F238E27FC236}">
                <a16:creationId xmlns:a16="http://schemas.microsoft.com/office/drawing/2014/main" id="{8683C6A3-B94A-496B-BFEB-51605FECEEDF}"/>
              </a:ext>
            </a:extLst>
          </p:cNvPr>
          <p:cNvGrpSpPr/>
          <p:nvPr/>
        </p:nvGrpSpPr>
        <p:grpSpPr>
          <a:xfrm>
            <a:off x="1187624" y="3573016"/>
            <a:ext cx="1296144" cy="1366411"/>
            <a:chOff x="4860032" y="2780928"/>
            <a:chExt cx="1296144" cy="1366411"/>
          </a:xfrm>
        </p:grpSpPr>
        <p:cxnSp>
          <p:nvCxnSpPr>
            <p:cNvPr id="39" name="Connecteur droit avec flèche 38">
              <a:extLst>
                <a:ext uri="{FF2B5EF4-FFF2-40B4-BE49-F238E27FC236}">
                  <a16:creationId xmlns:a16="http://schemas.microsoft.com/office/drawing/2014/main" id="{ED2F8097-3A6C-4D91-AE67-45808EDB1400}"/>
                </a:ext>
              </a:extLst>
            </p:cNvPr>
            <p:cNvCxnSpPr>
              <a:cxnSpLocks/>
            </p:cNvCxnSpPr>
            <p:nvPr/>
          </p:nvCxnSpPr>
          <p:spPr>
            <a:xfrm flipV="1">
              <a:off x="5724128" y="2780928"/>
              <a:ext cx="0" cy="7200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ZoneTexte 39">
              <a:extLst>
                <a:ext uri="{FF2B5EF4-FFF2-40B4-BE49-F238E27FC236}">
                  <a16:creationId xmlns:a16="http://schemas.microsoft.com/office/drawing/2014/main" id="{D1328BFC-4CD8-4A4A-92BC-A6A153F1AE26}"/>
                </a:ext>
              </a:extLst>
            </p:cNvPr>
            <p:cNvSpPr txBox="1"/>
            <p:nvPr/>
          </p:nvSpPr>
          <p:spPr>
            <a:xfrm>
              <a:off x="4860032" y="3501008"/>
              <a:ext cx="1296144" cy="646331"/>
            </a:xfrm>
            <a:prstGeom prst="rect">
              <a:avLst/>
            </a:prstGeom>
            <a:noFill/>
          </p:spPr>
          <p:txBody>
            <a:bodyPr wrap="square" rtlCol="0">
              <a:spAutoFit/>
            </a:bodyPr>
            <a:lstStyle/>
            <a:p>
              <a:pPr algn="r"/>
              <a:r>
                <a:rPr lang="fr-FR" dirty="0"/>
                <a:t>1589-1610</a:t>
              </a:r>
            </a:p>
            <a:p>
              <a:pPr algn="r"/>
              <a:r>
                <a:rPr lang="fr-FR" dirty="0"/>
                <a:t>Henri IV</a:t>
              </a:r>
            </a:p>
          </p:txBody>
        </p:sp>
      </p:grpSp>
      <p:grpSp>
        <p:nvGrpSpPr>
          <p:cNvPr id="43" name="Groupe 42">
            <a:extLst>
              <a:ext uri="{FF2B5EF4-FFF2-40B4-BE49-F238E27FC236}">
                <a16:creationId xmlns:a16="http://schemas.microsoft.com/office/drawing/2014/main" id="{53277349-2E7F-4B21-9FB4-EAA75BDBE831}"/>
              </a:ext>
            </a:extLst>
          </p:cNvPr>
          <p:cNvGrpSpPr/>
          <p:nvPr/>
        </p:nvGrpSpPr>
        <p:grpSpPr>
          <a:xfrm>
            <a:off x="6732240" y="4293096"/>
            <a:ext cx="1440160" cy="1438419"/>
            <a:chOff x="6300192" y="2780928"/>
            <a:chExt cx="1440160" cy="1438419"/>
          </a:xfrm>
        </p:grpSpPr>
        <p:cxnSp>
          <p:nvCxnSpPr>
            <p:cNvPr id="44" name="Connecteur droit avec flèche 43">
              <a:extLst>
                <a:ext uri="{FF2B5EF4-FFF2-40B4-BE49-F238E27FC236}">
                  <a16:creationId xmlns:a16="http://schemas.microsoft.com/office/drawing/2014/main" id="{1DBFDAE8-DB4C-4448-9918-C6BF249E29A7}"/>
                </a:ext>
              </a:extLst>
            </p:cNvPr>
            <p:cNvCxnSpPr/>
            <p:nvPr/>
          </p:nvCxnSpPr>
          <p:spPr>
            <a:xfrm flipV="1">
              <a:off x="6660232" y="2780928"/>
              <a:ext cx="0" cy="7920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5" name="ZoneTexte 44">
              <a:extLst>
                <a:ext uri="{FF2B5EF4-FFF2-40B4-BE49-F238E27FC236}">
                  <a16:creationId xmlns:a16="http://schemas.microsoft.com/office/drawing/2014/main" id="{153CA3E4-CF46-4472-BE15-CB805FE3EACD}"/>
                </a:ext>
              </a:extLst>
            </p:cNvPr>
            <p:cNvSpPr txBox="1"/>
            <p:nvPr/>
          </p:nvSpPr>
          <p:spPr>
            <a:xfrm>
              <a:off x="6300192" y="3573016"/>
              <a:ext cx="1440160" cy="646331"/>
            </a:xfrm>
            <a:prstGeom prst="rect">
              <a:avLst/>
            </a:prstGeom>
            <a:noFill/>
          </p:spPr>
          <p:txBody>
            <a:bodyPr wrap="square" rtlCol="0">
              <a:spAutoFit/>
            </a:bodyPr>
            <a:lstStyle/>
            <a:p>
              <a:r>
                <a:rPr lang="fr-FR" dirty="0"/>
                <a:t>1881-1882</a:t>
              </a:r>
            </a:p>
            <a:p>
              <a:r>
                <a:rPr lang="fr-FR" dirty="0"/>
                <a:t>Lois Ferry</a:t>
              </a:r>
            </a:p>
          </p:txBody>
        </p:sp>
      </p:grpSp>
      <p:sp>
        <p:nvSpPr>
          <p:cNvPr id="30" name="ZoneTexte 29">
            <a:extLst>
              <a:ext uri="{FF2B5EF4-FFF2-40B4-BE49-F238E27FC236}">
                <a16:creationId xmlns:a16="http://schemas.microsoft.com/office/drawing/2014/main" id="{D67A4DB8-B989-41F4-987A-89E83357A688}"/>
              </a:ext>
            </a:extLst>
          </p:cNvPr>
          <p:cNvSpPr txBox="1"/>
          <p:nvPr/>
        </p:nvSpPr>
        <p:spPr>
          <a:xfrm>
            <a:off x="3491880" y="6309320"/>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extLst>
      <p:ext uri="{BB962C8B-B14F-4D97-AF65-F5344CB8AC3E}">
        <p14:creationId xmlns:p14="http://schemas.microsoft.com/office/powerpoint/2010/main" val="142483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2" name="bomb.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8" grpId="0" animBg="1"/>
      <p:bldP spid="29"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29B764A-F234-4C4F-9D78-309AD174A681}"/>
              </a:ext>
            </a:extLst>
          </p:cNvPr>
          <p:cNvSpPr txBox="1"/>
          <p:nvPr/>
        </p:nvSpPr>
        <p:spPr>
          <a:xfrm>
            <a:off x="683568" y="404664"/>
            <a:ext cx="7790583" cy="5035353"/>
          </a:xfrm>
          <a:prstGeom prst="rect">
            <a:avLst/>
          </a:prstGeom>
          <a:noFill/>
        </p:spPr>
        <p:txBody>
          <a:bodyPr wrap="square" rtlCol="0">
            <a:spAutoFit/>
          </a:bodyPr>
          <a:lstStyle/>
          <a:p>
            <a:pPr>
              <a:lnSpc>
                <a:spcPct val="150000"/>
              </a:lnSpc>
            </a:pPr>
            <a:r>
              <a:rPr lang="fr-FR" u="sng" dirty="0">
                <a:solidFill>
                  <a:srgbClr val="FF0000"/>
                </a:solidFill>
              </a:rPr>
              <a:t>Séance 2 </a:t>
            </a:r>
            <a:r>
              <a:rPr lang="fr-FR" dirty="0">
                <a:solidFill>
                  <a:srgbClr val="FF0000"/>
                </a:solidFill>
              </a:rPr>
              <a:t>: L’école au temps de Jules Ferry</a:t>
            </a:r>
          </a:p>
          <a:p>
            <a:pPr>
              <a:lnSpc>
                <a:spcPct val="150000"/>
              </a:lnSpc>
            </a:pPr>
            <a:endParaRPr lang="fr-FR" dirty="0">
              <a:solidFill>
                <a:srgbClr val="FF0000"/>
              </a:solidFill>
            </a:endParaRPr>
          </a:p>
          <a:p>
            <a:pPr>
              <a:lnSpc>
                <a:spcPct val="150000"/>
              </a:lnSpc>
            </a:pPr>
            <a:r>
              <a:rPr lang="fr-FR" b="1" u="sng" dirty="0">
                <a:solidFill>
                  <a:srgbClr val="7030A0"/>
                </a:solidFill>
              </a:rPr>
              <a:t>A) Les lois de Jules Ferry</a:t>
            </a:r>
          </a:p>
          <a:p>
            <a:pPr>
              <a:lnSpc>
                <a:spcPct val="150000"/>
              </a:lnSpc>
            </a:pPr>
            <a:r>
              <a:rPr lang="fr-FR" dirty="0"/>
              <a:t>Jules Ferry, Ministre de l’Instruction Publique, rend </a:t>
            </a:r>
            <a:r>
              <a:rPr lang="fr-FR" u="heavy" dirty="0">
                <a:uFill>
                  <a:solidFill>
                    <a:srgbClr val="FF0000"/>
                  </a:solidFill>
                </a:uFill>
              </a:rPr>
              <a:t>l’école gratuite en 1881</a:t>
            </a:r>
            <a:r>
              <a:rPr lang="fr-FR" dirty="0"/>
              <a:t>.</a:t>
            </a:r>
          </a:p>
          <a:p>
            <a:pPr>
              <a:lnSpc>
                <a:spcPct val="150000"/>
              </a:lnSpc>
            </a:pPr>
            <a:r>
              <a:rPr lang="fr-FR" dirty="0"/>
              <a:t>Les élèves les plus pauvres peuvent donc aller à l’école.</a:t>
            </a:r>
          </a:p>
          <a:p>
            <a:pPr>
              <a:lnSpc>
                <a:spcPct val="150000"/>
              </a:lnSpc>
            </a:pPr>
            <a:endParaRPr lang="fr-FR" dirty="0"/>
          </a:p>
          <a:p>
            <a:pPr>
              <a:lnSpc>
                <a:spcPct val="150000"/>
              </a:lnSpc>
            </a:pPr>
            <a:r>
              <a:rPr lang="fr-FR" u="heavy" dirty="0">
                <a:uFill>
                  <a:solidFill>
                    <a:srgbClr val="FF0000"/>
                  </a:solidFill>
                </a:uFill>
              </a:rPr>
              <a:t>En 1882</a:t>
            </a:r>
            <a:r>
              <a:rPr lang="fr-FR" dirty="0"/>
              <a:t>, il rend </a:t>
            </a:r>
            <a:r>
              <a:rPr lang="fr-FR" u="heavy" dirty="0">
                <a:uFill>
                  <a:solidFill>
                    <a:srgbClr val="FF0000"/>
                  </a:solidFill>
                </a:uFill>
              </a:rPr>
              <a:t>l’école laïque</a:t>
            </a:r>
            <a:r>
              <a:rPr lang="fr-FR" dirty="0"/>
              <a:t>. Il n’y a plus de catéchisme à l’école.</a:t>
            </a:r>
          </a:p>
          <a:p>
            <a:pPr>
              <a:lnSpc>
                <a:spcPct val="150000"/>
              </a:lnSpc>
            </a:pPr>
            <a:endParaRPr lang="fr-FR" dirty="0"/>
          </a:p>
          <a:p>
            <a:pPr>
              <a:lnSpc>
                <a:spcPct val="150000"/>
              </a:lnSpc>
            </a:pPr>
            <a:r>
              <a:rPr lang="fr-FR" u="heavy" dirty="0">
                <a:uFill>
                  <a:solidFill>
                    <a:srgbClr val="FF0000"/>
                  </a:solidFill>
                </a:uFill>
              </a:rPr>
              <a:t>En 1882</a:t>
            </a:r>
            <a:r>
              <a:rPr lang="fr-FR" dirty="0"/>
              <a:t>, il rend </a:t>
            </a:r>
            <a:r>
              <a:rPr lang="fr-FR" u="heavy" dirty="0">
                <a:uFill>
                  <a:solidFill>
                    <a:srgbClr val="FF0000"/>
                  </a:solidFill>
                </a:uFill>
              </a:rPr>
              <a:t>l’école obligatoire </a:t>
            </a:r>
            <a:r>
              <a:rPr lang="fr-FR" dirty="0"/>
              <a:t>pour les filles et les garçons de 6 à 13 ans.</a:t>
            </a:r>
          </a:p>
          <a:p>
            <a:pPr>
              <a:lnSpc>
                <a:spcPct val="150000"/>
              </a:lnSpc>
            </a:pPr>
            <a:r>
              <a:rPr lang="fr-FR" dirty="0"/>
              <a:t>Les enfants apprennent à lire et écrire et ne sont plus obligés de travailler la semaine.</a:t>
            </a:r>
          </a:p>
          <a:p>
            <a:pPr>
              <a:lnSpc>
                <a:spcPct val="150000"/>
              </a:lnSpc>
            </a:pPr>
            <a:endParaRPr lang="fr-FR" dirty="0"/>
          </a:p>
        </p:txBody>
      </p:sp>
      <p:sp>
        <p:nvSpPr>
          <p:cNvPr id="6" name="Forme libre : forme 5">
            <a:extLst>
              <a:ext uri="{FF2B5EF4-FFF2-40B4-BE49-F238E27FC236}">
                <a16:creationId xmlns:a16="http://schemas.microsoft.com/office/drawing/2014/main" id="{EF758F9F-7FEC-4A83-AF89-A9B2B3A6905D}"/>
              </a:ext>
            </a:extLst>
          </p:cNvPr>
          <p:cNvSpPr/>
          <p:nvPr/>
        </p:nvSpPr>
        <p:spPr>
          <a:xfrm>
            <a:off x="755576" y="2636912"/>
            <a:ext cx="1547446" cy="237771"/>
          </a:xfrm>
          <a:custGeom>
            <a:avLst/>
            <a:gdLst>
              <a:gd name="connsiteX0" fmla="*/ 0 w 1547446"/>
              <a:gd name="connsiteY0" fmla="*/ 128954 h 237771"/>
              <a:gd name="connsiteX1" fmla="*/ 152400 w 1547446"/>
              <a:gd name="connsiteY1" fmla="*/ 35169 h 237771"/>
              <a:gd name="connsiteX2" fmla="*/ 257907 w 1547446"/>
              <a:gd name="connsiteY2" fmla="*/ 58615 h 237771"/>
              <a:gd name="connsiteX3" fmla="*/ 293077 w 1547446"/>
              <a:gd name="connsiteY3" fmla="*/ 70338 h 237771"/>
              <a:gd name="connsiteX4" fmla="*/ 304800 w 1547446"/>
              <a:gd name="connsiteY4" fmla="*/ 105507 h 237771"/>
              <a:gd name="connsiteX5" fmla="*/ 328246 w 1547446"/>
              <a:gd name="connsiteY5" fmla="*/ 128954 h 237771"/>
              <a:gd name="connsiteX6" fmla="*/ 351692 w 1547446"/>
              <a:gd name="connsiteY6" fmla="*/ 164123 h 237771"/>
              <a:gd name="connsiteX7" fmla="*/ 422030 w 1547446"/>
              <a:gd name="connsiteY7" fmla="*/ 187569 h 237771"/>
              <a:gd name="connsiteX8" fmla="*/ 492369 w 1547446"/>
              <a:gd name="connsiteY8" fmla="*/ 175846 h 237771"/>
              <a:gd name="connsiteX9" fmla="*/ 562707 w 1547446"/>
              <a:gd name="connsiteY9" fmla="*/ 117231 h 237771"/>
              <a:gd name="connsiteX10" fmla="*/ 586154 w 1547446"/>
              <a:gd name="connsiteY10" fmla="*/ 82061 h 237771"/>
              <a:gd name="connsiteX11" fmla="*/ 621323 w 1547446"/>
              <a:gd name="connsiteY11" fmla="*/ 46892 h 237771"/>
              <a:gd name="connsiteX12" fmla="*/ 691661 w 1547446"/>
              <a:gd name="connsiteY12" fmla="*/ 0 h 237771"/>
              <a:gd name="connsiteX13" fmla="*/ 773723 w 1547446"/>
              <a:gd name="connsiteY13" fmla="*/ 11723 h 237771"/>
              <a:gd name="connsiteX14" fmla="*/ 832338 w 1547446"/>
              <a:gd name="connsiteY14" fmla="*/ 128954 h 237771"/>
              <a:gd name="connsiteX15" fmla="*/ 890954 w 1547446"/>
              <a:gd name="connsiteY15" fmla="*/ 199292 h 237771"/>
              <a:gd name="connsiteX16" fmla="*/ 926123 w 1547446"/>
              <a:gd name="connsiteY16" fmla="*/ 211015 h 237771"/>
              <a:gd name="connsiteX17" fmla="*/ 1019907 w 1547446"/>
              <a:gd name="connsiteY17" fmla="*/ 199292 h 237771"/>
              <a:gd name="connsiteX18" fmla="*/ 1090246 w 1547446"/>
              <a:gd name="connsiteY18" fmla="*/ 152400 h 237771"/>
              <a:gd name="connsiteX19" fmla="*/ 1101969 w 1547446"/>
              <a:gd name="connsiteY19" fmla="*/ 117231 h 237771"/>
              <a:gd name="connsiteX20" fmla="*/ 1195754 w 1547446"/>
              <a:gd name="connsiteY20" fmla="*/ 35169 h 237771"/>
              <a:gd name="connsiteX21" fmla="*/ 1230923 w 1547446"/>
              <a:gd name="connsiteY21" fmla="*/ 23446 h 237771"/>
              <a:gd name="connsiteX22" fmla="*/ 1336430 w 1547446"/>
              <a:gd name="connsiteY22" fmla="*/ 35169 h 237771"/>
              <a:gd name="connsiteX23" fmla="*/ 1359877 w 1547446"/>
              <a:gd name="connsiteY23" fmla="*/ 105507 h 237771"/>
              <a:gd name="connsiteX24" fmla="*/ 1395046 w 1547446"/>
              <a:gd name="connsiteY24" fmla="*/ 175846 h 237771"/>
              <a:gd name="connsiteX25" fmla="*/ 1430215 w 1547446"/>
              <a:gd name="connsiteY25" fmla="*/ 199292 h 237771"/>
              <a:gd name="connsiteX26" fmla="*/ 1441938 w 1547446"/>
              <a:gd name="connsiteY26" fmla="*/ 234461 h 237771"/>
              <a:gd name="connsiteX27" fmla="*/ 1547446 w 1547446"/>
              <a:gd name="connsiteY27" fmla="*/ 211015 h 23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47446" h="237771">
                <a:moveTo>
                  <a:pt x="0" y="128954"/>
                </a:moveTo>
                <a:cubicBezTo>
                  <a:pt x="127354" y="39805"/>
                  <a:pt x="71978" y="61975"/>
                  <a:pt x="152400" y="35169"/>
                </a:cubicBezTo>
                <a:cubicBezTo>
                  <a:pt x="187569" y="42984"/>
                  <a:pt x="222956" y="49877"/>
                  <a:pt x="257907" y="58615"/>
                </a:cubicBezTo>
                <a:cubicBezTo>
                  <a:pt x="269895" y="61612"/>
                  <a:pt x="284339" y="61600"/>
                  <a:pt x="293077" y="70338"/>
                </a:cubicBezTo>
                <a:cubicBezTo>
                  <a:pt x="301815" y="79076"/>
                  <a:pt x="298442" y="94911"/>
                  <a:pt x="304800" y="105507"/>
                </a:cubicBezTo>
                <a:cubicBezTo>
                  <a:pt x="310487" y="114985"/>
                  <a:pt x="321341" y="120323"/>
                  <a:pt x="328246" y="128954"/>
                </a:cubicBezTo>
                <a:cubicBezTo>
                  <a:pt x="337047" y="139956"/>
                  <a:pt x="339744" y="156656"/>
                  <a:pt x="351692" y="164123"/>
                </a:cubicBezTo>
                <a:cubicBezTo>
                  <a:pt x="372650" y="177222"/>
                  <a:pt x="422030" y="187569"/>
                  <a:pt x="422030" y="187569"/>
                </a:cubicBezTo>
                <a:cubicBezTo>
                  <a:pt x="445476" y="183661"/>
                  <a:pt x="469819" y="183363"/>
                  <a:pt x="492369" y="175846"/>
                </a:cubicBezTo>
                <a:cubicBezTo>
                  <a:pt x="513649" y="168753"/>
                  <a:pt x="550150" y="132299"/>
                  <a:pt x="562707" y="117231"/>
                </a:cubicBezTo>
                <a:cubicBezTo>
                  <a:pt x="571727" y="106407"/>
                  <a:pt x="577134" y="92885"/>
                  <a:pt x="586154" y="82061"/>
                </a:cubicBezTo>
                <a:cubicBezTo>
                  <a:pt x="596768" y="69325"/>
                  <a:pt x="608236" y="57070"/>
                  <a:pt x="621323" y="46892"/>
                </a:cubicBezTo>
                <a:cubicBezTo>
                  <a:pt x="643566" y="29592"/>
                  <a:pt x="691661" y="0"/>
                  <a:pt x="691661" y="0"/>
                </a:cubicBezTo>
                <a:cubicBezTo>
                  <a:pt x="719015" y="3908"/>
                  <a:pt x="749008" y="-634"/>
                  <a:pt x="773723" y="11723"/>
                </a:cubicBezTo>
                <a:cubicBezTo>
                  <a:pt x="817187" y="33455"/>
                  <a:pt x="810979" y="96915"/>
                  <a:pt x="832338" y="128954"/>
                </a:cubicBezTo>
                <a:cubicBezTo>
                  <a:pt x="849639" y="154906"/>
                  <a:pt x="863873" y="181238"/>
                  <a:pt x="890954" y="199292"/>
                </a:cubicBezTo>
                <a:cubicBezTo>
                  <a:pt x="901236" y="206146"/>
                  <a:pt x="914400" y="207107"/>
                  <a:pt x="926123" y="211015"/>
                </a:cubicBezTo>
                <a:cubicBezTo>
                  <a:pt x="957384" y="207107"/>
                  <a:pt x="990238" y="209888"/>
                  <a:pt x="1019907" y="199292"/>
                </a:cubicBezTo>
                <a:cubicBezTo>
                  <a:pt x="1046444" y="189814"/>
                  <a:pt x="1090246" y="152400"/>
                  <a:pt x="1090246" y="152400"/>
                </a:cubicBezTo>
                <a:cubicBezTo>
                  <a:pt x="1094154" y="140677"/>
                  <a:pt x="1094555" y="127117"/>
                  <a:pt x="1101969" y="117231"/>
                </a:cubicBezTo>
                <a:cubicBezTo>
                  <a:pt x="1120306" y="92781"/>
                  <a:pt x="1163211" y="51440"/>
                  <a:pt x="1195754" y="35169"/>
                </a:cubicBezTo>
                <a:cubicBezTo>
                  <a:pt x="1206807" y="29643"/>
                  <a:pt x="1219200" y="27354"/>
                  <a:pt x="1230923" y="23446"/>
                </a:cubicBezTo>
                <a:cubicBezTo>
                  <a:pt x="1266092" y="27354"/>
                  <a:pt x="1306577" y="16172"/>
                  <a:pt x="1336430" y="35169"/>
                </a:cubicBezTo>
                <a:cubicBezTo>
                  <a:pt x="1357281" y="48437"/>
                  <a:pt x="1352062" y="82061"/>
                  <a:pt x="1359877" y="105507"/>
                </a:cubicBezTo>
                <a:cubicBezTo>
                  <a:pt x="1369412" y="134112"/>
                  <a:pt x="1372319" y="153119"/>
                  <a:pt x="1395046" y="175846"/>
                </a:cubicBezTo>
                <a:cubicBezTo>
                  <a:pt x="1405009" y="185809"/>
                  <a:pt x="1418492" y="191477"/>
                  <a:pt x="1430215" y="199292"/>
                </a:cubicBezTo>
                <a:cubicBezTo>
                  <a:pt x="1434123" y="211015"/>
                  <a:pt x="1429950" y="231464"/>
                  <a:pt x="1441938" y="234461"/>
                </a:cubicBezTo>
                <a:cubicBezTo>
                  <a:pt x="1485135" y="245260"/>
                  <a:pt x="1514311" y="227583"/>
                  <a:pt x="1547446" y="211015"/>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Forme libre : forme 7">
            <a:extLst>
              <a:ext uri="{FF2B5EF4-FFF2-40B4-BE49-F238E27FC236}">
                <a16:creationId xmlns:a16="http://schemas.microsoft.com/office/drawing/2014/main" id="{26A25A91-FC71-4187-8795-3B58F9DB1316}"/>
              </a:ext>
            </a:extLst>
          </p:cNvPr>
          <p:cNvSpPr/>
          <p:nvPr/>
        </p:nvSpPr>
        <p:spPr>
          <a:xfrm>
            <a:off x="755576" y="3573016"/>
            <a:ext cx="1547446" cy="237771"/>
          </a:xfrm>
          <a:custGeom>
            <a:avLst/>
            <a:gdLst>
              <a:gd name="connsiteX0" fmla="*/ 0 w 1547446"/>
              <a:gd name="connsiteY0" fmla="*/ 128954 h 237771"/>
              <a:gd name="connsiteX1" fmla="*/ 152400 w 1547446"/>
              <a:gd name="connsiteY1" fmla="*/ 35169 h 237771"/>
              <a:gd name="connsiteX2" fmla="*/ 257907 w 1547446"/>
              <a:gd name="connsiteY2" fmla="*/ 58615 h 237771"/>
              <a:gd name="connsiteX3" fmla="*/ 293077 w 1547446"/>
              <a:gd name="connsiteY3" fmla="*/ 70338 h 237771"/>
              <a:gd name="connsiteX4" fmla="*/ 304800 w 1547446"/>
              <a:gd name="connsiteY4" fmla="*/ 105507 h 237771"/>
              <a:gd name="connsiteX5" fmla="*/ 328246 w 1547446"/>
              <a:gd name="connsiteY5" fmla="*/ 128954 h 237771"/>
              <a:gd name="connsiteX6" fmla="*/ 351692 w 1547446"/>
              <a:gd name="connsiteY6" fmla="*/ 164123 h 237771"/>
              <a:gd name="connsiteX7" fmla="*/ 422030 w 1547446"/>
              <a:gd name="connsiteY7" fmla="*/ 187569 h 237771"/>
              <a:gd name="connsiteX8" fmla="*/ 492369 w 1547446"/>
              <a:gd name="connsiteY8" fmla="*/ 175846 h 237771"/>
              <a:gd name="connsiteX9" fmla="*/ 562707 w 1547446"/>
              <a:gd name="connsiteY9" fmla="*/ 117231 h 237771"/>
              <a:gd name="connsiteX10" fmla="*/ 586154 w 1547446"/>
              <a:gd name="connsiteY10" fmla="*/ 82061 h 237771"/>
              <a:gd name="connsiteX11" fmla="*/ 621323 w 1547446"/>
              <a:gd name="connsiteY11" fmla="*/ 46892 h 237771"/>
              <a:gd name="connsiteX12" fmla="*/ 691661 w 1547446"/>
              <a:gd name="connsiteY12" fmla="*/ 0 h 237771"/>
              <a:gd name="connsiteX13" fmla="*/ 773723 w 1547446"/>
              <a:gd name="connsiteY13" fmla="*/ 11723 h 237771"/>
              <a:gd name="connsiteX14" fmla="*/ 832338 w 1547446"/>
              <a:gd name="connsiteY14" fmla="*/ 128954 h 237771"/>
              <a:gd name="connsiteX15" fmla="*/ 890954 w 1547446"/>
              <a:gd name="connsiteY15" fmla="*/ 199292 h 237771"/>
              <a:gd name="connsiteX16" fmla="*/ 926123 w 1547446"/>
              <a:gd name="connsiteY16" fmla="*/ 211015 h 237771"/>
              <a:gd name="connsiteX17" fmla="*/ 1019907 w 1547446"/>
              <a:gd name="connsiteY17" fmla="*/ 199292 h 237771"/>
              <a:gd name="connsiteX18" fmla="*/ 1090246 w 1547446"/>
              <a:gd name="connsiteY18" fmla="*/ 152400 h 237771"/>
              <a:gd name="connsiteX19" fmla="*/ 1101969 w 1547446"/>
              <a:gd name="connsiteY19" fmla="*/ 117231 h 237771"/>
              <a:gd name="connsiteX20" fmla="*/ 1195754 w 1547446"/>
              <a:gd name="connsiteY20" fmla="*/ 35169 h 237771"/>
              <a:gd name="connsiteX21" fmla="*/ 1230923 w 1547446"/>
              <a:gd name="connsiteY21" fmla="*/ 23446 h 237771"/>
              <a:gd name="connsiteX22" fmla="*/ 1336430 w 1547446"/>
              <a:gd name="connsiteY22" fmla="*/ 35169 h 237771"/>
              <a:gd name="connsiteX23" fmla="*/ 1359877 w 1547446"/>
              <a:gd name="connsiteY23" fmla="*/ 105507 h 237771"/>
              <a:gd name="connsiteX24" fmla="*/ 1395046 w 1547446"/>
              <a:gd name="connsiteY24" fmla="*/ 175846 h 237771"/>
              <a:gd name="connsiteX25" fmla="*/ 1430215 w 1547446"/>
              <a:gd name="connsiteY25" fmla="*/ 199292 h 237771"/>
              <a:gd name="connsiteX26" fmla="*/ 1441938 w 1547446"/>
              <a:gd name="connsiteY26" fmla="*/ 234461 h 237771"/>
              <a:gd name="connsiteX27" fmla="*/ 1547446 w 1547446"/>
              <a:gd name="connsiteY27" fmla="*/ 211015 h 23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47446" h="237771">
                <a:moveTo>
                  <a:pt x="0" y="128954"/>
                </a:moveTo>
                <a:cubicBezTo>
                  <a:pt x="127354" y="39805"/>
                  <a:pt x="71978" y="61975"/>
                  <a:pt x="152400" y="35169"/>
                </a:cubicBezTo>
                <a:cubicBezTo>
                  <a:pt x="187569" y="42984"/>
                  <a:pt x="222956" y="49877"/>
                  <a:pt x="257907" y="58615"/>
                </a:cubicBezTo>
                <a:cubicBezTo>
                  <a:pt x="269895" y="61612"/>
                  <a:pt x="284339" y="61600"/>
                  <a:pt x="293077" y="70338"/>
                </a:cubicBezTo>
                <a:cubicBezTo>
                  <a:pt x="301815" y="79076"/>
                  <a:pt x="298442" y="94911"/>
                  <a:pt x="304800" y="105507"/>
                </a:cubicBezTo>
                <a:cubicBezTo>
                  <a:pt x="310487" y="114985"/>
                  <a:pt x="321341" y="120323"/>
                  <a:pt x="328246" y="128954"/>
                </a:cubicBezTo>
                <a:cubicBezTo>
                  <a:pt x="337047" y="139956"/>
                  <a:pt x="339744" y="156656"/>
                  <a:pt x="351692" y="164123"/>
                </a:cubicBezTo>
                <a:cubicBezTo>
                  <a:pt x="372650" y="177222"/>
                  <a:pt x="422030" y="187569"/>
                  <a:pt x="422030" y="187569"/>
                </a:cubicBezTo>
                <a:cubicBezTo>
                  <a:pt x="445476" y="183661"/>
                  <a:pt x="469819" y="183363"/>
                  <a:pt x="492369" y="175846"/>
                </a:cubicBezTo>
                <a:cubicBezTo>
                  <a:pt x="513649" y="168753"/>
                  <a:pt x="550150" y="132299"/>
                  <a:pt x="562707" y="117231"/>
                </a:cubicBezTo>
                <a:cubicBezTo>
                  <a:pt x="571727" y="106407"/>
                  <a:pt x="577134" y="92885"/>
                  <a:pt x="586154" y="82061"/>
                </a:cubicBezTo>
                <a:cubicBezTo>
                  <a:pt x="596768" y="69325"/>
                  <a:pt x="608236" y="57070"/>
                  <a:pt x="621323" y="46892"/>
                </a:cubicBezTo>
                <a:cubicBezTo>
                  <a:pt x="643566" y="29592"/>
                  <a:pt x="691661" y="0"/>
                  <a:pt x="691661" y="0"/>
                </a:cubicBezTo>
                <a:cubicBezTo>
                  <a:pt x="719015" y="3908"/>
                  <a:pt x="749008" y="-634"/>
                  <a:pt x="773723" y="11723"/>
                </a:cubicBezTo>
                <a:cubicBezTo>
                  <a:pt x="817187" y="33455"/>
                  <a:pt x="810979" y="96915"/>
                  <a:pt x="832338" y="128954"/>
                </a:cubicBezTo>
                <a:cubicBezTo>
                  <a:pt x="849639" y="154906"/>
                  <a:pt x="863873" y="181238"/>
                  <a:pt x="890954" y="199292"/>
                </a:cubicBezTo>
                <a:cubicBezTo>
                  <a:pt x="901236" y="206146"/>
                  <a:pt x="914400" y="207107"/>
                  <a:pt x="926123" y="211015"/>
                </a:cubicBezTo>
                <a:cubicBezTo>
                  <a:pt x="957384" y="207107"/>
                  <a:pt x="990238" y="209888"/>
                  <a:pt x="1019907" y="199292"/>
                </a:cubicBezTo>
                <a:cubicBezTo>
                  <a:pt x="1046444" y="189814"/>
                  <a:pt x="1090246" y="152400"/>
                  <a:pt x="1090246" y="152400"/>
                </a:cubicBezTo>
                <a:cubicBezTo>
                  <a:pt x="1094154" y="140677"/>
                  <a:pt x="1094555" y="127117"/>
                  <a:pt x="1101969" y="117231"/>
                </a:cubicBezTo>
                <a:cubicBezTo>
                  <a:pt x="1120306" y="92781"/>
                  <a:pt x="1163211" y="51440"/>
                  <a:pt x="1195754" y="35169"/>
                </a:cubicBezTo>
                <a:cubicBezTo>
                  <a:pt x="1206807" y="29643"/>
                  <a:pt x="1219200" y="27354"/>
                  <a:pt x="1230923" y="23446"/>
                </a:cubicBezTo>
                <a:cubicBezTo>
                  <a:pt x="1266092" y="27354"/>
                  <a:pt x="1306577" y="16172"/>
                  <a:pt x="1336430" y="35169"/>
                </a:cubicBezTo>
                <a:cubicBezTo>
                  <a:pt x="1357281" y="48437"/>
                  <a:pt x="1352062" y="82061"/>
                  <a:pt x="1359877" y="105507"/>
                </a:cubicBezTo>
                <a:cubicBezTo>
                  <a:pt x="1369412" y="134112"/>
                  <a:pt x="1372319" y="153119"/>
                  <a:pt x="1395046" y="175846"/>
                </a:cubicBezTo>
                <a:cubicBezTo>
                  <a:pt x="1405009" y="185809"/>
                  <a:pt x="1418492" y="191477"/>
                  <a:pt x="1430215" y="199292"/>
                </a:cubicBezTo>
                <a:cubicBezTo>
                  <a:pt x="1434123" y="211015"/>
                  <a:pt x="1429950" y="231464"/>
                  <a:pt x="1441938" y="234461"/>
                </a:cubicBezTo>
                <a:cubicBezTo>
                  <a:pt x="1485135" y="245260"/>
                  <a:pt x="1514311" y="227583"/>
                  <a:pt x="1547446" y="211015"/>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11" name="Connecteur droit 10">
            <a:extLst>
              <a:ext uri="{FF2B5EF4-FFF2-40B4-BE49-F238E27FC236}">
                <a16:creationId xmlns:a16="http://schemas.microsoft.com/office/drawing/2014/main" id="{5C9EB90C-DA76-4B8C-BEF9-12FAF69F5503}"/>
              </a:ext>
            </a:extLst>
          </p:cNvPr>
          <p:cNvCxnSpPr>
            <a:cxnSpLocks/>
          </p:cNvCxnSpPr>
          <p:nvPr/>
        </p:nvCxnSpPr>
        <p:spPr>
          <a:xfrm>
            <a:off x="683568" y="260648"/>
            <a:ext cx="0" cy="5184576"/>
          </a:xfrm>
          <a:prstGeom prst="line">
            <a:avLst/>
          </a:prstGeom>
        </p:spPr>
        <p:style>
          <a:lnRef idx="1">
            <a:schemeClr val="accent1"/>
          </a:lnRef>
          <a:fillRef idx="0">
            <a:schemeClr val="accent1"/>
          </a:fillRef>
          <a:effectRef idx="0">
            <a:schemeClr val="accent1"/>
          </a:effectRef>
          <a:fontRef idx="minor">
            <a:schemeClr val="tx1"/>
          </a:fontRef>
        </p:style>
      </p:cxnSp>
      <p:sp>
        <p:nvSpPr>
          <p:cNvPr id="12" name="Forme libre : forme 11">
            <a:extLst>
              <a:ext uri="{FF2B5EF4-FFF2-40B4-BE49-F238E27FC236}">
                <a16:creationId xmlns:a16="http://schemas.microsoft.com/office/drawing/2014/main" id="{1E7CBDD6-D9CD-4CE9-9918-5C3749D7433A}"/>
              </a:ext>
            </a:extLst>
          </p:cNvPr>
          <p:cNvSpPr/>
          <p:nvPr/>
        </p:nvSpPr>
        <p:spPr>
          <a:xfrm>
            <a:off x="683568" y="908720"/>
            <a:ext cx="1547446" cy="237771"/>
          </a:xfrm>
          <a:custGeom>
            <a:avLst/>
            <a:gdLst>
              <a:gd name="connsiteX0" fmla="*/ 0 w 1547446"/>
              <a:gd name="connsiteY0" fmla="*/ 128954 h 237771"/>
              <a:gd name="connsiteX1" fmla="*/ 152400 w 1547446"/>
              <a:gd name="connsiteY1" fmla="*/ 35169 h 237771"/>
              <a:gd name="connsiteX2" fmla="*/ 257907 w 1547446"/>
              <a:gd name="connsiteY2" fmla="*/ 58615 h 237771"/>
              <a:gd name="connsiteX3" fmla="*/ 293077 w 1547446"/>
              <a:gd name="connsiteY3" fmla="*/ 70338 h 237771"/>
              <a:gd name="connsiteX4" fmla="*/ 304800 w 1547446"/>
              <a:gd name="connsiteY4" fmla="*/ 105507 h 237771"/>
              <a:gd name="connsiteX5" fmla="*/ 328246 w 1547446"/>
              <a:gd name="connsiteY5" fmla="*/ 128954 h 237771"/>
              <a:gd name="connsiteX6" fmla="*/ 351692 w 1547446"/>
              <a:gd name="connsiteY6" fmla="*/ 164123 h 237771"/>
              <a:gd name="connsiteX7" fmla="*/ 422030 w 1547446"/>
              <a:gd name="connsiteY7" fmla="*/ 187569 h 237771"/>
              <a:gd name="connsiteX8" fmla="*/ 492369 w 1547446"/>
              <a:gd name="connsiteY8" fmla="*/ 175846 h 237771"/>
              <a:gd name="connsiteX9" fmla="*/ 562707 w 1547446"/>
              <a:gd name="connsiteY9" fmla="*/ 117231 h 237771"/>
              <a:gd name="connsiteX10" fmla="*/ 586154 w 1547446"/>
              <a:gd name="connsiteY10" fmla="*/ 82061 h 237771"/>
              <a:gd name="connsiteX11" fmla="*/ 621323 w 1547446"/>
              <a:gd name="connsiteY11" fmla="*/ 46892 h 237771"/>
              <a:gd name="connsiteX12" fmla="*/ 691661 w 1547446"/>
              <a:gd name="connsiteY12" fmla="*/ 0 h 237771"/>
              <a:gd name="connsiteX13" fmla="*/ 773723 w 1547446"/>
              <a:gd name="connsiteY13" fmla="*/ 11723 h 237771"/>
              <a:gd name="connsiteX14" fmla="*/ 832338 w 1547446"/>
              <a:gd name="connsiteY14" fmla="*/ 128954 h 237771"/>
              <a:gd name="connsiteX15" fmla="*/ 890954 w 1547446"/>
              <a:gd name="connsiteY15" fmla="*/ 199292 h 237771"/>
              <a:gd name="connsiteX16" fmla="*/ 926123 w 1547446"/>
              <a:gd name="connsiteY16" fmla="*/ 211015 h 237771"/>
              <a:gd name="connsiteX17" fmla="*/ 1019907 w 1547446"/>
              <a:gd name="connsiteY17" fmla="*/ 199292 h 237771"/>
              <a:gd name="connsiteX18" fmla="*/ 1090246 w 1547446"/>
              <a:gd name="connsiteY18" fmla="*/ 152400 h 237771"/>
              <a:gd name="connsiteX19" fmla="*/ 1101969 w 1547446"/>
              <a:gd name="connsiteY19" fmla="*/ 117231 h 237771"/>
              <a:gd name="connsiteX20" fmla="*/ 1195754 w 1547446"/>
              <a:gd name="connsiteY20" fmla="*/ 35169 h 237771"/>
              <a:gd name="connsiteX21" fmla="*/ 1230923 w 1547446"/>
              <a:gd name="connsiteY21" fmla="*/ 23446 h 237771"/>
              <a:gd name="connsiteX22" fmla="*/ 1336430 w 1547446"/>
              <a:gd name="connsiteY22" fmla="*/ 35169 h 237771"/>
              <a:gd name="connsiteX23" fmla="*/ 1359877 w 1547446"/>
              <a:gd name="connsiteY23" fmla="*/ 105507 h 237771"/>
              <a:gd name="connsiteX24" fmla="*/ 1395046 w 1547446"/>
              <a:gd name="connsiteY24" fmla="*/ 175846 h 237771"/>
              <a:gd name="connsiteX25" fmla="*/ 1430215 w 1547446"/>
              <a:gd name="connsiteY25" fmla="*/ 199292 h 237771"/>
              <a:gd name="connsiteX26" fmla="*/ 1441938 w 1547446"/>
              <a:gd name="connsiteY26" fmla="*/ 234461 h 237771"/>
              <a:gd name="connsiteX27" fmla="*/ 1547446 w 1547446"/>
              <a:gd name="connsiteY27" fmla="*/ 211015 h 23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47446" h="237771">
                <a:moveTo>
                  <a:pt x="0" y="128954"/>
                </a:moveTo>
                <a:cubicBezTo>
                  <a:pt x="127354" y="39805"/>
                  <a:pt x="71978" y="61975"/>
                  <a:pt x="152400" y="35169"/>
                </a:cubicBezTo>
                <a:cubicBezTo>
                  <a:pt x="187569" y="42984"/>
                  <a:pt x="222956" y="49877"/>
                  <a:pt x="257907" y="58615"/>
                </a:cubicBezTo>
                <a:cubicBezTo>
                  <a:pt x="269895" y="61612"/>
                  <a:pt x="284339" y="61600"/>
                  <a:pt x="293077" y="70338"/>
                </a:cubicBezTo>
                <a:cubicBezTo>
                  <a:pt x="301815" y="79076"/>
                  <a:pt x="298442" y="94911"/>
                  <a:pt x="304800" y="105507"/>
                </a:cubicBezTo>
                <a:cubicBezTo>
                  <a:pt x="310487" y="114985"/>
                  <a:pt x="321341" y="120323"/>
                  <a:pt x="328246" y="128954"/>
                </a:cubicBezTo>
                <a:cubicBezTo>
                  <a:pt x="337047" y="139956"/>
                  <a:pt x="339744" y="156656"/>
                  <a:pt x="351692" y="164123"/>
                </a:cubicBezTo>
                <a:cubicBezTo>
                  <a:pt x="372650" y="177222"/>
                  <a:pt x="422030" y="187569"/>
                  <a:pt x="422030" y="187569"/>
                </a:cubicBezTo>
                <a:cubicBezTo>
                  <a:pt x="445476" y="183661"/>
                  <a:pt x="469819" y="183363"/>
                  <a:pt x="492369" y="175846"/>
                </a:cubicBezTo>
                <a:cubicBezTo>
                  <a:pt x="513649" y="168753"/>
                  <a:pt x="550150" y="132299"/>
                  <a:pt x="562707" y="117231"/>
                </a:cubicBezTo>
                <a:cubicBezTo>
                  <a:pt x="571727" y="106407"/>
                  <a:pt x="577134" y="92885"/>
                  <a:pt x="586154" y="82061"/>
                </a:cubicBezTo>
                <a:cubicBezTo>
                  <a:pt x="596768" y="69325"/>
                  <a:pt x="608236" y="57070"/>
                  <a:pt x="621323" y="46892"/>
                </a:cubicBezTo>
                <a:cubicBezTo>
                  <a:pt x="643566" y="29592"/>
                  <a:pt x="691661" y="0"/>
                  <a:pt x="691661" y="0"/>
                </a:cubicBezTo>
                <a:cubicBezTo>
                  <a:pt x="719015" y="3908"/>
                  <a:pt x="749008" y="-634"/>
                  <a:pt x="773723" y="11723"/>
                </a:cubicBezTo>
                <a:cubicBezTo>
                  <a:pt x="817187" y="33455"/>
                  <a:pt x="810979" y="96915"/>
                  <a:pt x="832338" y="128954"/>
                </a:cubicBezTo>
                <a:cubicBezTo>
                  <a:pt x="849639" y="154906"/>
                  <a:pt x="863873" y="181238"/>
                  <a:pt x="890954" y="199292"/>
                </a:cubicBezTo>
                <a:cubicBezTo>
                  <a:pt x="901236" y="206146"/>
                  <a:pt x="914400" y="207107"/>
                  <a:pt x="926123" y="211015"/>
                </a:cubicBezTo>
                <a:cubicBezTo>
                  <a:pt x="957384" y="207107"/>
                  <a:pt x="990238" y="209888"/>
                  <a:pt x="1019907" y="199292"/>
                </a:cubicBezTo>
                <a:cubicBezTo>
                  <a:pt x="1046444" y="189814"/>
                  <a:pt x="1090246" y="152400"/>
                  <a:pt x="1090246" y="152400"/>
                </a:cubicBezTo>
                <a:cubicBezTo>
                  <a:pt x="1094154" y="140677"/>
                  <a:pt x="1094555" y="127117"/>
                  <a:pt x="1101969" y="117231"/>
                </a:cubicBezTo>
                <a:cubicBezTo>
                  <a:pt x="1120306" y="92781"/>
                  <a:pt x="1163211" y="51440"/>
                  <a:pt x="1195754" y="35169"/>
                </a:cubicBezTo>
                <a:cubicBezTo>
                  <a:pt x="1206807" y="29643"/>
                  <a:pt x="1219200" y="27354"/>
                  <a:pt x="1230923" y="23446"/>
                </a:cubicBezTo>
                <a:cubicBezTo>
                  <a:pt x="1266092" y="27354"/>
                  <a:pt x="1306577" y="16172"/>
                  <a:pt x="1336430" y="35169"/>
                </a:cubicBezTo>
                <a:cubicBezTo>
                  <a:pt x="1357281" y="48437"/>
                  <a:pt x="1352062" y="82061"/>
                  <a:pt x="1359877" y="105507"/>
                </a:cubicBezTo>
                <a:cubicBezTo>
                  <a:pt x="1369412" y="134112"/>
                  <a:pt x="1372319" y="153119"/>
                  <a:pt x="1395046" y="175846"/>
                </a:cubicBezTo>
                <a:cubicBezTo>
                  <a:pt x="1405009" y="185809"/>
                  <a:pt x="1418492" y="191477"/>
                  <a:pt x="1430215" y="199292"/>
                </a:cubicBezTo>
                <a:cubicBezTo>
                  <a:pt x="1434123" y="211015"/>
                  <a:pt x="1429950" y="231464"/>
                  <a:pt x="1441938" y="234461"/>
                </a:cubicBezTo>
                <a:cubicBezTo>
                  <a:pt x="1485135" y="245260"/>
                  <a:pt x="1514311" y="227583"/>
                  <a:pt x="1547446" y="211015"/>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a:extLst>
              <a:ext uri="{FF2B5EF4-FFF2-40B4-BE49-F238E27FC236}">
                <a16:creationId xmlns:a16="http://schemas.microsoft.com/office/drawing/2014/main" id="{12482017-A800-4678-A9A3-5E75E43CEC57}"/>
              </a:ext>
            </a:extLst>
          </p:cNvPr>
          <p:cNvSpPr txBox="1"/>
          <p:nvPr/>
        </p:nvSpPr>
        <p:spPr>
          <a:xfrm>
            <a:off x="3491880" y="6309320"/>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extLst>
      <p:ext uri="{BB962C8B-B14F-4D97-AF65-F5344CB8AC3E}">
        <p14:creationId xmlns:p14="http://schemas.microsoft.com/office/powerpoint/2010/main" val="2627408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29B764A-F234-4C4F-9D78-309AD174A681}"/>
              </a:ext>
            </a:extLst>
          </p:cNvPr>
          <p:cNvSpPr txBox="1"/>
          <p:nvPr/>
        </p:nvSpPr>
        <p:spPr>
          <a:xfrm>
            <a:off x="683568" y="260648"/>
            <a:ext cx="7790583" cy="880369"/>
          </a:xfrm>
          <a:prstGeom prst="rect">
            <a:avLst/>
          </a:prstGeom>
          <a:noFill/>
        </p:spPr>
        <p:txBody>
          <a:bodyPr wrap="square" rtlCol="0">
            <a:spAutoFit/>
          </a:bodyPr>
          <a:lstStyle/>
          <a:p>
            <a:pPr>
              <a:lnSpc>
                <a:spcPct val="150000"/>
              </a:lnSpc>
            </a:pPr>
            <a:r>
              <a:rPr lang="fr-FR" b="1" u="sng" dirty="0">
                <a:solidFill>
                  <a:srgbClr val="7030A0"/>
                </a:solidFill>
              </a:rPr>
              <a:t>B) La classe au temps de Jules Ferry</a:t>
            </a:r>
          </a:p>
          <a:p>
            <a:pPr>
              <a:lnSpc>
                <a:spcPct val="150000"/>
              </a:lnSpc>
            </a:pPr>
            <a:endParaRPr lang="fr-FR" dirty="0"/>
          </a:p>
        </p:txBody>
      </p:sp>
      <p:cxnSp>
        <p:nvCxnSpPr>
          <p:cNvPr id="11" name="Connecteur droit 10">
            <a:extLst>
              <a:ext uri="{FF2B5EF4-FFF2-40B4-BE49-F238E27FC236}">
                <a16:creationId xmlns:a16="http://schemas.microsoft.com/office/drawing/2014/main" id="{5C9EB90C-DA76-4B8C-BEF9-12FAF69F5503}"/>
              </a:ext>
            </a:extLst>
          </p:cNvPr>
          <p:cNvCxnSpPr>
            <a:cxnSpLocks/>
          </p:cNvCxnSpPr>
          <p:nvPr/>
        </p:nvCxnSpPr>
        <p:spPr>
          <a:xfrm>
            <a:off x="683568" y="332656"/>
            <a:ext cx="0" cy="5184576"/>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 coins arrondis 8">
            <a:extLst>
              <a:ext uri="{FF2B5EF4-FFF2-40B4-BE49-F238E27FC236}">
                <a16:creationId xmlns:a16="http://schemas.microsoft.com/office/drawing/2014/main" id="{079472C5-946A-44DE-9C62-CF9693BD0343}"/>
              </a:ext>
            </a:extLst>
          </p:cNvPr>
          <p:cNvSpPr/>
          <p:nvPr/>
        </p:nvSpPr>
        <p:spPr>
          <a:xfrm>
            <a:off x="1403648" y="1268760"/>
            <a:ext cx="1944216" cy="10801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Pas de mixité: écoles de filles et école de garçons</a:t>
            </a:r>
          </a:p>
        </p:txBody>
      </p:sp>
      <p:sp>
        <p:nvSpPr>
          <p:cNvPr id="17" name="Rectangle : coins arrondis 16">
            <a:extLst>
              <a:ext uri="{FF2B5EF4-FFF2-40B4-BE49-F238E27FC236}">
                <a16:creationId xmlns:a16="http://schemas.microsoft.com/office/drawing/2014/main" id="{63D4F3AD-E3A3-4255-AD2E-FBF954D9013D}"/>
              </a:ext>
            </a:extLst>
          </p:cNvPr>
          <p:cNvSpPr/>
          <p:nvPr/>
        </p:nvSpPr>
        <p:spPr>
          <a:xfrm>
            <a:off x="7031849" y="1240892"/>
            <a:ext cx="1512168"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Couture pour les filles</a:t>
            </a:r>
          </a:p>
        </p:txBody>
      </p:sp>
      <p:grpSp>
        <p:nvGrpSpPr>
          <p:cNvPr id="40" name="Groupe 39">
            <a:extLst>
              <a:ext uri="{FF2B5EF4-FFF2-40B4-BE49-F238E27FC236}">
                <a16:creationId xmlns:a16="http://schemas.microsoft.com/office/drawing/2014/main" id="{6A4DA335-FADA-4A06-AB05-DB91B13DD5F5}"/>
              </a:ext>
            </a:extLst>
          </p:cNvPr>
          <p:cNvGrpSpPr/>
          <p:nvPr/>
        </p:nvGrpSpPr>
        <p:grpSpPr>
          <a:xfrm>
            <a:off x="3527883" y="980733"/>
            <a:ext cx="3420380" cy="2664292"/>
            <a:chOff x="3470947" y="1328249"/>
            <a:chExt cx="3261293" cy="2316776"/>
          </a:xfrm>
        </p:grpSpPr>
        <p:sp>
          <p:nvSpPr>
            <p:cNvPr id="14" name="Rectangle : coins arrondis 13">
              <a:extLst>
                <a:ext uri="{FF2B5EF4-FFF2-40B4-BE49-F238E27FC236}">
                  <a16:creationId xmlns:a16="http://schemas.microsoft.com/office/drawing/2014/main" id="{A4B5AAEE-AEAB-4983-8064-F66917BDDB36}"/>
                </a:ext>
              </a:extLst>
            </p:cNvPr>
            <p:cNvSpPr/>
            <p:nvPr/>
          </p:nvSpPr>
          <p:spPr>
            <a:xfrm>
              <a:off x="3470947" y="1328249"/>
              <a:ext cx="2685225" cy="23167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
              </a:pPr>
              <a:r>
                <a:rPr lang="fr-FR" dirty="0"/>
                <a:t>lecture</a:t>
              </a:r>
            </a:p>
            <a:p>
              <a:pPr marL="285750" indent="-285750">
                <a:buFont typeface="Wingdings" panose="05000000000000000000" pitchFamily="2" charset="2"/>
                <a:buChar char="§"/>
              </a:pPr>
              <a:r>
                <a:rPr lang="fr-FR" dirty="0"/>
                <a:t> écriture</a:t>
              </a:r>
            </a:p>
            <a:p>
              <a:pPr marL="285750" indent="-285750">
                <a:buFont typeface="Wingdings" panose="05000000000000000000" pitchFamily="2" charset="2"/>
                <a:buChar char="§"/>
              </a:pPr>
              <a:r>
                <a:rPr lang="fr-FR" dirty="0"/>
                <a:t> maths</a:t>
              </a:r>
            </a:p>
            <a:p>
              <a:pPr marL="285750" indent="-285750">
                <a:buFont typeface="Wingdings" panose="05000000000000000000" pitchFamily="2" charset="2"/>
                <a:buChar char="§"/>
              </a:pPr>
              <a:r>
                <a:rPr lang="fr-FR" dirty="0"/>
                <a:t>histoire-géo, </a:t>
              </a:r>
            </a:p>
            <a:p>
              <a:pPr marL="285750" indent="-285750">
                <a:buFont typeface="Wingdings" panose="05000000000000000000" pitchFamily="2" charset="2"/>
                <a:buChar char="§"/>
              </a:pPr>
              <a:r>
                <a:rPr lang="fr-FR" dirty="0"/>
                <a:t>instruction morale et civique (morale au tableau)</a:t>
              </a:r>
            </a:p>
            <a:p>
              <a:pPr marL="285750" indent="-285750">
                <a:buFont typeface="Wingdings" panose="05000000000000000000" pitchFamily="2" charset="2"/>
                <a:buChar char="§"/>
              </a:pPr>
              <a:r>
                <a:rPr lang="fr-FR" dirty="0"/>
                <a:t>sciences</a:t>
              </a:r>
            </a:p>
            <a:p>
              <a:pPr marL="285750" indent="-285750">
                <a:buFont typeface="Wingdings" panose="05000000000000000000" pitchFamily="2" charset="2"/>
                <a:buChar char="§"/>
              </a:pPr>
              <a:r>
                <a:rPr lang="fr-FR" dirty="0"/>
                <a:t> gym</a:t>
              </a:r>
            </a:p>
          </p:txBody>
        </p:sp>
        <p:cxnSp>
          <p:nvCxnSpPr>
            <p:cNvPr id="16" name="Connecteur droit avec flèche 15">
              <a:extLst>
                <a:ext uri="{FF2B5EF4-FFF2-40B4-BE49-F238E27FC236}">
                  <a16:creationId xmlns:a16="http://schemas.microsoft.com/office/drawing/2014/main" id="{A3E9B260-2B0F-4947-B98D-04CE7416AE20}"/>
                </a:ext>
              </a:extLst>
            </p:cNvPr>
            <p:cNvCxnSpPr/>
            <p:nvPr/>
          </p:nvCxnSpPr>
          <p:spPr>
            <a:xfrm>
              <a:off x="6156176" y="1891786"/>
              <a:ext cx="5760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necteur droit avec flèche 17">
              <a:extLst>
                <a:ext uri="{FF2B5EF4-FFF2-40B4-BE49-F238E27FC236}">
                  <a16:creationId xmlns:a16="http://schemas.microsoft.com/office/drawing/2014/main" id="{77CB7296-1446-4226-A085-457950E75739}"/>
                </a:ext>
              </a:extLst>
            </p:cNvPr>
            <p:cNvCxnSpPr/>
            <p:nvPr/>
          </p:nvCxnSpPr>
          <p:spPr>
            <a:xfrm>
              <a:off x="6156176" y="3356992"/>
              <a:ext cx="5760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9" name="Rectangle : coins arrondis 18">
            <a:extLst>
              <a:ext uri="{FF2B5EF4-FFF2-40B4-BE49-F238E27FC236}">
                <a16:creationId xmlns:a16="http://schemas.microsoft.com/office/drawing/2014/main" id="{F1C1E487-C766-4EE4-8B08-5E8D5DEC40F0}"/>
              </a:ext>
            </a:extLst>
          </p:cNvPr>
          <p:cNvSpPr/>
          <p:nvPr/>
        </p:nvSpPr>
        <p:spPr>
          <a:xfrm>
            <a:off x="7020272" y="2780928"/>
            <a:ext cx="1872208" cy="10801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Exercices militaires pour les garçons</a:t>
            </a:r>
          </a:p>
        </p:txBody>
      </p:sp>
      <p:grpSp>
        <p:nvGrpSpPr>
          <p:cNvPr id="39" name="Groupe 38">
            <a:extLst>
              <a:ext uri="{FF2B5EF4-FFF2-40B4-BE49-F238E27FC236}">
                <a16:creationId xmlns:a16="http://schemas.microsoft.com/office/drawing/2014/main" id="{775B9F02-69C0-4FC2-ADAB-31FCF772AF9A}"/>
              </a:ext>
            </a:extLst>
          </p:cNvPr>
          <p:cNvGrpSpPr/>
          <p:nvPr/>
        </p:nvGrpSpPr>
        <p:grpSpPr>
          <a:xfrm>
            <a:off x="827584" y="2348880"/>
            <a:ext cx="2808312" cy="2664296"/>
            <a:chOff x="827584" y="2348880"/>
            <a:chExt cx="2808312" cy="2664296"/>
          </a:xfrm>
        </p:grpSpPr>
        <p:sp>
          <p:nvSpPr>
            <p:cNvPr id="3" name="Ellipse 2">
              <a:extLst>
                <a:ext uri="{FF2B5EF4-FFF2-40B4-BE49-F238E27FC236}">
                  <a16:creationId xmlns:a16="http://schemas.microsoft.com/office/drawing/2014/main" id="{CE661742-C8C5-4A7C-8745-32BB08C1BCF3}"/>
                </a:ext>
              </a:extLst>
            </p:cNvPr>
            <p:cNvSpPr/>
            <p:nvPr/>
          </p:nvSpPr>
          <p:spPr>
            <a:xfrm>
              <a:off x="827584" y="3140968"/>
              <a:ext cx="2376264" cy="158417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L’école</a:t>
              </a:r>
            </a:p>
            <a:p>
              <a:pPr algn="ctr"/>
              <a:r>
                <a:rPr lang="fr-FR" dirty="0"/>
                <a:t>au </a:t>
              </a:r>
              <a:r>
                <a:rPr lang="fr-FR" dirty="0" err="1"/>
                <a:t>XIXè</a:t>
              </a:r>
              <a:r>
                <a:rPr lang="fr-FR" dirty="0"/>
                <a:t> siècle</a:t>
              </a:r>
            </a:p>
          </p:txBody>
        </p:sp>
        <p:cxnSp>
          <p:nvCxnSpPr>
            <p:cNvPr id="7" name="Connecteur droit avec flèche 6">
              <a:extLst>
                <a:ext uri="{FF2B5EF4-FFF2-40B4-BE49-F238E27FC236}">
                  <a16:creationId xmlns:a16="http://schemas.microsoft.com/office/drawing/2014/main" id="{716DD8FF-73E3-4202-9D63-73AA5BD83C65}"/>
                </a:ext>
              </a:extLst>
            </p:cNvPr>
            <p:cNvCxnSpPr>
              <a:cxnSpLocks/>
              <a:stCxn id="3" idx="0"/>
            </p:cNvCxnSpPr>
            <p:nvPr/>
          </p:nvCxnSpPr>
          <p:spPr>
            <a:xfrm flipV="1">
              <a:off x="2015716" y="2348880"/>
              <a:ext cx="324036" cy="7920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Connecteur droit avec flèche 12">
              <a:extLst>
                <a:ext uri="{FF2B5EF4-FFF2-40B4-BE49-F238E27FC236}">
                  <a16:creationId xmlns:a16="http://schemas.microsoft.com/office/drawing/2014/main" id="{BCD9AC84-3820-4645-9653-983AF9115BC4}"/>
                </a:ext>
              </a:extLst>
            </p:cNvPr>
            <p:cNvCxnSpPr>
              <a:cxnSpLocks/>
            </p:cNvCxnSpPr>
            <p:nvPr/>
          </p:nvCxnSpPr>
          <p:spPr>
            <a:xfrm flipV="1">
              <a:off x="3059832" y="3212976"/>
              <a:ext cx="396042" cy="36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cteur droit avec flèche 20">
              <a:extLst>
                <a:ext uri="{FF2B5EF4-FFF2-40B4-BE49-F238E27FC236}">
                  <a16:creationId xmlns:a16="http://schemas.microsoft.com/office/drawing/2014/main" id="{A4D04FB0-46AF-4377-B75F-E770C6AD535F}"/>
                </a:ext>
              </a:extLst>
            </p:cNvPr>
            <p:cNvCxnSpPr>
              <a:cxnSpLocks/>
              <a:stCxn id="3" idx="5"/>
            </p:cNvCxnSpPr>
            <p:nvPr/>
          </p:nvCxnSpPr>
          <p:spPr>
            <a:xfrm>
              <a:off x="2855852" y="4493147"/>
              <a:ext cx="780044" cy="5200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5" name="Rectangle : coins arrondis 24">
            <a:extLst>
              <a:ext uri="{FF2B5EF4-FFF2-40B4-BE49-F238E27FC236}">
                <a16:creationId xmlns:a16="http://schemas.microsoft.com/office/drawing/2014/main" id="{9AD9F824-5776-4A99-84C2-13559DFB2166}"/>
              </a:ext>
            </a:extLst>
          </p:cNvPr>
          <p:cNvSpPr/>
          <p:nvPr/>
        </p:nvSpPr>
        <p:spPr>
          <a:xfrm>
            <a:off x="6156176" y="4509120"/>
            <a:ext cx="1728192"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Bonnet d’âne</a:t>
            </a:r>
          </a:p>
        </p:txBody>
      </p:sp>
      <p:grpSp>
        <p:nvGrpSpPr>
          <p:cNvPr id="41" name="Groupe 40">
            <a:extLst>
              <a:ext uri="{FF2B5EF4-FFF2-40B4-BE49-F238E27FC236}">
                <a16:creationId xmlns:a16="http://schemas.microsoft.com/office/drawing/2014/main" id="{9D2D8FE7-2F90-4DEA-B742-11C666275E16}"/>
              </a:ext>
            </a:extLst>
          </p:cNvPr>
          <p:cNvGrpSpPr/>
          <p:nvPr/>
        </p:nvGrpSpPr>
        <p:grpSpPr>
          <a:xfrm>
            <a:off x="3635896" y="4653136"/>
            <a:ext cx="2520280" cy="864096"/>
            <a:chOff x="3707904" y="4653136"/>
            <a:chExt cx="2520280" cy="864096"/>
          </a:xfrm>
        </p:grpSpPr>
        <p:sp>
          <p:nvSpPr>
            <p:cNvPr id="22" name="Rectangle : coins arrondis 21">
              <a:extLst>
                <a:ext uri="{FF2B5EF4-FFF2-40B4-BE49-F238E27FC236}">
                  <a16:creationId xmlns:a16="http://schemas.microsoft.com/office/drawing/2014/main" id="{52A45474-C5E2-4C53-9322-89369D2972BC}"/>
                </a:ext>
              </a:extLst>
            </p:cNvPr>
            <p:cNvSpPr/>
            <p:nvPr/>
          </p:nvSpPr>
          <p:spPr>
            <a:xfrm>
              <a:off x="3707904" y="4653136"/>
              <a:ext cx="2088232"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Discipline et punitions</a:t>
              </a:r>
            </a:p>
          </p:txBody>
        </p:sp>
        <p:cxnSp>
          <p:nvCxnSpPr>
            <p:cNvPr id="24" name="Connecteur droit avec flèche 23">
              <a:extLst>
                <a:ext uri="{FF2B5EF4-FFF2-40B4-BE49-F238E27FC236}">
                  <a16:creationId xmlns:a16="http://schemas.microsoft.com/office/drawing/2014/main" id="{286DC37D-FDAA-47F1-BB8B-FBCD70B24936}"/>
                </a:ext>
              </a:extLst>
            </p:cNvPr>
            <p:cNvCxnSpPr/>
            <p:nvPr/>
          </p:nvCxnSpPr>
          <p:spPr>
            <a:xfrm>
              <a:off x="5796136" y="4869160"/>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Connecteur droit avec flèche 26">
              <a:extLst>
                <a:ext uri="{FF2B5EF4-FFF2-40B4-BE49-F238E27FC236}">
                  <a16:creationId xmlns:a16="http://schemas.microsoft.com/office/drawing/2014/main" id="{93F219C0-034F-4F4A-9175-D95280A19BD2}"/>
                </a:ext>
              </a:extLst>
            </p:cNvPr>
            <p:cNvCxnSpPr>
              <a:cxnSpLocks/>
            </p:cNvCxnSpPr>
            <p:nvPr/>
          </p:nvCxnSpPr>
          <p:spPr>
            <a:xfrm>
              <a:off x="5364088" y="5157192"/>
              <a:ext cx="360040" cy="2880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necteur droit avec flèche 29">
              <a:extLst>
                <a:ext uri="{FF2B5EF4-FFF2-40B4-BE49-F238E27FC236}">
                  <a16:creationId xmlns:a16="http://schemas.microsoft.com/office/drawing/2014/main" id="{ED8D6F25-E5E4-4A49-A7B8-812C85A29E94}"/>
                </a:ext>
              </a:extLst>
            </p:cNvPr>
            <p:cNvCxnSpPr/>
            <p:nvPr/>
          </p:nvCxnSpPr>
          <p:spPr>
            <a:xfrm flipH="1">
              <a:off x="3851920" y="5157192"/>
              <a:ext cx="144016" cy="36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32" name="Rectangle : coins arrondis 31">
            <a:extLst>
              <a:ext uri="{FF2B5EF4-FFF2-40B4-BE49-F238E27FC236}">
                <a16:creationId xmlns:a16="http://schemas.microsoft.com/office/drawing/2014/main" id="{1F3007BB-5AAB-47EA-8B4B-279FFB78B65A}"/>
              </a:ext>
            </a:extLst>
          </p:cNvPr>
          <p:cNvSpPr/>
          <p:nvPr/>
        </p:nvSpPr>
        <p:spPr>
          <a:xfrm>
            <a:off x="5220072" y="5445224"/>
            <a:ext cx="1728192"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Agenouillement</a:t>
            </a:r>
          </a:p>
        </p:txBody>
      </p:sp>
      <p:sp>
        <p:nvSpPr>
          <p:cNvPr id="33" name="Rectangle : coins arrondis 32">
            <a:extLst>
              <a:ext uri="{FF2B5EF4-FFF2-40B4-BE49-F238E27FC236}">
                <a16:creationId xmlns:a16="http://schemas.microsoft.com/office/drawing/2014/main" id="{B17CC244-6B7B-4DBD-B3CA-A16628CA309A}"/>
              </a:ext>
            </a:extLst>
          </p:cNvPr>
          <p:cNvSpPr/>
          <p:nvPr/>
        </p:nvSpPr>
        <p:spPr>
          <a:xfrm>
            <a:off x="2987824" y="5517232"/>
            <a:ext cx="1728192"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Piquet</a:t>
            </a:r>
          </a:p>
        </p:txBody>
      </p:sp>
      <p:sp>
        <p:nvSpPr>
          <p:cNvPr id="26" name="ZoneTexte 25">
            <a:extLst>
              <a:ext uri="{FF2B5EF4-FFF2-40B4-BE49-F238E27FC236}">
                <a16:creationId xmlns:a16="http://schemas.microsoft.com/office/drawing/2014/main" id="{2739212E-CDC5-4D47-9E5C-0AAAD15DC773}"/>
              </a:ext>
            </a:extLst>
          </p:cNvPr>
          <p:cNvSpPr txBox="1"/>
          <p:nvPr/>
        </p:nvSpPr>
        <p:spPr>
          <a:xfrm>
            <a:off x="3491880" y="6309320"/>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extLst>
      <p:ext uri="{BB962C8B-B14F-4D97-AF65-F5344CB8AC3E}">
        <p14:creationId xmlns:p14="http://schemas.microsoft.com/office/powerpoint/2010/main" val="13419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9" grpId="0" animBg="1"/>
      <p:bldP spid="25"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e 36">
            <a:extLst>
              <a:ext uri="{FF2B5EF4-FFF2-40B4-BE49-F238E27FC236}">
                <a16:creationId xmlns:a16="http://schemas.microsoft.com/office/drawing/2014/main" id="{7887EBB6-4DD3-4399-87C7-E5212BA4ED92}"/>
              </a:ext>
            </a:extLst>
          </p:cNvPr>
          <p:cNvGrpSpPr/>
          <p:nvPr/>
        </p:nvGrpSpPr>
        <p:grpSpPr>
          <a:xfrm>
            <a:off x="537620" y="548680"/>
            <a:ext cx="8068759" cy="5497775"/>
            <a:chOff x="827584" y="620688"/>
            <a:chExt cx="8068759" cy="5497775"/>
          </a:xfrm>
        </p:grpSpPr>
        <p:sp>
          <p:nvSpPr>
            <p:cNvPr id="4" name="Rectangle : coins arrondis 3">
              <a:extLst>
                <a:ext uri="{FF2B5EF4-FFF2-40B4-BE49-F238E27FC236}">
                  <a16:creationId xmlns:a16="http://schemas.microsoft.com/office/drawing/2014/main" id="{C090029D-2740-42E8-AF78-AC69182CD4DB}"/>
                </a:ext>
              </a:extLst>
            </p:cNvPr>
            <p:cNvSpPr/>
            <p:nvPr/>
          </p:nvSpPr>
          <p:spPr>
            <a:xfrm>
              <a:off x="1259632" y="620688"/>
              <a:ext cx="2088232" cy="172819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200000"/>
                </a:lnSpc>
              </a:pPr>
              <a:r>
                <a:rPr lang="fr-FR" sz="1200" dirty="0"/>
                <a:t>…………………………………………………………………………………………………………………………………………………………………………</a:t>
              </a:r>
            </a:p>
          </p:txBody>
        </p:sp>
        <p:sp>
          <p:nvSpPr>
            <p:cNvPr id="5" name="Rectangle : coins arrondis 4">
              <a:extLst>
                <a:ext uri="{FF2B5EF4-FFF2-40B4-BE49-F238E27FC236}">
                  <a16:creationId xmlns:a16="http://schemas.microsoft.com/office/drawing/2014/main" id="{A3D58B69-B7FA-46CF-ACF0-E84852CADE48}"/>
                </a:ext>
              </a:extLst>
            </p:cNvPr>
            <p:cNvSpPr/>
            <p:nvPr/>
          </p:nvSpPr>
          <p:spPr>
            <a:xfrm>
              <a:off x="6992170" y="1019849"/>
              <a:ext cx="1844107" cy="108011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BED4A1A8-4DCA-4874-A821-0BF391F68356}"/>
                </a:ext>
              </a:extLst>
            </p:cNvPr>
            <p:cNvGrpSpPr/>
            <p:nvPr/>
          </p:nvGrpSpPr>
          <p:grpSpPr>
            <a:xfrm>
              <a:off x="3895826" y="1088740"/>
              <a:ext cx="3134212" cy="2520279"/>
              <a:chOff x="3779912" y="2204864"/>
              <a:chExt cx="2988435" cy="1440160"/>
            </a:xfrm>
          </p:grpSpPr>
          <p:sp>
            <p:nvSpPr>
              <p:cNvPr id="7" name="Rectangle : coins arrondis 6">
                <a:extLst>
                  <a:ext uri="{FF2B5EF4-FFF2-40B4-BE49-F238E27FC236}">
                    <a16:creationId xmlns:a16="http://schemas.microsoft.com/office/drawing/2014/main" id="{1870AC13-B458-4226-BFBE-AD4F7D5C657B}"/>
                  </a:ext>
                </a:extLst>
              </p:cNvPr>
              <p:cNvSpPr/>
              <p:nvPr/>
            </p:nvSpPr>
            <p:spPr>
              <a:xfrm>
                <a:off x="3779912" y="2204864"/>
                <a:ext cx="2376264" cy="14401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cxnSp>
            <p:nvCxnSpPr>
              <p:cNvPr id="8" name="Connecteur droit avec flèche 7">
                <a:extLst>
                  <a:ext uri="{FF2B5EF4-FFF2-40B4-BE49-F238E27FC236}">
                    <a16:creationId xmlns:a16="http://schemas.microsoft.com/office/drawing/2014/main" id="{A8B83311-1667-4ACB-8B04-E21EEAA57F68}"/>
                  </a:ext>
                </a:extLst>
              </p:cNvPr>
              <p:cNvCxnSpPr/>
              <p:nvPr/>
            </p:nvCxnSpPr>
            <p:spPr>
              <a:xfrm>
                <a:off x="6156176" y="2492896"/>
                <a:ext cx="5760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Connecteur droit avec flèche 8">
                <a:extLst>
                  <a:ext uri="{FF2B5EF4-FFF2-40B4-BE49-F238E27FC236}">
                    <a16:creationId xmlns:a16="http://schemas.microsoft.com/office/drawing/2014/main" id="{4FDDC643-20F0-4BEA-91D1-A7AD9A344D14}"/>
                  </a:ext>
                </a:extLst>
              </p:cNvPr>
              <p:cNvCxnSpPr/>
              <p:nvPr/>
            </p:nvCxnSpPr>
            <p:spPr>
              <a:xfrm>
                <a:off x="6184812" y="3356992"/>
                <a:ext cx="58353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0" name="Rectangle : coins arrondis 9">
              <a:extLst>
                <a:ext uri="{FF2B5EF4-FFF2-40B4-BE49-F238E27FC236}">
                  <a16:creationId xmlns:a16="http://schemas.microsoft.com/office/drawing/2014/main" id="{DB81B196-279F-4D32-912A-84B4EAFB5BE4}"/>
                </a:ext>
              </a:extLst>
            </p:cNvPr>
            <p:cNvSpPr/>
            <p:nvPr/>
          </p:nvSpPr>
          <p:spPr>
            <a:xfrm>
              <a:off x="7024135" y="2624553"/>
              <a:ext cx="1872208" cy="10801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grpSp>
          <p:nvGrpSpPr>
            <p:cNvPr id="11" name="Groupe 10">
              <a:extLst>
                <a:ext uri="{FF2B5EF4-FFF2-40B4-BE49-F238E27FC236}">
                  <a16:creationId xmlns:a16="http://schemas.microsoft.com/office/drawing/2014/main" id="{E7123068-E92E-4DD8-A905-643411728888}"/>
                </a:ext>
              </a:extLst>
            </p:cNvPr>
            <p:cNvGrpSpPr/>
            <p:nvPr/>
          </p:nvGrpSpPr>
          <p:grpSpPr>
            <a:xfrm>
              <a:off x="827584" y="2348880"/>
              <a:ext cx="3038209" cy="2376264"/>
              <a:chOff x="827584" y="2348880"/>
              <a:chExt cx="3038209" cy="2376264"/>
            </a:xfrm>
          </p:grpSpPr>
          <p:sp>
            <p:nvSpPr>
              <p:cNvPr id="12" name="Ellipse 11">
                <a:extLst>
                  <a:ext uri="{FF2B5EF4-FFF2-40B4-BE49-F238E27FC236}">
                    <a16:creationId xmlns:a16="http://schemas.microsoft.com/office/drawing/2014/main" id="{F25EEA12-454D-420C-8738-EBB6AC3D7AAA}"/>
                  </a:ext>
                </a:extLst>
              </p:cNvPr>
              <p:cNvSpPr/>
              <p:nvPr/>
            </p:nvSpPr>
            <p:spPr>
              <a:xfrm>
                <a:off x="827584" y="3140968"/>
                <a:ext cx="2376264" cy="158417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L’école</a:t>
                </a:r>
              </a:p>
              <a:p>
                <a:pPr algn="ctr"/>
                <a:r>
                  <a:rPr lang="fr-FR" dirty="0"/>
                  <a:t>au </a:t>
                </a:r>
                <a:r>
                  <a:rPr lang="fr-FR" dirty="0" err="1"/>
                  <a:t>XIXè</a:t>
                </a:r>
                <a:r>
                  <a:rPr lang="fr-FR" dirty="0"/>
                  <a:t> siècle</a:t>
                </a:r>
              </a:p>
            </p:txBody>
          </p:sp>
          <p:cxnSp>
            <p:nvCxnSpPr>
              <p:cNvPr id="13" name="Connecteur droit avec flèche 12">
                <a:extLst>
                  <a:ext uri="{FF2B5EF4-FFF2-40B4-BE49-F238E27FC236}">
                    <a16:creationId xmlns:a16="http://schemas.microsoft.com/office/drawing/2014/main" id="{C4D34943-8547-46B3-84B3-515AB2ABAAD2}"/>
                  </a:ext>
                </a:extLst>
              </p:cNvPr>
              <p:cNvCxnSpPr>
                <a:cxnSpLocks/>
                <a:stCxn id="12" idx="0"/>
              </p:cNvCxnSpPr>
              <p:nvPr/>
            </p:nvCxnSpPr>
            <p:spPr>
              <a:xfrm flipV="1">
                <a:off x="2015716" y="2348880"/>
                <a:ext cx="324036" cy="7920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necteur droit avec flèche 13">
                <a:extLst>
                  <a:ext uri="{FF2B5EF4-FFF2-40B4-BE49-F238E27FC236}">
                    <a16:creationId xmlns:a16="http://schemas.microsoft.com/office/drawing/2014/main" id="{A6522C4F-084A-47D0-B935-AF51D8A80EF9}"/>
                  </a:ext>
                </a:extLst>
              </p:cNvPr>
              <p:cNvCxnSpPr>
                <a:cxnSpLocks/>
              </p:cNvCxnSpPr>
              <p:nvPr/>
            </p:nvCxnSpPr>
            <p:spPr>
              <a:xfrm flipV="1">
                <a:off x="3059832" y="3036842"/>
                <a:ext cx="805961" cy="5361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cteur droit avec flèche 14">
                <a:extLst>
                  <a:ext uri="{FF2B5EF4-FFF2-40B4-BE49-F238E27FC236}">
                    <a16:creationId xmlns:a16="http://schemas.microsoft.com/office/drawing/2014/main" id="{69984DCF-704B-4CD2-8AC8-EA97B2205046}"/>
                  </a:ext>
                </a:extLst>
              </p:cNvPr>
              <p:cNvCxnSpPr>
                <a:cxnSpLocks/>
                <a:stCxn id="12" idx="5"/>
              </p:cNvCxnSpPr>
              <p:nvPr/>
            </p:nvCxnSpPr>
            <p:spPr>
              <a:xfrm>
                <a:off x="2855852" y="4493147"/>
                <a:ext cx="759827" cy="2223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16" name="Rectangle : coins arrondis 15">
              <a:extLst>
                <a:ext uri="{FF2B5EF4-FFF2-40B4-BE49-F238E27FC236}">
                  <a16:creationId xmlns:a16="http://schemas.microsoft.com/office/drawing/2014/main" id="{67F70B13-FA11-4C60-86B2-423E31CB3FF9}"/>
                </a:ext>
              </a:extLst>
            </p:cNvPr>
            <p:cNvSpPr/>
            <p:nvPr/>
          </p:nvSpPr>
          <p:spPr>
            <a:xfrm>
              <a:off x="7049607" y="4537006"/>
              <a:ext cx="1728192"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grpSp>
          <p:nvGrpSpPr>
            <p:cNvPr id="17" name="Groupe 16">
              <a:extLst>
                <a:ext uri="{FF2B5EF4-FFF2-40B4-BE49-F238E27FC236}">
                  <a16:creationId xmlns:a16="http://schemas.microsoft.com/office/drawing/2014/main" id="{A51C67EE-FE5E-4C22-AEE0-FD3287F18DD7}"/>
                </a:ext>
              </a:extLst>
            </p:cNvPr>
            <p:cNvGrpSpPr/>
            <p:nvPr/>
          </p:nvGrpSpPr>
          <p:grpSpPr>
            <a:xfrm>
              <a:off x="3635895" y="4424753"/>
              <a:ext cx="3414231" cy="1092479"/>
              <a:chOff x="3707904" y="4653136"/>
              <a:chExt cx="2520280" cy="864096"/>
            </a:xfrm>
          </p:grpSpPr>
          <p:sp>
            <p:nvSpPr>
              <p:cNvPr id="18" name="Rectangle : coins arrondis 17">
                <a:extLst>
                  <a:ext uri="{FF2B5EF4-FFF2-40B4-BE49-F238E27FC236}">
                    <a16:creationId xmlns:a16="http://schemas.microsoft.com/office/drawing/2014/main" id="{2A6B2635-6701-449B-A94F-7C4A877BD1D2}"/>
                  </a:ext>
                </a:extLst>
              </p:cNvPr>
              <p:cNvSpPr/>
              <p:nvPr/>
            </p:nvSpPr>
            <p:spPr>
              <a:xfrm>
                <a:off x="3707904" y="4653136"/>
                <a:ext cx="2088232" cy="5040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cxnSp>
            <p:nvCxnSpPr>
              <p:cNvPr id="19" name="Connecteur droit avec flèche 18">
                <a:extLst>
                  <a:ext uri="{FF2B5EF4-FFF2-40B4-BE49-F238E27FC236}">
                    <a16:creationId xmlns:a16="http://schemas.microsoft.com/office/drawing/2014/main" id="{2430FC06-6A8B-4390-8ADD-8E82CE62ADFE}"/>
                  </a:ext>
                </a:extLst>
              </p:cNvPr>
              <p:cNvCxnSpPr/>
              <p:nvPr/>
            </p:nvCxnSpPr>
            <p:spPr>
              <a:xfrm>
                <a:off x="5796136" y="4869160"/>
                <a:ext cx="43204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Connecteur droit avec flèche 19">
                <a:extLst>
                  <a:ext uri="{FF2B5EF4-FFF2-40B4-BE49-F238E27FC236}">
                    <a16:creationId xmlns:a16="http://schemas.microsoft.com/office/drawing/2014/main" id="{E9D231EB-05E1-4EB2-B6F1-6DC37E6FE7EA}"/>
                  </a:ext>
                </a:extLst>
              </p:cNvPr>
              <p:cNvCxnSpPr>
                <a:cxnSpLocks/>
              </p:cNvCxnSpPr>
              <p:nvPr/>
            </p:nvCxnSpPr>
            <p:spPr>
              <a:xfrm>
                <a:off x="5364088" y="5157192"/>
                <a:ext cx="360040" cy="2880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cteur droit avec flèche 20">
                <a:extLst>
                  <a:ext uri="{FF2B5EF4-FFF2-40B4-BE49-F238E27FC236}">
                    <a16:creationId xmlns:a16="http://schemas.microsoft.com/office/drawing/2014/main" id="{2F5D59E9-89E8-470C-816E-6A83D62C022D}"/>
                  </a:ext>
                </a:extLst>
              </p:cNvPr>
              <p:cNvCxnSpPr/>
              <p:nvPr/>
            </p:nvCxnSpPr>
            <p:spPr>
              <a:xfrm flipH="1">
                <a:off x="3851920" y="5157192"/>
                <a:ext cx="144016" cy="360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2" name="Rectangle : coins arrondis 21">
              <a:extLst>
                <a:ext uri="{FF2B5EF4-FFF2-40B4-BE49-F238E27FC236}">
                  <a16:creationId xmlns:a16="http://schemas.microsoft.com/office/drawing/2014/main" id="{39EB4B0C-6AAA-4830-B994-B5B2B26BF29F}"/>
                </a:ext>
              </a:extLst>
            </p:cNvPr>
            <p:cNvSpPr/>
            <p:nvPr/>
          </p:nvSpPr>
          <p:spPr>
            <a:xfrm>
              <a:off x="5220072" y="5445224"/>
              <a:ext cx="1728192"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23" name="Rectangle : coins arrondis 22">
              <a:extLst>
                <a:ext uri="{FF2B5EF4-FFF2-40B4-BE49-F238E27FC236}">
                  <a16:creationId xmlns:a16="http://schemas.microsoft.com/office/drawing/2014/main" id="{793A9F6D-81FF-4BC5-B0C7-1431AED0C8E0}"/>
                </a:ext>
              </a:extLst>
            </p:cNvPr>
            <p:cNvSpPr/>
            <p:nvPr/>
          </p:nvSpPr>
          <p:spPr>
            <a:xfrm>
              <a:off x="3032303" y="5542399"/>
              <a:ext cx="1728192"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25" name="ZoneTexte 24">
              <a:extLst>
                <a:ext uri="{FF2B5EF4-FFF2-40B4-BE49-F238E27FC236}">
                  <a16:creationId xmlns:a16="http://schemas.microsoft.com/office/drawing/2014/main" id="{BE714DB7-6DB7-4D48-BD4E-C13A8CF6F0F0}"/>
                </a:ext>
              </a:extLst>
            </p:cNvPr>
            <p:cNvSpPr txBox="1"/>
            <p:nvPr/>
          </p:nvSpPr>
          <p:spPr>
            <a:xfrm>
              <a:off x="4021296" y="1202791"/>
              <a:ext cx="2289198" cy="2256643"/>
            </a:xfrm>
            <a:prstGeom prst="rect">
              <a:avLst/>
            </a:prstGeom>
            <a:noFill/>
          </p:spPr>
          <p:txBody>
            <a:bodyPr wrap="square">
              <a:spAutoFit/>
            </a:bodyPr>
            <a:lstStyle/>
            <a:p>
              <a:pPr algn="ctr">
                <a:lnSpc>
                  <a:spcPct val="200000"/>
                </a:lnSpc>
              </a:pPr>
              <a:r>
                <a:rPr lang="fr-FR" sz="1200" dirty="0"/>
                <a:t>………………………………………………………………………………………………………………………………………………………………………………………………………………………………………………………………………………………………………………………………</a:t>
              </a:r>
            </a:p>
          </p:txBody>
        </p:sp>
        <p:sp>
          <p:nvSpPr>
            <p:cNvPr id="27" name="ZoneTexte 26">
              <a:extLst>
                <a:ext uri="{FF2B5EF4-FFF2-40B4-BE49-F238E27FC236}">
                  <a16:creationId xmlns:a16="http://schemas.microsoft.com/office/drawing/2014/main" id="{10DD840F-FC94-4A57-80F5-B575BAE0DDC8}"/>
                </a:ext>
              </a:extLst>
            </p:cNvPr>
            <p:cNvSpPr txBox="1"/>
            <p:nvPr/>
          </p:nvSpPr>
          <p:spPr>
            <a:xfrm>
              <a:off x="7050127" y="1087500"/>
              <a:ext cx="1728192" cy="894732"/>
            </a:xfrm>
            <a:prstGeom prst="rect">
              <a:avLst/>
            </a:prstGeom>
            <a:noFill/>
          </p:spPr>
          <p:txBody>
            <a:bodyPr wrap="square">
              <a:spAutoFit/>
            </a:bodyPr>
            <a:lstStyle/>
            <a:p>
              <a:pPr>
                <a:lnSpc>
                  <a:spcPct val="150000"/>
                </a:lnSpc>
              </a:pPr>
              <a:r>
                <a:rPr lang="fr-FR" sz="1200" dirty="0"/>
                <a:t>………………………………………………………………………………………………………………</a:t>
              </a:r>
            </a:p>
          </p:txBody>
        </p:sp>
        <p:sp>
          <p:nvSpPr>
            <p:cNvPr id="28" name="ZoneTexte 27">
              <a:extLst>
                <a:ext uri="{FF2B5EF4-FFF2-40B4-BE49-F238E27FC236}">
                  <a16:creationId xmlns:a16="http://schemas.microsoft.com/office/drawing/2014/main" id="{E2C27D3D-9513-4666-94CC-EBE8DB93604C}"/>
                </a:ext>
              </a:extLst>
            </p:cNvPr>
            <p:cNvSpPr txBox="1"/>
            <p:nvPr/>
          </p:nvSpPr>
          <p:spPr>
            <a:xfrm>
              <a:off x="7168151" y="2743507"/>
              <a:ext cx="1728192" cy="894732"/>
            </a:xfrm>
            <a:prstGeom prst="rect">
              <a:avLst/>
            </a:prstGeom>
            <a:noFill/>
          </p:spPr>
          <p:txBody>
            <a:bodyPr wrap="square">
              <a:spAutoFit/>
            </a:bodyPr>
            <a:lstStyle/>
            <a:p>
              <a:pPr>
                <a:lnSpc>
                  <a:spcPct val="150000"/>
                </a:lnSpc>
              </a:pPr>
              <a:r>
                <a:rPr lang="fr-FR" sz="1200" dirty="0"/>
                <a:t>………………………………………………………………………………………………………………</a:t>
              </a:r>
            </a:p>
          </p:txBody>
        </p:sp>
        <p:sp>
          <p:nvSpPr>
            <p:cNvPr id="29" name="ZoneTexte 28">
              <a:extLst>
                <a:ext uri="{FF2B5EF4-FFF2-40B4-BE49-F238E27FC236}">
                  <a16:creationId xmlns:a16="http://schemas.microsoft.com/office/drawing/2014/main" id="{9C06C226-AC80-45B4-A830-A3C9B89CFAB3}"/>
                </a:ext>
              </a:extLst>
            </p:cNvPr>
            <p:cNvSpPr txBox="1"/>
            <p:nvPr/>
          </p:nvSpPr>
          <p:spPr>
            <a:xfrm>
              <a:off x="3682039" y="4438489"/>
              <a:ext cx="2803006" cy="617733"/>
            </a:xfrm>
            <a:prstGeom prst="rect">
              <a:avLst/>
            </a:prstGeom>
            <a:noFill/>
          </p:spPr>
          <p:txBody>
            <a:bodyPr wrap="square">
              <a:spAutoFit/>
            </a:bodyPr>
            <a:lstStyle/>
            <a:p>
              <a:pPr>
                <a:lnSpc>
                  <a:spcPct val="150000"/>
                </a:lnSpc>
              </a:pPr>
              <a:r>
                <a:rPr lang="fr-FR" sz="1200" dirty="0"/>
                <a:t>………………………………………………………………</a:t>
              </a:r>
            </a:p>
            <a:p>
              <a:pPr>
                <a:lnSpc>
                  <a:spcPct val="150000"/>
                </a:lnSpc>
              </a:pPr>
              <a:endParaRPr lang="fr-FR" sz="1200" dirty="0"/>
            </a:p>
          </p:txBody>
        </p:sp>
        <p:sp>
          <p:nvSpPr>
            <p:cNvPr id="33" name="ZoneTexte 32">
              <a:extLst>
                <a:ext uri="{FF2B5EF4-FFF2-40B4-BE49-F238E27FC236}">
                  <a16:creationId xmlns:a16="http://schemas.microsoft.com/office/drawing/2014/main" id="{6F0A57F6-8642-48AA-B718-16EA980B87D4}"/>
                </a:ext>
              </a:extLst>
            </p:cNvPr>
            <p:cNvSpPr txBox="1"/>
            <p:nvPr/>
          </p:nvSpPr>
          <p:spPr>
            <a:xfrm>
              <a:off x="3662530" y="4715488"/>
              <a:ext cx="2803006" cy="340734"/>
            </a:xfrm>
            <a:prstGeom prst="rect">
              <a:avLst/>
            </a:prstGeom>
            <a:noFill/>
          </p:spPr>
          <p:txBody>
            <a:bodyPr wrap="square">
              <a:spAutoFit/>
            </a:bodyPr>
            <a:lstStyle/>
            <a:p>
              <a:pPr>
                <a:lnSpc>
                  <a:spcPct val="150000"/>
                </a:lnSpc>
              </a:pPr>
              <a:r>
                <a:rPr lang="fr-FR" sz="1200" dirty="0"/>
                <a:t>………………………………………………………………</a:t>
              </a:r>
            </a:p>
          </p:txBody>
        </p:sp>
        <p:sp>
          <p:nvSpPr>
            <p:cNvPr id="34" name="ZoneTexte 33">
              <a:extLst>
                <a:ext uri="{FF2B5EF4-FFF2-40B4-BE49-F238E27FC236}">
                  <a16:creationId xmlns:a16="http://schemas.microsoft.com/office/drawing/2014/main" id="{B786042B-525A-4934-A90C-73B905FC1AC2}"/>
                </a:ext>
              </a:extLst>
            </p:cNvPr>
            <p:cNvSpPr txBox="1"/>
            <p:nvPr/>
          </p:nvSpPr>
          <p:spPr>
            <a:xfrm>
              <a:off x="7165946" y="4550492"/>
              <a:ext cx="1500006" cy="894732"/>
            </a:xfrm>
            <a:prstGeom prst="rect">
              <a:avLst/>
            </a:prstGeom>
            <a:noFill/>
          </p:spPr>
          <p:txBody>
            <a:bodyPr wrap="square">
              <a:spAutoFit/>
            </a:bodyPr>
            <a:lstStyle/>
            <a:p>
              <a:pPr>
                <a:lnSpc>
                  <a:spcPct val="150000"/>
                </a:lnSpc>
              </a:pPr>
              <a:r>
                <a:rPr lang="fr-FR" sz="1200" dirty="0"/>
                <a:t>………………………………………………………………</a:t>
              </a:r>
            </a:p>
            <a:p>
              <a:pPr>
                <a:lnSpc>
                  <a:spcPct val="150000"/>
                </a:lnSpc>
              </a:pPr>
              <a:endParaRPr lang="fr-FR" sz="1200" dirty="0"/>
            </a:p>
          </p:txBody>
        </p:sp>
        <p:sp>
          <p:nvSpPr>
            <p:cNvPr id="35" name="ZoneTexte 34">
              <a:extLst>
                <a:ext uri="{FF2B5EF4-FFF2-40B4-BE49-F238E27FC236}">
                  <a16:creationId xmlns:a16="http://schemas.microsoft.com/office/drawing/2014/main" id="{E17F2876-259D-4723-8679-591852DF8014}"/>
                </a:ext>
              </a:extLst>
            </p:cNvPr>
            <p:cNvSpPr txBox="1"/>
            <p:nvPr/>
          </p:nvSpPr>
          <p:spPr>
            <a:xfrm>
              <a:off x="5259310" y="5605438"/>
              <a:ext cx="1728191" cy="340734"/>
            </a:xfrm>
            <a:prstGeom prst="rect">
              <a:avLst/>
            </a:prstGeom>
            <a:noFill/>
          </p:spPr>
          <p:txBody>
            <a:bodyPr wrap="square">
              <a:spAutoFit/>
            </a:bodyPr>
            <a:lstStyle/>
            <a:p>
              <a:pPr>
                <a:lnSpc>
                  <a:spcPct val="150000"/>
                </a:lnSpc>
              </a:pPr>
              <a:r>
                <a:rPr lang="fr-FR" sz="1200" dirty="0"/>
                <a:t>……………………………………</a:t>
              </a:r>
            </a:p>
          </p:txBody>
        </p:sp>
        <p:sp>
          <p:nvSpPr>
            <p:cNvPr id="36" name="ZoneTexte 35">
              <a:extLst>
                <a:ext uri="{FF2B5EF4-FFF2-40B4-BE49-F238E27FC236}">
                  <a16:creationId xmlns:a16="http://schemas.microsoft.com/office/drawing/2014/main" id="{9951C5F7-063D-4D2E-A1B0-EF453DEBF95B}"/>
                </a:ext>
              </a:extLst>
            </p:cNvPr>
            <p:cNvSpPr txBox="1"/>
            <p:nvPr/>
          </p:nvSpPr>
          <p:spPr>
            <a:xfrm>
              <a:off x="3071542" y="5749994"/>
              <a:ext cx="1728191" cy="340734"/>
            </a:xfrm>
            <a:prstGeom prst="rect">
              <a:avLst/>
            </a:prstGeom>
            <a:noFill/>
          </p:spPr>
          <p:txBody>
            <a:bodyPr wrap="square">
              <a:spAutoFit/>
            </a:bodyPr>
            <a:lstStyle/>
            <a:p>
              <a:pPr>
                <a:lnSpc>
                  <a:spcPct val="150000"/>
                </a:lnSpc>
              </a:pPr>
              <a:r>
                <a:rPr lang="fr-FR" sz="1200" dirty="0"/>
                <a:t>……………………………………</a:t>
              </a:r>
            </a:p>
          </p:txBody>
        </p:sp>
      </p:grpSp>
      <p:sp>
        <p:nvSpPr>
          <p:cNvPr id="31" name="ZoneTexte 30">
            <a:extLst>
              <a:ext uri="{FF2B5EF4-FFF2-40B4-BE49-F238E27FC236}">
                <a16:creationId xmlns:a16="http://schemas.microsoft.com/office/drawing/2014/main" id="{44BA6B99-FDBF-446B-B21F-7EC7C3EAADBD}"/>
              </a:ext>
            </a:extLst>
          </p:cNvPr>
          <p:cNvSpPr txBox="1"/>
          <p:nvPr/>
        </p:nvSpPr>
        <p:spPr>
          <a:xfrm>
            <a:off x="3491880" y="6309320"/>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extLst>
      <p:ext uri="{BB962C8B-B14F-4D97-AF65-F5344CB8AC3E}">
        <p14:creationId xmlns:p14="http://schemas.microsoft.com/office/powerpoint/2010/main" val="1405144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676A47C2-8F42-4F8B-A9D8-9D62FA979E8F}"/>
              </a:ext>
            </a:extLst>
          </p:cNvPr>
          <p:cNvSpPr txBox="1"/>
          <p:nvPr/>
        </p:nvSpPr>
        <p:spPr>
          <a:xfrm>
            <a:off x="251520" y="260648"/>
            <a:ext cx="8712968" cy="5832046"/>
          </a:xfrm>
          <a:prstGeom prst="rect">
            <a:avLst/>
          </a:prstGeom>
          <a:noFill/>
        </p:spPr>
        <p:txBody>
          <a:bodyPr wrap="square">
            <a:spAutoFit/>
          </a:bodyPr>
          <a:lstStyle/>
          <a:p>
            <a:pPr algn="ctr">
              <a:lnSpc>
                <a:spcPct val="115000"/>
              </a:lnSpc>
              <a:spcAft>
                <a:spcPts val="1000"/>
              </a:spcAft>
            </a:pPr>
            <a:r>
              <a:rPr lang="fr-FR" sz="4000" b="1" dirty="0">
                <a:effectLst/>
                <a:latin typeface="Calibri" panose="020F0502020204030204" pitchFamily="34" charset="0"/>
                <a:ea typeface="Calibri" panose="020F0502020204030204" pitchFamily="34" charset="0"/>
                <a:cs typeface="Times New Roman" panose="02020603050405020304" pitchFamily="18" charset="0"/>
              </a:rPr>
              <a:t>Découvrir le principe de laïcité</a:t>
            </a:r>
          </a:p>
          <a:p>
            <a:pPr marL="342900" lvl="0" indent="-342900" algn="just">
              <a:lnSpc>
                <a:spcPct val="115000"/>
              </a:lnSpc>
              <a:spcAft>
                <a:spcPts val="1000"/>
              </a:spcAft>
              <a:buFont typeface="+mj-lt"/>
              <a:buAutoNum type="arabicParenR"/>
            </a:pPr>
            <a:r>
              <a:rPr lang="fr-FR" sz="2400" dirty="0">
                <a:effectLst/>
                <a:latin typeface="Calibri" panose="020F0502020204030204" pitchFamily="34" charset="0"/>
                <a:ea typeface="Calibri" panose="020F0502020204030204" pitchFamily="34" charset="0"/>
                <a:cs typeface="Times New Roman" panose="02020603050405020304" pitchFamily="18" charset="0"/>
              </a:rPr>
              <a:t>Des élèves travaillent en histoire sur un texte qui parle de Jésus. Un élève lève la main et dit « Moi, je crois que Dieu n’existe pas ». </a:t>
            </a:r>
          </a:p>
          <a:p>
            <a:pPr algn="just">
              <a:lnSpc>
                <a:spcPct val="115000"/>
              </a:lnSpc>
              <a:spcAft>
                <a:spcPts val="10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Que doit répondre la maîtresse ?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lnSpc>
                <a:spcPct val="115000"/>
              </a:lnSpc>
              <a:buFont typeface="+mj-lt"/>
              <a:buAutoNum type="alphaUcPeriod"/>
            </a:pPr>
            <a:r>
              <a:rPr lang="fr-FR"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Qu’en France, chacun est libre de croire ou de ne pas croire et qu’à l’école on parle de Jésus parce que c’est un personnage historique. </a:t>
            </a:r>
          </a:p>
          <a:p>
            <a:pPr marL="457200" lvl="0" indent="-457200" algn="just">
              <a:lnSpc>
                <a:spcPct val="115000"/>
              </a:lnSpc>
              <a:buFont typeface="+mj-lt"/>
              <a:buAutoNum type="alphaUcPeriod"/>
            </a:pPr>
            <a:r>
              <a:rPr lang="fr-FR"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Qu’en France, il est préférable de croire en la religion chrétienne car c’est celle qui concerne le plus de personnes et que cette religion est bien meilleure que les autres religions qui existent.</a:t>
            </a:r>
          </a:p>
          <a:p>
            <a:pPr marL="457200" lvl="0" indent="-457200" algn="just">
              <a:lnSpc>
                <a:spcPct val="115000"/>
              </a:lnSpc>
              <a:spcAft>
                <a:spcPts val="1000"/>
              </a:spcAft>
              <a:buFont typeface="+mj-lt"/>
              <a:buAutoNum type="alphaUcPeriod"/>
            </a:pPr>
            <a:r>
              <a:rPr lang="fr-FR" sz="2400" dirty="0">
                <a:effectLst/>
                <a:latin typeface="Calibri" panose="020F0502020204030204" pitchFamily="34" charset="0"/>
                <a:ea typeface="Calibri" panose="020F0502020204030204" pitchFamily="34" charset="0"/>
                <a:cs typeface="Times New Roman" panose="02020603050405020304" pitchFamily="18" charset="0"/>
              </a:rPr>
              <a:t>Qu’il a le droit de ne pas croire mais que la maîtresse, elle, y croit.</a:t>
            </a:r>
          </a:p>
        </p:txBody>
      </p:sp>
      <p:sp>
        <p:nvSpPr>
          <p:cNvPr id="3" name="ZoneTexte 2">
            <a:extLst>
              <a:ext uri="{FF2B5EF4-FFF2-40B4-BE49-F238E27FC236}">
                <a16:creationId xmlns:a16="http://schemas.microsoft.com/office/drawing/2014/main" id="{3DBA4E6B-1B51-4A65-83E7-558BD0156F7C}"/>
              </a:ext>
            </a:extLst>
          </p:cNvPr>
          <p:cNvSpPr txBox="1"/>
          <p:nvPr/>
        </p:nvSpPr>
        <p:spPr>
          <a:xfrm>
            <a:off x="3491880" y="6309320"/>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extLst>
      <p:ext uri="{BB962C8B-B14F-4D97-AF65-F5344CB8AC3E}">
        <p14:creationId xmlns:p14="http://schemas.microsoft.com/office/powerpoint/2010/main" val="302494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5CE7608-DAC2-46C6-8122-45BC4438FB0A}"/>
              </a:ext>
            </a:extLst>
          </p:cNvPr>
          <p:cNvSpPr txBox="1"/>
          <p:nvPr/>
        </p:nvSpPr>
        <p:spPr>
          <a:xfrm>
            <a:off x="395536" y="332656"/>
            <a:ext cx="8424936" cy="5277535"/>
          </a:xfrm>
          <a:prstGeom prst="rect">
            <a:avLst/>
          </a:prstGeom>
          <a:noFill/>
        </p:spPr>
        <p:txBody>
          <a:bodyPr wrap="square">
            <a:spAutoFit/>
          </a:bodyPr>
          <a:lstStyle/>
          <a:p>
            <a:pPr lvl="0">
              <a:lnSpc>
                <a:spcPct val="150000"/>
              </a:lnSpc>
              <a:spcAft>
                <a:spcPts val="10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2) Dans la cour de récréation, une fille demande à jouer au foot. Un garçon lui répond qu’il n’en est pas question car les filles ne savent pas jouer au foot. La fille vient se plaindre au maître. </a:t>
            </a:r>
          </a:p>
          <a:p>
            <a:pPr>
              <a:lnSpc>
                <a:spcPct val="150000"/>
              </a:lnSpc>
              <a:spcAft>
                <a:spcPts val="10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Que doit répondre le maître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50000"/>
              </a:lnSpc>
              <a:buFont typeface="+mj-lt"/>
              <a:buAutoNum type="alphaUcPeriod"/>
            </a:pPr>
            <a:r>
              <a:rPr lang="fr-FR"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Qu’une fille peut aussi jouer au foot si elle le souhaite. </a:t>
            </a:r>
          </a:p>
          <a:p>
            <a:pPr marL="457200" lvl="0" indent="-457200">
              <a:lnSpc>
                <a:spcPct val="150000"/>
              </a:lnSpc>
              <a:buFont typeface="+mj-lt"/>
              <a:buAutoNum type="alphaUcPeriod"/>
            </a:pPr>
            <a:r>
              <a:rPr lang="fr-FR"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Que le garçon a raison et que c’est bien connu que les filles ne doivent pas jouer au foot car elles n’y connaissent rien. </a:t>
            </a:r>
          </a:p>
          <a:p>
            <a:pPr marL="457200" lvl="0" indent="-457200">
              <a:lnSpc>
                <a:spcPct val="150000"/>
              </a:lnSpc>
              <a:spcAft>
                <a:spcPts val="1000"/>
              </a:spcAft>
              <a:buFont typeface="+mj-lt"/>
              <a:buAutoNum type="alphaUcPeriod"/>
            </a:pPr>
            <a:r>
              <a:rPr lang="fr-FR" sz="2400" dirty="0">
                <a:effectLst/>
                <a:latin typeface="Calibri" panose="020F0502020204030204" pitchFamily="34" charset="0"/>
                <a:ea typeface="Calibri" panose="020F0502020204030204" pitchFamily="34" charset="0"/>
                <a:cs typeface="Times New Roman" panose="02020603050405020304" pitchFamily="18" charset="0"/>
              </a:rPr>
              <a:t>Que tout le monde peut jouer au foot mais qu’il est préférable que les filles et les garçons jouent séparément.</a:t>
            </a:r>
          </a:p>
        </p:txBody>
      </p:sp>
      <p:sp>
        <p:nvSpPr>
          <p:cNvPr id="3" name="ZoneTexte 2">
            <a:extLst>
              <a:ext uri="{FF2B5EF4-FFF2-40B4-BE49-F238E27FC236}">
                <a16:creationId xmlns:a16="http://schemas.microsoft.com/office/drawing/2014/main" id="{782F0BAE-EA8D-4876-9FCB-7864C6E2F801}"/>
              </a:ext>
            </a:extLst>
          </p:cNvPr>
          <p:cNvSpPr txBox="1"/>
          <p:nvPr/>
        </p:nvSpPr>
        <p:spPr>
          <a:xfrm>
            <a:off x="3491880" y="6309320"/>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extLst>
      <p:ext uri="{BB962C8B-B14F-4D97-AF65-F5344CB8AC3E}">
        <p14:creationId xmlns:p14="http://schemas.microsoft.com/office/powerpoint/2010/main" val="2340909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325D5C8E-CF25-47E9-9EBC-1F954B499739}"/>
              </a:ext>
            </a:extLst>
          </p:cNvPr>
          <p:cNvSpPr txBox="1"/>
          <p:nvPr/>
        </p:nvSpPr>
        <p:spPr>
          <a:xfrm>
            <a:off x="467544" y="268776"/>
            <a:ext cx="8280920" cy="5677132"/>
          </a:xfrm>
          <a:prstGeom prst="rect">
            <a:avLst/>
          </a:prstGeom>
          <a:noFill/>
        </p:spPr>
        <p:txBody>
          <a:bodyPr wrap="square">
            <a:spAutoFit/>
          </a:bodyPr>
          <a:lstStyle/>
          <a:p>
            <a:pPr lvl="0">
              <a:lnSpc>
                <a:spcPct val="115000"/>
              </a:lnSpc>
              <a:spcAft>
                <a:spcPts val="10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3) Un inspecteur (le chef des maîtres et des maîtresses) vient voir dans trois classes comment les enseignants travaillent. </a:t>
            </a:r>
          </a:p>
          <a:p>
            <a:pPr marL="457200" indent="-457200">
              <a:lnSpc>
                <a:spcPct val="115000"/>
              </a:lnSpc>
              <a:spcAft>
                <a:spcPts val="1000"/>
              </a:spcAft>
              <a:buFont typeface="+mj-lt"/>
              <a:buAutoNum type="alphaUcPeriod"/>
            </a:pPr>
            <a:r>
              <a:rPr lang="fr-FR"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Dans la première classe, le maître qui fait la classe porte une croix chrétienne autour du cou.</a:t>
            </a:r>
          </a:p>
          <a:p>
            <a:pPr marL="457200" indent="-457200">
              <a:lnSpc>
                <a:spcPct val="115000"/>
              </a:lnSpc>
              <a:spcAft>
                <a:spcPts val="1000"/>
              </a:spcAft>
              <a:buFont typeface="+mj-lt"/>
              <a:buAutoNum type="alphaUcPeriod"/>
            </a:pPr>
            <a:r>
              <a:rPr lang="fr-FR"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Dans la deuxième classe, la maîtresse explique aux élèves qu’elle ne croit pas en Dieu. – </a:t>
            </a:r>
          </a:p>
          <a:p>
            <a:pPr marL="457200" indent="-457200">
              <a:lnSpc>
                <a:spcPct val="115000"/>
              </a:lnSpc>
              <a:spcAft>
                <a:spcPts val="1000"/>
              </a:spcAft>
              <a:buFont typeface="+mj-lt"/>
              <a:buAutoNum type="alphaUcPeriod"/>
            </a:pPr>
            <a:r>
              <a:rPr lang="fr-FR" sz="2400" dirty="0">
                <a:effectLst/>
                <a:latin typeface="Calibri" panose="020F0502020204030204" pitchFamily="34" charset="0"/>
                <a:ea typeface="Calibri" panose="020F0502020204030204" pitchFamily="34" charset="0"/>
                <a:cs typeface="Times New Roman" panose="02020603050405020304" pitchFamily="18" charset="0"/>
              </a:rPr>
              <a:t>Dans la troisième classe, une maîtresse parle à ses élèves de Jésus en leur expliquant que notre calendrier débute à la naissance de ce personnage historique. Il annonce également qu’en histoire des arts, la classe va découvrir une vidéo sur la mosquée de Damas et la synagogue de Carpentras. </a:t>
            </a:r>
          </a:p>
          <a:p>
            <a:pPr>
              <a:lnSpc>
                <a:spcPct val="115000"/>
              </a:lnSpc>
              <a:spcAft>
                <a:spcPts val="10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Quel est l’enseignant qui a la conduite qui convient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4E5DBE89-40E3-4EE0-8B51-B642F08FB116}"/>
              </a:ext>
            </a:extLst>
          </p:cNvPr>
          <p:cNvSpPr txBox="1"/>
          <p:nvPr/>
        </p:nvSpPr>
        <p:spPr>
          <a:xfrm>
            <a:off x="3491880" y="6309320"/>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extLst>
      <p:ext uri="{BB962C8B-B14F-4D97-AF65-F5344CB8AC3E}">
        <p14:creationId xmlns:p14="http://schemas.microsoft.com/office/powerpoint/2010/main" val="728979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A1BF7B2E-E585-406F-9F3D-5E633C1B2B2E}"/>
              </a:ext>
            </a:extLst>
          </p:cNvPr>
          <p:cNvSpPr txBox="1"/>
          <p:nvPr/>
        </p:nvSpPr>
        <p:spPr>
          <a:xfrm>
            <a:off x="179512" y="173622"/>
            <a:ext cx="8712968" cy="5845383"/>
          </a:xfrm>
          <a:prstGeom prst="rect">
            <a:avLst/>
          </a:prstGeom>
          <a:noFill/>
        </p:spPr>
        <p:txBody>
          <a:bodyPr wrap="square">
            <a:spAutoFit/>
          </a:bodyPr>
          <a:lstStyle/>
          <a:p>
            <a:pPr algn="just">
              <a:lnSpc>
                <a:spcPct val="115000"/>
              </a:lnSpc>
              <a:spcAft>
                <a:spcPts val="10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 4) Une maîtresse commence une nouvelle leçon d’histoire et donne le titre de la leçon : « La découverte d’une autre civilisation, l’Islam ». Un élève dit alors que ça ne l’intéresse pas parce que l’Islam, c’est une religion et que lui n’est pas de cette religion. </a:t>
            </a:r>
          </a:p>
          <a:p>
            <a:pPr algn="just">
              <a:lnSpc>
                <a:spcPct val="115000"/>
              </a:lnSpc>
              <a:spcAft>
                <a:spcPts val="10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Quelle réaction la maîtresse doit-elle avoir face à l’attitude de son élève ?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lnSpc>
                <a:spcPct val="115000"/>
              </a:lnSpc>
              <a:buFont typeface="+mj-lt"/>
              <a:buAutoNum type="alphaUcPeriod"/>
            </a:pPr>
            <a:r>
              <a:rPr lang="fr-FR"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Elle lui répond que c’est au programme de l’école et que quelle que soit sa religion il devra l’étudier et que c’est important de connaître l’Islam pour mieux comprendre le monde d’aujourd’hui. </a:t>
            </a:r>
          </a:p>
          <a:p>
            <a:pPr marL="457200" lvl="0" indent="-457200" algn="just">
              <a:lnSpc>
                <a:spcPct val="115000"/>
              </a:lnSpc>
              <a:spcAft>
                <a:spcPts val="1000"/>
              </a:spcAft>
              <a:buFont typeface="+mj-lt"/>
              <a:buAutoNum type="alphaUcPeriod"/>
            </a:pPr>
            <a:r>
              <a:rPr lang="fr-FR"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Elle lui répond qu’il a le droit de ne pas être intéressé et que dans ce cas il lui sera donné un autre travail qui concerne sa religion.</a:t>
            </a:r>
          </a:p>
        </p:txBody>
      </p:sp>
      <p:sp>
        <p:nvSpPr>
          <p:cNvPr id="3" name="ZoneTexte 2">
            <a:extLst>
              <a:ext uri="{FF2B5EF4-FFF2-40B4-BE49-F238E27FC236}">
                <a16:creationId xmlns:a16="http://schemas.microsoft.com/office/drawing/2014/main" id="{D7A95131-FCC4-454A-8153-2C883B6A4E5F}"/>
              </a:ext>
            </a:extLst>
          </p:cNvPr>
          <p:cNvSpPr txBox="1"/>
          <p:nvPr/>
        </p:nvSpPr>
        <p:spPr>
          <a:xfrm>
            <a:off x="3491880" y="6309320"/>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extLst>
      <p:ext uri="{BB962C8B-B14F-4D97-AF65-F5344CB8AC3E}">
        <p14:creationId xmlns:p14="http://schemas.microsoft.com/office/powerpoint/2010/main" val="988337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D03176C-2434-44B9-84E8-D98D09744044}"/>
              </a:ext>
            </a:extLst>
          </p:cNvPr>
          <p:cNvSpPr txBox="1"/>
          <p:nvPr/>
        </p:nvSpPr>
        <p:spPr>
          <a:xfrm>
            <a:off x="467544" y="1124744"/>
            <a:ext cx="8424936" cy="3721724"/>
          </a:xfrm>
          <a:prstGeom prst="rect">
            <a:avLst/>
          </a:prstGeom>
          <a:noFill/>
        </p:spPr>
        <p:txBody>
          <a:bodyPr wrap="square">
            <a:spAutoFit/>
          </a:bodyPr>
          <a:lstStyle/>
          <a:p>
            <a:pPr lvl="0" algn="just">
              <a:lnSpc>
                <a:spcPct val="115000"/>
              </a:lnSpc>
              <a:spcAft>
                <a:spcPts val="10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5) Une élève refuse de monter dans le bus pour aller à la piscine. Elle dit au maître que sa religion lui interdit d’aller à la piscine.</a:t>
            </a:r>
          </a:p>
          <a:p>
            <a:pPr algn="just">
              <a:lnSpc>
                <a:spcPct val="115000"/>
              </a:lnSpc>
              <a:spcAft>
                <a:spcPts val="10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Comment le maître doit-il réagir ?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lnSpc>
                <a:spcPct val="115000"/>
              </a:lnSpc>
              <a:buFont typeface="+mj-lt"/>
              <a:buAutoNum type="alphaUcPeriod"/>
            </a:pPr>
            <a:r>
              <a:rPr lang="fr-FR"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L’enseignant rejette sa demande et lui explique que la natation est une activité prévue au programme de l’école et que tous les élèves doivent donc y aller. </a:t>
            </a:r>
          </a:p>
          <a:p>
            <a:pPr marL="457200" lvl="0" indent="-457200" algn="just">
              <a:lnSpc>
                <a:spcPct val="115000"/>
              </a:lnSpc>
              <a:spcAft>
                <a:spcPts val="1000"/>
              </a:spcAft>
              <a:buFont typeface="+mj-lt"/>
              <a:buAutoNum type="alphaUcPeriod"/>
            </a:pPr>
            <a:r>
              <a:rPr lang="fr-FR"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L’enseignant accepte et lui permet de rester à l’école avec un autre travail à réaliser.</a:t>
            </a:r>
          </a:p>
        </p:txBody>
      </p:sp>
      <p:sp>
        <p:nvSpPr>
          <p:cNvPr id="3" name="ZoneTexte 2">
            <a:extLst>
              <a:ext uri="{FF2B5EF4-FFF2-40B4-BE49-F238E27FC236}">
                <a16:creationId xmlns:a16="http://schemas.microsoft.com/office/drawing/2014/main" id="{3ED47A72-30BE-4C24-ACD6-99F356DBC155}"/>
              </a:ext>
            </a:extLst>
          </p:cNvPr>
          <p:cNvSpPr txBox="1"/>
          <p:nvPr/>
        </p:nvSpPr>
        <p:spPr>
          <a:xfrm>
            <a:off x="3491880" y="6309320"/>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extLst>
      <p:ext uri="{BB962C8B-B14F-4D97-AF65-F5344CB8AC3E}">
        <p14:creationId xmlns:p14="http://schemas.microsoft.com/office/powerpoint/2010/main" val="3296647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60F3AF2F-F318-447C-B73F-F70FC7AFC4C3}"/>
              </a:ext>
            </a:extLst>
          </p:cNvPr>
          <p:cNvSpPr txBox="1"/>
          <p:nvPr/>
        </p:nvSpPr>
        <p:spPr>
          <a:xfrm>
            <a:off x="179512" y="163154"/>
            <a:ext cx="8712968" cy="6694846"/>
          </a:xfrm>
          <a:prstGeom prst="rect">
            <a:avLst/>
          </a:prstGeom>
          <a:noFill/>
        </p:spPr>
        <p:txBody>
          <a:bodyPr wrap="square">
            <a:spAutoFit/>
          </a:bodyPr>
          <a:lstStyle/>
          <a:p>
            <a:pPr lvl="0" algn="just">
              <a:lnSpc>
                <a:spcPct val="115000"/>
              </a:lnSpc>
              <a:spcAft>
                <a:spcPts val="10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6) Pierre et Paul jouent dans la cour de récréation. Avant de rentrer en classe, Pierre invite Paul à venir jouer chez lui dimanche matin. Paul répond à Pierre qu’il ne peut pas parce qu’il va à l’église tous les dimanches. Pierre lui répond sur un ton très énervé que c’est trop nul d’aller à l’église. </a:t>
            </a:r>
          </a:p>
          <a:p>
            <a:pPr algn="just">
              <a:lnSpc>
                <a:spcPct val="115000"/>
              </a:lnSpc>
              <a:spcAft>
                <a:spcPts val="100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Julie, une amie des deux garçons qui a entendu la conversation, s’approche et explique à Pierre :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lnSpc>
                <a:spcPct val="115000"/>
              </a:lnSpc>
              <a:buFont typeface="+mj-lt"/>
              <a:buAutoNum type="alphaUcPeriod"/>
            </a:pPr>
            <a:r>
              <a:rPr lang="fr-FR"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Qu’il doit respecter tous les élèves et que chacun est libre de croire en ce qu’il veut et qu’on doit respecter les croyances de chacun (Pierre s’excuse et propose une invitation pour un autre jour que Paul accepte). </a:t>
            </a:r>
          </a:p>
          <a:p>
            <a:pPr marL="457200" lvl="0" indent="-457200" algn="just">
              <a:lnSpc>
                <a:spcPct val="115000"/>
              </a:lnSpc>
              <a:spcAft>
                <a:spcPts val="1000"/>
              </a:spcAft>
              <a:buFont typeface="+mj-lt"/>
              <a:buAutoNum type="alphaUcPeriod"/>
            </a:pPr>
            <a:r>
              <a:rPr lang="fr-FR" sz="2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Qu’elle est d’accord avec lui et que Paul ne mérite vraiment pas qu’on s’intéresse à lui à cause de sa religion et qu’à cause de ça il ne faudra plus l’inviter (les enfants ne sont plus amis et ne s’adressent plus la parole).</a:t>
            </a:r>
          </a:p>
        </p:txBody>
      </p:sp>
      <p:sp>
        <p:nvSpPr>
          <p:cNvPr id="3" name="ZoneTexte 2">
            <a:extLst>
              <a:ext uri="{FF2B5EF4-FFF2-40B4-BE49-F238E27FC236}">
                <a16:creationId xmlns:a16="http://schemas.microsoft.com/office/drawing/2014/main" id="{37DE4EE2-19BC-4258-9EDE-26957435E1E4}"/>
              </a:ext>
            </a:extLst>
          </p:cNvPr>
          <p:cNvSpPr txBox="1"/>
          <p:nvPr/>
        </p:nvSpPr>
        <p:spPr>
          <a:xfrm>
            <a:off x="3491880" y="6309320"/>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extLst>
      <p:ext uri="{BB962C8B-B14F-4D97-AF65-F5344CB8AC3E}">
        <p14:creationId xmlns:p14="http://schemas.microsoft.com/office/powerpoint/2010/main" val="1572529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49401B0B-6F9C-4105-8AC5-AF4894F8BCBD}"/>
              </a:ext>
            </a:extLst>
          </p:cNvPr>
          <p:cNvPicPr>
            <a:picLocks noChangeAspect="1"/>
          </p:cNvPicPr>
          <p:nvPr/>
        </p:nvPicPr>
        <p:blipFill>
          <a:blip r:embed="rId2"/>
          <a:stretch>
            <a:fillRect/>
          </a:stretch>
        </p:blipFill>
        <p:spPr>
          <a:xfrm>
            <a:off x="-108520" y="17621"/>
            <a:ext cx="5953125" cy="3790950"/>
          </a:xfrm>
          <a:prstGeom prst="rect">
            <a:avLst/>
          </a:prstGeom>
        </p:spPr>
      </p:pic>
      <p:pic>
        <p:nvPicPr>
          <p:cNvPr id="9" name="Image 8">
            <a:extLst>
              <a:ext uri="{FF2B5EF4-FFF2-40B4-BE49-F238E27FC236}">
                <a16:creationId xmlns:a16="http://schemas.microsoft.com/office/drawing/2014/main" id="{3DEDEAF1-9F61-4A91-A6A9-5385A6026D95}"/>
              </a:ext>
            </a:extLst>
          </p:cNvPr>
          <p:cNvPicPr>
            <a:picLocks noChangeAspect="1"/>
          </p:cNvPicPr>
          <p:nvPr/>
        </p:nvPicPr>
        <p:blipFill>
          <a:blip r:embed="rId3"/>
          <a:stretch>
            <a:fillRect/>
          </a:stretch>
        </p:blipFill>
        <p:spPr>
          <a:xfrm>
            <a:off x="3419872" y="4005064"/>
            <a:ext cx="5419725" cy="2295525"/>
          </a:xfrm>
          <a:prstGeom prst="rect">
            <a:avLst/>
          </a:prstGeom>
        </p:spPr>
      </p:pic>
      <p:sp>
        <p:nvSpPr>
          <p:cNvPr id="4" name="ZoneTexte 3">
            <a:extLst>
              <a:ext uri="{FF2B5EF4-FFF2-40B4-BE49-F238E27FC236}">
                <a16:creationId xmlns:a16="http://schemas.microsoft.com/office/drawing/2014/main" id="{1D1667ED-6C86-432A-A2B4-3CB389D5CA66}"/>
              </a:ext>
            </a:extLst>
          </p:cNvPr>
          <p:cNvSpPr txBox="1"/>
          <p:nvPr/>
        </p:nvSpPr>
        <p:spPr>
          <a:xfrm>
            <a:off x="3491880" y="6309320"/>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extLst>
      <p:ext uri="{BB962C8B-B14F-4D97-AF65-F5344CB8AC3E}">
        <p14:creationId xmlns:p14="http://schemas.microsoft.com/office/powerpoint/2010/main" val="33377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 droite 3">
            <a:extLst>
              <a:ext uri="{FF2B5EF4-FFF2-40B4-BE49-F238E27FC236}">
                <a16:creationId xmlns:a16="http://schemas.microsoft.com/office/drawing/2014/main" id="{B9DD9F62-302C-4233-88E4-66622EED519A}"/>
              </a:ext>
            </a:extLst>
          </p:cNvPr>
          <p:cNvSpPr/>
          <p:nvPr/>
        </p:nvSpPr>
        <p:spPr>
          <a:xfrm>
            <a:off x="179512" y="2420888"/>
            <a:ext cx="8856984" cy="151216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cxnSp>
        <p:nvCxnSpPr>
          <p:cNvPr id="17" name="Connecteur droit avec flèche 16">
            <a:extLst>
              <a:ext uri="{FF2B5EF4-FFF2-40B4-BE49-F238E27FC236}">
                <a16:creationId xmlns:a16="http://schemas.microsoft.com/office/drawing/2014/main" id="{79556128-A478-4F96-B477-921A89E6428D}"/>
              </a:ext>
            </a:extLst>
          </p:cNvPr>
          <p:cNvCxnSpPr/>
          <p:nvPr/>
        </p:nvCxnSpPr>
        <p:spPr>
          <a:xfrm flipV="1">
            <a:off x="4644008" y="3573016"/>
            <a:ext cx="0" cy="7920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Connecteur droit avec flèche 19">
            <a:extLst>
              <a:ext uri="{FF2B5EF4-FFF2-40B4-BE49-F238E27FC236}">
                <a16:creationId xmlns:a16="http://schemas.microsoft.com/office/drawing/2014/main" id="{3533CECD-D8DB-41BE-8304-80574CC5FAF3}"/>
              </a:ext>
            </a:extLst>
          </p:cNvPr>
          <p:cNvCxnSpPr>
            <a:cxnSpLocks/>
          </p:cNvCxnSpPr>
          <p:nvPr/>
        </p:nvCxnSpPr>
        <p:spPr>
          <a:xfrm flipV="1">
            <a:off x="3131840" y="3573016"/>
            <a:ext cx="0" cy="7200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4" name="ZoneTexte 23">
            <a:extLst>
              <a:ext uri="{FF2B5EF4-FFF2-40B4-BE49-F238E27FC236}">
                <a16:creationId xmlns:a16="http://schemas.microsoft.com/office/drawing/2014/main" id="{1CC9368F-AB2D-4791-A0D3-6A8C02646006}"/>
              </a:ext>
            </a:extLst>
          </p:cNvPr>
          <p:cNvSpPr txBox="1"/>
          <p:nvPr/>
        </p:nvSpPr>
        <p:spPr>
          <a:xfrm>
            <a:off x="6588224" y="3573016"/>
            <a:ext cx="1584176" cy="923330"/>
          </a:xfrm>
          <a:prstGeom prst="rect">
            <a:avLst/>
          </a:prstGeom>
          <a:noFill/>
          <a:ln>
            <a:solidFill>
              <a:srgbClr val="00B050"/>
            </a:solidFill>
          </a:ln>
        </p:spPr>
        <p:txBody>
          <a:bodyPr wrap="square" rtlCol="0">
            <a:spAutoFit/>
          </a:bodyPr>
          <a:lstStyle/>
          <a:p>
            <a:r>
              <a:rPr lang="fr-FR" dirty="0"/>
              <a:t>………………………………………………………………</a:t>
            </a:r>
            <a:endParaRPr lang="fr-FR" sz="1700" dirty="0"/>
          </a:p>
        </p:txBody>
      </p:sp>
      <p:sp>
        <p:nvSpPr>
          <p:cNvPr id="28" name="ZoneTexte 27">
            <a:extLst>
              <a:ext uri="{FF2B5EF4-FFF2-40B4-BE49-F238E27FC236}">
                <a16:creationId xmlns:a16="http://schemas.microsoft.com/office/drawing/2014/main" id="{42B71580-83DF-4A80-9646-E905FEC2EEAD}"/>
              </a:ext>
            </a:extLst>
          </p:cNvPr>
          <p:cNvSpPr txBox="1"/>
          <p:nvPr/>
        </p:nvSpPr>
        <p:spPr>
          <a:xfrm>
            <a:off x="4139952" y="2852936"/>
            <a:ext cx="4104456" cy="646331"/>
          </a:xfrm>
          <a:prstGeom prst="rect">
            <a:avLst/>
          </a:prstGeom>
          <a:solidFill>
            <a:schemeClr val="bg1"/>
          </a:solidFill>
        </p:spPr>
        <p:txBody>
          <a:bodyPr wrap="square" rtlCol="0">
            <a:spAutoFit/>
          </a:bodyPr>
          <a:lstStyle/>
          <a:p>
            <a:pPr algn="ctr"/>
            <a:endParaRPr lang="fr-FR" dirty="0"/>
          </a:p>
          <a:p>
            <a:pPr algn="ctr"/>
            <a:r>
              <a:rPr lang="fr-FR" dirty="0"/>
              <a:t>EPOQUE CONTEMPORAINE</a:t>
            </a:r>
          </a:p>
        </p:txBody>
      </p:sp>
      <p:sp>
        <p:nvSpPr>
          <p:cNvPr id="29" name="ZoneTexte 28">
            <a:extLst>
              <a:ext uri="{FF2B5EF4-FFF2-40B4-BE49-F238E27FC236}">
                <a16:creationId xmlns:a16="http://schemas.microsoft.com/office/drawing/2014/main" id="{B3A6B27C-8305-41DC-93E1-976AD0619DFC}"/>
              </a:ext>
            </a:extLst>
          </p:cNvPr>
          <p:cNvSpPr txBox="1"/>
          <p:nvPr/>
        </p:nvSpPr>
        <p:spPr>
          <a:xfrm>
            <a:off x="1187624" y="2852936"/>
            <a:ext cx="2952328" cy="646331"/>
          </a:xfrm>
          <a:prstGeom prst="rect">
            <a:avLst/>
          </a:prstGeom>
          <a:solidFill>
            <a:schemeClr val="bg1"/>
          </a:solidFill>
        </p:spPr>
        <p:txBody>
          <a:bodyPr wrap="square" rtlCol="0">
            <a:spAutoFit/>
          </a:bodyPr>
          <a:lstStyle/>
          <a:p>
            <a:pPr algn="ctr"/>
            <a:endParaRPr lang="fr-FR" dirty="0"/>
          </a:p>
          <a:p>
            <a:pPr algn="ctr"/>
            <a:r>
              <a:rPr lang="fr-FR" dirty="0"/>
              <a:t>TEMPS MODERNES</a:t>
            </a:r>
          </a:p>
        </p:txBody>
      </p:sp>
      <p:sp>
        <p:nvSpPr>
          <p:cNvPr id="33" name="ZoneTexte 32">
            <a:extLst>
              <a:ext uri="{FF2B5EF4-FFF2-40B4-BE49-F238E27FC236}">
                <a16:creationId xmlns:a16="http://schemas.microsoft.com/office/drawing/2014/main" id="{F4A62F0D-0600-486C-8993-967636BB8B89}"/>
              </a:ext>
            </a:extLst>
          </p:cNvPr>
          <p:cNvSpPr txBox="1"/>
          <p:nvPr/>
        </p:nvSpPr>
        <p:spPr>
          <a:xfrm>
            <a:off x="179512" y="2852936"/>
            <a:ext cx="1008112" cy="646331"/>
          </a:xfrm>
          <a:prstGeom prst="rect">
            <a:avLst/>
          </a:prstGeom>
          <a:solidFill>
            <a:schemeClr val="bg1"/>
          </a:solidFill>
        </p:spPr>
        <p:txBody>
          <a:bodyPr wrap="square" rtlCol="0">
            <a:spAutoFit/>
          </a:bodyPr>
          <a:lstStyle/>
          <a:p>
            <a:pPr algn="ctr"/>
            <a:r>
              <a:rPr lang="fr-FR" dirty="0"/>
              <a:t>MOYEN </a:t>
            </a:r>
          </a:p>
          <a:p>
            <a:pPr algn="ctr"/>
            <a:r>
              <a:rPr lang="fr-FR" dirty="0"/>
              <a:t>AGE</a:t>
            </a:r>
          </a:p>
        </p:txBody>
      </p:sp>
      <p:grpSp>
        <p:nvGrpSpPr>
          <p:cNvPr id="36" name="Groupe 35">
            <a:extLst>
              <a:ext uri="{FF2B5EF4-FFF2-40B4-BE49-F238E27FC236}">
                <a16:creationId xmlns:a16="http://schemas.microsoft.com/office/drawing/2014/main" id="{0E88D9EF-9A3F-44D8-B116-72DA7AF05247}"/>
              </a:ext>
            </a:extLst>
          </p:cNvPr>
          <p:cNvGrpSpPr/>
          <p:nvPr/>
        </p:nvGrpSpPr>
        <p:grpSpPr>
          <a:xfrm>
            <a:off x="683568" y="548680"/>
            <a:ext cx="1584176" cy="2232248"/>
            <a:chOff x="683568" y="1484784"/>
            <a:chExt cx="1584176" cy="2232248"/>
          </a:xfrm>
        </p:grpSpPr>
        <p:sp>
          <p:nvSpPr>
            <p:cNvPr id="32" name="ZoneTexte 31">
              <a:extLst>
                <a:ext uri="{FF2B5EF4-FFF2-40B4-BE49-F238E27FC236}">
                  <a16:creationId xmlns:a16="http://schemas.microsoft.com/office/drawing/2014/main" id="{CA5CCE96-3386-4E42-8A35-20026C21B52F}"/>
                </a:ext>
              </a:extLst>
            </p:cNvPr>
            <p:cNvSpPr txBox="1"/>
            <p:nvPr/>
          </p:nvSpPr>
          <p:spPr>
            <a:xfrm>
              <a:off x="683568" y="1484784"/>
              <a:ext cx="1584176" cy="1636730"/>
            </a:xfrm>
            <a:prstGeom prst="rect">
              <a:avLst/>
            </a:prstGeom>
            <a:noFill/>
          </p:spPr>
          <p:txBody>
            <a:bodyPr wrap="square" rtlCol="0">
              <a:spAutoFit/>
            </a:bodyPr>
            <a:lstStyle/>
            <a:p>
              <a:pPr>
                <a:lnSpc>
                  <a:spcPct val="200000"/>
                </a:lnSpc>
              </a:pPr>
              <a:r>
                <a:rPr lang="fr-FR" sz="1300" dirty="0"/>
                <a:t>………………………………………………………………………………………………………………………………</a:t>
              </a:r>
            </a:p>
          </p:txBody>
        </p:sp>
        <p:cxnSp>
          <p:nvCxnSpPr>
            <p:cNvPr id="35" name="Connecteur droit avec flèche 34">
              <a:extLst>
                <a:ext uri="{FF2B5EF4-FFF2-40B4-BE49-F238E27FC236}">
                  <a16:creationId xmlns:a16="http://schemas.microsoft.com/office/drawing/2014/main" id="{1374EB3D-75CA-4ED9-894C-61231570C0D2}"/>
                </a:ext>
              </a:extLst>
            </p:cNvPr>
            <p:cNvCxnSpPr/>
            <p:nvPr/>
          </p:nvCxnSpPr>
          <p:spPr>
            <a:xfrm flipV="1">
              <a:off x="1187624" y="3284984"/>
              <a:ext cx="0" cy="4320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39" name="Connecteur droit avec flèche 38">
            <a:extLst>
              <a:ext uri="{FF2B5EF4-FFF2-40B4-BE49-F238E27FC236}">
                <a16:creationId xmlns:a16="http://schemas.microsoft.com/office/drawing/2014/main" id="{ED2F8097-3A6C-4D91-AE67-45808EDB1400}"/>
              </a:ext>
            </a:extLst>
          </p:cNvPr>
          <p:cNvCxnSpPr>
            <a:cxnSpLocks/>
          </p:cNvCxnSpPr>
          <p:nvPr/>
        </p:nvCxnSpPr>
        <p:spPr>
          <a:xfrm flipV="1">
            <a:off x="2051720" y="3573016"/>
            <a:ext cx="0" cy="7200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Connecteur droit avec flèche 43">
            <a:extLst>
              <a:ext uri="{FF2B5EF4-FFF2-40B4-BE49-F238E27FC236}">
                <a16:creationId xmlns:a16="http://schemas.microsoft.com/office/drawing/2014/main" id="{1DBFDAE8-DB4C-4448-9918-C6BF249E29A7}"/>
              </a:ext>
            </a:extLst>
          </p:cNvPr>
          <p:cNvCxnSpPr>
            <a:cxnSpLocks/>
          </p:cNvCxnSpPr>
          <p:nvPr/>
        </p:nvCxnSpPr>
        <p:spPr>
          <a:xfrm flipV="1">
            <a:off x="7452320" y="4581128"/>
            <a:ext cx="0" cy="28803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1" name="ZoneTexte 30">
            <a:extLst>
              <a:ext uri="{FF2B5EF4-FFF2-40B4-BE49-F238E27FC236}">
                <a16:creationId xmlns:a16="http://schemas.microsoft.com/office/drawing/2014/main" id="{E3901920-9508-4585-B3DE-E71EBEC5CAA3}"/>
              </a:ext>
            </a:extLst>
          </p:cNvPr>
          <p:cNvSpPr txBox="1"/>
          <p:nvPr/>
        </p:nvSpPr>
        <p:spPr>
          <a:xfrm>
            <a:off x="971600" y="4221088"/>
            <a:ext cx="1584176" cy="1236621"/>
          </a:xfrm>
          <a:prstGeom prst="rect">
            <a:avLst/>
          </a:prstGeom>
          <a:noFill/>
        </p:spPr>
        <p:txBody>
          <a:bodyPr wrap="square" rtlCol="0">
            <a:spAutoFit/>
          </a:bodyPr>
          <a:lstStyle/>
          <a:p>
            <a:pPr>
              <a:lnSpc>
                <a:spcPct val="200000"/>
              </a:lnSpc>
            </a:pPr>
            <a:r>
              <a:rPr lang="fr-FR" sz="1300" dirty="0"/>
              <a:t>………………………………………………………………………………………………</a:t>
            </a:r>
          </a:p>
        </p:txBody>
      </p:sp>
      <p:sp>
        <p:nvSpPr>
          <p:cNvPr id="37" name="ZoneTexte 36">
            <a:extLst>
              <a:ext uri="{FF2B5EF4-FFF2-40B4-BE49-F238E27FC236}">
                <a16:creationId xmlns:a16="http://schemas.microsoft.com/office/drawing/2014/main" id="{523B995F-D759-47C7-8AD2-D9C8625AE8A9}"/>
              </a:ext>
            </a:extLst>
          </p:cNvPr>
          <p:cNvSpPr txBox="1"/>
          <p:nvPr/>
        </p:nvSpPr>
        <p:spPr>
          <a:xfrm>
            <a:off x="2627784" y="4221088"/>
            <a:ext cx="1584176" cy="1236621"/>
          </a:xfrm>
          <a:prstGeom prst="rect">
            <a:avLst/>
          </a:prstGeom>
          <a:noFill/>
        </p:spPr>
        <p:txBody>
          <a:bodyPr wrap="square" rtlCol="0">
            <a:spAutoFit/>
          </a:bodyPr>
          <a:lstStyle/>
          <a:p>
            <a:pPr>
              <a:lnSpc>
                <a:spcPct val="200000"/>
              </a:lnSpc>
            </a:pPr>
            <a:r>
              <a:rPr lang="fr-FR" sz="1300" dirty="0"/>
              <a:t>………………………………………………………………………………………………</a:t>
            </a:r>
          </a:p>
        </p:txBody>
      </p:sp>
      <p:sp>
        <p:nvSpPr>
          <p:cNvPr id="41" name="ZoneTexte 40">
            <a:extLst>
              <a:ext uri="{FF2B5EF4-FFF2-40B4-BE49-F238E27FC236}">
                <a16:creationId xmlns:a16="http://schemas.microsoft.com/office/drawing/2014/main" id="{21BC6638-CD9D-40DE-B115-042B0B7CECFE}"/>
              </a:ext>
            </a:extLst>
          </p:cNvPr>
          <p:cNvSpPr txBox="1"/>
          <p:nvPr/>
        </p:nvSpPr>
        <p:spPr>
          <a:xfrm>
            <a:off x="4499992" y="4221088"/>
            <a:ext cx="1584176" cy="1236621"/>
          </a:xfrm>
          <a:prstGeom prst="rect">
            <a:avLst/>
          </a:prstGeom>
          <a:noFill/>
        </p:spPr>
        <p:txBody>
          <a:bodyPr wrap="square" rtlCol="0">
            <a:spAutoFit/>
          </a:bodyPr>
          <a:lstStyle/>
          <a:p>
            <a:pPr>
              <a:lnSpc>
                <a:spcPct val="200000"/>
              </a:lnSpc>
            </a:pPr>
            <a:r>
              <a:rPr lang="fr-FR" sz="1300" dirty="0"/>
              <a:t>………………………………………………………………………………………………</a:t>
            </a:r>
          </a:p>
        </p:txBody>
      </p:sp>
      <p:sp>
        <p:nvSpPr>
          <p:cNvPr id="42" name="ZoneTexte 41">
            <a:extLst>
              <a:ext uri="{FF2B5EF4-FFF2-40B4-BE49-F238E27FC236}">
                <a16:creationId xmlns:a16="http://schemas.microsoft.com/office/drawing/2014/main" id="{AC196910-76B3-4071-8545-323CE0ED1F80}"/>
              </a:ext>
            </a:extLst>
          </p:cNvPr>
          <p:cNvSpPr txBox="1"/>
          <p:nvPr/>
        </p:nvSpPr>
        <p:spPr>
          <a:xfrm>
            <a:off x="7092280" y="4869160"/>
            <a:ext cx="1584176" cy="1236621"/>
          </a:xfrm>
          <a:prstGeom prst="rect">
            <a:avLst/>
          </a:prstGeom>
          <a:noFill/>
        </p:spPr>
        <p:txBody>
          <a:bodyPr wrap="square" rtlCol="0">
            <a:spAutoFit/>
          </a:bodyPr>
          <a:lstStyle/>
          <a:p>
            <a:pPr>
              <a:lnSpc>
                <a:spcPct val="200000"/>
              </a:lnSpc>
            </a:pPr>
            <a:r>
              <a:rPr lang="fr-FR" sz="1300" dirty="0"/>
              <a:t>………………………………………………………………………………………………</a:t>
            </a:r>
          </a:p>
        </p:txBody>
      </p:sp>
      <p:sp>
        <p:nvSpPr>
          <p:cNvPr id="46" name="ZoneTexte 45">
            <a:extLst>
              <a:ext uri="{FF2B5EF4-FFF2-40B4-BE49-F238E27FC236}">
                <a16:creationId xmlns:a16="http://schemas.microsoft.com/office/drawing/2014/main" id="{A7D6EB3E-E30C-4E0C-B1E5-E4FBE0B0BB0B}"/>
              </a:ext>
            </a:extLst>
          </p:cNvPr>
          <p:cNvSpPr txBox="1"/>
          <p:nvPr/>
        </p:nvSpPr>
        <p:spPr>
          <a:xfrm>
            <a:off x="3491880" y="980728"/>
            <a:ext cx="1584176" cy="1236621"/>
          </a:xfrm>
          <a:prstGeom prst="rect">
            <a:avLst/>
          </a:prstGeom>
          <a:noFill/>
        </p:spPr>
        <p:txBody>
          <a:bodyPr wrap="square" rtlCol="0">
            <a:spAutoFit/>
          </a:bodyPr>
          <a:lstStyle/>
          <a:p>
            <a:pPr>
              <a:lnSpc>
                <a:spcPct val="200000"/>
              </a:lnSpc>
            </a:pPr>
            <a:r>
              <a:rPr lang="fr-FR" sz="1300" dirty="0"/>
              <a:t>………………………………………………………………………………………………</a:t>
            </a:r>
          </a:p>
        </p:txBody>
      </p:sp>
      <p:cxnSp>
        <p:nvCxnSpPr>
          <p:cNvPr id="27" name="Connecteur droit 26">
            <a:extLst>
              <a:ext uri="{FF2B5EF4-FFF2-40B4-BE49-F238E27FC236}">
                <a16:creationId xmlns:a16="http://schemas.microsoft.com/office/drawing/2014/main" id="{65A5C2A0-91B4-444E-992C-00DD16B5B985}"/>
              </a:ext>
            </a:extLst>
          </p:cNvPr>
          <p:cNvCxnSpPr/>
          <p:nvPr/>
        </p:nvCxnSpPr>
        <p:spPr>
          <a:xfrm flipV="1">
            <a:off x="1187624" y="2780928"/>
            <a:ext cx="0" cy="792088"/>
          </a:xfrm>
          <a:prstGeom prst="line">
            <a:avLst/>
          </a:prstGeom>
        </p:spPr>
        <p:style>
          <a:lnRef idx="1">
            <a:schemeClr val="dk1"/>
          </a:lnRef>
          <a:fillRef idx="0">
            <a:schemeClr val="dk1"/>
          </a:fillRef>
          <a:effectRef idx="0">
            <a:schemeClr val="dk1"/>
          </a:effectRef>
          <a:fontRef idx="minor">
            <a:schemeClr val="tx1"/>
          </a:fontRef>
        </p:style>
      </p:cxnSp>
      <p:cxnSp>
        <p:nvCxnSpPr>
          <p:cNvPr id="6" name="Connecteur droit 5">
            <a:extLst>
              <a:ext uri="{FF2B5EF4-FFF2-40B4-BE49-F238E27FC236}">
                <a16:creationId xmlns:a16="http://schemas.microsoft.com/office/drawing/2014/main" id="{02014F3A-EC1D-4A5C-AD61-7CF9AE55C90C}"/>
              </a:ext>
            </a:extLst>
          </p:cNvPr>
          <p:cNvCxnSpPr/>
          <p:nvPr/>
        </p:nvCxnSpPr>
        <p:spPr>
          <a:xfrm>
            <a:off x="4139952" y="2780928"/>
            <a:ext cx="0" cy="792088"/>
          </a:xfrm>
          <a:prstGeom prst="line">
            <a:avLst/>
          </a:prstGeom>
        </p:spPr>
        <p:style>
          <a:lnRef idx="1">
            <a:schemeClr val="dk1"/>
          </a:lnRef>
          <a:fillRef idx="0">
            <a:schemeClr val="dk1"/>
          </a:fillRef>
          <a:effectRef idx="0">
            <a:schemeClr val="dk1"/>
          </a:effectRef>
          <a:fontRef idx="minor">
            <a:schemeClr val="tx1"/>
          </a:fontRef>
        </p:style>
      </p:cxnSp>
      <p:sp>
        <p:nvSpPr>
          <p:cNvPr id="13" name="Étoile : 5 branches 12">
            <a:extLst>
              <a:ext uri="{FF2B5EF4-FFF2-40B4-BE49-F238E27FC236}">
                <a16:creationId xmlns:a16="http://schemas.microsoft.com/office/drawing/2014/main" id="{D53E4A71-1AA4-42CC-A63B-89EE8C85A462}"/>
              </a:ext>
            </a:extLst>
          </p:cNvPr>
          <p:cNvSpPr/>
          <p:nvPr/>
        </p:nvSpPr>
        <p:spPr>
          <a:xfrm>
            <a:off x="3923928" y="2420888"/>
            <a:ext cx="432048" cy="50405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FF0B0537-0284-4A14-8CEA-D341534F0D3D}"/>
              </a:ext>
            </a:extLst>
          </p:cNvPr>
          <p:cNvSpPr txBox="1"/>
          <p:nvPr/>
        </p:nvSpPr>
        <p:spPr>
          <a:xfrm>
            <a:off x="2483768" y="188640"/>
            <a:ext cx="4499309" cy="369332"/>
          </a:xfrm>
          <a:prstGeom prst="rect">
            <a:avLst/>
          </a:prstGeom>
          <a:noFill/>
        </p:spPr>
        <p:txBody>
          <a:bodyPr wrap="none" rtlCol="0">
            <a:spAutoFit/>
          </a:bodyPr>
          <a:lstStyle/>
          <a:p>
            <a:r>
              <a:rPr lang="fr-FR" u="sng" dirty="0"/>
              <a:t>H5 – Séance 2</a:t>
            </a:r>
            <a:r>
              <a:rPr lang="fr-FR" dirty="0"/>
              <a:t>: L’école au temps de Jules Ferry</a:t>
            </a:r>
          </a:p>
        </p:txBody>
      </p:sp>
      <p:sp>
        <p:nvSpPr>
          <p:cNvPr id="2" name="ZoneTexte 1">
            <a:extLst>
              <a:ext uri="{FF2B5EF4-FFF2-40B4-BE49-F238E27FC236}">
                <a16:creationId xmlns:a16="http://schemas.microsoft.com/office/drawing/2014/main" id="{E655B4A5-D5D9-4F52-A0DF-BC100CAA2F10}"/>
              </a:ext>
            </a:extLst>
          </p:cNvPr>
          <p:cNvSpPr txBox="1"/>
          <p:nvPr/>
        </p:nvSpPr>
        <p:spPr>
          <a:xfrm>
            <a:off x="3491880" y="6309320"/>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extLst>
      <p:ext uri="{BB962C8B-B14F-4D97-AF65-F5344CB8AC3E}">
        <p14:creationId xmlns:p14="http://schemas.microsoft.com/office/powerpoint/2010/main" val="304628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left)">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2D9E433-47DE-4372-B4E9-7918E5808A8D}"/>
              </a:ext>
            </a:extLst>
          </p:cNvPr>
          <p:cNvPicPr>
            <a:picLocks noChangeAspect="1"/>
          </p:cNvPicPr>
          <p:nvPr/>
        </p:nvPicPr>
        <p:blipFill>
          <a:blip r:embed="rId2"/>
          <a:stretch>
            <a:fillRect/>
          </a:stretch>
        </p:blipFill>
        <p:spPr>
          <a:xfrm>
            <a:off x="107504" y="0"/>
            <a:ext cx="5572125" cy="3276600"/>
          </a:xfrm>
          <a:prstGeom prst="rect">
            <a:avLst/>
          </a:prstGeom>
        </p:spPr>
      </p:pic>
      <p:pic>
        <p:nvPicPr>
          <p:cNvPr id="5" name="Image 4">
            <a:extLst>
              <a:ext uri="{FF2B5EF4-FFF2-40B4-BE49-F238E27FC236}">
                <a16:creationId xmlns:a16="http://schemas.microsoft.com/office/drawing/2014/main" id="{DF527C33-C36D-42CF-A372-11704B631F3C}"/>
              </a:ext>
            </a:extLst>
          </p:cNvPr>
          <p:cNvPicPr>
            <a:picLocks noChangeAspect="1"/>
          </p:cNvPicPr>
          <p:nvPr/>
        </p:nvPicPr>
        <p:blipFill>
          <a:blip r:embed="rId3"/>
          <a:stretch>
            <a:fillRect/>
          </a:stretch>
        </p:blipFill>
        <p:spPr>
          <a:xfrm>
            <a:off x="3635896" y="3429000"/>
            <a:ext cx="5276850" cy="3190875"/>
          </a:xfrm>
          <a:prstGeom prst="rect">
            <a:avLst/>
          </a:prstGeom>
        </p:spPr>
      </p:pic>
      <p:sp>
        <p:nvSpPr>
          <p:cNvPr id="4" name="ZoneTexte 3">
            <a:extLst>
              <a:ext uri="{FF2B5EF4-FFF2-40B4-BE49-F238E27FC236}">
                <a16:creationId xmlns:a16="http://schemas.microsoft.com/office/drawing/2014/main" id="{37C89BAE-467B-4A5A-863E-9500E0993D3A}"/>
              </a:ext>
            </a:extLst>
          </p:cNvPr>
          <p:cNvSpPr txBox="1"/>
          <p:nvPr/>
        </p:nvSpPr>
        <p:spPr>
          <a:xfrm>
            <a:off x="3491880" y="6309320"/>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extLst>
      <p:ext uri="{BB962C8B-B14F-4D97-AF65-F5344CB8AC3E}">
        <p14:creationId xmlns:p14="http://schemas.microsoft.com/office/powerpoint/2010/main" val="1730655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90F009B-18AF-476C-87D7-75F3B09F262F}"/>
              </a:ext>
            </a:extLst>
          </p:cNvPr>
          <p:cNvPicPr>
            <a:picLocks noChangeAspect="1"/>
          </p:cNvPicPr>
          <p:nvPr/>
        </p:nvPicPr>
        <p:blipFill>
          <a:blip r:embed="rId2"/>
          <a:stretch>
            <a:fillRect/>
          </a:stretch>
        </p:blipFill>
        <p:spPr>
          <a:xfrm>
            <a:off x="251520" y="0"/>
            <a:ext cx="6257925" cy="3562350"/>
          </a:xfrm>
          <a:prstGeom prst="rect">
            <a:avLst/>
          </a:prstGeom>
        </p:spPr>
      </p:pic>
      <p:pic>
        <p:nvPicPr>
          <p:cNvPr id="7" name="Image 6">
            <a:extLst>
              <a:ext uri="{FF2B5EF4-FFF2-40B4-BE49-F238E27FC236}">
                <a16:creationId xmlns:a16="http://schemas.microsoft.com/office/drawing/2014/main" id="{D3F929BA-7CB4-41E7-A14C-CCC7B51D80EC}"/>
              </a:ext>
            </a:extLst>
          </p:cNvPr>
          <p:cNvPicPr>
            <a:picLocks noChangeAspect="1"/>
          </p:cNvPicPr>
          <p:nvPr/>
        </p:nvPicPr>
        <p:blipFill>
          <a:blip r:embed="rId3"/>
          <a:stretch>
            <a:fillRect/>
          </a:stretch>
        </p:blipFill>
        <p:spPr>
          <a:xfrm>
            <a:off x="3851920" y="3717032"/>
            <a:ext cx="4886325" cy="2905125"/>
          </a:xfrm>
          <a:prstGeom prst="rect">
            <a:avLst/>
          </a:prstGeom>
        </p:spPr>
      </p:pic>
      <p:sp>
        <p:nvSpPr>
          <p:cNvPr id="5" name="ZoneTexte 4">
            <a:extLst>
              <a:ext uri="{FF2B5EF4-FFF2-40B4-BE49-F238E27FC236}">
                <a16:creationId xmlns:a16="http://schemas.microsoft.com/office/drawing/2014/main" id="{E042E378-8F74-42F8-9DE5-88979E465E64}"/>
              </a:ext>
            </a:extLst>
          </p:cNvPr>
          <p:cNvSpPr txBox="1"/>
          <p:nvPr/>
        </p:nvSpPr>
        <p:spPr>
          <a:xfrm>
            <a:off x="3491880" y="6309320"/>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extLst>
      <p:ext uri="{BB962C8B-B14F-4D97-AF65-F5344CB8AC3E}">
        <p14:creationId xmlns:p14="http://schemas.microsoft.com/office/powerpoint/2010/main" val="454072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3657E43-B5EE-4925-BF69-B2C5F06C1065}"/>
              </a:ext>
            </a:extLst>
          </p:cNvPr>
          <p:cNvPicPr>
            <a:picLocks noChangeAspect="1"/>
          </p:cNvPicPr>
          <p:nvPr/>
        </p:nvPicPr>
        <p:blipFill>
          <a:blip r:embed="rId2"/>
          <a:stretch>
            <a:fillRect/>
          </a:stretch>
        </p:blipFill>
        <p:spPr>
          <a:xfrm>
            <a:off x="179512" y="0"/>
            <a:ext cx="9144000" cy="3172028"/>
          </a:xfrm>
          <a:prstGeom prst="rect">
            <a:avLst/>
          </a:prstGeom>
        </p:spPr>
      </p:pic>
      <p:pic>
        <p:nvPicPr>
          <p:cNvPr id="6" name="Image 5">
            <a:extLst>
              <a:ext uri="{FF2B5EF4-FFF2-40B4-BE49-F238E27FC236}">
                <a16:creationId xmlns:a16="http://schemas.microsoft.com/office/drawing/2014/main" id="{E380BF8A-B491-41E4-80D9-E03349D74AF1}"/>
              </a:ext>
            </a:extLst>
          </p:cNvPr>
          <p:cNvPicPr>
            <a:picLocks noChangeAspect="1"/>
          </p:cNvPicPr>
          <p:nvPr/>
        </p:nvPicPr>
        <p:blipFill>
          <a:blip r:embed="rId3"/>
          <a:stretch>
            <a:fillRect/>
          </a:stretch>
        </p:blipFill>
        <p:spPr>
          <a:xfrm>
            <a:off x="3275856" y="3645024"/>
            <a:ext cx="5562600" cy="2514600"/>
          </a:xfrm>
          <a:prstGeom prst="rect">
            <a:avLst/>
          </a:prstGeom>
        </p:spPr>
      </p:pic>
      <p:sp>
        <p:nvSpPr>
          <p:cNvPr id="4" name="ZoneTexte 3">
            <a:extLst>
              <a:ext uri="{FF2B5EF4-FFF2-40B4-BE49-F238E27FC236}">
                <a16:creationId xmlns:a16="http://schemas.microsoft.com/office/drawing/2014/main" id="{6E1556A0-65F3-4341-8955-55F50A88E5F2}"/>
              </a:ext>
            </a:extLst>
          </p:cNvPr>
          <p:cNvSpPr txBox="1"/>
          <p:nvPr/>
        </p:nvSpPr>
        <p:spPr>
          <a:xfrm>
            <a:off x="3491880" y="6346195"/>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extLst>
      <p:ext uri="{BB962C8B-B14F-4D97-AF65-F5344CB8AC3E}">
        <p14:creationId xmlns:p14="http://schemas.microsoft.com/office/powerpoint/2010/main" val="2842029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E0DDBE0-9B83-41E9-A4DE-6F6ACE4B2F0D}"/>
              </a:ext>
            </a:extLst>
          </p:cNvPr>
          <p:cNvPicPr>
            <a:picLocks noChangeAspect="1"/>
          </p:cNvPicPr>
          <p:nvPr/>
        </p:nvPicPr>
        <p:blipFill>
          <a:blip r:embed="rId2"/>
          <a:stretch>
            <a:fillRect/>
          </a:stretch>
        </p:blipFill>
        <p:spPr>
          <a:xfrm>
            <a:off x="323528" y="188640"/>
            <a:ext cx="8515350" cy="2971800"/>
          </a:xfrm>
          <a:prstGeom prst="rect">
            <a:avLst/>
          </a:prstGeom>
        </p:spPr>
      </p:pic>
      <p:pic>
        <p:nvPicPr>
          <p:cNvPr id="7" name="Image 6">
            <a:extLst>
              <a:ext uri="{FF2B5EF4-FFF2-40B4-BE49-F238E27FC236}">
                <a16:creationId xmlns:a16="http://schemas.microsoft.com/office/drawing/2014/main" id="{9D0822D1-64DD-46D9-9DB4-0F47516595D0}"/>
              </a:ext>
            </a:extLst>
          </p:cNvPr>
          <p:cNvPicPr>
            <a:picLocks noChangeAspect="1"/>
          </p:cNvPicPr>
          <p:nvPr/>
        </p:nvPicPr>
        <p:blipFill>
          <a:blip r:embed="rId3"/>
          <a:stretch>
            <a:fillRect/>
          </a:stretch>
        </p:blipFill>
        <p:spPr>
          <a:xfrm>
            <a:off x="539552" y="3573016"/>
            <a:ext cx="8124825" cy="1676400"/>
          </a:xfrm>
          <a:prstGeom prst="rect">
            <a:avLst/>
          </a:prstGeom>
        </p:spPr>
      </p:pic>
      <p:sp>
        <p:nvSpPr>
          <p:cNvPr id="5" name="ZoneTexte 4">
            <a:extLst>
              <a:ext uri="{FF2B5EF4-FFF2-40B4-BE49-F238E27FC236}">
                <a16:creationId xmlns:a16="http://schemas.microsoft.com/office/drawing/2014/main" id="{CC49C3D0-6B5F-49F2-828F-6239B188A7CF}"/>
              </a:ext>
            </a:extLst>
          </p:cNvPr>
          <p:cNvSpPr txBox="1"/>
          <p:nvPr/>
        </p:nvSpPr>
        <p:spPr>
          <a:xfrm>
            <a:off x="3491880" y="6309320"/>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extLst>
      <p:ext uri="{BB962C8B-B14F-4D97-AF65-F5344CB8AC3E}">
        <p14:creationId xmlns:p14="http://schemas.microsoft.com/office/powerpoint/2010/main" val="2963490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55C31DA2-B60D-471E-BCF5-DF9C11A0E7A8}"/>
              </a:ext>
            </a:extLst>
          </p:cNvPr>
          <p:cNvGraphicFramePr>
            <a:graphicFrameLocks noGrp="1"/>
          </p:cNvGraphicFramePr>
          <p:nvPr>
            <p:extLst>
              <p:ext uri="{D42A27DB-BD31-4B8C-83A1-F6EECF244321}">
                <p14:modId xmlns:p14="http://schemas.microsoft.com/office/powerpoint/2010/main" val="2702287020"/>
              </p:ext>
            </p:extLst>
          </p:nvPr>
        </p:nvGraphicFramePr>
        <p:xfrm>
          <a:off x="395536" y="188640"/>
          <a:ext cx="8157592" cy="6180519"/>
        </p:xfrm>
        <a:graphic>
          <a:graphicData uri="http://schemas.openxmlformats.org/drawingml/2006/table">
            <a:tbl>
              <a:tblPr>
                <a:tableStyleId>{5C22544A-7EE6-4342-B048-85BDC9FD1C3A}</a:tableStyleId>
              </a:tblPr>
              <a:tblGrid>
                <a:gridCol w="8157592">
                  <a:extLst>
                    <a:ext uri="{9D8B030D-6E8A-4147-A177-3AD203B41FA5}">
                      <a16:colId xmlns:a16="http://schemas.microsoft.com/office/drawing/2014/main" val="647114445"/>
                    </a:ext>
                  </a:extLst>
                </a:gridCol>
              </a:tblGrid>
              <a:tr h="0">
                <a:tc>
                  <a:txBody>
                    <a:bodyPr/>
                    <a:lstStyle/>
                    <a:p>
                      <a:pPr marL="22225" algn="l">
                        <a:lnSpc>
                          <a:spcPts val="2500"/>
                        </a:lnSpc>
                        <a:spcAft>
                          <a:spcPts val="1000"/>
                        </a:spcAft>
                      </a:pPr>
                      <a:r>
                        <a:rPr lang="fr-FR" sz="2400" u="sng">
                          <a:solidFill>
                            <a:srgbClr val="FF0000"/>
                          </a:solidFill>
                          <a:effectLst/>
                        </a:rPr>
                        <a:t>Séance 3</a:t>
                      </a:r>
                      <a:r>
                        <a:rPr lang="fr-FR" sz="2400">
                          <a:solidFill>
                            <a:srgbClr val="FF0000"/>
                          </a:solidFill>
                          <a:effectLst/>
                        </a:rPr>
                        <a:t> </a:t>
                      </a:r>
                      <a:r>
                        <a:rPr lang="fr-FR" sz="2400" dirty="0">
                          <a:solidFill>
                            <a:srgbClr val="FF0000"/>
                          </a:solidFill>
                          <a:effectLst/>
                        </a:rPr>
                        <a:t>: La laïcité en France</a:t>
                      </a:r>
                    </a:p>
                    <a:p>
                      <a:pPr marL="22225" algn="l">
                        <a:lnSpc>
                          <a:spcPts val="2500"/>
                        </a:lnSpc>
                        <a:spcAft>
                          <a:spcPts val="1000"/>
                        </a:spcAft>
                      </a:pPr>
                      <a:r>
                        <a:rPr lang="fr-FR" sz="2400" dirty="0">
                          <a:solidFill>
                            <a:srgbClr val="FF0000"/>
                          </a:solidFill>
                          <a:effectLst/>
                        </a:rPr>
                        <a:t>Qu’est-ce que la laïcité ?</a:t>
                      </a:r>
                    </a:p>
                    <a:p>
                      <a:pPr marL="22225" algn="l">
                        <a:lnSpc>
                          <a:spcPts val="2500"/>
                        </a:lnSpc>
                        <a:spcAft>
                          <a:spcPts val="1000"/>
                        </a:spcAft>
                      </a:pPr>
                      <a:endParaRPr lang="fr-FR" sz="2400" dirty="0">
                        <a:effectLst/>
                      </a:endParaRPr>
                    </a:p>
                    <a:p>
                      <a:pPr algn="l">
                        <a:lnSpc>
                          <a:spcPts val="2800"/>
                        </a:lnSpc>
                        <a:spcAft>
                          <a:spcPts val="1000"/>
                        </a:spcAft>
                      </a:pPr>
                      <a:r>
                        <a:rPr lang="fr-FR" sz="2400" dirty="0">
                          <a:effectLst/>
                        </a:rPr>
                        <a:t>En 1882, Jules Ferry rend l’école laïque. Les maîtres n’enseignent plus le catéchisme.</a:t>
                      </a:r>
                    </a:p>
                    <a:p>
                      <a:pPr algn="l">
                        <a:lnSpc>
                          <a:spcPts val="2800"/>
                        </a:lnSpc>
                        <a:spcAft>
                          <a:spcPts val="1000"/>
                        </a:spcAft>
                      </a:pPr>
                      <a:endParaRPr lang="fr-FR" sz="2400" dirty="0">
                        <a:effectLst/>
                      </a:endParaRPr>
                    </a:p>
                    <a:p>
                      <a:pPr algn="just">
                        <a:lnSpc>
                          <a:spcPts val="2800"/>
                        </a:lnSpc>
                        <a:spcAft>
                          <a:spcPts val="1000"/>
                        </a:spcAft>
                      </a:pPr>
                      <a:r>
                        <a:rPr lang="fr-FR" sz="2400" dirty="0">
                          <a:effectLst/>
                        </a:rPr>
                        <a:t>Le </a:t>
                      </a:r>
                      <a:r>
                        <a:rPr lang="fr-FR" sz="2400" u="heavy" baseline="0" dirty="0">
                          <a:effectLst/>
                          <a:uFill>
                            <a:solidFill>
                              <a:srgbClr val="FF0000"/>
                            </a:solidFill>
                          </a:uFill>
                        </a:rPr>
                        <a:t>9 décembre 1905</a:t>
                      </a:r>
                      <a:r>
                        <a:rPr lang="fr-FR" sz="2400" dirty="0">
                          <a:effectLst/>
                        </a:rPr>
                        <a:t>, une </a:t>
                      </a:r>
                      <a:r>
                        <a:rPr lang="fr-FR" sz="2400" u="heavy" baseline="0" dirty="0">
                          <a:effectLst/>
                          <a:uFill>
                            <a:solidFill>
                              <a:srgbClr val="FF0000"/>
                            </a:solidFill>
                          </a:uFill>
                        </a:rPr>
                        <a:t>loi sépare les Eglises et l’Etat </a:t>
                      </a:r>
                      <a:r>
                        <a:rPr lang="fr-FR" sz="2400" dirty="0">
                          <a:effectLst/>
                        </a:rPr>
                        <a:t>: les religions ne sont plus financées par l’Etat (entretien des bâtiments et salaire des religieux). </a:t>
                      </a:r>
                    </a:p>
                    <a:p>
                      <a:pPr algn="just">
                        <a:lnSpc>
                          <a:spcPct val="115000"/>
                        </a:lnSpc>
                        <a:spcAft>
                          <a:spcPts val="1000"/>
                        </a:spcAft>
                      </a:pPr>
                      <a:r>
                        <a:rPr lang="fr-FR" sz="2400" dirty="0">
                          <a:effectLst/>
                        </a:rPr>
                        <a:t>Il est interdit de faire apparaître des signes religieux (croix de Jésus, croissant de lune, étoile juive) sur des monuments publics (mairie, palais de justice, école…).</a:t>
                      </a:r>
                    </a:p>
                    <a:p>
                      <a:pPr algn="just">
                        <a:lnSpc>
                          <a:spcPct val="115000"/>
                        </a:lnSpc>
                        <a:spcAft>
                          <a:spcPts val="1000"/>
                        </a:spcAft>
                      </a:pPr>
                      <a:r>
                        <a:rPr lang="fr-FR" sz="2400" u="heavy" baseline="0" dirty="0">
                          <a:effectLst/>
                          <a:uFill>
                            <a:solidFill>
                              <a:srgbClr val="FF0000"/>
                            </a:solidFill>
                          </a:uFill>
                        </a:rPr>
                        <a:t>Aucune religion n’est favorisée</a:t>
                      </a:r>
                      <a:r>
                        <a:rPr lang="fr-FR" sz="2400" dirty="0">
                          <a:effectLst/>
                        </a:rPr>
                        <a:t>.</a:t>
                      </a:r>
                    </a:p>
                    <a:p>
                      <a:pPr algn="just">
                        <a:lnSpc>
                          <a:spcPct val="115000"/>
                        </a:lnSpc>
                        <a:spcAft>
                          <a:spcPts val="1000"/>
                        </a:spcAft>
                      </a:pPr>
                      <a:r>
                        <a:rPr lang="fr-FR" sz="2400" dirty="0">
                          <a:effectLst/>
                        </a:rPr>
                        <a:t>Chacun a le droit de croire ou de ne pas croire.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89535" marR="89535" marT="0" marB="0">
                    <a:noFill/>
                  </a:tcPr>
                </a:tc>
                <a:extLst>
                  <a:ext uri="{0D108BD9-81ED-4DB2-BD59-A6C34878D82A}">
                    <a16:rowId xmlns:a16="http://schemas.microsoft.com/office/drawing/2014/main" val="268818524"/>
                  </a:ext>
                </a:extLst>
              </a:tr>
            </a:tbl>
          </a:graphicData>
        </a:graphic>
      </p:graphicFrame>
      <p:sp>
        <p:nvSpPr>
          <p:cNvPr id="6" name="Forme libre : forme 5">
            <a:extLst>
              <a:ext uri="{FF2B5EF4-FFF2-40B4-BE49-F238E27FC236}">
                <a16:creationId xmlns:a16="http://schemas.microsoft.com/office/drawing/2014/main" id="{EF758F9F-7FEC-4A83-AF89-A9B2B3A6905D}"/>
              </a:ext>
            </a:extLst>
          </p:cNvPr>
          <p:cNvSpPr/>
          <p:nvPr/>
        </p:nvSpPr>
        <p:spPr>
          <a:xfrm>
            <a:off x="395536" y="2420888"/>
            <a:ext cx="1547446" cy="237771"/>
          </a:xfrm>
          <a:custGeom>
            <a:avLst/>
            <a:gdLst>
              <a:gd name="connsiteX0" fmla="*/ 0 w 1547446"/>
              <a:gd name="connsiteY0" fmla="*/ 128954 h 237771"/>
              <a:gd name="connsiteX1" fmla="*/ 152400 w 1547446"/>
              <a:gd name="connsiteY1" fmla="*/ 35169 h 237771"/>
              <a:gd name="connsiteX2" fmla="*/ 257907 w 1547446"/>
              <a:gd name="connsiteY2" fmla="*/ 58615 h 237771"/>
              <a:gd name="connsiteX3" fmla="*/ 293077 w 1547446"/>
              <a:gd name="connsiteY3" fmla="*/ 70338 h 237771"/>
              <a:gd name="connsiteX4" fmla="*/ 304800 w 1547446"/>
              <a:gd name="connsiteY4" fmla="*/ 105507 h 237771"/>
              <a:gd name="connsiteX5" fmla="*/ 328246 w 1547446"/>
              <a:gd name="connsiteY5" fmla="*/ 128954 h 237771"/>
              <a:gd name="connsiteX6" fmla="*/ 351692 w 1547446"/>
              <a:gd name="connsiteY6" fmla="*/ 164123 h 237771"/>
              <a:gd name="connsiteX7" fmla="*/ 422030 w 1547446"/>
              <a:gd name="connsiteY7" fmla="*/ 187569 h 237771"/>
              <a:gd name="connsiteX8" fmla="*/ 492369 w 1547446"/>
              <a:gd name="connsiteY8" fmla="*/ 175846 h 237771"/>
              <a:gd name="connsiteX9" fmla="*/ 562707 w 1547446"/>
              <a:gd name="connsiteY9" fmla="*/ 117231 h 237771"/>
              <a:gd name="connsiteX10" fmla="*/ 586154 w 1547446"/>
              <a:gd name="connsiteY10" fmla="*/ 82061 h 237771"/>
              <a:gd name="connsiteX11" fmla="*/ 621323 w 1547446"/>
              <a:gd name="connsiteY11" fmla="*/ 46892 h 237771"/>
              <a:gd name="connsiteX12" fmla="*/ 691661 w 1547446"/>
              <a:gd name="connsiteY12" fmla="*/ 0 h 237771"/>
              <a:gd name="connsiteX13" fmla="*/ 773723 w 1547446"/>
              <a:gd name="connsiteY13" fmla="*/ 11723 h 237771"/>
              <a:gd name="connsiteX14" fmla="*/ 832338 w 1547446"/>
              <a:gd name="connsiteY14" fmla="*/ 128954 h 237771"/>
              <a:gd name="connsiteX15" fmla="*/ 890954 w 1547446"/>
              <a:gd name="connsiteY15" fmla="*/ 199292 h 237771"/>
              <a:gd name="connsiteX16" fmla="*/ 926123 w 1547446"/>
              <a:gd name="connsiteY16" fmla="*/ 211015 h 237771"/>
              <a:gd name="connsiteX17" fmla="*/ 1019907 w 1547446"/>
              <a:gd name="connsiteY17" fmla="*/ 199292 h 237771"/>
              <a:gd name="connsiteX18" fmla="*/ 1090246 w 1547446"/>
              <a:gd name="connsiteY18" fmla="*/ 152400 h 237771"/>
              <a:gd name="connsiteX19" fmla="*/ 1101969 w 1547446"/>
              <a:gd name="connsiteY19" fmla="*/ 117231 h 237771"/>
              <a:gd name="connsiteX20" fmla="*/ 1195754 w 1547446"/>
              <a:gd name="connsiteY20" fmla="*/ 35169 h 237771"/>
              <a:gd name="connsiteX21" fmla="*/ 1230923 w 1547446"/>
              <a:gd name="connsiteY21" fmla="*/ 23446 h 237771"/>
              <a:gd name="connsiteX22" fmla="*/ 1336430 w 1547446"/>
              <a:gd name="connsiteY22" fmla="*/ 35169 h 237771"/>
              <a:gd name="connsiteX23" fmla="*/ 1359877 w 1547446"/>
              <a:gd name="connsiteY23" fmla="*/ 105507 h 237771"/>
              <a:gd name="connsiteX24" fmla="*/ 1395046 w 1547446"/>
              <a:gd name="connsiteY24" fmla="*/ 175846 h 237771"/>
              <a:gd name="connsiteX25" fmla="*/ 1430215 w 1547446"/>
              <a:gd name="connsiteY25" fmla="*/ 199292 h 237771"/>
              <a:gd name="connsiteX26" fmla="*/ 1441938 w 1547446"/>
              <a:gd name="connsiteY26" fmla="*/ 234461 h 237771"/>
              <a:gd name="connsiteX27" fmla="*/ 1547446 w 1547446"/>
              <a:gd name="connsiteY27" fmla="*/ 211015 h 23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47446" h="237771">
                <a:moveTo>
                  <a:pt x="0" y="128954"/>
                </a:moveTo>
                <a:cubicBezTo>
                  <a:pt x="127354" y="39805"/>
                  <a:pt x="71978" y="61975"/>
                  <a:pt x="152400" y="35169"/>
                </a:cubicBezTo>
                <a:cubicBezTo>
                  <a:pt x="187569" y="42984"/>
                  <a:pt x="222956" y="49877"/>
                  <a:pt x="257907" y="58615"/>
                </a:cubicBezTo>
                <a:cubicBezTo>
                  <a:pt x="269895" y="61612"/>
                  <a:pt x="284339" y="61600"/>
                  <a:pt x="293077" y="70338"/>
                </a:cubicBezTo>
                <a:cubicBezTo>
                  <a:pt x="301815" y="79076"/>
                  <a:pt x="298442" y="94911"/>
                  <a:pt x="304800" y="105507"/>
                </a:cubicBezTo>
                <a:cubicBezTo>
                  <a:pt x="310487" y="114985"/>
                  <a:pt x="321341" y="120323"/>
                  <a:pt x="328246" y="128954"/>
                </a:cubicBezTo>
                <a:cubicBezTo>
                  <a:pt x="337047" y="139956"/>
                  <a:pt x="339744" y="156656"/>
                  <a:pt x="351692" y="164123"/>
                </a:cubicBezTo>
                <a:cubicBezTo>
                  <a:pt x="372650" y="177222"/>
                  <a:pt x="422030" y="187569"/>
                  <a:pt x="422030" y="187569"/>
                </a:cubicBezTo>
                <a:cubicBezTo>
                  <a:pt x="445476" y="183661"/>
                  <a:pt x="469819" y="183363"/>
                  <a:pt x="492369" y="175846"/>
                </a:cubicBezTo>
                <a:cubicBezTo>
                  <a:pt x="513649" y="168753"/>
                  <a:pt x="550150" y="132299"/>
                  <a:pt x="562707" y="117231"/>
                </a:cubicBezTo>
                <a:cubicBezTo>
                  <a:pt x="571727" y="106407"/>
                  <a:pt x="577134" y="92885"/>
                  <a:pt x="586154" y="82061"/>
                </a:cubicBezTo>
                <a:cubicBezTo>
                  <a:pt x="596768" y="69325"/>
                  <a:pt x="608236" y="57070"/>
                  <a:pt x="621323" y="46892"/>
                </a:cubicBezTo>
                <a:cubicBezTo>
                  <a:pt x="643566" y="29592"/>
                  <a:pt x="691661" y="0"/>
                  <a:pt x="691661" y="0"/>
                </a:cubicBezTo>
                <a:cubicBezTo>
                  <a:pt x="719015" y="3908"/>
                  <a:pt x="749008" y="-634"/>
                  <a:pt x="773723" y="11723"/>
                </a:cubicBezTo>
                <a:cubicBezTo>
                  <a:pt x="817187" y="33455"/>
                  <a:pt x="810979" y="96915"/>
                  <a:pt x="832338" y="128954"/>
                </a:cubicBezTo>
                <a:cubicBezTo>
                  <a:pt x="849639" y="154906"/>
                  <a:pt x="863873" y="181238"/>
                  <a:pt x="890954" y="199292"/>
                </a:cubicBezTo>
                <a:cubicBezTo>
                  <a:pt x="901236" y="206146"/>
                  <a:pt x="914400" y="207107"/>
                  <a:pt x="926123" y="211015"/>
                </a:cubicBezTo>
                <a:cubicBezTo>
                  <a:pt x="957384" y="207107"/>
                  <a:pt x="990238" y="209888"/>
                  <a:pt x="1019907" y="199292"/>
                </a:cubicBezTo>
                <a:cubicBezTo>
                  <a:pt x="1046444" y="189814"/>
                  <a:pt x="1090246" y="152400"/>
                  <a:pt x="1090246" y="152400"/>
                </a:cubicBezTo>
                <a:cubicBezTo>
                  <a:pt x="1094154" y="140677"/>
                  <a:pt x="1094555" y="127117"/>
                  <a:pt x="1101969" y="117231"/>
                </a:cubicBezTo>
                <a:cubicBezTo>
                  <a:pt x="1120306" y="92781"/>
                  <a:pt x="1163211" y="51440"/>
                  <a:pt x="1195754" y="35169"/>
                </a:cubicBezTo>
                <a:cubicBezTo>
                  <a:pt x="1206807" y="29643"/>
                  <a:pt x="1219200" y="27354"/>
                  <a:pt x="1230923" y="23446"/>
                </a:cubicBezTo>
                <a:cubicBezTo>
                  <a:pt x="1266092" y="27354"/>
                  <a:pt x="1306577" y="16172"/>
                  <a:pt x="1336430" y="35169"/>
                </a:cubicBezTo>
                <a:cubicBezTo>
                  <a:pt x="1357281" y="48437"/>
                  <a:pt x="1352062" y="82061"/>
                  <a:pt x="1359877" y="105507"/>
                </a:cubicBezTo>
                <a:cubicBezTo>
                  <a:pt x="1369412" y="134112"/>
                  <a:pt x="1372319" y="153119"/>
                  <a:pt x="1395046" y="175846"/>
                </a:cubicBezTo>
                <a:cubicBezTo>
                  <a:pt x="1405009" y="185809"/>
                  <a:pt x="1418492" y="191477"/>
                  <a:pt x="1430215" y="199292"/>
                </a:cubicBezTo>
                <a:cubicBezTo>
                  <a:pt x="1434123" y="211015"/>
                  <a:pt x="1429950" y="231464"/>
                  <a:pt x="1441938" y="234461"/>
                </a:cubicBezTo>
                <a:cubicBezTo>
                  <a:pt x="1485135" y="245260"/>
                  <a:pt x="1514311" y="227583"/>
                  <a:pt x="1547446" y="211015"/>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cxnSp>
        <p:nvCxnSpPr>
          <p:cNvPr id="11" name="Connecteur droit 10">
            <a:extLst>
              <a:ext uri="{FF2B5EF4-FFF2-40B4-BE49-F238E27FC236}">
                <a16:creationId xmlns:a16="http://schemas.microsoft.com/office/drawing/2014/main" id="{5C9EB90C-DA76-4B8C-BEF9-12FAF69F5503}"/>
              </a:ext>
            </a:extLst>
          </p:cNvPr>
          <p:cNvCxnSpPr>
            <a:cxnSpLocks/>
          </p:cNvCxnSpPr>
          <p:nvPr/>
        </p:nvCxnSpPr>
        <p:spPr>
          <a:xfrm>
            <a:off x="395536" y="188640"/>
            <a:ext cx="0" cy="61926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Forme libre : forme 11">
            <a:extLst>
              <a:ext uri="{FF2B5EF4-FFF2-40B4-BE49-F238E27FC236}">
                <a16:creationId xmlns:a16="http://schemas.microsoft.com/office/drawing/2014/main" id="{1E7CBDD6-D9CD-4CE9-9918-5C3749D7433A}"/>
              </a:ext>
            </a:extLst>
          </p:cNvPr>
          <p:cNvSpPr/>
          <p:nvPr/>
        </p:nvSpPr>
        <p:spPr>
          <a:xfrm>
            <a:off x="395536" y="1124744"/>
            <a:ext cx="1547446" cy="237771"/>
          </a:xfrm>
          <a:custGeom>
            <a:avLst/>
            <a:gdLst>
              <a:gd name="connsiteX0" fmla="*/ 0 w 1547446"/>
              <a:gd name="connsiteY0" fmla="*/ 128954 h 237771"/>
              <a:gd name="connsiteX1" fmla="*/ 152400 w 1547446"/>
              <a:gd name="connsiteY1" fmla="*/ 35169 h 237771"/>
              <a:gd name="connsiteX2" fmla="*/ 257907 w 1547446"/>
              <a:gd name="connsiteY2" fmla="*/ 58615 h 237771"/>
              <a:gd name="connsiteX3" fmla="*/ 293077 w 1547446"/>
              <a:gd name="connsiteY3" fmla="*/ 70338 h 237771"/>
              <a:gd name="connsiteX4" fmla="*/ 304800 w 1547446"/>
              <a:gd name="connsiteY4" fmla="*/ 105507 h 237771"/>
              <a:gd name="connsiteX5" fmla="*/ 328246 w 1547446"/>
              <a:gd name="connsiteY5" fmla="*/ 128954 h 237771"/>
              <a:gd name="connsiteX6" fmla="*/ 351692 w 1547446"/>
              <a:gd name="connsiteY6" fmla="*/ 164123 h 237771"/>
              <a:gd name="connsiteX7" fmla="*/ 422030 w 1547446"/>
              <a:gd name="connsiteY7" fmla="*/ 187569 h 237771"/>
              <a:gd name="connsiteX8" fmla="*/ 492369 w 1547446"/>
              <a:gd name="connsiteY8" fmla="*/ 175846 h 237771"/>
              <a:gd name="connsiteX9" fmla="*/ 562707 w 1547446"/>
              <a:gd name="connsiteY9" fmla="*/ 117231 h 237771"/>
              <a:gd name="connsiteX10" fmla="*/ 586154 w 1547446"/>
              <a:gd name="connsiteY10" fmla="*/ 82061 h 237771"/>
              <a:gd name="connsiteX11" fmla="*/ 621323 w 1547446"/>
              <a:gd name="connsiteY11" fmla="*/ 46892 h 237771"/>
              <a:gd name="connsiteX12" fmla="*/ 691661 w 1547446"/>
              <a:gd name="connsiteY12" fmla="*/ 0 h 237771"/>
              <a:gd name="connsiteX13" fmla="*/ 773723 w 1547446"/>
              <a:gd name="connsiteY13" fmla="*/ 11723 h 237771"/>
              <a:gd name="connsiteX14" fmla="*/ 832338 w 1547446"/>
              <a:gd name="connsiteY14" fmla="*/ 128954 h 237771"/>
              <a:gd name="connsiteX15" fmla="*/ 890954 w 1547446"/>
              <a:gd name="connsiteY15" fmla="*/ 199292 h 237771"/>
              <a:gd name="connsiteX16" fmla="*/ 926123 w 1547446"/>
              <a:gd name="connsiteY16" fmla="*/ 211015 h 237771"/>
              <a:gd name="connsiteX17" fmla="*/ 1019907 w 1547446"/>
              <a:gd name="connsiteY17" fmla="*/ 199292 h 237771"/>
              <a:gd name="connsiteX18" fmla="*/ 1090246 w 1547446"/>
              <a:gd name="connsiteY18" fmla="*/ 152400 h 237771"/>
              <a:gd name="connsiteX19" fmla="*/ 1101969 w 1547446"/>
              <a:gd name="connsiteY19" fmla="*/ 117231 h 237771"/>
              <a:gd name="connsiteX20" fmla="*/ 1195754 w 1547446"/>
              <a:gd name="connsiteY20" fmla="*/ 35169 h 237771"/>
              <a:gd name="connsiteX21" fmla="*/ 1230923 w 1547446"/>
              <a:gd name="connsiteY21" fmla="*/ 23446 h 237771"/>
              <a:gd name="connsiteX22" fmla="*/ 1336430 w 1547446"/>
              <a:gd name="connsiteY22" fmla="*/ 35169 h 237771"/>
              <a:gd name="connsiteX23" fmla="*/ 1359877 w 1547446"/>
              <a:gd name="connsiteY23" fmla="*/ 105507 h 237771"/>
              <a:gd name="connsiteX24" fmla="*/ 1395046 w 1547446"/>
              <a:gd name="connsiteY24" fmla="*/ 175846 h 237771"/>
              <a:gd name="connsiteX25" fmla="*/ 1430215 w 1547446"/>
              <a:gd name="connsiteY25" fmla="*/ 199292 h 237771"/>
              <a:gd name="connsiteX26" fmla="*/ 1441938 w 1547446"/>
              <a:gd name="connsiteY26" fmla="*/ 234461 h 237771"/>
              <a:gd name="connsiteX27" fmla="*/ 1547446 w 1547446"/>
              <a:gd name="connsiteY27" fmla="*/ 211015 h 23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47446" h="237771">
                <a:moveTo>
                  <a:pt x="0" y="128954"/>
                </a:moveTo>
                <a:cubicBezTo>
                  <a:pt x="127354" y="39805"/>
                  <a:pt x="71978" y="61975"/>
                  <a:pt x="152400" y="35169"/>
                </a:cubicBezTo>
                <a:cubicBezTo>
                  <a:pt x="187569" y="42984"/>
                  <a:pt x="222956" y="49877"/>
                  <a:pt x="257907" y="58615"/>
                </a:cubicBezTo>
                <a:cubicBezTo>
                  <a:pt x="269895" y="61612"/>
                  <a:pt x="284339" y="61600"/>
                  <a:pt x="293077" y="70338"/>
                </a:cubicBezTo>
                <a:cubicBezTo>
                  <a:pt x="301815" y="79076"/>
                  <a:pt x="298442" y="94911"/>
                  <a:pt x="304800" y="105507"/>
                </a:cubicBezTo>
                <a:cubicBezTo>
                  <a:pt x="310487" y="114985"/>
                  <a:pt x="321341" y="120323"/>
                  <a:pt x="328246" y="128954"/>
                </a:cubicBezTo>
                <a:cubicBezTo>
                  <a:pt x="337047" y="139956"/>
                  <a:pt x="339744" y="156656"/>
                  <a:pt x="351692" y="164123"/>
                </a:cubicBezTo>
                <a:cubicBezTo>
                  <a:pt x="372650" y="177222"/>
                  <a:pt x="422030" y="187569"/>
                  <a:pt x="422030" y="187569"/>
                </a:cubicBezTo>
                <a:cubicBezTo>
                  <a:pt x="445476" y="183661"/>
                  <a:pt x="469819" y="183363"/>
                  <a:pt x="492369" y="175846"/>
                </a:cubicBezTo>
                <a:cubicBezTo>
                  <a:pt x="513649" y="168753"/>
                  <a:pt x="550150" y="132299"/>
                  <a:pt x="562707" y="117231"/>
                </a:cubicBezTo>
                <a:cubicBezTo>
                  <a:pt x="571727" y="106407"/>
                  <a:pt x="577134" y="92885"/>
                  <a:pt x="586154" y="82061"/>
                </a:cubicBezTo>
                <a:cubicBezTo>
                  <a:pt x="596768" y="69325"/>
                  <a:pt x="608236" y="57070"/>
                  <a:pt x="621323" y="46892"/>
                </a:cubicBezTo>
                <a:cubicBezTo>
                  <a:pt x="643566" y="29592"/>
                  <a:pt x="691661" y="0"/>
                  <a:pt x="691661" y="0"/>
                </a:cubicBezTo>
                <a:cubicBezTo>
                  <a:pt x="719015" y="3908"/>
                  <a:pt x="749008" y="-634"/>
                  <a:pt x="773723" y="11723"/>
                </a:cubicBezTo>
                <a:cubicBezTo>
                  <a:pt x="817187" y="33455"/>
                  <a:pt x="810979" y="96915"/>
                  <a:pt x="832338" y="128954"/>
                </a:cubicBezTo>
                <a:cubicBezTo>
                  <a:pt x="849639" y="154906"/>
                  <a:pt x="863873" y="181238"/>
                  <a:pt x="890954" y="199292"/>
                </a:cubicBezTo>
                <a:cubicBezTo>
                  <a:pt x="901236" y="206146"/>
                  <a:pt x="914400" y="207107"/>
                  <a:pt x="926123" y="211015"/>
                </a:cubicBezTo>
                <a:cubicBezTo>
                  <a:pt x="957384" y="207107"/>
                  <a:pt x="990238" y="209888"/>
                  <a:pt x="1019907" y="199292"/>
                </a:cubicBezTo>
                <a:cubicBezTo>
                  <a:pt x="1046444" y="189814"/>
                  <a:pt x="1090246" y="152400"/>
                  <a:pt x="1090246" y="152400"/>
                </a:cubicBezTo>
                <a:cubicBezTo>
                  <a:pt x="1094154" y="140677"/>
                  <a:pt x="1094555" y="127117"/>
                  <a:pt x="1101969" y="117231"/>
                </a:cubicBezTo>
                <a:cubicBezTo>
                  <a:pt x="1120306" y="92781"/>
                  <a:pt x="1163211" y="51440"/>
                  <a:pt x="1195754" y="35169"/>
                </a:cubicBezTo>
                <a:cubicBezTo>
                  <a:pt x="1206807" y="29643"/>
                  <a:pt x="1219200" y="27354"/>
                  <a:pt x="1230923" y="23446"/>
                </a:cubicBezTo>
                <a:cubicBezTo>
                  <a:pt x="1266092" y="27354"/>
                  <a:pt x="1306577" y="16172"/>
                  <a:pt x="1336430" y="35169"/>
                </a:cubicBezTo>
                <a:cubicBezTo>
                  <a:pt x="1357281" y="48437"/>
                  <a:pt x="1352062" y="82061"/>
                  <a:pt x="1359877" y="105507"/>
                </a:cubicBezTo>
                <a:cubicBezTo>
                  <a:pt x="1369412" y="134112"/>
                  <a:pt x="1372319" y="153119"/>
                  <a:pt x="1395046" y="175846"/>
                </a:cubicBezTo>
                <a:cubicBezTo>
                  <a:pt x="1405009" y="185809"/>
                  <a:pt x="1418492" y="191477"/>
                  <a:pt x="1430215" y="199292"/>
                </a:cubicBezTo>
                <a:cubicBezTo>
                  <a:pt x="1434123" y="211015"/>
                  <a:pt x="1429950" y="231464"/>
                  <a:pt x="1441938" y="234461"/>
                </a:cubicBezTo>
                <a:cubicBezTo>
                  <a:pt x="1485135" y="245260"/>
                  <a:pt x="1514311" y="227583"/>
                  <a:pt x="1547446" y="211015"/>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3" name="Groupe 12">
            <a:extLst>
              <a:ext uri="{FF2B5EF4-FFF2-40B4-BE49-F238E27FC236}">
                <a16:creationId xmlns:a16="http://schemas.microsoft.com/office/drawing/2014/main" id="{C3F5C782-ACF1-41BA-A634-6AFEE21B4B18}"/>
              </a:ext>
            </a:extLst>
          </p:cNvPr>
          <p:cNvGrpSpPr/>
          <p:nvPr/>
        </p:nvGrpSpPr>
        <p:grpSpPr>
          <a:xfrm>
            <a:off x="4499992" y="3573016"/>
            <a:ext cx="432048" cy="432048"/>
            <a:chOff x="7596336" y="764704"/>
            <a:chExt cx="432048" cy="576064"/>
          </a:xfrm>
        </p:grpSpPr>
        <p:cxnSp>
          <p:nvCxnSpPr>
            <p:cNvPr id="7" name="Connecteur droit 6">
              <a:extLst>
                <a:ext uri="{FF2B5EF4-FFF2-40B4-BE49-F238E27FC236}">
                  <a16:creationId xmlns:a16="http://schemas.microsoft.com/office/drawing/2014/main" id="{B075371D-8ADC-431E-B5D8-00279144F13E}"/>
                </a:ext>
              </a:extLst>
            </p:cNvPr>
            <p:cNvCxnSpPr/>
            <p:nvPr/>
          </p:nvCxnSpPr>
          <p:spPr>
            <a:xfrm>
              <a:off x="8028384" y="764704"/>
              <a:ext cx="0" cy="57606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7F085E5C-0976-482E-AE72-943ABBAAEED5}"/>
                </a:ext>
              </a:extLst>
            </p:cNvPr>
            <p:cNvCxnSpPr/>
            <p:nvPr/>
          </p:nvCxnSpPr>
          <p:spPr>
            <a:xfrm flipH="1">
              <a:off x="7596336" y="1340768"/>
              <a:ext cx="43204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e 13">
            <a:extLst>
              <a:ext uri="{FF2B5EF4-FFF2-40B4-BE49-F238E27FC236}">
                <a16:creationId xmlns:a16="http://schemas.microsoft.com/office/drawing/2014/main" id="{44B3669C-D624-498F-9834-323F5C72631C}"/>
              </a:ext>
            </a:extLst>
          </p:cNvPr>
          <p:cNvGrpSpPr/>
          <p:nvPr/>
        </p:nvGrpSpPr>
        <p:grpSpPr>
          <a:xfrm>
            <a:off x="4427984" y="4941168"/>
            <a:ext cx="432048" cy="360040"/>
            <a:chOff x="7596336" y="764704"/>
            <a:chExt cx="432048" cy="576064"/>
          </a:xfrm>
        </p:grpSpPr>
        <p:cxnSp>
          <p:nvCxnSpPr>
            <p:cNvPr id="15" name="Connecteur droit 14">
              <a:extLst>
                <a:ext uri="{FF2B5EF4-FFF2-40B4-BE49-F238E27FC236}">
                  <a16:creationId xmlns:a16="http://schemas.microsoft.com/office/drawing/2014/main" id="{7C4D9DC2-2DBF-4415-9E58-3CAAB7271040}"/>
                </a:ext>
              </a:extLst>
            </p:cNvPr>
            <p:cNvCxnSpPr/>
            <p:nvPr/>
          </p:nvCxnSpPr>
          <p:spPr>
            <a:xfrm>
              <a:off x="8028384" y="764704"/>
              <a:ext cx="0" cy="57606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A91CA645-1DC5-480F-B9A7-67F1CDA05999}"/>
                </a:ext>
              </a:extLst>
            </p:cNvPr>
            <p:cNvCxnSpPr/>
            <p:nvPr/>
          </p:nvCxnSpPr>
          <p:spPr>
            <a:xfrm flipH="1">
              <a:off x="7596336" y="1340768"/>
              <a:ext cx="43204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e 16">
            <a:extLst>
              <a:ext uri="{FF2B5EF4-FFF2-40B4-BE49-F238E27FC236}">
                <a16:creationId xmlns:a16="http://schemas.microsoft.com/office/drawing/2014/main" id="{44D5CC91-1134-4D0C-A048-540EA201E6C4}"/>
              </a:ext>
            </a:extLst>
          </p:cNvPr>
          <p:cNvGrpSpPr/>
          <p:nvPr/>
        </p:nvGrpSpPr>
        <p:grpSpPr>
          <a:xfrm>
            <a:off x="4211960" y="5445224"/>
            <a:ext cx="432048" cy="432048"/>
            <a:chOff x="7596336" y="764704"/>
            <a:chExt cx="432048" cy="576064"/>
          </a:xfrm>
        </p:grpSpPr>
        <p:cxnSp>
          <p:nvCxnSpPr>
            <p:cNvPr id="18" name="Connecteur droit 17">
              <a:extLst>
                <a:ext uri="{FF2B5EF4-FFF2-40B4-BE49-F238E27FC236}">
                  <a16:creationId xmlns:a16="http://schemas.microsoft.com/office/drawing/2014/main" id="{C6C545C4-CD5F-4B91-8E28-946395C87754}"/>
                </a:ext>
              </a:extLst>
            </p:cNvPr>
            <p:cNvCxnSpPr/>
            <p:nvPr/>
          </p:nvCxnSpPr>
          <p:spPr>
            <a:xfrm>
              <a:off x="8028384" y="764704"/>
              <a:ext cx="0" cy="57606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233B53D9-6FB8-43CA-8BA2-8A83AF9BDDEB}"/>
                </a:ext>
              </a:extLst>
            </p:cNvPr>
            <p:cNvCxnSpPr/>
            <p:nvPr/>
          </p:nvCxnSpPr>
          <p:spPr>
            <a:xfrm flipH="1">
              <a:off x="7596336" y="1340768"/>
              <a:ext cx="43204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20" name="ZoneTexte 19">
            <a:extLst>
              <a:ext uri="{FF2B5EF4-FFF2-40B4-BE49-F238E27FC236}">
                <a16:creationId xmlns:a16="http://schemas.microsoft.com/office/drawing/2014/main" id="{19DEBC25-E564-457A-9294-2FEC9C831B84}"/>
              </a:ext>
            </a:extLst>
          </p:cNvPr>
          <p:cNvSpPr txBox="1"/>
          <p:nvPr/>
        </p:nvSpPr>
        <p:spPr>
          <a:xfrm>
            <a:off x="3491880" y="6309320"/>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extLst>
      <p:ext uri="{BB962C8B-B14F-4D97-AF65-F5344CB8AC3E}">
        <p14:creationId xmlns:p14="http://schemas.microsoft.com/office/powerpoint/2010/main" val="1420437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srcRect/>
          <a:stretch>
            <a:fillRect/>
          </a:stretch>
        </p:blipFill>
        <p:spPr bwMode="auto">
          <a:xfrm>
            <a:off x="0" y="2060849"/>
            <a:ext cx="4716016" cy="4005064"/>
          </a:xfrm>
          <a:prstGeom prst="rect">
            <a:avLst/>
          </a:prstGeom>
          <a:noFill/>
          <a:ln w="9525">
            <a:noFill/>
            <a:miter lim="800000"/>
            <a:headEnd/>
            <a:tailEnd/>
          </a:ln>
        </p:spPr>
      </p:pic>
      <p:graphicFrame>
        <p:nvGraphicFramePr>
          <p:cNvPr id="5" name="Tableau 4"/>
          <p:cNvGraphicFramePr>
            <a:graphicFrameLocks noGrp="1"/>
          </p:cNvGraphicFramePr>
          <p:nvPr/>
        </p:nvGraphicFramePr>
        <p:xfrm>
          <a:off x="4788024" y="1988840"/>
          <a:ext cx="4176464" cy="7578090"/>
        </p:xfrm>
        <a:graphic>
          <a:graphicData uri="http://schemas.openxmlformats.org/drawingml/2006/table">
            <a:tbl>
              <a:tblPr/>
              <a:tblGrid>
                <a:gridCol w="4176464">
                  <a:extLst>
                    <a:ext uri="{9D8B030D-6E8A-4147-A177-3AD203B41FA5}">
                      <a16:colId xmlns:a16="http://schemas.microsoft.com/office/drawing/2014/main" val="20000"/>
                    </a:ext>
                  </a:extLst>
                </a:gridCol>
              </a:tblGrid>
              <a:tr h="7578090">
                <a:tc>
                  <a:txBody>
                    <a:bodyPr/>
                    <a:lstStyle/>
                    <a:p>
                      <a:pPr algn="just">
                        <a:spcAft>
                          <a:spcPts val="0"/>
                        </a:spcAft>
                      </a:pPr>
                      <a:endParaRPr lang="fr-FR" sz="1100" dirty="0">
                        <a:latin typeface="Calibri"/>
                        <a:ea typeface="Times New Roman"/>
                      </a:endParaRPr>
                    </a:p>
                    <a:p>
                      <a:pPr algn="just">
                        <a:spcAft>
                          <a:spcPts val="0"/>
                        </a:spcAft>
                      </a:pPr>
                      <a:r>
                        <a:rPr lang="fr-FR" sz="1800" dirty="0">
                          <a:latin typeface="Calibri"/>
                        </a:rPr>
                        <a:t>16 à 18 heures debout, chaque jour, dont 13 heures au moins dans une pièce fermée, sans changer de place. </a:t>
                      </a:r>
                    </a:p>
                    <a:p>
                      <a:pPr algn="just">
                        <a:spcAft>
                          <a:spcPts val="0"/>
                        </a:spcAft>
                      </a:pPr>
                      <a:endParaRPr lang="fr-FR" sz="1800" dirty="0">
                        <a:latin typeface="Calibri"/>
                        <a:ea typeface="Times New Roman"/>
                      </a:endParaRPr>
                    </a:p>
                    <a:p>
                      <a:pPr algn="just">
                        <a:spcAft>
                          <a:spcPts val="0"/>
                        </a:spcAft>
                      </a:pPr>
                      <a:r>
                        <a:rPr lang="fr-FR" sz="1800" dirty="0">
                          <a:latin typeface="Calibri"/>
                          <a:ea typeface="Times New Roman"/>
                        </a:rPr>
                        <a:t>Ce n'est plus un travail, c'est une torture. Et on l'inflige à des enfants de 6 à 8 ans, mal nourris, mal vêtus, obligés de marcher longuement, dès 5 heures du matin, pour venir jusqu'à leurs ateliers, et obligés de repartir le soir pour rentrer chez eux, épuisés. Comment ces malheureux, qui ont à peine quelques heures de sommeil, peuvent-ils résister à tant de misère et de fatigue ?</a:t>
                      </a:r>
                    </a:p>
                    <a:p>
                      <a:pPr algn="just">
                        <a:spcAft>
                          <a:spcPts val="0"/>
                        </a:spcAft>
                      </a:pPr>
                      <a:endParaRPr lang="fr-FR" sz="1800" dirty="0">
                        <a:latin typeface="Calibri"/>
                        <a:ea typeface="Times New Roman"/>
                      </a:endParaRPr>
                    </a:p>
                    <a:p>
                      <a:pPr algn="just">
                        <a:spcAft>
                          <a:spcPts val="0"/>
                        </a:spcAft>
                      </a:pPr>
                      <a:r>
                        <a:rPr lang="fr-FR" sz="1800" i="1" dirty="0">
                          <a:latin typeface="Calibri"/>
                          <a:ea typeface="Times New Roman"/>
                        </a:rPr>
                        <a:t>D'après Louis-René Villermé, médecin, 2 mai 1837</a:t>
                      </a:r>
                      <a:endParaRPr lang="fr-FR" sz="1800" dirty="0">
                        <a:latin typeface="Calibri"/>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 name="ZoneTexte 7"/>
          <p:cNvSpPr txBox="1"/>
          <p:nvPr/>
        </p:nvSpPr>
        <p:spPr>
          <a:xfrm>
            <a:off x="0" y="6093297"/>
            <a:ext cx="4644008" cy="923330"/>
          </a:xfrm>
          <a:prstGeom prst="rect">
            <a:avLst/>
          </a:prstGeom>
          <a:noFill/>
        </p:spPr>
        <p:txBody>
          <a:bodyPr wrap="square" rtlCol="0">
            <a:spAutoFit/>
          </a:bodyPr>
          <a:lstStyle/>
          <a:p>
            <a:r>
              <a:rPr lang="fr-FR" dirty="0">
                <a:ea typeface="Calibri"/>
                <a:cs typeface="Times New Roman"/>
              </a:rPr>
              <a:t>Enfants transportant de l’argile dans une fabrique de briques, gravure du </a:t>
            </a:r>
            <a:r>
              <a:rPr lang="fr-FR" dirty="0" err="1">
                <a:ea typeface="Calibri"/>
                <a:cs typeface="Times New Roman"/>
              </a:rPr>
              <a:t>XIXè</a:t>
            </a:r>
            <a:r>
              <a:rPr lang="fr-FR" dirty="0">
                <a:ea typeface="Calibri"/>
                <a:cs typeface="Times New Roman"/>
              </a:rPr>
              <a:t> siècle</a:t>
            </a:r>
          </a:p>
          <a:p>
            <a:endParaRPr lang="fr-FR" dirty="0"/>
          </a:p>
        </p:txBody>
      </p:sp>
      <p:sp>
        <p:nvSpPr>
          <p:cNvPr id="9" name="ZoneTexte 8"/>
          <p:cNvSpPr txBox="1"/>
          <p:nvPr/>
        </p:nvSpPr>
        <p:spPr>
          <a:xfrm>
            <a:off x="0" y="188641"/>
            <a:ext cx="3672408" cy="1846659"/>
          </a:xfrm>
          <a:prstGeom prst="rect">
            <a:avLst/>
          </a:prstGeom>
          <a:noFill/>
        </p:spPr>
        <p:txBody>
          <a:bodyPr wrap="square" rtlCol="0">
            <a:spAutoFit/>
          </a:bodyPr>
          <a:lstStyle/>
          <a:p>
            <a:r>
              <a:rPr lang="fr-FR" b="1" dirty="0">
                <a:solidFill>
                  <a:srgbClr val="0070C0"/>
                </a:solidFill>
              </a:rPr>
              <a:t>DOC 1</a:t>
            </a:r>
          </a:p>
          <a:p>
            <a:pPr marL="342900" indent="-342900">
              <a:buFont typeface="+mj-lt"/>
              <a:buAutoNum type="arabicPeriod"/>
            </a:pPr>
            <a:r>
              <a:rPr lang="fr-FR" sz="1600" dirty="0">
                <a:solidFill>
                  <a:srgbClr val="0070C0"/>
                </a:solidFill>
              </a:rPr>
              <a:t>Type de document (photo, discours…)</a:t>
            </a:r>
          </a:p>
          <a:p>
            <a:pPr marL="342900" indent="-342900">
              <a:buFont typeface="+mj-lt"/>
              <a:buAutoNum type="arabicPeriod"/>
            </a:pPr>
            <a:r>
              <a:rPr lang="fr-FR" sz="1600" dirty="0">
                <a:solidFill>
                  <a:srgbClr val="0070C0"/>
                </a:solidFill>
              </a:rPr>
              <a:t>Date </a:t>
            </a:r>
          </a:p>
          <a:p>
            <a:pPr marL="342900" indent="-342900">
              <a:buFont typeface="+mj-lt"/>
              <a:buAutoNum type="arabicPeriod"/>
            </a:pPr>
            <a:r>
              <a:rPr lang="fr-FR" sz="1600" dirty="0">
                <a:solidFill>
                  <a:srgbClr val="0070C0"/>
                </a:solidFill>
              </a:rPr>
              <a:t>Décrire ce que l’on voit</a:t>
            </a:r>
          </a:p>
          <a:p>
            <a:pPr marL="342900" indent="-342900">
              <a:buFont typeface="+mj-lt"/>
              <a:buAutoNum type="arabicPeriod"/>
            </a:pPr>
            <a:r>
              <a:rPr lang="fr-FR" sz="1600" dirty="0">
                <a:solidFill>
                  <a:srgbClr val="0070C0"/>
                </a:solidFill>
              </a:rPr>
              <a:t>Comment sait-on que le travail est difficile?</a:t>
            </a:r>
          </a:p>
          <a:p>
            <a:pPr marL="342900" indent="-342900">
              <a:buFont typeface="+mj-lt"/>
              <a:buAutoNum type="arabicPeriod"/>
            </a:pPr>
            <a:r>
              <a:rPr lang="fr-FR" sz="1600" dirty="0">
                <a:solidFill>
                  <a:srgbClr val="0070C0"/>
                </a:solidFill>
              </a:rPr>
              <a:t>Lien avec DOC 2</a:t>
            </a:r>
          </a:p>
        </p:txBody>
      </p:sp>
      <p:sp>
        <p:nvSpPr>
          <p:cNvPr id="10" name="ZoneTexte 9"/>
          <p:cNvSpPr txBox="1"/>
          <p:nvPr/>
        </p:nvSpPr>
        <p:spPr>
          <a:xfrm>
            <a:off x="5148064" y="1"/>
            <a:ext cx="3995936" cy="2062103"/>
          </a:xfrm>
          <a:prstGeom prst="rect">
            <a:avLst/>
          </a:prstGeom>
          <a:noFill/>
        </p:spPr>
        <p:txBody>
          <a:bodyPr wrap="square" rtlCol="0">
            <a:spAutoFit/>
          </a:bodyPr>
          <a:lstStyle/>
          <a:p>
            <a:r>
              <a:rPr lang="fr-FR" sz="1600" b="1" dirty="0">
                <a:solidFill>
                  <a:srgbClr val="7030A0"/>
                </a:solidFill>
              </a:rPr>
              <a:t>DOC 2</a:t>
            </a:r>
          </a:p>
          <a:p>
            <a:pPr marL="342900" indent="-342900">
              <a:buAutoNum type="arabicPeriod"/>
            </a:pPr>
            <a:r>
              <a:rPr lang="fr-FR" sz="1600" dirty="0">
                <a:solidFill>
                  <a:srgbClr val="7030A0"/>
                </a:solidFill>
              </a:rPr>
              <a:t>Type de document</a:t>
            </a:r>
          </a:p>
          <a:p>
            <a:pPr marL="342900" indent="-342900">
              <a:buAutoNum type="arabicPeriod"/>
            </a:pPr>
            <a:r>
              <a:rPr lang="fr-FR" sz="1600" dirty="0">
                <a:solidFill>
                  <a:srgbClr val="7030A0"/>
                </a:solidFill>
              </a:rPr>
              <a:t>Auteur + date</a:t>
            </a:r>
          </a:p>
          <a:p>
            <a:pPr marL="342900" indent="-342900">
              <a:buAutoNum type="arabicPeriod"/>
            </a:pPr>
            <a:r>
              <a:rPr lang="fr-FR" sz="1600" dirty="0">
                <a:solidFill>
                  <a:srgbClr val="7030A0"/>
                </a:solidFill>
              </a:rPr>
              <a:t>Souligner les mots qui montrent que le travail est difficile</a:t>
            </a:r>
          </a:p>
          <a:p>
            <a:pPr marL="342900" indent="-342900">
              <a:buAutoNum type="arabicPeriod"/>
            </a:pPr>
            <a:r>
              <a:rPr lang="fr-FR" sz="1600" dirty="0">
                <a:solidFill>
                  <a:srgbClr val="7030A0"/>
                </a:solidFill>
              </a:rPr>
              <a:t>À ton avis, où travaillaient les enfants ? Pourquoi?</a:t>
            </a:r>
          </a:p>
          <a:p>
            <a:pPr marL="342900" indent="-342900">
              <a:buAutoNum type="arabicPeriod"/>
            </a:pPr>
            <a:r>
              <a:rPr lang="fr-FR" sz="1600" dirty="0">
                <a:solidFill>
                  <a:srgbClr val="7030A0"/>
                </a:solidFill>
              </a:rPr>
              <a:t>Lien avec DOC 1?</a:t>
            </a:r>
          </a:p>
        </p:txBody>
      </p:sp>
      <p:sp>
        <p:nvSpPr>
          <p:cNvPr id="7" name="ZoneTexte 6">
            <a:extLst>
              <a:ext uri="{FF2B5EF4-FFF2-40B4-BE49-F238E27FC236}">
                <a16:creationId xmlns:a16="http://schemas.microsoft.com/office/drawing/2014/main" id="{63041FB5-FA09-4E0A-B5F1-AA7A26EB5A3D}"/>
              </a:ext>
            </a:extLst>
          </p:cNvPr>
          <p:cNvSpPr txBox="1"/>
          <p:nvPr/>
        </p:nvSpPr>
        <p:spPr>
          <a:xfrm>
            <a:off x="2627784" y="116632"/>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910ACAA9-A020-4CF8-835F-4BB7F748E91B}"/>
              </a:ext>
            </a:extLst>
          </p:cNvPr>
          <p:cNvSpPr txBox="1"/>
          <p:nvPr/>
        </p:nvSpPr>
        <p:spPr>
          <a:xfrm>
            <a:off x="1475656" y="260648"/>
            <a:ext cx="7344816" cy="369332"/>
          </a:xfrm>
          <a:prstGeom prst="rect">
            <a:avLst/>
          </a:prstGeom>
          <a:noFill/>
        </p:spPr>
        <p:txBody>
          <a:bodyPr wrap="square" rtlCol="0">
            <a:spAutoFit/>
          </a:bodyPr>
          <a:lstStyle/>
          <a:p>
            <a:r>
              <a:rPr lang="fr-FR" b="1" u="sng" dirty="0">
                <a:solidFill>
                  <a:srgbClr val="FF0000"/>
                </a:solidFill>
              </a:rPr>
              <a:t>Séquence 5 : </a:t>
            </a:r>
            <a:r>
              <a:rPr lang="fr-FR" b="1" dirty="0">
                <a:solidFill>
                  <a:srgbClr val="FF0000"/>
                </a:solidFill>
              </a:rPr>
              <a:t>L’école au XIXème siècle</a:t>
            </a:r>
          </a:p>
        </p:txBody>
      </p:sp>
      <p:sp>
        <p:nvSpPr>
          <p:cNvPr id="5" name="ZoneTexte 4">
            <a:extLst>
              <a:ext uri="{FF2B5EF4-FFF2-40B4-BE49-F238E27FC236}">
                <a16:creationId xmlns:a16="http://schemas.microsoft.com/office/drawing/2014/main" id="{C29B764A-F234-4C4F-9D78-309AD174A681}"/>
              </a:ext>
            </a:extLst>
          </p:cNvPr>
          <p:cNvSpPr txBox="1"/>
          <p:nvPr/>
        </p:nvSpPr>
        <p:spPr>
          <a:xfrm>
            <a:off x="755576" y="1124744"/>
            <a:ext cx="7790583" cy="4204356"/>
          </a:xfrm>
          <a:prstGeom prst="rect">
            <a:avLst/>
          </a:prstGeom>
          <a:noFill/>
        </p:spPr>
        <p:txBody>
          <a:bodyPr wrap="square" rtlCol="0">
            <a:spAutoFit/>
          </a:bodyPr>
          <a:lstStyle/>
          <a:p>
            <a:pPr>
              <a:lnSpc>
                <a:spcPct val="150000"/>
              </a:lnSpc>
            </a:pPr>
            <a:r>
              <a:rPr lang="fr-FR" u="sng" dirty="0">
                <a:solidFill>
                  <a:srgbClr val="FF0000"/>
                </a:solidFill>
              </a:rPr>
              <a:t>Séance 1 </a:t>
            </a:r>
            <a:r>
              <a:rPr lang="fr-FR" dirty="0">
                <a:solidFill>
                  <a:srgbClr val="FF0000"/>
                </a:solidFill>
              </a:rPr>
              <a:t>: Les enfants avant les lois de Jules Ferry</a:t>
            </a:r>
          </a:p>
          <a:p>
            <a:pPr>
              <a:lnSpc>
                <a:spcPct val="150000"/>
              </a:lnSpc>
            </a:pPr>
            <a:endParaRPr lang="fr-FR" dirty="0"/>
          </a:p>
          <a:p>
            <a:pPr>
              <a:lnSpc>
                <a:spcPct val="150000"/>
              </a:lnSpc>
            </a:pPr>
            <a:r>
              <a:rPr lang="fr-FR" dirty="0"/>
              <a:t>Au XIXème siècle, les enfants doivent travailler pour aider leurs parents à gagner de l’argent. </a:t>
            </a:r>
          </a:p>
          <a:p>
            <a:pPr>
              <a:lnSpc>
                <a:spcPct val="150000"/>
              </a:lnSpc>
            </a:pPr>
            <a:endParaRPr lang="fr-FR" dirty="0"/>
          </a:p>
          <a:p>
            <a:pPr>
              <a:lnSpc>
                <a:spcPct val="150000"/>
              </a:lnSpc>
            </a:pPr>
            <a:r>
              <a:rPr lang="fr-FR" dirty="0"/>
              <a:t>Ils effectuent des tâches pénibles dans des usines, dans les mines de charbon ou à la ferme. Ils travaillent 13H par jour, ils ont faim et sont épuisés. </a:t>
            </a:r>
          </a:p>
          <a:p>
            <a:pPr>
              <a:lnSpc>
                <a:spcPct val="150000"/>
              </a:lnSpc>
            </a:pPr>
            <a:endParaRPr lang="fr-FR" dirty="0"/>
          </a:p>
          <a:p>
            <a:pPr>
              <a:lnSpc>
                <a:spcPct val="150000"/>
              </a:lnSpc>
            </a:pPr>
            <a:r>
              <a:rPr lang="fr-FR" dirty="0"/>
              <a:t>Une fois adultes, ils n’ont pas de choix que de continuer le même métier car ils ne sont pas allés à l’école.</a:t>
            </a:r>
          </a:p>
        </p:txBody>
      </p:sp>
      <p:sp>
        <p:nvSpPr>
          <p:cNvPr id="6" name="Forme libre : forme 5">
            <a:extLst>
              <a:ext uri="{FF2B5EF4-FFF2-40B4-BE49-F238E27FC236}">
                <a16:creationId xmlns:a16="http://schemas.microsoft.com/office/drawing/2014/main" id="{EF758F9F-7FEC-4A83-AF89-A9B2B3A6905D}"/>
              </a:ext>
            </a:extLst>
          </p:cNvPr>
          <p:cNvSpPr/>
          <p:nvPr/>
        </p:nvSpPr>
        <p:spPr>
          <a:xfrm>
            <a:off x="755576" y="764704"/>
            <a:ext cx="1547446" cy="237771"/>
          </a:xfrm>
          <a:custGeom>
            <a:avLst/>
            <a:gdLst>
              <a:gd name="connsiteX0" fmla="*/ 0 w 1547446"/>
              <a:gd name="connsiteY0" fmla="*/ 128954 h 237771"/>
              <a:gd name="connsiteX1" fmla="*/ 152400 w 1547446"/>
              <a:gd name="connsiteY1" fmla="*/ 35169 h 237771"/>
              <a:gd name="connsiteX2" fmla="*/ 257907 w 1547446"/>
              <a:gd name="connsiteY2" fmla="*/ 58615 h 237771"/>
              <a:gd name="connsiteX3" fmla="*/ 293077 w 1547446"/>
              <a:gd name="connsiteY3" fmla="*/ 70338 h 237771"/>
              <a:gd name="connsiteX4" fmla="*/ 304800 w 1547446"/>
              <a:gd name="connsiteY4" fmla="*/ 105507 h 237771"/>
              <a:gd name="connsiteX5" fmla="*/ 328246 w 1547446"/>
              <a:gd name="connsiteY5" fmla="*/ 128954 h 237771"/>
              <a:gd name="connsiteX6" fmla="*/ 351692 w 1547446"/>
              <a:gd name="connsiteY6" fmla="*/ 164123 h 237771"/>
              <a:gd name="connsiteX7" fmla="*/ 422030 w 1547446"/>
              <a:gd name="connsiteY7" fmla="*/ 187569 h 237771"/>
              <a:gd name="connsiteX8" fmla="*/ 492369 w 1547446"/>
              <a:gd name="connsiteY8" fmla="*/ 175846 h 237771"/>
              <a:gd name="connsiteX9" fmla="*/ 562707 w 1547446"/>
              <a:gd name="connsiteY9" fmla="*/ 117231 h 237771"/>
              <a:gd name="connsiteX10" fmla="*/ 586154 w 1547446"/>
              <a:gd name="connsiteY10" fmla="*/ 82061 h 237771"/>
              <a:gd name="connsiteX11" fmla="*/ 621323 w 1547446"/>
              <a:gd name="connsiteY11" fmla="*/ 46892 h 237771"/>
              <a:gd name="connsiteX12" fmla="*/ 691661 w 1547446"/>
              <a:gd name="connsiteY12" fmla="*/ 0 h 237771"/>
              <a:gd name="connsiteX13" fmla="*/ 773723 w 1547446"/>
              <a:gd name="connsiteY13" fmla="*/ 11723 h 237771"/>
              <a:gd name="connsiteX14" fmla="*/ 832338 w 1547446"/>
              <a:gd name="connsiteY14" fmla="*/ 128954 h 237771"/>
              <a:gd name="connsiteX15" fmla="*/ 890954 w 1547446"/>
              <a:gd name="connsiteY15" fmla="*/ 199292 h 237771"/>
              <a:gd name="connsiteX16" fmla="*/ 926123 w 1547446"/>
              <a:gd name="connsiteY16" fmla="*/ 211015 h 237771"/>
              <a:gd name="connsiteX17" fmla="*/ 1019907 w 1547446"/>
              <a:gd name="connsiteY17" fmla="*/ 199292 h 237771"/>
              <a:gd name="connsiteX18" fmla="*/ 1090246 w 1547446"/>
              <a:gd name="connsiteY18" fmla="*/ 152400 h 237771"/>
              <a:gd name="connsiteX19" fmla="*/ 1101969 w 1547446"/>
              <a:gd name="connsiteY19" fmla="*/ 117231 h 237771"/>
              <a:gd name="connsiteX20" fmla="*/ 1195754 w 1547446"/>
              <a:gd name="connsiteY20" fmla="*/ 35169 h 237771"/>
              <a:gd name="connsiteX21" fmla="*/ 1230923 w 1547446"/>
              <a:gd name="connsiteY21" fmla="*/ 23446 h 237771"/>
              <a:gd name="connsiteX22" fmla="*/ 1336430 w 1547446"/>
              <a:gd name="connsiteY22" fmla="*/ 35169 h 237771"/>
              <a:gd name="connsiteX23" fmla="*/ 1359877 w 1547446"/>
              <a:gd name="connsiteY23" fmla="*/ 105507 h 237771"/>
              <a:gd name="connsiteX24" fmla="*/ 1395046 w 1547446"/>
              <a:gd name="connsiteY24" fmla="*/ 175846 h 237771"/>
              <a:gd name="connsiteX25" fmla="*/ 1430215 w 1547446"/>
              <a:gd name="connsiteY25" fmla="*/ 199292 h 237771"/>
              <a:gd name="connsiteX26" fmla="*/ 1441938 w 1547446"/>
              <a:gd name="connsiteY26" fmla="*/ 234461 h 237771"/>
              <a:gd name="connsiteX27" fmla="*/ 1547446 w 1547446"/>
              <a:gd name="connsiteY27" fmla="*/ 211015 h 23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47446" h="237771">
                <a:moveTo>
                  <a:pt x="0" y="128954"/>
                </a:moveTo>
                <a:cubicBezTo>
                  <a:pt x="127354" y="39805"/>
                  <a:pt x="71978" y="61975"/>
                  <a:pt x="152400" y="35169"/>
                </a:cubicBezTo>
                <a:cubicBezTo>
                  <a:pt x="187569" y="42984"/>
                  <a:pt x="222956" y="49877"/>
                  <a:pt x="257907" y="58615"/>
                </a:cubicBezTo>
                <a:cubicBezTo>
                  <a:pt x="269895" y="61612"/>
                  <a:pt x="284339" y="61600"/>
                  <a:pt x="293077" y="70338"/>
                </a:cubicBezTo>
                <a:cubicBezTo>
                  <a:pt x="301815" y="79076"/>
                  <a:pt x="298442" y="94911"/>
                  <a:pt x="304800" y="105507"/>
                </a:cubicBezTo>
                <a:cubicBezTo>
                  <a:pt x="310487" y="114985"/>
                  <a:pt x="321341" y="120323"/>
                  <a:pt x="328246" y="128954"/>
                </a:cubicBezTo>
                <a:cubicBezTo>
                  <a:pt x="337047" y="139956"/>
                  <a:pt x="339744" y="156656"/>
                  <a:pt x="351692" y="164123"/>
                </a:cubicBezTo>
                <a:cubicBezTo>
                  <a:pt x="372650" y="177222"/>
                  <a:pt x="422030" y="187569"/>
                  <a:pt x="422030" y="187569"/>
                </a:cubicBezTo>
                <a:cubicBezTo>
                  <a:pt x="445476" y="183661"/>
                  <a:pt x="469819" y="183363"/>
                  <a:pt x="492369" y="175846"/>
                </a:cubicBezTo>
                <a:cubicBezTo>
                  <a:pt x="513649" y="168753"/>
                  <a:pt x="550150" y="132299"/>
                  <a:pt x="562707" y="117231"/>
                </a:cubicBezTo>
                <a:cubicBezTo>
                  <a:pt x="571727" y="106407"/>
                  <a:pt x="577134" y="92885"/>
                  <a:pt x="586154" y="82061"/>
                </a:cubicBezTo>
                <a:cubicBezTo>
                  <a:pt x="596768" y="69325"/>
                  <a:pt x="608236" y="57070"/>
                  <a:pt x="621323" y="46892"/>
                </a:cubicBezTo>
                <a:cubicBezTo>
                  <a:pt x="643566" y="29592"/>
                  <a:pt x="691661" y="0"/>
                  <a:pt x="691661" y="0"/>
                </a:cubicBezTo>
                <a:cubicBezTo>
                  <a:pt x="719015" y="3908"/>
                  <a:pt x="749008" y="-634"/>
                  <a:pt x="773723" y="11723"/>
                </a:cubicBezTo>
                <a:cubicBezTo>
                  <a:pt x="817187" y="33455"/>
                  <a:pt x="810979" y="96915"/>
                  <a:pt x="832338" y="128954"/>
                </a:cubicBezTo>
                <a:cubicBezTo>
                  <a:pt x="849639" y="154906"/>
                  <a:pt x="863873" y="181238"/>
                  <a:pt x="890954" y="199292"/>
                </a:cubicBezTo>
                <a:cubicBezTo>
                  <a:pt x="901236" y="206146"/>
                  <a:pt x="914400" y="207107"/>
                  <a:pt x="926123" y="211015"/>
                </a:cubicBezTo>
                <a:cubicBezTo>
                  <a:pt x="957384" y="207107"/>
                  <a:pt x="990238" y="209888"/>
                  <a:pt x="1019907" y="199292"/>
                </a:cubicBezTo>
                <a:cubicBezTo>
                  <a:pt x="1046444" y="189814"/>
                  <a:pt x="1090246" y="152400"/>
                  <a:pt x="1090246" y="152400"/>
                </a:cubicBezTo>
                <a:cubicBezTo>
                  <a:pt x="1094154" y="140677"/>
                  <a:pt x="1094555" y="127117"/>
                  <a:pt x="1101969" y="117231"/>
                </a:cubicBezTo>
                <a:cubicBezTo>
                  <a:pt x="1120306" y="92781"/>
                  <a:pt x="1163211" y="51440"/>
                  <a:pt x="1195754" y="35169"/>
                </a:cubicBezTo>
                <a:cubicBezTo>
                  <a:pt x="1206807" y="29643"/>
                  <a:pt x="1219200" y="27354"/>
                  <a:pt x="1230923" y="23446"/>
                </a:cubicBezTo>
                <a:cubicBezTo>
                  <a:pt x="1266092" y="27354"/>
                  <a:pt x="1306577" y="16172"/>
                  <a:pt x="1336430" y="35169"/>
                </a:cubicBezTo>
                <a:cubicBezTo>
                  <a:pt x="1357281" y="48437"/>
                  <a:pt x="1352062" y="82061"/>
                  <a:pt x="1359877" y="105507"/>
                </a:cubicBezTo>
                <a:cubicBezTo>
                  <a:pt x="1369412" y="134112"/>
                  <a:pt x="1372319" y="153119"/>
                  <a:pt x="1395046" y="175846"/>
                </a:cubicBezTo>
                <a:cubicBezTo>
                  <a:pt x="1405009" y="185809"/>
                  <a:pt x="1418492" y="191477"/>
                  <a:pt x="1430215" y="199292"/>
                </a:cubicBezTo>
                <a:cubicBezTo>
                  <a:pt x="1434123" y="211015"/>
                  <a:pt x="1429950" y="231464"/>
                  <a:pt x="1441938" y="234461"/>
                </a:cubicBezTo>
                <a:cubicBezTo>
                  <a:pt x="1485135" y="245260"/>
                  <a:pt x="1514311" y="227583"/>
                  <a:pt x="1547446" y="211015"/>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Forme libre : forme 6">
            <a:extLst>
              <a:ext uri="{FF2B5EF4-FFF2-40B4-BE49-F238E27FC236}">
                <a16:creationId xmlns:a16="http://schemas.microsoft.com/office/drawing/2014/main" id="{017F4AD2-DC4F-476F-81AC-8795E52E9A36}"/>
              </a:ext>
            </a:extLst>
          </p:cNvPr>
          <p:cNvSpPr/>
          <p:nvPr/>
        </p:nvSpPr>
        <p:spPr>
          <a:xfrm>
            <a:off x="827584" y="1772816"/>
            <a:ext cx="1547446" cy="237771"/>
          </a:xfrm>
          <a:custGeom>
            <a:avLst/>
            <a:gdLst>
              <a:gd name="connsiteX0" fmla="*/ 0 w 1547446"/>
              <a:gd name="connsiteY0" fmla="*/ 128954 h 237771"/>
              <a:gd name="connsiteX1" fmla="*/ 152400 w 1547446"/>
              <a:gd name="connsiteY1" fmla="*/ 35169 h 237771"/>
              <a:gd name="connsiteX2" fmla="*/ 257907 w 1547446"/>
              <a:gd name="connsiteY2" fmla="*/ 58615 h 237771"/>
              <a:gd name="connsiteX3" fmla="*/ 293077 w 1547446"/>
              <a:gd name="connsiteY3" fmla="*/ 70338 h 237771"/>
              <a:gd name="connsiteX4" fmla="*/ 304800 w 1547446"/>
              <a:gd name="connsiteY4" fmla="*/ 105507 h 237771"/>
              <a:gd name="connsiteX5" fmla="*/ 328246 w 1547446"/>
              <a:gd name="connsiteY5" fmla="*/ 128954 h 237771"/>
              <a:gd name="connsiteX6" fmla="*/ 351692 w 1547446"/>
              <a:gd name="connsiteY6" fmla="*/ 164123 h 237771"/>
              <a:gd name="connsiteX7" fmla="*/ 422030 w 1547446"/>
              <a:gd name="connsiteY7" fmla="*/ 187569 h 237771"/>
              <a:gd name="connsiteX8" fmla="*/ 492369 w 1547446"/>
              <a:gd name="connsiteY8" fmla="*/ 175846 h 237771"/>
              <a:gd name="connsiteX9" fmla="*/ 562707 w 1547446"/>
              <a:gd name="connsiteY9" fmla="*/ 117231 h 237771"/>
              <a:gd name="connsiteX10" fmla="*/ 586154 w 1547446"/>
              <a:gd name="connsiteY10" fmla="*/ 82061 h 237771"/>
              <a:gd name="connsiteX11" fmla="*/ 621323 w 1547446"/>
              <a:gd name="connsiteY11" fmla="*/ 46892 h 237771"/>
              <a:gd name="connsiteX12" fmla="*/ 691661 w 1547446"/>
              <a:gd name="connsiteY12" fmla="*/ 0 h 237771"/>
              <a:gd name="connsiteX13" fmla="*/ 773723 w 1547446"/>
              <a:gd name="connsiteY13" fmla="*/ 11723 h 237771"/>
              <a:gd name="connsiteX14" fmla="*/ 832338 w 1547446"/>
              <a:gd name="connsiteY14" fmla="*/ 128954 h 237771"/>
              <a:gd name="connsiteX15" fmla="*/ 890954 w 1547446"/>
              <a:gd name="connsiteY15" fmla="*/ 199292 h 237771"/>
              <a:gd name="connsiteX16" fmla="*/ 926123 w 1547446"/>
              <a:gd name="connsiteY16" fmla="*/ 211015 h 237771"/>
              <a:gd name="connsiteX17" fmla="*/ 1019907 w 1547446"/>
              <a:gd name="connsiteY17" fmla="*/ 199292 h 237771"/>
              <a:gd name="connsiteX18" fmla="*/ 1090246 w 1547446"/>
              <a:gd name="connsiteY18" fmla="*/ 152400 h 237771"/>
              <a:gd name="connsiteX19" fmla="*/ 1101969 w 1547446"/>
              <a:gd name="connsiteY19" fmla="*/ 117231 h 237771"/>
              <a:gd name="connsiteX20" fmla="*/ 1195754 w 1547446"/>
              <a:gd name="connsiteY20" fmla="*/ 35169 h 237771"/>
              <a:gd name="connsiteX21" fmla="*/ 1230923 w 1547446"/>
              <a:gd name="connsiteY21" fmla="*/ 23446 h 237771"/>
              <a:gd name="connsiteX22" fmla="*/ 1336430 w 1547446"/>
              <a:gd name="connsiteY22" fmla="*/ 35169 h 237771"/>
              <a:gd name="connsiteX23" fmla="*/ 1359877 w 1547446"/>
              <a:gd name="connsiteY23" fmla="*/ 105507 h 237771"/>
              <a:gd name="connsiteX24" fmla="*/ 1395046 w 1547446"/>
              <a:gd name="connsiteY24" fmla="*/ 175846 h 237771"/>
              <a:gd name="connsiteX25" fmla="*/ 1430215 w 1547446"/>
              <a:gd name="connsiteY25" fmla="*/ 199292 h 237771"/>
              <a:gd name="connsiteX26" fmla="*/ 1441938 w 1547446"/>
              <a:gd name="connsiteY26" fmla="*/ 234461 h 237771"/>
              <a:gd name="connsiteX27" fmla="*/ 1547446 w 1547446"/>
              <a:gd name="connsiteY27" fmla="*/ 211015 h 23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47446" h="237771">
                <a:moveTo>
                  <a:pt x="0" y="128954"/>
                </a:moveTo>
                <a:cubicBezTo>
                  <a:pt x="127354" y="39805"/>
                  <a:pt x="71978" y="61975"/>
                  <a:pt x="152400" y="35169"/>
                </a:cubicBezTo>
                <a:cubicBezTo>
                  <a:pt x="187569" y="42984"/>
                  <a:pt x="222956" y="49877"/>
                  <a:pt x="257907" y="58615"/>
                </a:cubicBezTo>
                <a:cubicBezTo>
                  <a:pt x="269895" y="61612"/>
                  <a:pt x="284339" y="61600"/>
                  <a:pt x="293077" y="70338"/>
                </a:cubicBezTo>
                <a:cubicBezTo>
                  <a:pt x="301815" y="79076"/>
                  <a:pt x="298442" y="94911"/>
                  <a:pt x="304800" y="105507"/>
                </a:cubicBezTo>
                <a:cubicBezTo>
                  <a:pt x="310487" y="114985"/>
                  <a:pt x="321341" y="120323"/>
                  <a:pt x="328246" y="128954"/>
                </a:cubicBezTo>
                <a:cubicBezTo>
                  <a:pt x="337047" y="139956"/>
                  <a:pt x="339744" y="156656"/>
                  <a:pt x="351692" y="164123"/>
                </a:cubicBezTo>
                <a:cubicBezTo>
                  <a:pt x="372650" y="177222"/>
                  <a:pt x="422030" y="187569"/>
                  <a:pt x="422030" y="187569"/>
                </a:cubicBezTo>
                <a:cubicBezTo>
                  <a:pt x="445476" y="183661"/>
                  <a:pt x="469819" y="183363"/>
                  <a:pt x="492369" y="175846"/>
                </a:cubicBezTo>
                <a:cubicBezTo>
                  <a:pt x="513649" y="168753"/>
                  <a:pt x="550150" y="132299"/>
                  <a:pt x="562707" y="117231"/>
                </a:cubicBezTo>
                <a:cubicBezTo>
                  <a:pt x="571727" y="106407"/>
                  <a:pt x="577134" y="92885"/>
                  <a:pt x="586154" y="82061"/>
                </a:cubicBezTo>
                <a:cubicBezTo>
                  <a:pt x="596768" y="69325"/>
                  <a:pt x="608236" y="57070"/>
                  <a:pt x="621323" y="46892"/>
                </a:cubicBezTo>
                <a:cubicBezTo>
                  <a:pt x="643566" y="29592"/>
                  <a:pt x="691661" y="0"/>
                  <a:pt x="691661" y="0"/>
                </a:cubicBezTo>
                <a:cubicBezTo>
                  <a:pt x="719015" y="3908"/>
                  <a:pt x="749008" y="-634"/>
                  <a:pt x="773723" y="11723"/>
                </a:cubicBezTo>
                <a:cubicBezTo>
                  <a:pt x="817187" y="33455"/>
                  <a:pt x="810979" y="96915"/>
                  <a:pt x="832338" y="128954"/>
                </a:cubicBezTo>
                <a:cubicBezTo>
                  <a:pt x="849639" y="154906"/>
                  <a:pt x="863873" y="181238"/>
                  <a:pt x="890954" y="199292"/>
                </a:cubicBezTo>
                <a:cubicBezTo>
                  <a:pt x="901236" y="206146"/>
                  <a:pt x="914400" y="207107"/>
                  <a:pt x="926123" y="211015"/>
                </a:cubicBezTo>
                <a:cubicBezTo>
                  <a:pt x="957384" y="207107"/>
                  <a:pt x="990238" y="209888"/>
                  <a:pt x="1019907" y="199292"/>
                </a:cubicBezTo>
                <a:cubicBezTo>
                  <a:pt x="1046444" y="189814"/>
                  <a:pt x="1090246" y="152400"/>
                  <a:pt x="1090246" y="152400"/>
                </a:cubicBezTo>
                <a:cubicBezTo>
                  <a:pt x="1094154" y="140677"/>
                  <a:pt x="1094555" y="127117"/>
                  <a:pt x="1101969" y="117231"/>
                </a:cubicBezTo>
                <a:cubicBezTo>
                  <a:pt x="1120306" y="92781"/>
                  <a:pt x="1163211" y="51440"/>
                  <a:pt x="1195754" y="35169"/>
                </a:cubicBezTo>
                <a:cubicBezTo>
                  <a:pt x="1206807" y="29643"/>
                  <a:pt x="1219200" y="27354"/>
                  <a:pt x="1230923" y="23446"/>
                </a:cubicBezTo>
                <a:cubicBezTo>
                  <a:pt x="1266092" y="27354"/>
                  <a:pt x="1306577" y="16172"/>
                  <a:pt x="1336430" y="35169"/>
                </a:cubicBezTo>
                <a:cubicBezTo>
                  <a:pt x="1357281" y="48437"/>
                  <a:pt x="1352062" y="82061"/>
                  <a:pt x="1359877" y="105507"/>
                </a:cubicBezTo>
                <a:cubicBezTo>
                  <a:pt x="1369412" y="134112"/>
                  <a:pt x="1372319" y="153119"/>
                  <a:pt x="1395046" y="175846"/>
                </a:cubicBezTo>
                <a:cubicBezTo>
                  <a:pt x="1405009" y="185809"/>
                  <a:pt x="1418492" y="191477"/>
                  <a:pt x="1430215" y="199292"/>
                </a:cubicBezTo>
                <a:cubicBezTo>
                  <a:pt x="1434123" y="211015"/>
                  <a:pt x="1429950" y="231464"/>
                  <a:pt x="1441938" y="234461"/>
                </a:cubicBezTo>
                <a:cubicBezTo>
                  <a:pt x="1485135" y="245260"/>
                  <a:pt x="1514311" y="227583"/>
                  <a:pt x="1547446" y="211015"/>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Forme libre : forme 7">
            <a:extLst>
              <a:ext uri="{FF2B5EF4-FFF2-40B4-BE49-F238E27FC236}">
                <a16:creationId xmlns:a16="http://schemas.microsoft.com/office/drawing/2014/main" id="{26A25A91-FC71-4187-8795-3B58F9DB1316}"/>
              </a:ext>
            </a:extLst>
          </p:cNvPr>
          <p:cNvSpPr/>
          <p:nvPr/>
        </p:nvSpPr>
        <p:spPr>
          <a:xfrm>
            <a:off x="827584" y="2924944"/>
            <a:ext cx="1547446" cy="237771"/>
          </a:xfrm>
          <a:custGeom>
            <a:avLst/>
            <a:gdLst>
              <a:gd name="connsiteX0" fmla="*/ 0 w 1547446"/>
              <a:gd name="connsiteY0" fmla="*/ 128954 h 237771"/>
              <a:gd name="connsiteX1" fmla="*/ 152400 w 1547446"/>
              <a:gd name="connsiteY1" fmla="*/ 35169 h 237771"/>
              <a:gd name="connsiteX2" fmla="*/ 257907 w 1547446"/>
              <a:gd name="connsiteY2" fmla="*/ 58615 h 237771"/>
              <a:gd name="connsiteX3" fmla="*/ 293077 w 1547446"/>
              <a:gd name="connsiteY3" fmla="*/ 70338 h 237771"/>
              <a:gd name="connsiteX4" fmla="*/ 304800 w 1547446"/>
              <a:gd name="connsiteY4" fmla="*/ 105507 h 237771"/>
              <a:gd name="connsiteX5" fmla="*/ 328246 w 1547446"/>
              <a:gd name="connsiteY5" fmla="*/ 128954 h 237771"/>
              <a:gd name="connsiteX6" fmla="*/ 351692 w 1547446"/>
              <a:gd name="connsiteY6" fmla="*/ 164123 h 237771"/>
              <a:gd name="connsiteX7" fmla="*/ 422030 w 1547446"/>
              <a:gd name="connsiteY7" fmla="*/ 187569 h 237771"/>
              <a:gd name="connsiteX8" fmla="*/ 492369 w 1547446"/>
              <a:gd name="connsiteY8" fmla="*/ 175846 h 237771"/>
              <a:gd name="connsiteX9" fmla="*/ 562707 w 1547446"/>
              <a:gd name="connsiteY9" fmla="*/ 117231 h 237771"/>
              <a:gd name="connsiteX10" fmla="*/ 586154 w 1547446"/>
              <a:gd name="connsiteY10" fmla="*/ 82061 h 237771"/>
              <a:gd name="connsiteX11" fmla="*/ 621323 w 1547446"/>
              <a:gd name="connsiteY11" fmla="*/ 46892 h 237771"/>
              <a:gd name="connsiteX12" fmla="*/ 691661 w 1547446"/>
              <a:gd name="connsiteY12" fmla="*/ 0 h 237771"/>
              <a:gd name="connsiteX13" fmla="*/ 773723 w 1547446"/>
              <a:gd name="connsiteY13" fmla="*/ 11723 h 237771"/>
              <a:gd name="connsiteX14" fmla="*/ 832338 w 1547446"/>
              <a:gd name="connsiteY14" fmla="*/ 128954 h 237771"/>
              <a:gd name="connsiteX15" fmla="*/ 890954 w 1547446"/>
              <a:gd name="connsiteY15" fmla="*/ 199292 h 237771"/>
              <a:gd name="connsiteX16" fmla="*/ 926123 w 1547446"/>
              <a:gd name="connsiteY16" fmla="*/ 211015 h 237771"/>
              <a:gd name="connsiteX17" fmla="*/ 1019907 w 1547446"/>
              <a:gd name="connsiteY17" fmla="*/ 199292 h 237771"/>
              <a:gd name="connsiteX18" fmla="*/ 1090246 w 1547446"/>
              <a:gd name="connsiteY18" fmla="*/ 152400 h 237771"/>
              <a:gd name="connsiteX19" fmla="*/ 1101969 w 1547446"/>
              <a:gd name="connsiteY19" fmla="*/ 117231 h 237771"/>
              <a:gd name="connsiteX20" fmla="*/ 1195754 w 1547446"/>
              <a:gd name="connsiteY20" fmla="*/ 35169 h 237771"/>
              <a:gd name="connsiteX21" fmla="*/ 1230923 w 1547446"/>
              <a:gd name="connsiteY21" fmla="*/ 23446 h 237771"/>
              <a:gd name="connsiteX22" fmla="*/ 1336430 w 1547446"/>
              <a:gd name="connsiteY22" fmla="*/ 35169 h 237771"/>
              <a:gd name="connsiteX23" fmla="*/ 1359877 w 1547446"/>
              <a:gd name="connsiteY23" fmla="*/ 105507 h 237771"/>
              <a:gd name="connsiteX24" fmla="*/ 1395046 w 1547446"/>
              <a:gd name="connsiteY24" fmla="*/ 175846 h 237771"/>
              <a:gd name="connsiteX25" fmla="*/ 1430215 w 1547446"/>
              <a:gd name="connsiteY25" fmla="*/ 199292 h 237771"/>
              <a:gd name="connsiteX26" fmla="*/ 1441938 w 1547446"/>
              <a:gd name="connsiteY26" fmla="*/ 234461 h 237771"/>
              <a:gd name="connsiteX27" fmla="*/ 1547446 w 1547446"/>
              <a:gd name="connsiteY27" fmla="*/ 211015 h 23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47446" h="237771">
                <a:moveTo>
                  <a:pt x="0" y="128954"/>
                </a:moveTo>
                <a:cubicBezTo>
                  <a:pt x="127354" y="39805"/>
                  <a:pt x="71978" y="61975"/>
                  <a:pt x="152400" y="35169"/>
                </a:cubicBezTo>
                <a:cubicBezTo>
                  <a:pt x="187569" y="42984"/>
                  <a:pt x="222956" y="49877"/>
                  <a:pt x="257907" y="58615"/>
                </a:cubicBezTo>
                <a:cubicBezTo>
                  <a:pt x="269895" y="61612"/>
                  <a:pt x="284339" y="61600"/>
                  <a:pt x="293077" y="70338"/>
                </a:cubicBezTo>
                <a:cubicBezTo>
                  <a:pt x="301815" y="79076"/>
                  <a:pt x="298442" y="94911"/>
                  <a:pt x="304800" y="105507"/>
                </a:cubicBezTo>
                <a:cubicBezTo>
                  <a:pt x="310487" y="114985"/>
                  <a:pt x="321341" y="120323"/>
                  <a:pt x="328246" y="128954"/>
                </a:cubicBezTo>
                <a:cubicBezTo>
                  <a:pt x="337047" y="139956"/>
                  <a:pt x="339744" y="156656"/>
                  <a:pt x="351692" y="164123"/>
                </a:cubicBezTo>
                <a:cubicBezTo>
                  <a:pt x="372650" y="177222"/>
                  <a:pt x="422030" y="187569"/>
                  <a:pt x="422030" y="187569"/>
                </a:cubicBezTo>
                <a:cubicBezTo>
                  <a:pt x="445476" y="183661"/>
                  <a:pt x="469819" y="183363"/>
                  <a:pt x="492369" y="175846"/>
                </a:cubicBezTo>
                <a:cubicBezTo>
                  <a:pt x="513649" y="168753"/>
                  <a:pt x="550150" y="132299"/>
                  <a:pt x="562707" y="117231"/>
                </a:cubicBezTo>
                <a:cubicBezTo>
                  <a:pt x="571727" y="106407"/>
                  <a:pt x="577134" y="92885"/>
                  <a:pt x="586154" y="82061"/>
                </a:cubicBezTo>
                <a:cubicBezTo>
                  <a:pt x="596768" y="69325"/>
                  <a:pt x="608236" y="57070"/>
                  <a:pt x="621323" y="46892"/>
                </a:cubicBezTo>
                <a:cubicBezTo>
                  <a:pt x="643566" y="29592"/>
                  <a:pt x="691661" y="0"/>
                  <a:pt x="691661" y="0"/>
                </a:cubicBezTo>
                <a:cubicBezTo>
                  <a:pt x="719015" y="3908"/>
                  <a:pt x="749008" y="-634"/>
                  <a:pt x="773723" y="11723"/>
                </a:cubicBezTo>
                <a:cubicBezTo>
                  <a:pt x="817187" y="33455"/>
                  <a:pt x="810979" y="96915"/>
                  <a:pt x="832338" y="128954"/>
                </a:cubicBezTo>
                <a:cubicBezTo>
                  <a:pt x="849639" y="154906"/>
                  <a:pt x="863873" y="181238"/>
                  <a:pt x="890954" y="199292"/>
                </a:cubicBezTo>
                <a:cubicBezTo>
                  <a:pt x="901236" y="206146"/>
                  <a:pt x="914400" y="207107"/>
                  <a:pt x="926123" y="211015"/>
                </a:cubicBezTo>
                <a:cubicBezTo>
                  <a:pt x="957384" y="207107"/>
                  <a:pt x="990238" y="209888"/>
                  <a:pt x="1019907" y="199292"/>
                </a:cubicBezTo>
                <a:cubicBezTo>
                  <a:pt x="1046444" y="189814"/>
                  <a:pt x="1090246" y="152400"/>
                  <a:pt x="1090246" y="152400"/>
                </a:cubicBezTo>
                <a:cubicBezTo>
                  <a:pt x="1094154" y="140677"/>
                  <a:pt x="1094555" y="127117"/>
                  <a:pt x="1101969" y="117231"/>
                </a:cubicBezTo>
                <a:cubicBezTo>
                  <a:pt x="1120306" y="92781"/>
                  <a:pt x="1163211" y="51440"/>
                  <a:pt x="1195754" y="35169"/>
                </a:cubicBezTo>
                <a:cubicBezTo>
                  <a:pt x="1206807" y="29643"/>
                  <a:pt x="1219200" y="27354"/>
                  <a:pt x="1230923" y="23446"/>
                </a:cubicBezTo>
                <a:cubicBezTo>
                  <a:pt x="1266092" y="27354"/>
                  <a:pt x="1306577" y="16172"/>
                  <a:pt x="1336430" y="35169"/>
                </a:cubicBezTo>
                <a:cubicBezTo>
                  <a:pt x="1357281" y="48437"/>
                  <a:pt x="1352062" y="82061"/>
                  <a:pt x="1359877" y="105507"/>
                </a:cubicBezTo>
                <a:cubicBezTo>
                  <a:pt x="1369412" y="134112"/>
                  <a:pt x="1372319" y="153119"/>
                  <a:pt x="1395046" y="175846"/>
                </a:cubicBezTo>
                <a:cubicBezTo>
                  <a:pt x="1405009" y="185809"/>
                  <a:pt x="1418492" y="191477"/>
                  <a:pt x="1430215" y="199292"/>
                </a:cubicBezTo>
                <a:cubicBezTo>
                  <a:pt x="1434123" y="211015"/>
                  <a:pt x="1429950" y="231464"/>
                  <a:pt x="1441938" y="234461"/>
                </a:cubicBezTo>
                <a:cubicBezTo>
                  <a:pt x="1485135" y="245260"/>
                  <a:pt x="1514311" y="227583"/>
                  <a:pt x="1547446" y="211015"/>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Forme libre : forme 8">
            <a:extLst>
              <a:ext uri="{FF2B5EF4-FFF2-40B4-BE49-F238E27FC236}">
                <a16:creationId xmlns:a16="http://schemas.microsoft.com/office/drawing/2014/main" id="{C619AE7C-3E38-49D3-BD9A-58D485BFD04C}"/>
              </a:ext>
            </a:extLst>
          </p:cNvPr>
          <p:cNvSpPr/>
          <p:nvPr/>
        </p:nvSpPr>
        <p:spPr>
          <a:xfrm>
            <a:off x="827584" y="4149080"/>
            <a:ext cx="1547446" cy="237771"/>
          </a:xfrm>
          <a:custGeom>
            <a:avLst/>
            <a:gdLst>
              <a:gd name="connsiteX0" fmla="*/ 0 w 1547446"/>
              <a:gd name="connsiteY0" fmla="*/ 128954 h 237771"/>
              <a:gd name="connsiteX1" fmla="*/ 152400 w 1547446"/>
              <a:gd name="connsiteY1" fmla="*/ 35169 h 237771"/>
              <a:gd name="connsiteX2" fmla="*/ 257907 w 1547446"/>
              <a:gd name="connsiteY2" fmla="*/ 58615 h 237771"/>
              <a:gd name="connsiteX3" fmla="*/ 293077 w 1547446"/>
              <a:gd name="connsiteY3" fmla="*/ 70338 h 237771"/>
              <a:gd name="connsiteX4" fmla="*/ 304800 w 1547446"/>
              <a:gd name="connsiteY4" fmla="*/ 105507 h 237771"/>
              <a:gd name="connsiteX5" fmla="*/ 328246 w 1547446"/>
              <a:gd name="connsiteY5" fmla="*/ 128954 h 237771"/>
              <a:gd name="connsiteX6" fmla="*/ 351692 w 1547446"/>
              <a:gd name="connsiteY6" fmla="*/ 164123 h 237771"/>
              <a:gd name="connsiteX7" fmla="*/ 422030 w 1547446"/>
              <a:gd name="connsiteY7" fmla="*/ 187569 h 237771"/>
              <a:gd name="connsiteX8" fmla="*/ 492369 w 1547446"/>
              <a:gd name="connsiteY8" fmla="*/ 175846 h 237771"/>
              <a:gd name="connsiteX9" fmla="*/ 562707 w 1547446"/>
              <a:gd name="connsiteY9" fmla="*/ 117231 h 237771"/>
              <a:gd name="connsiteX10" fmla="*/ 586154 w 1547446"/>
              <a:gd name="connsiteY10" fmla="*/ 82061 h 237771"/>
              <a:gd name="connsiteX11" fmla="*/ 621323 w 1547446"/>
              <a:gd name="connsiteY11" fmla="*/ 46892 h 237771"/>
              <a:gd name="connsiteX12" fmla="*/ 691661 w 1547446"/>
              <a:gd name="connsiteY12" fmla="*/ 0 h 237771"/>
              <a:gd name="connsiteX13" fmla="*/ 773723 w 1547446"/>
              <a:gd name="connsiteY13" fmla="*/ 11723 h 237771"/>
              <a:gd name="connsiteX14" fmla="*/ 832338 w 1547446"/>
              <a:gd name="connsiteY14" fmla="*/ 128954 h 237771"/>
              <a:gd name="connsiteX15" fmla="*/ 890954 w 1547446"/>
              <a:gd name="connsiteY15" fmla="*/ 199292 h 237771"/>
              <a:gd name="connsiteX16" fmla="*/ 926123 w 1547446"/>
              <a:gd name="connsiteY16" fmla="*/ 211015 h 237771"/>
              <a:gd name="connsiteX17" fmla="*/ 1019907 w 1547446"/>
              <a:gd name="connsiteY17" fmla="*/ 199292 h 237771"/>
              <a:gd name="connsiteX18" fmla="*/ 1090246 w 1547446"/>
              <a:gd name="connsiteY18" fmla="*/ 152400 h 237771"/>
              <a:gd name="connsiteX19" fmla="*/ 1101969 w 1547446"/>
              <a:gd name="connsiteY19" fmla="*/ 117231 h 237771"/>
              <a:gd name="connsiteX20" fmla="*/ 1195754 w 1547446"/>
              <a:gd name="connsiteY20" fmla="*/ 35169 h 237771"/>
              <a:gd name="connsiteX21" fmla="*/ 1230923 w 1547446"/>
              <a:gd name="connsiteY21" fmla="*/ 23446 h 237771"/>
              <a:gd name="connsiteX22" fmla="*/ 1336430 w 1547446"/>
              <a:gd name="connsiteY22" fmla="*/ 35169 h 237771"/>
              <a:gd name="connsiteX23" fmla="*/ 1359877 w 1547446"/>
              <a:gd name="connsiteY23" fmla="*/ 105507 h 237771"/>
              <a:gd name="connsiteX24" fmla="*/ 1395046 w 1547446"/>
              <a:gd name="connsiteY24" fmla="*/ 175846 h 237771"/>
              <a:gd name="connsiteX25" fmla="*/ 1430215 w 1547446"/>
              <a:gd name="connsiteY25" fmla="*/ 199292 h 237771"/>
              <a:gd name="connsiteX26" fmla="*/ 1441938 w 1547446"/>
              <a:gd name="connsiteY26" fmla="*/ 234461 h 237771"/>
              <a:gd name="connsiteX27" fmla="*/ 1547446 w 1547446"/>
              <a:gd name="connsiteY27" fmla="*/ 211015 h 237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47446" h="237771">
                <a:moveTo>
                  <a:pt x="0" y="128954"/>
                </a:moveTo>
                <a:cubicBezTo>
                  <a:pt x="127354" y="39805"/>
                  <a:pt x="71978" y="61975"/>
                  <a:pt x="152400" y="35169"/>
                </a:cubicBezTo>
                <a:cubicBezTo>
                  <a:pt x="187569" y="42984"/>
                  <a:pt x="222956" y="49877"/>
                  <a:pt x="257907" y="58615"/>
                </a:cubicBezTo>
                <a:cubicBezTo>
                  <a:pt x="269895" y="61612"/>
                  <a:pt x="284339" y="61600"/>
                  <a:pt x="293077" y="70338"/>
                </a:cubicBezTo>
                <a:cubicBezTo>
                  <a:pt x="301815" y="79076"/>
                  <a:pt x="298442" y="94911"/>
                  <a:pt x="304800" y="105507"/>
                </a:cubicBezTo>
                <a:cubicBezTo>
                  <a:pt x="310487" y="114985"/>
                  <a:pt x="321341" y="120323"/>
                  <a:pt x="328246" y="128954"/>
                </a:cubicBezTo>
                <a:cubicBezTo>
                  <a:pt x="337047" y="139956"/>
                  <a:pt x="339744" y="156656"/>
                  <a:pt x="351692" y="164123"/>
                </a:cubicBezTo>
                <a:cubicBezTo>
                  <a:pt x="372650" y="177222"/>
                  <a:pt x="422030" y="187569"/>
                  <a:pt x="422030" y="187569"/>
                </a:cubicBezTo>
                <a:cubicBezTo>
                  <a:pt x="445476" y="183661"/>
                  <a:pt x="469819" y="183363"/>
                  <a:pt x="492369" y="175846"/>
                </a:cubicBezTo>
                <a:cubicBezTo>
                  <a:pt x="513649" y="168753"/>
                  <a:pt x="550150" y="132299"/>
                  <a:pt x="562707" y="117231"/>
                </a:cubicBezTo>
                <a:cubicBezTo>
                  <a:pt x="571727" y="106407"/>
                  <a:pt x="577134" y="92885"/>
                  <a:pt x="586154" y="82061"/>
                </a:cubicBezTo>
                <a:cubicBezTo>
                  <a:pt x="596768" y="69325"/>
                  <a:pt x="608236" y="57070"/>
                  <a:pt x="621323" y="46892"/>
                </a:cubicBezTo>
                <a:cubicBezTo>
                  <a:pt x="643566" y="29592"/>
                  <a:pt x="691661" y="0"/>
                  <a:pt x="691661" y="0"/>
                </a:cubicBezTo>
                <a:cubicBezTo>
                  <a:pt x="719015" y="3908"/>
                  <a:pt x="749008" y="-634"/>
                  <a:pt x="773723" y="11723"/>
                </a:cubicBezTo>
                <a:cubicBezTo>
                  <a:pt x="817187" y="33455"/>
                  <a:pt x="810979" y="96915"/>
                  <a:pt x="832338" y="128954"/>
                </a:cubicBezTo>
                <a:cubicBezTo>
                  <a:pt x="849639" y="154906"/>
                  <a:pt x="863873" y="181238"/>
                  <a:pt x="890954" y="199292"/>
                </a:cubicBezTo>
                <a:cubicBezTo>
                  <a:pt x="901236" y="206146"/>
                  <a:pt x="914400" y="207107"/>
                  <a:pt x="926123" y="211015"/>
                </a:cubicBezTo>
                <a:cubicBezTo>
                  <a:pt x="957384" y="207107"/>
                  <a:pt x="990238" y="209888"/>
                  <a:pt x="1019907" y="199292"/>
                </a:cubicBezTo>
                <a:cubicBezTo>
                  <a:pt x="1046444" y="189814"/>
                  <a:pt x="1090246" y="152400"/>
                  <a:pt x="1090246" y="152400"/>
                </a:cubicBezTo>
                <a:cubicBezTo>
                  <a:pt x="1094154" y="140677"/>
                  <a:pt x="1094555" y="127117"/>
                  <a:pt x="1101969" y="117231"/>
                </a:cubicBezTo>
                <a:cubicBezTo>
                  <a:pt x="1120306" y="92781"/>
                  <a:pt x="1163211" y="51440"/>
                  <a:pt x="1195754" y="35169"/>
                </a:cubicBezTo>
                <a:cubicBezTo>
                  <a:pt x="1206807" y="29643"/>
                  <a:pt x="1219200" y="27354"/>
                  <a:pt x="1230923" y="23446"/>
                </a:cubicBezTo>
                <a:cubicBezTo>
                  <a:pt x="1266092" y="27354"/>
                  <a:pt x="1306577" y="16172"/>
                  <a:pt x="1336430" y="35169"/>
                </a:cubicBezTo>
                <a:cubicBezTo>
                  <a:pt x="1357281" y="48437"/>
                  <a:pt x="1352062" y="82061"/>
                  <a:pt x="1359877" y="105507"/>
                </a:cubicBezTo>
                <a:cubicBezTo>
                  <a:pt x="1369412" y="134112"/>
                  <a:pt x="1372319" y="153119"/>
                  <a:pt x="1395046" y="175846"/>
                </a:cubicBezTo>
                <a:cubicBezTo>
                  <a:pt x="1405009" y="185809"/>
                  <a:pt x="1418492" y="191477"/>
                  <a:pt x="1430215" y="199292"/>
                </a:cubicBezTo>
                <a:cubicBezTo>
                  <a:pt x="1434123" y="211015"/>
                  <a:pt x="1429950" y="231464"/>
                  <a:pt x="1441938" y="234461"/>
                </a:cubicBezTo>
                <a:cubicBezTo>
                  <a:pt x="1485135" y="245260"/>
                  <a:pt x="1514311" y="227583"/>
                  <a:pt x="1547446" y="211015"/>
                </a:cubicBezTo>
              </a:path>
            </a:pathLst>
          </a:cu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5C9EB90C-DA76-4B8C-BEF9-12FAF69F5503}"/>
              </a:ext>
            </a:extLst>
          </p:cNvPr>
          <p:cNvCxnSpPr>
            <a:cxnSpLocks/>
          </p:cNvCxnSpPr>
          <p:nvPr/>
        </p:nvCxnSpPr>
        <p:spPr>
          <a:xfrm>
            <a:off x="755576" y="188640"/>
            <a:ext cx="0" cy="5184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BAE4BFC1-1212-4A7B-9849-F1DB31555961}"/>
              </a:ext>
            </a:extLst>
          </p:cNvPr>
          <p:cNvCxnSpPr/>
          <p:nvPr/>
        </p:nvCxnSpPr>
        <p:spPr>
          <a:xfrm>
            <a:off x="755576" y="476672"/>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2E2F1946-D0D5-45F2-B3F9-E2142E39C922}"/>
              </a:ext>
            </a:extLst>
          </p:cNvPr>
          <p:cNvSpPr txBox="1"/>
          <p:nvPr/>
        </p:nvSpPr>
        <p:spPr>
          <a:xfrm>
            <a:off x="971600" y="188640"/>
            <a:ext cx="399468" cy="369332"/>
          </a:xfrm>
          <a:prstGeom prst="rect">
            <a:avLst/>
          </a:prstGeom>
          <a:noFill/>
        </p:spPr>
        <p:txBody>
          <a:bodyPr wrap="none" rtlCol="0">
            <a:spAutoFit/>
          </a:bodyPr>
          <a:lstStyle/>
          <a:p>
            <a:r>
              <a:rPr lang="fr-FR" b="1" dirty="0">
                <a:solidFill>
                  <a:srgbClr val="0070C0"/>
                </a:solidFill>
              </a:rPr>
              <a:t>2c</a:t>
            </a:r>
          </a:p>
        </p:txBody>
      </p:sp>
      <p:sp>
        <p:nvSpPr>
          <p:cNvPr id="12" name="ZoneTexte 11">
            <a:extLst>
              <a:ext uri="{FF2B5EF4-FFF2-40B4-BE49-F238E27FC236}">
                <a16:creationId xmlns:a16="http://schemas.microsoft.com/office/drawing/2014/main" id="{E0B72911-77BC-4045-A8AB-8D7A6CB67618}"/>
              </a:ext>
            </a:extLst>
          </p:cNvPr>
          <p:cNvSpPr txBox="1"/>
          <p:nvPr/>
        </p:nvSpPr>
        <p:spPr>
          <a:xfrm>
            <a:off x="3491880" y="6309320"/>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extLst>
      <p:ext uri="{BB962C8B-B14F-4D97-AF65-F5344CB8AC3E}">
        <p14:creationId xmlns:p14="http://schemas.microsoft.com/office/powerpoint/2010/main" val="2829579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725773378"/>
              </p:ext>
            </p:extLst>
          </p:nvPr>
        </p:nvGraphicFramePr>
        <p:xfrm>
          <a:off x="395536" y="333727"/>
          <a:ext cx="8280920" cy="10371011"/>
        </p:xfrm>
        <a:graphic>
          <a:graphicData uri="http://schemas.openxmlformats.org/drawingml/2006/table">
            <a:tbl>
              <a:tblPr/>
              <a:tblGrid>
                <a:gridCol w="8280920">
                  <a:extLst>
                    <a:ext uri="{9D8B030D-6E8A-4147-A177-3AD203B41FA5}">
                      <a16:colId xmlns:a16="http://schemas.microsoft.com/office/drawing/2014/main" val="20000"/>
                    </a:ext>
                  </a:extLst>
                </a:gridCol>
              </a:tblGrid>
              <a:tr h="10371011">
                <a:tc>
                  <a:txBody>
                    <a:bodyPr/>
                    <a:lstStyle/>
                    <a:p>
                      <a:pPr>
                        <a:lnSpc>
                          <a:spcPct val="115000"/>
                        </a:lnSpc>
                        <a:spcAft>
                          <a:spcPts val="0"/>
                        </a:spcAft>
                      </a:pPr>
                      <a:r>
                        <a:rPr lang="fr-FR" sz="1700" b="1" u="sng" dirty="0">
                          <a:latin typeface="Calibri"/>
                          <a:ea typeface="Calibri"/>
                          <a:cs typeface="Times New Roman"/>
                        </a:rPr>
                        <a:t>Loi du 16 juin 1881</a:t>
                      </a:r>
                      <a:r>
                        <a:rPr lang="fr-FR" sz="1700" b="1" dirty="0">
                          <a:latin typeface="Calibri"/>
                          <a:ea typeface="Calibri"/>
                          <a:cs typeface="Times New Roman"/>
                        </a:rPr>
                        <a:t> établissant la gratuité absolue de l’enseignement </a:t>
                      </a:r>
                    </a:p>
                    <a:p>
                      <a:pPr>
                        <a:lnSpc>
                          <a:spcPct val="115000"/>
                        </a:lnSpc>
                        <a:spcAft>
                          <a:spcPts val="0"/>
                        </a:spcAft>
                      </a:pPr>
                      <a:r>
                        <a:rPr lang="fr-FR" sz="1700" b="1" dirty="0">
                          <a:latin typeface="Calibri"/>
                          <a:ea typeface="Calibri"/>
                          <a:cs typeface="Times New Roman"/>
                        </a:rPr>
                        <a:t>primaire dans les écoles publiques ; </a:t>
                      </a:r>
                    </a:p>
                    <a:p>
                      <a:pPr>
                        <a:lnSpc>
                          <a:spcPct val="150000"/>
                        </a:lnSpc>
                        <a:spcAft>
                          <a:spcPts val="0"/>
                        </a:spcAft>
                      </a:pPr>
                      <a:r>
                        <a:rPr lang="fr-FR" sz="1700" u="sng" dirty="0">
                          <a:latin typeface="Calibri"/>
                          <a:ea typeface="Calibri"/>
                          <a:cs typeface="Times New Roman"/>
                        </a:rPr>
                        <a:t>Article 1</a:t>
                      </a:r>
                      <a:r>
                        <a:rPr lang="fr-FR" sz="1700" u="sng" baseline="30000" dirty="0">
                          <a:latin typeface="Calibri"/>
                          <a:ea typeface="Calibri"/>
                          <a:cs typeface="Times New Roman"/>
                        </a:rPr>
                        <a:t>er</a:t>
                      </a:r>
                      <a:r>
                        <a:rPr lang="fr-FR" sz="1700" dirty="0">
                          <a:latin typeface="Calibri"/>
                          <a:ea typeface="Calibri"/>
                          <a:cs typeface="Times New Roman"/>
                        </a:rPr>
                        <a:t> : Il ne sera plus perçu de rétribution</a:t>
                      </a:r>
                      <a:r>
                        <a:rPr lang="fr-FR" sz="1700" baseline="30000" dirty="0">
                          <a:latin typeface="Calibri"/>
                          <a:ea typeface="Calibri"/>
                          <a:cs typeface="Times New Roman"/>
                        </a:rPr>
                        <a:t>1</a:t>
                      </a:r>
                      <a:r>
                        <a:rPr lang="fr-FR" sz="1700" dirty="0">
                          <a:latin typeface="Calibri"/>
                          <a:ea typeface="Calibri"/>
                          <a:cs typeface="Times New Roman"/>
                        </a:rPr>
                        <a:t> scolaire dans les écoles </a:t>
                      </a:r>
                    </a:p>
                    <a:p>
                      <a:pPr>
                        <a:lnSpc>
                          <a:spcPct val="150000"/>
                        </a:lnSpc>
                        <a:spcAft>
                          <a:spcPts val="0"/>
                        </a:spcAft>
                      </a:pPr>
                      <a:r>
                        <a:rPr lang="fr-FR" sz="1700" dirty="0">
                          <a:latin typeface="Calibri"/>
                          <a:ea typeface="Calibri"/>
                          <a:cs typeface="Times New Roman"/>
                        </a:rPr>
                        <a:t>primaires publiques. (…………………………………………………………………………) </a:t>
                      </a:r>
                    </a:p>
                    <a:p>
                      <a:pPr>
                        <a:lnSpc>
                          <a:spcPct val="150000"/>
                        </a:lnSpc>
                        <a:spcAft>
                          <a:spcPts val="0"/>
                        </a:spcAft>
                      </a:pPr>
                      <a:endParaRPr lang="fr-FR" sz="1700" dirty="0">
                        <a:latin typeface="Calibri"/>
                        <a:ea typeface="Calibri"/>
                        <a:cs typeface="Times New Roman"/>
                      </a:endParaRPr>
                    </a:p>
                    <a:p>
                      <a:pPr>
                        <a:lnSpc>
                          <a:spcPct val="115000"/>
                        </a:lnSpc>
                        <a:spcAft>
                          <a:spcPts val="0"/>
                        </a:spcAft>
                      </a:pPr>
                      <a:r>
                        <a:rPr lang="fr-FR" sz="1700" b="1" u="sng" dirty="0">
                          <a:latin typeface="Calibri"/>
                          <a:ea typeface="Calibri"/>
                          <a:cs typeface="Times New Roman"/>
                        </a:rPr>
                        <a:t>Loi du 28 mars 1882 </a:t>
                      </a:r>
                      <a:r>
                        <a:rPr lang="fr-FR" sz="1700" b="1" dirty="0">
                          <a:latin typeface="Calibri"/>
                          <a:ea typeface="Calibri"/>
                          <a:cs typeface="Times New Roman"/>
                        </a:rPr>
                        <a:t>sur l’enseignement primaire obligatoire</a:t>
                      </a:r>
                      <a:r>
                        <a:rPr lang="fr-FR" sz="1700" dirty="0">
                          <a:latin typeface="Calibri"/>
                          <a:ea typeface="Calibri"/>
                          <a:cs typeface="Times New Roman"/>
                        </a:rPr>
                        <a:t> ;</a:t>
                      </a:r>
                    </a:p>
                    <a:p>
                      <a:pPr>
                        <a:lnSpc>
                          <a:spcPct val="150000"/>
                        </a:lnSpc>
                        <a:spcAft>
                          <a:spcPts val="0"/>
                        </a:spcAft>
                      </a:pPr>
                      <a:r>
                        <a:rPr lang="fr-FR" sz="1700" u="sng" dirty="0">
                          <a:latin typeface="Calibri"/>
                          <a:ea typeface="Calibri"/>
                          <a:cs typeface="Times New Roman"/>
                        </a:rPr>
                        <a:t>Article 1</a:t>
                      </a:r>
                      <a:r>
                        <a:rPr lang="fr-FR" sz="1700" u="sng" baseline="30000" dirty="0">
                          <a:latin typeface="Calibri"/>
                          <a:ea typeface="Calibri"/>
                          <a:cs typeface="Times New Roman"/>
                        </a:rPr>
                        <a:t>er</a:t>
                      </a:r>
                      <a:r>
                        <a:rPr lang="fr-FR" sz="1700" baseline="30000" dirty="0">
                          <a:latin typeface="Calibri"/>
                          <a:ea typeface="Calibri"/>
                          <a:cs typeface="Times New Roman"/>
                        </a:rPr>
                        <a:t> </a:t>
                      </a:r>
                      <a:r>
                        <a:rPr lang="fr-FR" sz="1700" dirty="0">
                          <a:latin typeface="Calibri"/>
                          <a:ea typeface="Calibri"/>
                          <a:cs typeface="Times New Roman"/>
                        </a:rPr>
                        <a:t>: L’article 23 de la loi du 15 mars 1850 sur l’obligation d’un </a:t>
                      </a:r>
                    </a:p>
                    <a:p>
                      <a:pPr>
                        <a:lnSpc>
                          <a:spcPct val="150000"/>
                        </a:lnSpc>
                        <a:spcAft>
                          <a:spcPts val="0"/>
                        </a:spcAft>
                      </a:pPr>
                      <a:r>
                        <a:rPr lang="fr-FR" sz="1700" dirty="0">
                          <a:latin typeface="Calibri"/>
                          <a:ea typeface="Calibri"/>
                          <a:cs typeface="Times New Roman"/>
                        </a:rPr>
                        <a:t>enseignement religieux est supprimé. (……………………………………………………………………..)</a:t>
                      </a:r>
                    </a:p>
                    <a:p>
                      <a:pPr>
                        <a:lnSpc>
                          <a:spcPct val="150000"/>
                        </a:lnSpc>
                        <a:spcAft>
                          <a:spcPts val="0"/>
                        </a:spcAft>
                      </a:pPr>
                      <a:r>
                        <a:rPr lang="fr-FR" sz="1700" u="sng" dirty="0">
                          <a:latin typeface="Calibri"/>
                          <a:ea typeface="Calibri"/>
                          <a:cs typeface="Times New Roman"/>
                        </a:rPr>
                        <a:t>Article 4</a:t>
                      </a:r>
                      <a:r>
                        <a:rPr lang="fr-FR" sz="1700" dirty="0">
                          <a:latin typeface="Calibri"/>
                          <a:ea typeface="Calibri"/>
                          <a:cs typeface="Times New Roman"/>
                        </a:rPr>
                        <a:t> : L’instruction</a:t>
                      </a:r>
                      <a:r>
                        <a:rPr lang="fr-FR" sz="1700" baseline="30000" dirty="0">
                          <a:latin typeface="Calibri"/>
                          <a:ea typeface="Calibri"/>
                          <a:cs typeface="Times New Roman"/>
                        </a:rPr>
                        <a:t>2</a:t>
                      </a:r>
                      <a:r>
                        <a:rPr lang="fr-FR" sz="1700" dirty="0">
                          <a:latin typeface="Calibri"/>
                          <a:ea typeface="Calibri"/>
                          <a:cs typeface="Times New Roman"/>
                        </a:rPr>
                        <a:t> est obligatoire pour les enfants, garçons et filles, âgés de 6 à 13 ans. (…………………………………………………………………….)</a:t>
                      </a:r>
                    </a:p>
                    <a:p>
                      <a:pPr>
                        <a:lnSpc>
                          <a:spcPct val="150000"/>
                        </a:lnSpc>
                        <a:spcAft>
                          <a:spcPts val="0"/>
                        </a:spcAft>
                      </a:pPr>
                      <a:r>
                        <a:rPr lang="fr-FR" sz="1700" u="sng" dirty="0">
                          <a:latin typeface="Calibri"/>
                          <a:ea typeface="Calibri"/>
                          <a:cs typeface="Times New Roman"/>
                        </a:rPr>
                        <a:t>Article 10</a:t>
                      </a:r>
                      <a:r>
                        <a:rPr lang="fr-FR" sz="1700" dirty="0">
                          <a:latin typeface="Calibri"/>
                          <a:ea typeface="Calibri"/>
                          <a:cs typeface="Times New Roman"/>
                        </a:rPr>
                        <a:t> : Lorsqu’un enfant manque l’école, les parents doivent expliquer au directeur ou à la directrice les raisons de son absence. Les seules raisons valables sont les suivantes : maladie de l’enfant, décès d’un membre de la famille, difficulté dans les transports.</a:t>
                      </a:r>
                    </a:p>
                    <a:p>
                      <a:pPr>
                        <a:lnSpc>
                          <a:spcPct val="150000"/>
                        </a:lnSpc>
                        <a:spcAft>
                          <a:spcPts val="0"/>
                        </a:spcAft>
                      </a:pPr>
                      <a:r>
                        <a:rPr lang="fr-FR" sz="1700" dirty="0">
                          <a:latin typeface="Calibri"/>
                          <a:ea typeface="Calibri"/>
                          <a:cs typeface="Times New Roman"/>
                        </a:rPr>
                        <a:t>(……………………………………………………………………..)</a:t>
                      </a:r>
                    </a:p>
                    <a:p>
                      <a:pPr>
                        <a:lnSpc>
                          <a:spcPct val="100000"/>
                        </a:lnSpc>
                        <a:spcAft>
                          <a:spcPts val="0"/>
                        </a:spcAft>
                      </a:pPr>
                      <a:endParaRPr lang="fr-FR" sz="1700" dirty="0">
                        <a:latin typeface="Calibri"/>
                        <a:ea typeface="Calibri"/>
                        <a:cs typeface="Times New Roman"/>
                      </a:endParaRPr>
                    </a:p>
                    <a:p>
                      <a:pPr algn="r">
                        <a:lnSpc>
                          <a:spcPct val="115000"/>
                        </a:lnSpc>
                        <a:spcAft>
                          <a:spcPts val="0"/>
                        </a:spcAft>
                      </a:pPr>
                      <a:r>
                        <a:rPr lang="fr-FR" sz="1700" i="1" dirty="0">
                          <a:latin typeface="Calibri"/>
                          <a:ea typeface="Calibri"/>
                          <a:cs typeface="Times New Roman"/>
                        </a:rPr>
                        <a:t>D’après les lois scolaires de Jules Ferry, Ministre de l’Instruction Publique, 16 juin 1881 et 28 </a:t>
                      </a:r>
                      <a:r>
                        <a:rPr lang="fr-FR" sz="1400" i="1" dirty="0">
                          <a:latin typeface="Calibri"/>
                          <a:ea typeface="Calibri"/>
                          <a:cs typeface="Times New Roman"/>
                        </a:rPr>
                        <a:t>mars 18</a:t>
                      </a:r>
                      <a:r>
                        <a:rPr lang="fr-FR" sz="1400" dirty="0">
                          <a:latin typeface="Calibri"/>
                          <a:ea typeface="Calibri"/>
                          <a:cs typeface="Times New Roman"/>
                        </a:rPr>
                        <a:t>82</a:t>
                      </a:r>
                    </a:p>
                    <a:p>
                      <a:pPr>
                        <a:lnSpc>
                          <a:spcPct val="115000"/>
                        </a:lnSpc>
                        <a:spcAft>
                          <a:spcPts val="0"/>
                        </a:spcAft>
                      </a:pPr>
                      <a:r>
                        <a:rPr lang="fr-FR" sz="1400" baseline="30000" dirty="0">
                          <a:latin typeface="Calibri"/>
                          <a:ea typeface="Calibri"/>
                          <a:cs typeface="Times New Roman"/>
                        </a:rPr>
                        <a:t>1</a:t>
                      </a:r>
                      <a:r>
                        <a:rPr lang="fr-FR" sz="1400" dirty="0">
                          <a:latin typeface="Calibri"/>
                          <a:ea typeface="Calibri"/>
                          <a:cs typeface="Times New Roman"/>
                        </a:rPr>
                        <a:t> rétribution = somme d’argent donnée par les parents</a:t>
                      </a:r>
                    </a:p>
                    <a:p>
                      <a:pPr>
                        <a:lnSpc>
                          <a:spcPct val="115000"/>
                        </a:lnSpc>
                        <a:spcAft>
                          <a:spcPts val="0"/>
                        </a:spcAft>
                      </a:pPr>
                      <a:r>
                        <a:rPr lang="fr-FR" sz="1400" baseline="30000" dirty="0">
                          <a:latin typeface="Calibri"/>
                          <a:ea typeface="Calibri"/>
                          <a:cs typeface="Times New Roman"/>
                        </a:rPr>
                        <a:t>2</a:t>
                      </a:r>
                      <a:r>
                        <a:rPr lang="fr-FR" sz="1400" dirty="0">
                          <a:latin typeface="Calibri"/>
                          <a:ea typeface="Calibri"/>
                          <a:cs typeface="Times New Roman"/>
                        </a:rPr>
                        <a:t> instruction = enseignement donné à l’école ou à la maison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15362" name="Picture 2" descr="RÃ©sultat de recherche d'images pour &quot;JULES FERRY&quot;"/>
          <p:cNvPicPr>
            <a:picLocks noChangeAspect="1" noChangeArrowheads="1"/>
          </p:cNvPicPr>
          <p:nvPr/>
        </p:nvPicPr>
        <p:blipFill>
          <a:blip r:embed="rId2" cstate="print"/>
          <a:srcRect/>
          <a:stretch>
            <a:fillRect/>
          </a:stretch>
        </p:blipFill>
        <p:spPr bwMode="auto">
          <a:xfrm>
            <a:off x="7020272" y="1071"/>
            <a:ext cx="1872208" cy="2518972"/>
          </a:xfrm>
          <a:prstGeom prst="rect">
            <a:avLst/>
          </a:prstGeom>
          <a:noFill/>
        </p:spPr>
      </p:pic>
      <p:sp>
        <p:nvSpPr>
          <p:cNvPr id="4" name="ZoneTexte 3">
            <a:extLst>
              <a:ext uri="{FF2B5EF4-FFF2-40B4-BE49-F238E27FC236}">
                <a16:creationId xmlns:a16="http://schemas.microsoft.com/office/drawing/2014/main" id="{F9DB9125-94CE-487C-94F1-F6C6E07A4057}"/>
              </a:ext>
            </a:extLst>
          </p:cNvPr>
          <p:cNvSpPr txBox="1"/>
          <p:nvPr/>
        </p:nvSpPr>
        <p:spPr>
          <a:xfrm>
            <a:off x="6300192" y="6513693"/>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srcRect/>
          <a:stretch>
            <a:fillRect/>
          </a:stretch>
        </p:blipFill>
        <p:spPr bwMode="auto">
          <a:xfrm>
            <a:off x="539552" y="1"/>
            <a:ext cx="7632848" cy="5877272"/>
          </a:xfrm>
          <a:prstGeom prst="rect">
            <a:avLst/>
          </a:prstGeom>
          <a:noFill/>
          <a:ln w="9525">
            <a:noFill/>
            <a:miter lim="800000"/>
            <a:headEnd/>
            <a:tailEnd/>
          </a:ln>
        </p:spPr>
      </p:pic>
      <p:sp>
        <p:nvSpPr>
          <p:cNvPr id="7" name="ZoneTexte 6"/>
          <p:cNvSpPr txBox="1"/>
          <p:nvPr/>
        </p:nvSpPr>
        <p:spPr>
          <a:xfrm>
            <a:off x="899592" y="6165304"/>
            <a:ext cx="6840760" cy="369332"/>
          </a:xfrm>
          <a:prstGeom prst="rect">
            <a:avLst/>
          </a:prstGeom>
          <a:noFill/>
        </p:spPr>
        <p:txBody>
          <a:bodyPr wrap="square" rtlCol="0">
            <a:spAutoFit/>
          </a:bodyPr>
          <a:lstStyle/>
          <a:p>
            <a:r>
              <a:rPr lang="fr-FR" dirty="0"/>
              <a:t>Que se passe-t-il? Quel principe de la loi Ferry?</a:t>
            </a:r>
          </a:p>
        </p:txBody>
      </p:sp>
      <p:sp>
        <p:nvSpPr>
          <p:cNvPr id="5" name="ZoneTexte 4">
            <a:extLst>
              <a:ext uri="{FF2B5EF4-FFF2-40B4-BE49-F238E27FC236}">
                <a16:creationId xmlns:a16="http://schemas.microsoft.com/office/drawing/2014/main" id="{6C60847B-2D53-4B23-9057-FB73E5D73E3E}"/>
              </a:ext>
            </a:extLst>
          </p:cNvPr>
          <p:cNvSpPr txBox="1"/>
          <p:nvPr/>
        </p:nvSpPr>
        <p:spPr>
          <a:xfrm>
            <a:off x="6084168" y="6309320"/>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pic>
        <p:nvPicPr>
          <p:cNvPr id="16388" name="Picture 4" descr="RÃ©sultat de recherche d'images pour &quot;une classe de filles vers 1900&quot;"/>
          <p:cNvPicPr>
            <a:picLocks noChangeAspect="1" noChangeArrowheads="1"/>
          </p:cNvPicPr>
          <p:nvPr/>
        </p:nvPicPr>
        <p:blipFill>
          <a:blip r:embed="rId2" cstate="print"/>
          <a:srcRect/>
          <a:stretch>
            <a:fillRect/>
          </a:stretch>
        </p:blipFill>
        <p:spPr bwMode="auto">
          <a:xfrm>
            <a:off x="1962149" y="1772816"/>
            <a:ext cx="7181851" cy="5010150"/>
          </a:xfrm>
          <a:prstGeom prst="rect">
            <a:avLst/>
          </a:prstGeom>
          <a:noFill/>
        </p:spPr>
      </p:pic>
      <p:pic>
        <p:nvPicPr>
          <p:cNvPr id="16386" name="Picture 2" descr="RÃ©sultat de recherche d'images pour &quot;une classe de garÃ§on vers 1900&quot;"/>
          <p:cNvPicPr>
            <a:picLocks noChangeAspect="1" noChangeArrowheads="1"/>
          </p:cNvPicPr>
          <p:nvPr/>
        </p:nvPicPr>
        <p:blipFill>
          <a:blip r:embed="rId3" cstate="print"/>
          <a:srcRect/>
          <a:stretch>
            <a:fillRect/>
          </a:stretch>
        </p:blipFill>
        <p:spPr bwMode="auto">
          <a:xfrm>
            <a:off x="0" y="0"/>
            <a:ext cx="6156176" cy="4298502"/>
          </a:xfrm>
          <a:prstGeom prst="rect">
            <a:avLst/>
          </a:prstGeom>
          <a:noFill/>
        </p:spPr>
      </p:pic>
      <p:sp>
        <p:nvSpPr>
          <p:cNvPr id="6" name="ZoneTexte 5"/>
          <p:cNvSpPr txBox="1"/>
          <p:nvPr/>
        </p:nvSpPr>
        <p:spPr>
          <a:xfrm>
            <a:off x="6300192" y="0"/>
            <a:ext cx="2376264" cy="646331"/>
          </a:xfrm>
          <a:prstGeom prst="rect">
            <a:avLst/>
          </a:prstGeom>
          <a:noFill/>
        </p:spPr>
        <p:txBody>
          <a:bodyPr wrap="square" rtlCol="0">
            <a:spAutoFit/>
          </a:bodyPr>
          <a:lstStyle/>
          <a:p>
            <a:r>
              <a:rPr lang="fr-FR" dirty="0">
                <a:sym typeface="Wingdings" pitchFamily="2" charset="2"/>
              </a:rPr>
              <a:t> Une école de garçons vers 1900</a:t>
            </a:r>
            <a:endParaRPr lang="fr-FR" dirty="0"/>
          </a:p>
        </p:txBody>
      </p:sp>
      <p:sp>
        <p:nvSpPr>
          <p:cNvPr id="7" name="ZoneTexte 6"/>
          <p:cNvSpPr txBox="1"/>
          <p:nvPr/>
        </p:nvSpPr>
        <p:spPr>
          <a:xfrm>
            <a:off x="0" y="5085184"/>
            <a:ext cx="1907704" cy="646331"/>
          </a:xfrm>
          <a:prstGeom prst="rect">
            <a:avLst/>
          </a:prstGeom>
          <a:noFill/>
        </p:spPr>
        <p:txBody>
          <a:bodyPr wrap="square" rtlCol="0">
            <a:spAutoFit/>
          </a:bodyPr>
          <a:lstStyle/>
          <a:p>
            <a:r>
              <a:rPr lang="fr-FR" dirty="0"/>
              <a:t>Une école de filles vers 1900                  </a:t>
            </a:r>
          </a:p>
        </p:txBody>
      </p:sp>
      <p:sp>
        <p:nvSpPr>
          <p:cNvPr id="8" name="ZoneTexte 7"/>
          <p:cNvSpPr txBox="1"/>
          <p:nvPr/>
        </p:nvSpPr>
        <p:spPr>
          <a:xfrm>
            <a:off x="6228184" y="692696"/>
            <a:ext cx="2736304" cy="1200329"/>
          </a:xfrm>
          <a:prstGeom prst="rect">
            <a:avLst/>
          </a:prstGeom>
          <a:noFill/>
        </p:spPr>
        <p:txBody>
          <a:bodyPr wrap="square" rtlCol="0">
            <a:spAutoFit/>
          </a:bodyPr>
          <a:lstStyle/>
          <a:p>
            <a:r>
              <a:rPr lang="fr-FR" b="1" dirty="0">
                <a:solidFill>
                  <a:srgbClr val="0070C0"/>
                </a:solidFill>
              </a:rPr>
              <a:t>Décrire les photos : </a:t>
            </a:r>
          </a:p>
          <a:p>
            <a:pPr>
              <a:buFont typeface="Arial" pitchFamily="34" charset="0"/>
              <a:buChar char="•"/>
            </a:pPr>
            <a:r>
              <a:rPr lang="fr-FR" dirty="0">
                <a:solidFill>
                  <a:srgbClr val="0070C0"/>
                </a:solidFill>
              </a:rPr>
              <a:t>qui voit-on</a:t>
            </a:r>
          </a:p>
          <a:p>
            <a:pPr>
              <a:buFont typeface="Arial" pitchFamily="34" charset="0"/>
              <a:buChar char="•"/>
            </a:pPr>
            <a:r>
              <a:rPr lang="fr-FR" dirty="0">
                <a:solidFill>
                  <a:srgbClr val="0070C0"/>
                </a:solidFill>
              </a:rPr>
              <a:t>quand, où ça se passe</a:t>
            </a:r>
          </a:p>
          <a:p>
            <a:pPr>
              <a:buFont typeface="Arial" pitchFamily="34" charset="0"/>
              <a:buChar char="•"/>
            </a:pPr>
            <a:r>
              <a:rPr lang="fr-FR" dirty="0">
                <a:solidFill>
                  <a:srgbClr val="0070C0"/>
                </a:solidFill>
              </a:rPr>
              <a:t>que voit-on?</a:t>
            </a:r>
          </a:p>
        </p:txBody>
      </p:sp>
      <p:sp>
        <p:nvSpPr>
          <p:cNvPr id="9" name="ZoneTexte 8">
            <a:extLst>
              <a:ext uri="{FF2B5EF4-FFF2-40B4-BE49-F238E27FC236}">
                <a16:creationId xmlns:a16="http://schemas.microsoft.com/office/drawing/2014/main" id="{28ACF343-6759-4826-B556-7C7E90FD96E9}"/>
              </a:ext>
            </a:extLst>
          </p:cNvPr>
          <p:cNvSpPr txBox="1"/>
          <p:nvPr/>
        </p:nvSpPr>
        <p:spPr>
          <a:xfrm>
            <a:off x="16804" y="6534835"/>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620688"/>
            <a:ext cx="6768752" cy="4247317"/>
          </a:xfrm>
          <a:prstGeom prst="rect">
            <a:avLst/>
          </a:prstGeom>
        </p:spPr>
        <p:txBody>
          <a:bodyPr wrap="square">
            <a:spAutoFit/>
          </a:bodyPr>
          <a:lstStyle/>
          <a:p>
            <a:r>
              <a:rPr lang="fr-FR" b="1" dirty="0"/>
              <a:t>Art. 1.</a:t>
            </a:r>
            <a:r>
              <a:rPr lang="fr-FR" dirty="0"/>
              <a:t> – L'enseignement primaire comprend :</a:t>
            </a:r>
          </a:p>
          <a:p>
            <a:endParaRPr lang="fr-FR" dirty="0"/>
          </a:p>
          <a:p>
            <a:r>
              <a:rPr lang="fr-FR" dirty="0"/>
              <a:t>- L'instruction morale et civique ;</a:t>
            </a:r>
          </a:p>
          <a:p>
            <a:r>
              <a:rPr lang="fr-FR" dirty="0"/>
              <a:t>- La lecture et l'écriture ;</a:t>
            </a:r>
          </a:p>
          <a:p>
            <a:r>
              <a:rPr lang="fr-FR" dirty="0"/>
              <a:t>- La langue et les éléments de la littérature française ;</a:t>
            </a:r>
          </a:p>
          <a:p>
            <a:r>
              <a:rPr lang="fr-FR" dirty="0"/>
              <a:t>- La géographie, particulièrement celle de la France ;</a:t>
            </a:r>
          </a:p>
          <a:p>
            <a:r>
              <a:rPr lang="fr-FR" dirty="0"/>
              <a:t>- L'histoire, particulièrement celle de la France jusqu'à nos jours ;</a:t>
            </a:r>
          </a:p>
          <a:p>
            <a:r>
              <a:rPr lang="fr-FR" dirty="0"/>
              <a:t>- Les éléments des sciences naturelles physiques et mathématiques ; - - L'hygiène, les travaux manuels et les outils des principaux métiers ;</a:t>
            </a:r>
          </a:p>
          <a:p>
            <a:r>
              <a:rPr lang="fr-FR" dirty="0"/>
              <a:t>- Le dessin et la musique</a:t>
            </a:r>
          </a:p>
          <a:p>
            <a:r>
              <a:rPr lang="fr-FR" dirty="0"/>
              <a:t>- La gymnastique ;</a:t>
            </a:r>
          </a:p>
          <a:p>
            <a:r>
              <a:rPr lang="fr-FR" dirty="0"/>
              <a:t>- Pour les garçons, les exercices militaires ;</a:t>
            </a:r>
          </a:p>
          <a:p>
            <a:pPr>
              <a:buFontTx/>
              <a:buChar char="-"/>
            </a:pPr>
            <a:r>
              <a:rPr lang="fr-FR" dirty="0"/>
              <a:t> Pour les filles, les travaux à l'aiguille, la couture.</a:t>
            </a:r>
          </a:p>
          <a:p>
            <a:pPr>
              <a:buFontTx/>
              <a:buChar char="-"/>
            </a:pPr>
            <a:endParaRPr lang="fr-FR" dirty="0"/>
          </a:p>
          <a:p>
            <a:pPr algn="r"/>
            <a:r>
              <a:rPr lang="fr-FR" i="1" dirty="0"/>
              <a:t>D’après la loi du 28 mars 1882 </a:t>
            </a:r>
          </a:p>
        </p:txBody>
      </p:sp>
      <p:sp>
        <p:nvSpPr>
          <p:cNvPr id="3" name="ZoneTexte 2"/>
          <p:cNvSpPr txBox="1"/>
          <p:nvPr/>
        </p:nvSpPr>
        <p:spPr>
          <a:xfrm>
            <a:off x="899592" y="5085184"/>
            <a:ext cx="6696744" cy="1200329"/>
          </a:xfrm>
          <a:prstGeom prst="rect">
            <a:avLst/>
          </a:prstGeom>
          <a:noFill/>
        </p:spPr>
        <p:txBody>
          <a:bodyPr wrap="square" rtlCol="0">
            <a:spAutoFit/>
          </a:bodyPr>
          <a:lstStyle/>
          <a:p>
            <a:pPr marL="342900" indent="-342900">
              <a:buAutoNum type="arabicPeriod"/>
            </a:pPr>
            <a:r>
              <a:rPr lang="fr-FR" b="1" dirty="0">
                <a:solidFill>
                  <a:srgbClr val="0070C0"/>
                </a:solidFill>
              </a:rPr>
              <a:t>Type de document (discours, photo, gravure…)</a:t>
            </a:r>
          </a:p>
          <a:p>
            <a:pPr marL="342900" indent="-342900">
              <a:buAutoNum type="arabicPeriod"/>
            </a:pPr>
            <a:r>
              <a:rPr lang="fr-FR" b="1" dirty="0">
                <a:solidFill>
                  <a:srgbClr val="0070C0"/>
                </a:solidFill>
              </a:rPr>
              <a:t>Date? </a:t>
            </a:r>
          </a:p>
          <a:p>
            <a:pPr marL="342900" indent="-342900">
              <a:buAutoNum type="arabicPeriod"/>
            </a:pPr>
            <a:r>
              <a:rPr lang="fr-FR" b="1" dirty="0">
                <a:solidFill>
                  <a:srgbClr val="0070C0"/>
                </a:solidFill>
              </a:rPr>
              <a:t>Quelles matières étudie-t-on encore?</a:t>
            </a:r>
          </a:p>
          <a:p>
            <a:pPr marL="342900" indent="-342900">
              <a:buAutoNum type="arabicPeriod"/>
            </a:pPr>
            <a:r>
              <a:rPr lang="fr-FR" b="1" dirty="0">
                <a:solidFill>
                  <a:srgbClr val="0070C0"/>
                </a:solidFill>
              </a:rPr>
              <a:t>Commente les 2 dernières lignes</a:t>
            </a:r>
          </a:p>
        </p:txBody>
      </p:sp>
      <p:sp>
        <p:nvSpPr>
          <p:cNvPr id="4" name="ZoneTexte 3"/>
          <p:cNvSpPr txBox="1"/>
          <p:nvPr/>
        </p:nvSpPr>
        <p:spPr>
          <a:xfrm>
            <a:off x="2267744" y="188640"/>
            <a:ext cx="5400600" cy="369332"/>
          </a:xfrm>
          <a:prstGeom prst="rect">
            <a:avLst/>
          </a:prstGeom>
          <a:noFill/>
        </p:spPr>
        <p:txBody>
          <a:bodyPr wrap="square" rtlCol="0">
            <a:spAutoFit/>
          </a:bodyPr>
          <a:lstStyle/>
          <a:p>
            <a:r>
              <a:rPr lang="fr-FR" b="1" dirty="0"/>
              <a:t>Les programmes scolaires (Loi Ferry de 1882)</a:t>
            </a:r>
          </a:p>
        </p:txBody>
      </p:sp>
      <p:sp>
        <p:nvSpPr>
          <p:cNvPr id="5" name="ZoneTexte 4">
            <a:extLst>
              <a:ext uri="{FF2B5EF4-FFF2-40B4-BE49-F238E27FC236}">
                <a16:creationId xmlns:a16="http://schemas.microsoft.com/office/drawing/2014/main" id="{000CDCFA-A6BA-4FD8-A532-D628614114B4}"/>
              </a:ext>
            </a:extLst>
          </p:cNvPr>
          <p:cNvSpPr txBox="1"/>
          <p:nvPr/>
        </p:nvSpPr>
        <p:spPr>
          <a:xfrm>
            <a:off x="3491880" y="6309320"/>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404664"/>
            <a:ext cx="7488832" cy="2031325"/>
          </a:xfrm>
          <a:prstGeom prst="rect">
            <a:avLst/>
          </a:prstGeom>
        </p:spPr>
        <p:txBody>
          <a:bodyPr wrap="square">
            <a:spAutoFit/>
          </a:bodyPr>
          <a:lstStyle/>
          <a:p>
            <a:r>
              <a:rPr lang="fr-FR" dirty="0"/>
              <a:t>La discipline de l'école était sévère: pour les petites fautes, on était puni par l'agenouillement simple;  pour les grandes, par l'agenouillement avec une main levée portant une brique ou bien par des coups de baguette, la peine la plus grave : placé près du maître, je voyais la grimace du supplicié, qui tendait une main et cachait l'autre derrière son dos, afin d'être tranquille au moins pour celle-là.</a:t>
            </a:r>
          </a:p>
          <a:p>
            <a:pPr algn="r"/>
            <a:r>
              <a:rPr lang="fr-FR" dirty="0"/>
              <a:t>Ernest Lavisse, </a:t>
            </a:r>
            <a:r>
              <a:rPr lang="fr-FR" i="1" dirty="0"/>
              <a:t>Souvenirs</a:t>
            </a:r>
            <a:r>
              <a:rPr lang="fr-FR" dirty="0"/>
              <a:t>, 1912</a:t>
            </a:r>
          </a:p>
        </p:txBody>
      </p:sp>
      <p:sp>
        <p:nvSpPr>
          <p:cNvPr id="3" name="ZoneTexte 2"/>
          <p:cNvSpPr txBox="1"/>
          <p:nvPr/>
        </p:nvSpPr>
        <p:spPr>
          <a:xfrm>
            <a:off x="827584" y="0"/>
            <a:ext cx="6192688" cy="369332"/>
          </a:xfrm>
          <a:prstGeom prst="rect">
            <a:avLst/>
          </a:prstGeom>
          <a:noFill/>
        </p:spPr>
        <p:txBody>
          <a:bodyPr wrap="square" rtlCol="0">
            <a:spAutoFit/>
          </a:bodyPr>
          <a:lstStyle/>
          <a:p>
            <a:r>
              <a:rPr lang="fr-FR" b="1" dirty="0"/>
              <a:t>La discipline de l’école racontée par un ancien écolier</a:t>
            </a:r>
          </a:p>
        </p:txBody>
      </p:sp>
      <p:pic>
        <p:nvPicPr>
          <p:cNvPr id="18436" name="Picture 4" descr="RÃ©sultat de recherche d'images pour &quot;lefevre utile le chagrin&quot;"/>
          <p:cNvPicPr>
            <a:picLocks noChangeAspect="1" noChangeArrowheads="1"/>
          </p:cNvPicPr>
          <p:nvPr/>
        </p:nvPicPr>
        <p:blipFill>
          <a:blip r:embed="rId2" cstate="print"/>
          <a:srcRect/>
          <a:stretch>
            <a:fillRect/>
          </a:stretch>
        </p:blipFill>
        <p:spPr bwMode="auto">
          <a:xfrm>
            <a:off x="0" y="2492896"/>
            <a:ext cx="5547111" cy="3933056"/>
          </a:xfrm>
          <a:prstGeom prst="rect">
            <a:avLst/>
          </a:prstGeom>
          <a:noFill/>
        </p:spPr>
      </p:pic>
      <p:sp>
        <p:nvSpPr>
          <p:cNvPr id="6" name="ZoneTexte 5"/>
          <p:cNvSpPr txBox="1"/>
          <p:nvPr/>
        </p:nvSpPr>
        <p:spPr>
          <a:xfrm>
            <a:off x="5508104" y="2852936"/>
            <a:ext cx="3384376" cy="646331"/>
          </a:xfrm>
          <a:prstGeom prst="rect">
            <a:avLst/>
          </a:prstGeom>
          <a:noFill/>
        </p:spPr>
        <p:txBody>
          <a:bodyPr wrap="square" rtlCol="0">
            <a:spAutoFit/>
          </a:bodyPr>
          <a:lstStyle/>
          <a:p>
            <a:r>
              <a:rPr lang="fr-FR" dirty="0">
                <a:sym typeface="Wingdings" pitchFamily="2" charset="2"/>
              </a:rPr>
              <a:t> </a:t>
            </a:r>
            <a:r>
              <a:rPr lang="fr-FR" i="1" dirty="0"/>
              <a:t>Publicité des biscuits Lefèvre-Utile (aujourd’hui LU), vers 1895</a:t>
            </a:r>
          </a:p>
        </p:txBody>
      </p:sp>
      <p:sp>
        <p:nvSpPr>
          <p:cNvPr id="7" name="ZoneTexte 6"/>
          <p:cNvSpPr txBox="1"/>
          <p:nvPr/>
        </p:nvSpPr>
        <p:spPr>
          <a:xfrm>
            <a:off x="5508104" y="3717032"/>
            <a:ext cx="3384376" cy="2585323"/>
          </a:xfrm>
          <a:prstGeom prst="rect">
            <a:avLst/>
          </a:prstGeom>
          <a:noFill/>
        </p:spPr>
        <p:txBody>
          <a:bodyPr wrap="square" rtlCol="0">
            <a:spAutoFit/>
          </a:bodyPr>
          <a:lstStyle/>
          <a:p>
            <a:pPr marL="342900" indent="-342900">
              <a:buAutoNum type="arabicPeriod"/>
            </a:pPr>
            <a:r>
              <a:rPr lang="fr-FR" b="1" dirty="0">
                <a:solidFill>
                  <a:srgbClr val="0070C0"/>
                </a:solidFill>
              </a:rPr>
              <a:t>Quelles punitions risquaient les élèves?</a:t>
            </a:r>
          </a:p>
          <a:p>
            <a:pPr marL="342900" indent="-342900">
              <a:buAutoNum type="arabicPeriod"/>
            </a:pPr>
            <a:endParaRPr lang="fr-FR" b="1" dirty="0">
              <a:solidFill>
                <a:srgbClr val="0070C0"/>
              </a:solidFill>
            </a:endParaRPr>
          </a:p>
          <a:p>
            <a:pPr marL="342900" indent="-342900">
              <a:buAutoNum type="arabicPeriod"/>
            </a:pPr>
            <a:r>
              <a:rPr lang="fr-FR" b="1" dirty="0">
                <a:solidFill>
                  <a:srgbClr val="0070C0"/>
                </a:solidFill>
              </a:rPr>
              <a:t>Pourquoi est-ce humiliant?</a:t>
            </a:r>
          </a:p>
          <a:p>
            <a:pPr marL="342900" indent="-342900">
              <a:buAutoNum type="arabicPeriod"/>
            </a:pPr>
            <a:endParaRPr lang="fr-FR" b="1" dirty="0">
              <a:solidFill>
                <a:srgbClr val="0070C0"/>
              </a:solidFill>
            </a:endParaRPr>
          </a:p>
          <a:p>
            <a:pPr marL="342900" indent="-342900">
              <a:buAutoNum type="arabicPeriod"/>
            </a:pPr>
            <a:r>
              <a:rPr lang="fr-FR" b="1" dirty="0">
                <a:solidFill>
                  <a:srgbClr val="0070C0"/>
                </a:solidFill>
              </a:rPr>
              <a:t>Pourquoi l’entreprise LU choisit-elle de représenter une punition d’école sur sa publicité?</a:t>
            </a:r>
          </a:p>
        </p:txBody>
      </p:sp>
      <p:sp>
        <p:nvSpPr>
          <p:cNvPr id="8" name="ZoneTexte 7">
            <a:extLst>
              <a:ext uri="{FF2B5EF4-FFF2-40B4-BE49-F238E27FC236}">
                <a16:creationId xmlns:a16="http://schemas.microsoft.com/office/drawing/2014/main" id="{36A855C3-D7E0-4869-B88C-EAABF8240C98}"/>
              </a:ext>
            </a:extLst>
          </p:cNvPr>
          <p:cNvSpPr txBox="1"/>
          <p:nvPr/>
        </p:nvSpPr>
        <p:spPr>
          <a:xfrm>
            <a:off x="3491880" y="6309320"/>
            <a:ext cx="2592288" cy="323165"/>
          </a:xfrm>
          <a:prstGeom prst="rect">
            <a:avLst/>
          </a:prstGeom>
          <a:noFill/>
        </p:spPr>
        <p:txBody>
          <a:bodyPr wrap="square" rtlCol="0">
            <a:spAutoFit/>
          </a:bodyPr>
          <a:lstStyle/>
          <a:p>
            <a:r>
              <a:rPr lang="fr-FR" sz="1500" dirty="0">
                <a:latin typeface="Curlz MT" panose="04040404050702020202" pitchFamily="82" charset="0"/>
              </a:rPr>
              <a:t>www.ardoise-craie.fr</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1172</TotalTime>
  <Words>1943</Words>
  <Application>Microsoft Office PowerPoint</Application>
  <PresentationFormat>Affichage à l'écran (4:3)</PresentationFormat>
  <Paragraphs>211</Paragraphs>
  <Slides>24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Calibri</vt:lpstr>
      <vt:lpstr>Curlz MT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candice</dc:creator>
  <cp:lastModifiedBy>Can dice</cp:lastModifiedBy>
  <cp:revision>39</cp:revision>
  <cp:lastPrinted>2021-03-10T17:01:15Z</cp:lastPrinted>
  <dcterms:created xsi:type="dcterms:W3CDTF">2018-12-26T13:23:12Z</dcterms:created>
  <dcterms:modified xsi:type="dcterms:W3CDTF">2021-04-16T08:51:27Z</dcterms:modified>
</cp:coreProperties>
</file>