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62" r:id="rId3"/>
    <p:sldId id="264" r:id="rId4"/>
    <p:sldId id="265" r:id="rId5"/>
    <p:sldId id="266" r:id="rId6"/>
    <p:sldId id="256" r:id="rId7"/>
    <p:sldId id="260" r:id="rId8"/>
    <p:sldId id="267" r:id="rId9"/>
    <p:sldId id="268" r:id="rId10"/>
    <p:sldId id="269" r:id="rId11"/>
    <p:sldId id="270" r:id="rId12"/>
    <p:sldId id="271" r:id="rId13"/>
    <p:sldId id="272" r:id="rId14"/>
    <p:sldId id="273" r:id="rId15"/>
    <p:sldId id="274" r:id="rId16"/>
    <p:sldId id="258" r:id="rId17"/>
    <p:sldId id="259" r:id="rId18"/>
    <p:sldId id="261"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p:cViewPr varScale="1">
        <p:scale>
          <a:sx n="82" d="100"/>
          <a:sy n="82" d="100"/>
        </p:scale>
        <p:origin x="87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0565064-25ED-40E5-BA8A-24382CED9778}"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565064-25ED-40E5-BA8A-24382CED9778}"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565064-25ED-40E5-BA8A-24382CED9778}"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565064-25ED-40E5-BA8A-24382CED9778}"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0565064-25ED-40E5-BA8A-24382CED9778}"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0565064-25ED-40E5-BA8A-24382CED9778}" type="datetimeFigureOut">
              <a:rPr lang="fr-FR" smtClean="0"/>
              <a:t>21/01/2021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0565064-25ED-40E5-BA8A-24382CED9778}" type="datetimeFigureOut">
              <a:rPr lang="fr-FR" smtClean="0"/>
              <a:t>21/01/2021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0565064-25ED-40E5-BA8A-24382CED9778}" type="datetimeFigureOut">
              <a:rPr lang="fr-FR" smtClean="0"/>
              <a:t>21/01/2021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0565064-25ED-40E5-BA8A-24382CED9778}" type="datetimeFigureOut">
              <a:rPr lang="fr-FR" smtClean="0"/>
              <a:t>21/01/2021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0565064-25ED-40E5-BA8A-24382CED9778}" type="datetimeFigureOut">
              <a:rPr lang="fr-FR" smtClean="0"/>
              <a:t>21/01/2021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0565064-25ED-40E5-BA8A-24382CED9778}" type="datetimeFigureOut">
              <a:rPr lang="fr-FR" smtClean="0"/>
              <a:t>21/01/2021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FCDE1B-96BF-4AF8-B517-755B4AD3BC2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65064-25ED-40E5-BA8A-24382CED9778}" type="datetimeFigureOut">
              <a:rPr lang="fr-FR" smtClean="0"/>
              <a:t>21/01/2021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CDE1B-96BF-4AF8-B517-755B4AD3BC2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7FD4A9-C8F4-493E-BF27-68C812FB7FEE}"/>
              </a:ext>
            </a:extLst>
          </p:cNvPr>
          <p:cNvSpPr>
            <a:spLocks noGrp="1"/>
          </p:cNvSpPr>
          <p:nvPr>
            <p:ph type="title"/>
          </p:nvPr>
        </p:nvSpPr>
        <p:spPr>
          <a:xfrm>
            <a:off x="467544" y="2420888"/>
            <a:ext cx="8229600" cy="1143000"/>
          </a:xfrm>
        </p:spPr>
        <p:txBody>
          <a:bodyPr/>
          <a:lstStyle/>
          <a:p>
            <a:r>
              <a:rPr lang="fr-FR" dirty="0"/>
              <a:t>LE PASSE SIMPLE</a:t>
            </a:r>
          </a:p>
        </p:txBody>
      </p:sp>
      <p:sp>
        <p:nvSpPr>
          <p:cNvPr id="4" name="ZoneTexte 3">
            <a:extLst>
              <a:ext uri="{FF2B5EF4-FFF2-40B4-BE49-F238E27FC236}">
                <a16:creationId xmlns:a16="http://schemas.microsoft.com/office/drawing/2014/main" id="{F32304F7-066D-4ED0-9737-FAF2C227695B}"/>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628624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55576" y="476672"/>
            <a:ext cx="7776864" cy="830997"/>
          </a:xfrm>
          <a:prstGeom prst="rect">
            <a:avLst/>
          </a:prstGeom>
          <a:noFill/>
        </p:spPr>
        <p:txBody>
          <a:bodyPr wrap="square" rtlCol="0">
            <a:spAutoFit/>
          </a:bodyPr>
          <a:lstStyle/>
          <a:p>
            <a:r>
              <a:rPr lang="fr-FR" sz="2400" dirty="0">
                <a:solidFill>
                  <a:schemeClr val="bg1">
                    <a:lumMod val="65000"/>
                  </a:schemeClr>
                </a:solidFill>
              </a:rPr>
              <a:t>Je </a:t>
            </a:r>
            <a:r>
              <a:rPr lang="fr-FR" sz="2400" u="sng" dirty="0">
                <a:solidFill>
                  <a:schemeClr val="bg1">
                    <a:lumMod val="65000"/>
                  </a:schemeClr>
                </a:solidFill>
              </a:rPr>
              <a:t>joue</a:t>
            </a:r>
            <a:r>
              <a:rPr lang="fr-FR" sz="2400" dirty="0">
                <a:solidFill>
                  <a:schemeClr val="bg1">
                    <a:lumMod val="65000"/>
                  </a:schemeClr>
                </a:solidFill>
              </a:rPr>
              <a:t> au ballon avec mes frères. Mais ma sœur </a:t>
            </a:r>
            <a:r>
              <a:rPr lang="fr-FR" sz="2400" u="sng" dirty="0">
                <a:solidFill>
                  <a:schemeClr val="bg1">
                    <a:lumMod val="65000"/>
                  </a:schemeClr>
                </a:solidFill>
              </a:rPr>
              <a:t>arrive</a:t>
            </a:r>
            <a:r>
              <a:rPr lang="fr-FR" sz="2400" dirty="0">
                <a:solidFill>
                  <a:schemeClr val="bg1">
                    <a:lumMod val="65000"/>
                  </a:schemeClr>
                </a:solidFill>
              </a:rPr>
              <a:t> brusquement en courant et </a:t>
            </a:r>
            <a:r>
              <a:rPr lang="fr-FR" sz="2400" u="sng" dirty="0">
                <a:solidFill>
                  <a:schemeClr val="bg1">
                    <a:lumMod val="65000"/>
                  </a:schemeClr>
                </a:solidFill>
              </a:rPr>
              <a:t>trébuche</a:t>
            </a:r>
            <a:r>
              <a:rPr lang="fr-FR" sz="2400" dirty="0">
                <a:solidFill>
                  <a:schemeClr val="bg1">
                    <a:lumMod val="65000"/>
                  </a:schemeClr>
                </a:solidFill>
              </a:rPr>
              <a:t>.</a:t>
            </a:r>
          </a:p>
        </p:txBody>
      </p:sp>
      <p:sp>
        <p:nvSpPr>
          <p:cNvPr id="7" name="Rectangle 6"/>
          <p:cNvSpPr/>
          <p:nvPr/>
        </p:nvSpPr>
        <p:spPr>
          <a:xfrm>
            <a:off x="6300192" y="6021288"/>
            <a:ext cx="237626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300192" y="6021288"/>
            <a:ext cx="2376264"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09DB186F-AB34-425C-B8F0-20D1F0F1E21C}"/>
              </a:ext>
            </a:extLst>
          </p:cNvPr>
          <p:cNvSpPr txBox="1"/>
          <p:nvPr/>
        </p:nvSpPr>
        <p:spPr>
          <a:xfrm>
            <a:off x="755576" y="2204864"/>
            <a:ext cx="7776864" cy="830997"/>
          </a:xfrm>
          <a:prstGeom prst="rect">
            <a:avLst/>
          </a:prstGeom>
          <a:noFill/>
        </p:spPr>
        <p:txBody>
          <a:bodyPr wrap="square" rtlCol="0">
            <a:spAutoFit/>
          </a:bodyPr>
          <a:lstStyle/>
          <a:p>
            <a:r>
              <a:rPr lang="fr-FR" sz="2400" dirty="0">
                <a:solidFill>
                  <a:schemeClr val="bg1">
                    <a:lumMod val="65000"/>
                  </a:schemeClr>
                </a:solidFill>
              </a:rPr>
              <a:t>Les chevreuils </a:t>
            </a:r>
            <a:r>
              <a:rPr lang="fr-FR" sz="2400" u="sng" dirty="0">
                <a:solidFill>
                  <a:schemeClr val="bg1">
                    <a:lumMod val="65000"/>
                  </a:schemeClr>
                </a:solidFill>
              </a:rPr>
              <a:t>broutent</a:t>
            </a:r>
            <a:r>
              <a:rPr lang="fr-FR" sz="2400" dirty="0">
                <a:solidFill>
                  <a:schemeClr val="bg1">
                    <a:lumMod val="65000"/>
                  </a:schemeClr>
                </a:solidFill>
              </a:rPr>
              <a:t>. Soudain un chasseur </a:t>
            </a:r>
            <a:r>
              <a:rPr lang="fr-FR" sz="2400" u="sng" dirty="0">
                <a:solidFill>
                  <a:schemeClr val="bg1">
                    <a:lumMod val="65000"/>
                  </a:schemeClr>
                </a:solidFill>
              </a:rPr>
              <a:t>arrive</a:t>
            </a:r>
            <a:r>
              <a:rPr lang="fr-FR" sz="2400" dirty="0">
                <a:solidFill>
                  <a:schemeClr val="bg1">
                    <a:lumMod val="65000"/>
                  </a:schemeClr>
                </a:solidFill>
              </a:rPr>
              <a:t> et </a:t>
            </a:r>
            <a:r>
              <a:rPr lang="fr-FR" sz="2400" u="sng" dirty="0">
                <a:solidFill>
                  <a:schemeClr val="bg1">
                    <a:lumMod val="65000"/>
                  </a:schemeClr>
                </a:solidFill>
              </a:rPr>
              <a:t>prépare</a:t>
            </a:r>
            <a:r>
              <a:rPr lang="fr-FR" sz="2400" dirty="0">
                <a:solidFill>
                  <a:schemeClr val="bg1">
                    <a:lumMod val="65000"/>
                  </a:schemeClr>
                </a:solidFill>
              </a:rPr>
              <a:t> son fusil.</a:t>
            </a:r>
          </a:p>
        </p:txBody>
      </p:sp>
      <p:sp>
        <p:nvSpPr>
          <p:cNvPr id="2" name="ZoneTexte 1">
            <a:extLst>
              <a:ext uri="{FF2B5EF4-FFF2-40B4-BE49-F238E27FC236}">
                <a16:creationId xmlns:a16="http://schemas.microsoft.com/office/drawing/2014/main" id="{EBD96D81-3F93-4A38-B128-A87BB118E646}"/>
              </a:ext>
            </a:extLst>
          </p:cNvPr>
          <p:cNvSpPr txBox="1"/>
          <p:nvPr/>
        </p:nvSpPr>
        <p:spPr>
          <a:xfrm>
            <a:off x="755576" y="4293096"/>
            <a:ext cx="6539867" cy="461665"/>
          </a:xfrm>
          <a:prstGeom prst="rect">
            <a:avLst/>
          </a:prstGeom>
          <a:noFill/>
        </p:spPr>
        <p:txBody>
          <a:bodyPr wrap="none" rtlCol="0">
            <a:spAutoFit/>
          </a:bodyPr>
          <a:lstStyle/>
          <a:p>
            <a:r>
              <a:rPr lang="fr-FR" sz="2400" dirty="0"/>
              <a:t>Nous </a:t>
            </a:r>
            <a:r>
              <a:rPr lang="fr-FR" sz="2400" u="sng" dirty="0"/>
              <a:t>jouons</a:t>
            </a:r>
            <a:r>
              <a:rPr lang="fr-FR" sz="2400" dirty="0"/>
              <a:t> au ping-pong quand la cloche </a:t>
            </a:r>
            <a:r>
              <a:rPr lang="fr-FR" sz="2400" u="sng" dirty="0"/>
              <a:t>retentit.</a:t>
            </a:r>
          </a:p>
        </p:txBody>
      </p:sp>
      <p:sp>
        <p:nvSpPr>
          <p:cNvPr id="10" name="ZoneTexte 9">
            <a:extLst>
              <a:ext uri="{FF2B5EF4-FFF2-40B4-BE49-F238E27FC236}">
                <a16:creationId xmlns:a16="http://schemas.microsoft.com/office/drawing/2014/main" id="{05A5BCED-B9F9-47BD-8A1E-23670E8A0DFB}"/>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329234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476672"/>
            <a:ext cx="7848872" cy="4841325"/>
          </a:xfrm>
          <a:prstGeom prst="rect">
            <a:avLst/>
          </a:prstGeom>
        </p:spPr>
        <p:txBody>
          <a:bodyPr wrap="square">
            <a:spAutoFit/>
          </a:bodyPr>
          <a:lstStyle/>
          <a:p>
            <a:pPr marL="342900" indent="-342900">
              <a:lnSpc>
                <a:spcPct val="115000"/>
              </a:lnSpc>
              <a:spcAft>
                <a:spcPts val="1000"/>
              </a:spcAft>
              <a:buAutoNum type="arabicParenR"/>
            </a:pPr>
            <a:r>
              <a:rPr lang="fr-FR" sz="1600" b="1" u="sng" dirty="0">
                <a:latin typeface="Calibri" panose="020F0502020204030204" pitchFamily="34" charset="0"/>
                <a:ea typeface="Calibri" panose="020F0502020204030204" pitchFamily="34" charset="0"/>
                <a:cs typeface="Times New Roman" panose="02020603050405020304" pitchFamily="18" charset="0"/>
              </a:rPr>
              <a:t>Ensemble, repérons les verbes du 1</a:t>
            </a:r>
            <a:r>
              <a:rPr lang="fr-FR" sz="1600" b="1" u="sng" baseline="30000" dirty="0">
                <a:latin typeface="Calibri" panose="020F0502020204030204" pitchFamily="34" charset="0"/>
                <a:ea typeface="Calibri" panose="020F0502020204030204" pitchFamily="34" charset="0"/>
                <a:cs typeface="Times New Roman" panose="02020603050405020304" pitchFamily="18" charset="0"/>
              </a:rPr>
              <a:t>er</a:t>
            </a:r>
            <a:r>
              <a:rPr lang="fr-FR" sz="1600" b="1" u="sng" dirty="0">
                <a:latin typeface="Calibri" panose="020F0502020204030204" pitchFamily="34" charset="0"/>
                <a:ea typeface="Calibri" panose="020F0502020204030204" pitchFamily="34" charset="0"/>
                <a:cs typeface="Times New Roman" panose="02020603050405020304" pitchFamily="18" charset="0"/>
              </a:rPr>
              <a:t> et 2</a:t>
            </a:r>
            <a:r>
              <a:rPr lang="fr-FR" sz="1600" b="1" u="sng" baseline="30000" dirty="0">
                <a:latin typeface="Calibri" panose="020F0502020204030204" pitchFamily="34" charset="0"/>
                <a:ea typeface="Calibri" panose="020F0502020204030204" pitchFamily="34" charset="0"/>
                <a:cs typeface="Times New Roman" panose="02020603050405020304" pitchFamily="18" charset="0"/>
              </a:rPr>
              <a:t>ème</a:t>
            </a:r>
            <a:r>
              <a:rPr lang="fr-FR" sz="1600" b="1" u="sng" dirty="0">
                <a:latin typeface="Calibri" panose="020F0502020204030204" pitchFamily="34" charset="0"/>
                <a:ea typeface="Calibri" panose="020F0502020204030204" pitchFamily="34" charset="0"/>
                <a:cs typeface="Times New Roman" panose="02020603050405020304" pitchFamily="18" charset="0"/>
              </a:rPr>
              <a:t> au passé simple</a:t>
            </a:r>
          </a:p>
          <a:p>
            <a:pPr marL="342900" indent="-342900">
              <a:lnSpc>
                <a:spcPct val="115000"/>
              </a:lnSpc>
              <a:spcAft>
                <a:spcPts val="1000"/>
              </a:spcAft>
              <a:buAutoNum type="arabicParenR"/>
            </a:pPr>
            <a:r>
              <a:rPr lang="fr-FR" sz="1600" b="1" u="sng" dirty="0">
                <a:latin typeface="Calibri" panose="020F0502020204030204" pitchFamily="34" charset="0"/>
                <a:ea typeface="Calibri" panose="020F0502020204030204" pitchFamily="34" charset="0"/>
                <a:cs typeface="Times New Roman" panose="02020603050405020304" pitchFamily="18" charset="0"/>
              </a:rPr>
              <a:t>Entoure les verbes du 3è groupe conjugués au passé simple et surligne leurs terminaisons.</a:t>
            </a:r>
          </a:p>
          <a:p>
            <a:pPr marL="342900" indent="-342900">
              <a:lnSpc>
                <a:spcPct val="115000"/>
              </a:lnSpc>
              <a:spcAft>
                <a:spcPts val="1000"/>
              </a:spcAft>
              <a:buAutoNum type="arabicParenR"/>
            </a:pPr>
            <a:r>
              <a:rPr lang="fr-FR" sz="1600" b="1" u="sng" dirty="0">
                <a:latin typeface="Calibri" panose="020F0502020204030204" pitchFamily="34" charset="0"/>
                <a:ea typeface="Calibri" panose="020F0502020204030204" pitchFamily="34" charset="0"/>
                <a:cs typeface="Times New Roman" panose="02020603050405020304" pitchFamily="18" charset="0"/>
              </a:rPr>
              <a:t>Classe les verbes du 3è groupe dans le tableau et écris leur infinitif.</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Quand il fit enfin nuit, Manon, Sacha et moi filâmes jusqu’au manoir. Tout était silencieux. Seules les feuilles mortes qui craquaient sous nos pas brisaient le silence de la nuit. On entendait parfois une chouette hululer. </a:t>
            </a:r>
          </a:p>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Arrivé à destination, je poussai la porte du manoir réputé hanté. Sans faire de bruit, je pris la torche qui se trouvait à l’entrée et je fis signe à Sacha et Manon de me suivre. Nous avançâmes sur la pointe de nos orteils jusqu’aux pieds de l’immense escalier en bois. </a:t>
            </a:r>
          </a:p>
        </p:txBody>
      </p:sp>
      <p:sp>
        <p:nvSpPr>
          <p:cNvPr id="5" name="ZoneTexte 4"/>
          <p:cNvSpPr txBox="1"/>
          <p:nvPr/>
        </p:nvSpPr>
        <p:spPr>
          <a:xfrm>
            <a:off x="5364088" y="2060848"/>
            <a:ext cx="864096" cy="369332"/>
          </a:xfrm>
          <a:prstGeom prst="rect">
            <a:avLst/>
          </a:prstGeom>
          <a:solidFill>
            <a:srgbClr val="FFFF00"/>
          </a:solidFill>
        </p:spPr>
        <p:txBody>
          <a:bodyPr wrap="square" rtlCol="0">
            <a:spAutoFit/>
          </a:bodyPr>
          <a:lstStyle/>
          <a:p>
            <a:r>
              <a:rPr lang="fr-FR" dirty="0"/>
              <a:t>filâmes</a:t>
            </a:r>
          </a:p>
        </p:txBody>
      </p:sp>
      <p:sp>
        <p:nvSpPr>
          <p:cNvPr id="6" name="ZoneTexte 5"/>
          <p:cNvSpPr txBox="1"/>
          <p:nvPr/>
        </p:nvSpPr>
        <p:spPr>
          <a:xfrm>
            <a:off x="4876189" y="4365104"/>
            <a:ext cx="1318960" cy="369332"/>
          </a:xfrm>
          <a:prstGeom prst="rect">
            <a:avLst/>
          </a:prstGeom>
          <a:solidFill>
            <a:srgbClr val="FFFF00"/>
          </a:solidFill>
        </p:spPr>
        <p:txBody>
          <a:bodyPr wrap="square" rtlCol="0">
            <a:spAutoFit/>
          </a:bodyPr>
          <a:lstStyle/>
          <a:p>
            <a:r>
              <a:rPr lang="fr-FR" dirty="0"/>
              <a:t>avançâmes</a:t>
            </a:r>
          </a:p>
        </p:txBody>
      </p:sp>
      <p:sp>
        <p:nvSpPr>
          <p:cNvPr id="7" name="ZoneTexte 6"/>
          <p:cNvSpPr txBox="1"/>
          <p:nvPr/>
        </p:nvSpPr>
        <p:spPr>
          <a:xfrm>
            <a:off x="3275856" y="3501008"/>
            <a:ext cx="936104" cy="369332"/>
          </a:xfrm>
          <a:prstGeom prst="rect">
            <a:avLst/>
          </a:prstGeom>
          <a:solidFill>
            <a:srgbClr val="FFFF00"/>
          </a:solidFill>
        </p:spPr>
        <p:txBody>
          <a:bodyPr wrap="square" rtlCol="0">
            <a:spAutoFit/>
          </a:bodyPr>
          <a:lstStyle/>
          <a:p>
            <a:r>
              <a:rPr lang="fr-FR" dirty="0"/>
              <a:t>poussai</a:t>
            </a:r>
          </a:p>
        </p:txBody>
      </p:sp>
      <p:sp>
        <p:nvSpPr>
          <p:cNvPr id="8" name="ZoneTexte 7">
            <a:extLst>
              <a:ext uri="{FF2B5EF4-FFF2-40B4-BE49-F238E27FC236}">
                <a16:creationId xmlns:a16="http://schemas.microsoft.com/office/drawing/2014/main" id="{5E4E3474-27AD-4B8C-B3AC-E073C8FFF45E}"/>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3111683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764704"/>
            <a:ext cx="7344816" cy="4662815"/>
          </a:xfrm>
          <a:prstGeom prst="rect">
            <a:avLst/>
          </a:prstGeom>
        </p:spPr>
        <p:txBody>
          <a:bodyPr wrap="square">
            <a:spAutoFit/>
          </a:bodyPr>
          <a:lstStyle/>
          <a:p>
            <a:pPr algn="just">
              <a:lnSpc>
                <a:spcPct val="150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Soudain, nous entendîmes un grincement suivi de bruits de pas. Sacha dut avoir peur car je le vis plaquer sa main contre sa bouche pour étouffer un cri. Nous observâmes l’endroit d’où provenaient les sons. Pétrifiés par l’angoisse, nous n’eûmes pas le courage de détaler de cet endroit maudit. Je tins alors plus fermement ma torche entre mes mains. Si nous étions attaqués, elle pouvait nous servir d’arme.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 Qui a eu la bonne idée de venir ici déjà ? dit Manon en chuchotant.</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 C’est toi ! fis-je en haussant les épaules. Tu voulais avoir la frousse de ta vie pour Halloween ! Te voilà…</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Je n’eus pas le temps d’achever ma phrase qu’une silhouette encapuchonnée apparut devant nous. ]</a:t>
            </a:r>
            <a:endParaRPr lang="fr-F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p:cNvSpPr txBox="1"/>
          <p:nvPr/>
        </p:nvSpPr>
        <p:spPr>
          <a:xfrm>
            <a:off x="1331640" y="1700808"/>
            <a:ext cx="1224136" cy="338554"/>
          </a:xfrm>
          <a:prstGeom prst="rect">
            <a:avLst/>
          </a:prstGeom>
          <a:solidFill>
            <a:srgbClr val="FFFF00"/>
          </a:solidFill>
        </p:spPr>
        <p:txBody>
          <a:bodyPr wrap="square" rtlCol="0">
            <a:spAutoFit/>
          </a:bodyPr>
          <a:lstStyle/>
          <a:p>
            <a:r>
              <a:rPr lang="fr-FR" sz="1600" dirty="0"/>
              <a:t>observâmes</a:t>
            </a:r>
          </a:p>
        </p:txBody>
      </p:sp>
      <p:sp>
        <p:nvSpPr>
          <p:cNvPr id="4" name="ZoneTexte 3">
            <a:extLst>
              <a:ext uri="{FF2B5EF4-FFF2-40B4-BE49-F238E27FC236}">
                <a16:creationId xmlns:a16="http://schemas.microsoft.com/office/drawing/2014/main" id="{58496116-1439-4D5C-A32A-585BF6C49529}"/>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408099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476672"/>
            <a:ext cx="7848872" cy="5302990"/>
          </a:xfrm>
          <a:prstGeom prst="rect">
            <a:avLst/>
          </a:prstGeom>
        </p:spPr>
        <p:txBody>
          <a:bodyPr wrap="square">
            <a:spAutoFit/>
          </a:bodyPr>
          <a:lstStyle/>
          <a:p>
            <a:pPr marL="342900" indent="-342900">
              <a:lnSpc>
                <a:spcPct val="115000"/>
              </a:lnSpc>
              <a:spcAft>
                <a:spcPts val="1000"/>
              </a:spcAft>
              <a:buAutoNum type="arabicParenR"/>
            </a:pPr>
            <a:r>
              <a:rPr lang="fr-FR" sz="1600" b="1" u="sng" dirty="0">
                <a:latin typeface="Calibri" panose="020F0502020204030204" pitchFamily="34" charset="0"/>
                <a:ea typeface="Calibri" panose="020F0502020204030204" pitchFamily="34" charset="0"/>
                <a:cs typeface="Times New Roman" panose="02020603050405020304" pitchFamily="18" charset="0"/>
              </a:rPr>
              <a:t>Ensemble, repérons les verbes du 1</a:t>
            </a:r>
            <a:r>
              <a:rPr lang="fr-FR" sz="1600" b="1" u="sng" baseline="30000" dirty="0">
                <a:latin typeface="Calibri" panose="020F0502020204030204" pitchFamily="34" charset="0"/>
                <a:ea typeface="Calibri" panose="020F0502020204030204" pitchFamily="34" charset="0"/>
                <a:cs typeface="Times New Roman" panose="02020603050405020304" pitchFamily="18" charset="0"/>
              </a:rPr>
              <a:t>er</a:t>
            </a:r>
            <a:r>
              <a:rPr lang="fr-FR" sz="1600" b="1" u="sng" dirty="0">
                <a:latin typeface="Calibri" panose="020F0502020204030204" pitchFamily="34" charset="0"/>
                <a:ea typeface="Calibri" panose="020F0502020204030204" pitchFamily="34" charset="0"/>
                <a:cs typeface="Times New Roman" panose="02020603050405020304" pitchFamily="18" charset="0"/>
              </a:rPr>
              <a:t> et 2</a:t>
            </a:r>
            <a:r>
              <a:rPr lang="fr-FR" sz="1600" b="1" u="sng" baseline="30000" dirty="0">
                <a:latin typeface="Calibri" panose="020F0502020204030204" pitchFamily="34" charset="0"/>
                <a:ea typeface="Calibri" panose="020F0502020204030204" pitchFamily="34" charset="0"/>
                <a:cs typeface="Times New Roman" panose="02020603050405020304" pitchFamily="18" charset="0"/>
              </a:rPr>
              <a:t>ème</a:t>
            </a:r>
            <a:r>
              <a:rPr lang="fr-FR" sz="1600" b="1" u="sng" dirty="0">
                <a:latin typeface="Calibri" panose="020F0502020204030204" pitchFamily="34" charset="0"/>
                <a:ea typeface="Calibri" panose="020F0502020204030204" pitchFamily="34" charset="0"/>
                <a:cs typeface="Times New Roman" panose="02020603050405020304" pitchFamily="18" charset="0"/>
              </a:rPr>
              <a:t> au passé simple</a:t>
            </a:r>
          </a:p>
          <a:p>
            <a:pPr marL="342900" indent="-342900">
              <a:lnSpc>
                <a:spcPct val="115000"/>
              </a:lnSpc>
              <a:spcAft>
                <a:spcPts val="1000"/>
              </a:spcAft>
              <a:buAutoNum type="arabicParenR"/>
            </a:pPr>
            <a:r>
              <a:rPr lang="fr-FR" sz="1600" b="1" u="sng" dirty="0">
                <a:latin typeface="Calibri" panose="020F0502020204030204" pitchFamily="34" charset="0"/>
                <a:ea typeface="Calibri" panose="020F0502020204030204" pitchFamily="34" charset="0"/>
                <a:cs typeface="Times New Roman" panose="02020603050405020304" pitchFamily="18" charset="0"/>
              </a:rPr>
              <a:t>Entoure les verbes du 3è groupe conjugués au passé simple et surligne leurs terminaisons.</a:t>
            </a:r>
          </a:p>
          <a:p>
            <a:pPr marL="342900" indent="-342900">
              <a:lnSpc>
                <a:spcPct val="115000"/>
              </a:lnSpc>
              <a:spcAft>
                <a:spcPts val="1000"/>
              </a:spcAft>
              <a:buAutoNum type="arabicParenR"/>
            </a:pPr>
            <a:r>
              <a:rPr lang="fr-FR" sz="1600" b="1" u="sng" dirty="0">
                <a:latin typeface="Calibri" panose="020F0502020204030204" pitchFamily="34" charset="0"/>
                <a:ea typeface="Calibri" panose="020F0502020204030204" pitchFamily="34" charset="0"/>
                <a:cs typeface="Times New Roman" panose="02020603050405020304" pitchFamily="18" charset="0"/>
              </a:rPr>
              <a:t>Classe les verbes du 3è groupe dans le tableau et écris leur infinitif.</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Quand il fit     enfin nuit, Manon, Sacha et moi filâmes    jusqu’au manoir. Tout était silencieux. Seules les feuilles mortes qui craquaient sous nos pas brisaient le silence de la nuit. On entendait parfois une chouette hululer. </a:t>
            </a:r>
          </a:p>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Arrivé à destination, je poussai  la porte du manoir réputé hanté. Sans faire de bruit, je pris   la torche qui se trouvait à l’entrée et je fis    signe à Sacha et Manon de me suivre. Nous avançâmes sur la pointe de nos orteils jusqu’aux pieds de l’immense escalier en bois. </a:t>
            </a:r>
          </a:p>
        </p:txBody>
      </p:sp>
      <p:sp>
        <p:nvSpPr>
          <p:cNvPr id="5" name="ZoneTexte 4"/>
          <p:cNvSpPr txBox="1"/>
          <p:nvPr/>
        </p:nvSpPr>
        <p:spPr>
          <a:xfrm>
            <a:off x="5652120" y="2060848"/>
            <a:ext cx="1008112" cy="400110"/>
          </a:xfrm>
          <a:prstGeom prst="rect">
            <a:avLst/>
          </a:prstGeom>
          <a:solidFill>
            <a:srgbClr val="FFFF00"/>
          </a:solidFill>
        </p:spPr>
        <p:txBody>
          <a:bodyPr wrap="square" rtlCol="0">
            <a:spAutoFit/>
          </a:bodyPr>
          <a:lstStyle/>
          <a:p>
            <a:pPr algn="ctr"/>
            <a:r>
              <a:rPr lang="fr-FR" sz="2000" dirty="0"/>
              <a:t>filâmes</a:t>
            </a:r>
          </a:p>
        </p:txBody>
      </p:sp>
      <p:sp>
        <p:nvSpPr>
          <p:cNvPr id="6" name="ZoneTexte 5"/>
          <p:cNvSpPr txBox="1"/>
          <p:nvPr/>
        </p:nvSpPr>
        <p:spPr>
          <a:xfrm>
            <a:off x="4837216" y="4873746"/>
            <a:ext cx="1318960" cy="369332"/>
          </a:xfrm>
          <a:prstGeom prst="rect">
            <a:avLst/>
          </a:prstGeom>
          <a:solidFill>
            <a:srgbClr val="FFFF00"/>
          </a:solidFill>
        </p:spPr>
        <p:txBody>
          <a:bodyPr wrap="square" rtlCol="0">
            <a:spAutoFit/>
          </a:bodyPr>
          <a:lstStyle/>
          <a:p>
            <a:r>
              <a:rPr lang="fr-FR" dirty="0"/>
              <a:t>avançâmes</a:t>
            </a:r>
          </a:p>
        </p:txBody>
      </p:sp>
      <p:sp>
        <p:nvSpPr>
          <p:cNvPr id="2" name="ZoneTexte 1"/>
          <p:cNvSpPr txBox="1"/>
          <p:nvPr/>
        </p:nvSpPr>
        <p:spPr>
          <a:xfrm>
            <a:off x="1691680" y="2064296"/>
            <a:ext cx="432048" cy="400110"/>
          </a:xfrm>
          <a:prstGeom prst="rect">
            <a:avLst/>
          </a:prstGeom>
          <a:solidFill>
            <a:schemeClr val="accent4">
              <a:lumMod val="60000"/>
              <a:lumOff val="40000"/>
            </a:schemeClr>
          </a:solidFill>
        </p:spPr>
        <p:txBody>
          <a:bodyPr wrap="square" rtlCol="0">
            <a:spAutoFit/>
          </a:bodyPr>
          <a:lstStyle/>
          <a:p>
            <a:r>
              <a:rPr lang="fr-FR" sz="2000" dirty="0"/>
              <a:t>fit</a:t>
            </a:r>
          </a:p>
        </p:txBody>
      </p:sp>
      <p:sp>
        <p:nvSpPr>
          <p:cNvPr id="7" name="ZoneTexte 6"/>
          <p:cNvSpPr txBox="1"/>
          <p:nvPr/>
        </p:nvSpPr>
        <p:spPr>
          <a:xfrm flipH="1">
            <a:off x="2483768" y="4412091"/>
            <a:ext cx="568729" cy="400110"/>
          </a:xfrm>
          <a:prstGeom prst="rect">
            <a:avLst/>
          </a:prstGeom>
          <a:solidFill>
            <a:schemeClr val="accent4">
              <a:lumMod val="60000"/>
              <a:lumOff val="40000"/>
            </a:schemeClr>
          </a:solidFill>
        </p:spPr>
        <p:txBody>
          <a:bodyPr wrap="square" rtlCol="0">
            <a:spAutoFit/>
          </a:bodyPr>
          <a:lstStyle/>
          <a:p>
            <a:r>
              <a:rPr lang="fr-FR" sz="2000" dirty="0"/>
              <a:t>pris</a:t>
            </a:r>
          </a:p>
        </p:txBody>
      </p:sp>
      <p:sp>
        <p:nvSpPr>
          <p:cNvPr id="8" name="ZoneTexte 7"/>
          <p:cNvSpPr txBox="1"/>
          <p:nvPr/>
        </p:nvSpPr>
        <p:spPr>
          <a:xfrm>
            <a:off x="3347864" y="3927539"/>
            <a:ext cx="936104" cy="369332"/>
          </a:xfrm>
          <a:prstGeom prst="rect">
            <a:avLst/>
          </a:prstGeom>
          <a:solidFill>
            <a:srgbClr val="FFFF00"/>
          </a:solidFill>
        </p:spPr>
        <p:txBody>
          <a:bodyPr wrap="square" rtlCol="0">
            <a:spAutoFit/>
          </a:bodyPr>
          <a:lstStyle/>
          <a:p>
            <a:r>
              <a:rPr lang="fr-FR" dirty="0"/>
              <a:t>poussai</a:t>
            </a:r>
          </a:p>
        </p:txBody>
      </p:sp>
      <p:sp>
        <p:nvSpPr>
          <p:cNvPr id="9" name="ZoneTexte 8"/>
          <p:cNvSpPr txBox="1"/>
          <p:nvPr/>
        </p:nvSpPr>
        <p:spPr>
          <a:xfrm flipH="1">
            <a:off x="7164288" y="4415077"/>
            <a:ext cx="432048" cy="400110"/>
          </a:xfrm>
          <a:prstGeom prst="rect">
            <a:avLst/>
          </a:prstGeom>
          <a:solidFill>
            <a:schemeClr val="accent4">
              <a:lumMod val="60000"/>
              <a:lumOff val="40000"/>
            </a:schemeClr>
          </a:solidFill>
        </p:spPr>
        <p:txBody>
          <a:bodyPr wrap="square" rtlCol="0">
            <a:spAutoFit/>
          </a:bodyPr>
          <a:lstStyle/>
          <a:p>
            <a:r>
              <a:rPr lang="fr-FR" sz="2000" dirty="0"/>
              <a:t>fis</a:t>
            </a:r>
          </a:p>
        </p:txBody>
      </p:sp>
      <p:sp>
        <p:nvSpPr>
          <p:cNvPr id="10" name="ZoneTexte 9">
            <a:extLst>
              <a:ext uri="{FF2B5EF4-FFF2-40B4-BE49-F238E27FC236}">
                <a16:creationId xmlns:a16="http://schemas.microsoft.com/office/drawing/2014/main" id="{CA7C8541-06EB-4318-AD55-6A340ADC8CF7}"/>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216884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61958"/>
            <a:ext cx="7488832" cy="5170646"/>
          </a:xfrm>
          <a:prstGeom prst="rect">
            <a:avLst/>
          </a:prstGeom>
        </p:spPr>
        <p:txBody>
          <a:bodyPr wrap="square">
            <a:spAutoFit/>
          </a:bodyPr>
          <a:lstStyle/>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Soudain, nous entendîmes un grincement suivi de bruits de pas. Sacha dut avoir peur car je le vis  plaquer sa main contre sa bouche pour étouffer un cri. Nous observâmes l’endroit d’où provenaient les sons. Pétrifiés par l’angoisse, nous n’ eûmes   pas le courage de détaler de cet endroit maudit. Je tins   alors plus fermement ma torche entre mes mains. Si nous étions attaqués, elle pouvait nous servir d’arme.</a:t>
            </a:r>
          </a:p>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 Qui a eu la bonne idée de venir ici déjà ? dit   Manon en chuchotant.</a:t>
            </a:r>
          </a:p>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 C’est toi !   fis   -je en haussant les épaules. Tu voulais avoir la frousse de ta vie pour Halloween ! Te voilà…</a:t>
            </a:r>
          </a:p>
          <a:p>
            <a:pPr algn="just">
              <a:lnSpc>
                <a:spcPct val="150000"/>
              </a:lnSpc>
              <a:spcAft>
                <a:spcPts val="0"/>
              </a:spcAft>
            </a:pPr>
            <a:r>
              <a:rPr lang="fr-FR" sz="2000" dirty="0">
                <a:latin typeface="Calibri" panose="020F0502020204030204" pitchFamily="34" charset="0"/>
                <a:ea typeface="Calibri" panose="020F0502020204030204" pitchFamily="34" charset="0"/>
                <a:cs typeface="Times New Roman" panose="02020603050405020304" pitchFamily="18" charset="0"/>
              </a:rPr>
              <a:t>Je n’eus pas le temps d’achever ma phrase qu’une silhouette encapuchonnée apparut     devant nous. ]</a:t>
            </a:r>
          </a:p>
        </p:txBody>
      </p:sp>
      <p:sp>
        <p:nvSpPr>
          <p:cNvPr id="5" name="ZoneTexte 4"/>
          <p:cNvSpPr txBox="1"/>
          <p:nvPr/>
        </p:nvSpPr>
        <p:spPr>
          <a:xfrm>
            <a:off x="3011252" y="1713453"/>
            <a:ext cx="1359768" cy="369332"/>
          </a:xfrm>
          <a:prstGeom prst="rect">
            <a:avLst/>
          </a:prstGeom>
          <a:solidFill>
            <a:srgbClr val="FFFF00"/>
          </a:solidFill>
        </p:spPr>
        <p:txBody>
          <a:bodyPr wrap="square" rtlCol="0">
            <a:spAutoFit/>
          </a:bodyPr>
          <a:lstStyle/>
          <a:p>
            <a:r>
              <a:rPr lang="fr-FR" dirty="0"/>
              <a:t>observâmes</a:t>
            </a:r>
          </a:p>
        </p:txBody>
      </p:sp>
      <p:sp>
        <p:nvSpPr>
          <p:cNvPr id="4" name="ZoneTexte 3"/>
          <p:cNvSpPr txBox="1"/>
          <p:nvPr/>
        </p:nvSpPr>
        <p:spPr>
          <a:xfrm flipH="1">
            <a:off x="2267744" y="764704"/>
            <a:ext cx="1440160" cy="400110"/>
          </a:xfrm>
          <a:prstGeom prst="rect">
            <a:avLst/>
          </a:prstGeom>
          <a:solidFill>
            <a:schemeClr val="accent4">
              <a:lumMod val="60000"/>
              <a:lumOff val="40000"/>
            </a:schemeClr>
          </a:solidFill>
        </p:spPr>
        <p:txBody>
          <a:bodyPr wrap="square" rtlCol="0">
            <a:spAutoFit/>
          </a:bodyPr>
          <a:lstStyle/>
          <a:p>
            <a:r>
              <a:rPr lang="fr-FR" sz="2000" dirty="0"/>
              <a:t>entendîmes</a:t>
            </a:r>
          </a:p>
        </p:txBody>
      </p:sp>
      <p:sp>
        <p:nvSpPr>
          <p:cNvPr id="6" name="ZoneTexte 5"/>
          <p:cNvSpPr txBox="1"/>
          <p:nvPr/>
        </p:nvSpPr>
        <p:spPr>
          <a:xfrm flipH="1">
            <a:off x="539552" y="1208399"/>
            <a:ext cx="639688" cy="400110"/>
          </a:xfrm>
          <a:prstGeom prst="rect">
            <a:avLst/>
          </a:prstGeom>
          <a:solidFill>
            <a:schemeClr val="accent4">
              <a:lumMod val="60000"/>
              <a:lumOff val="40000"/>
            </a:schemeClr>
          </a:solidFill>
        </p:spPr>
        <p:txBody>
          <a:bodyPr wrap="square" rtlCol="0">
            <a:spAutoFit/>
          </a:bodyPr>
          <a:lstStyle/>
          <a:p>
            <a:r>
              <a:rPr lang="fr-FR" sz="2000" dirty="0"/>
              <a:t>dut</a:t>
            </a:r>
          </a:p>
        </p:txBody>
      </p:sp>
      <p:sp>
        <p:nvSpPr>
          <p:cNvPr id="7" name="ZoneTexte 6"/>
          <p:cNvSpPr txBox="1"/>
          <p:nvPr/>
        </p:nvSpPr>
        <p:spPr>
          <a:xfrm flipH="1">
            <a:off x="3275856" y="1208399"/>
            <a:ext cx="487288" cy="400110"/>
          </a:xfrm>
          <a:prstGeom prst="rect">
            <a:avLst/>
          </a:prstGeom>
          <a:solidFill>
            <a:schemeClr val="accent4">
              <a:lumMod val="60000"/>
              <a:lumOff val="40000"/>
            </a:schemeClr>
          </a:solidFill>
        </p:spPr>
        <p:txBody>
          <a:bodyPr wrap="square" rtlCol="0">
            <a:spAutoFit/>
          </a:bodyPr>
          <a:lstStyle/>
          <a:p>
            <a:r>
              <a:rPr lang="fr-FR" sz="2000" dirty="0"/>
              <a:t>vis</a:t>
            </a:r>
          </a:p>
        </p:txBody>
      </p:sp>
      <p:sp>
        <p:nvSpPr>
          <p:cNvPr id="8" name="ZoneTexte 7"/>
          <p:cNvSpPr txBox="1"/>
          <p:nvPr/>
        </p:nvSpPr>
        <p:spPr>
          <a:xfrm flipH="1">
            <a:off x="4124046" y="2100918"/>
            <a:ext cx="927720" cy="400110"/>
          </a:xfrm>
          <a:prstGeom prst="rect">
            <a:avLst/>
          </a:prstGeom>
          <a:solidFill>
            <a:schemeClr val="accent4">
              <a:lumMod val="60000"/>
              <a:lumOff val="40000"/>
            </a:schemeClr>
          </a:solidFill>
        </p:spPr>
        <p:txBody>
          <a:bodyPr wrap="square" rtlCol="0">
            <a:spAutoFit/>
          </a:bodyPr>
          <a:lstStyle/>
          <a:p>
            <a:r>
              <a:rPr lang="fr-FR" sz="2000" dirty="0"/>
              <a:t>eûmes</a:t>
            </a:r>
          </a:p>
        </p:txBody>
      </p:sp>
      <p:sp>
        <p:nvSpPr>
          <p:cNvPr id="9" name="ZoneTexte 8"/>
          <p:cNvSpPr txBox="1"/>
          <p:nvPr/>
        </p:nvSpPr>
        <p:spPr>
          <a:xfrm flipH="1">
            <a:off x="3095354" y="2501028"/>
            <a:ext cx="567680" cy="400110"/>
          </a:xfrm>
          <a:prstGeom prst="rect">
            <a:avLst/>
          </a:prstGeom>
          <a:solidFill>
            <a:schemeClr val="accent4">
              <a:lumMod val="60000"/>
              <a:lumOff val="40000"/>
            </a:schemeClr>
          </a:solidFill>
        </p:spPr>
        <p:txBody>
          <a:bodyPr wrap="square" rtlCol="0">
            <a:spAutoFit/>
          </a:bodyPr>
          <a:lstStyle/>
          <a:p>
            <a:r>
              <a:rPr lang="fr-FR" sz="2000" dirty="0"/>
              <a:t>tins</a:t>
            </a:r>
          </a:p>
        </p:txBody>
      </p:sp>
      <p:sp>
        <p:nvSpPr>
          <p:cNvPr id="10" name="ZoneTexte 9"/>
          <p:cNvSpPr txBox="1"/>
          <p:nvPr/>
        </p:nvSpPr>
        <p:spPr>
          <a:xfrm flipH="1">
            <a:off x="5220072" y="3501008"/>
            <a:ext cx="527484" cy="400110"/>
          </a:xfrm>
          <a:prstGeom prst="rect">
            <a:avLst/>
          </a:prstGeom>
          <a:solidFill>
            <a:schemeClr val="accent4">
              <a:lumMod val="60000"/>
              <a:lumOff val="40000"/>
            </a:schemeClr>
          </a:solidFill>
        </p:spPr>
        <p:txBody>
          <a:bodyPr wrap="square" rtlCol="0">
            <a:spAutoFit/>
          </a:bodyPr>
          <a:lstStyle/>
          <a:p>
            <a:r>
              <a:rPr lang="fr-FR" sz="2000" dirty="0"/>
              <a:t>dit</a:t>
            </a:r>
          </a:p>
        </p:txBody>
      </p:sp>
      <p:sp>
        <p:nvSpPr>
          <p:cNvPr id="11" name="ZoneTexte 10"/>
          <p:cNvSpPr txBox="1"/>
          <p:nvPr/>
        </p:nvSpPr>
        <p:spPr>
          <a:xfrm flipH="1">
            <a:off x="2026576" y="3901118"/>
            <a:ext cx="482336" cy="400110"/>
          </a:xfrm>
          <a:prstGeom prst="rect">
            <a:avLst/>
          </a:prstGeom>
          <a:solidFill>
            <a:schemeClr val="accent4">
              <a:lumMod val="60000"/>
              <a:lumOff val="40000"/>
            </a:schemeClr>
          </a:solidFill>
        </p:spPr>
        <p:txBody>
          <a:bodyPr wrap="square" rtlCol="0">
            <a:spAutoFit/>
          </a:bodyPr>
          <a:lstStyle/>
          <a:p>
            <a:r>
              <a:rPr lang="fr-FR" sz="2000" dirty="0"/>
              <a:t>fis</a:t>
            </a:r>
          </a:p>
        </p:txBody>
      </p:sp>
      <p:sp>
        <p:nvSpPr>
          <p:cNvPr id="12" name="ZoneTexte 11"/>
          <p:cNvSpPr txBox="1"/>
          <p:nvPr/>
        </p:nvSpPr>
        <p:spPr>
          <a:xfrm flipH="1">
            <a:off x="1331640" y="4869160"/>
            <a:ext cx="545960" cy="400110"/>
          </a:xfrm>
          <a:prstGeom prst="rect">
            <a:avLst/>
          </a:prstGeom>
          <a:solidFill>
            <a:schemeClr val="accent4">
              <a:lumMod val="60000"/>
              <a:lumOff val="40000"/>
            </a:schemeClr>
          </a:solidFill>
        </p:spPr>
        <p:txBody>
          <a:bodyPr wrap="square" rtlCol="0">
            <a:spAutoFit/>
          </a:bodyPr>
          <a:lstStyle/>
          <a:p>
            <a:r>
              <a:rPr lang="fr-FR" sz="2000" dirty="0"/>
              <a:t>eus</a:t>
            </a:r>
          </a:p>
        </p:txBody>
      </p:sp>
      <p:sp>
        <p:nvSpPr>
          <p:cNvPr id="13" name="ZoneTexte 12"/>
          <p:cNvSpPr txBox="1"/>
          <p:nvPr/>
        </p:nvSpPr>
        <p:spPr>
          <a:xfrm flipH="1">
            <a:off x="2472172" y="5321945"/>
            <a:ext cx="1047328" cy="400110"/>
          </a:xfrm>
          <a:prstGeom prst="rect">
            <a:avLst/>
          </a:prstGeom>
          <a:solidFill>
            <a:schemeClr val="accent4">
              <a:lumMod val="60000"/>
              <a:lumOff val="40000"/>
            </a:schemeClr>
          </a:solidFill>
        </p:spPr>
        <p:txBody>
          <a:bodyPr wrap="square" rtlCol="0">
            <a:spAutoFit/>
          </a:bodyPr>
          <a:lstStyle/>
          <a:p>
            <a:r>
              <a:rPr lang="fr-FR" sz="2000" dirty="0"/>
              <a:t>apparut</a:t>
            </a:r>
          </a:p>
        </p:txBody>
      </p:sp>
      <p:sp>
        <p:nvSpPr>
          <p:cNvPr id="14" name="ZoneTexte 13">
            <a:extLst>
              <a:ext uri="{FF2B5EF4-FFF2-40B4-BE49-F238E27FC236}">
                <a16:creationId xmlns:a16="http://schemas.microsoft.com/office/drawing/2014/main" id="{CEA78D4A-A619-4A8F-BE89-52112F4A0E7D}"/>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133004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886967791"/>
              </p:ext>
            </p:extLst>
          </p:nvPr>
        </p:nvGraphicFramePr>
        <p:xfrm>
          <a:off x="251520" y="692696"/>
          <a:ext cx="8640960" cy="6060059"/>
        </p:xfrm>
        <a:graphic>
          <a:graphicData uri="http://schemas.openxmlformats.org/drawingml/2006/table">
            <a:tbl>
              <a:tblPr firstRow="1" firstCol="1" bandRow="1">
                <a:tableStyleId>{5940675A-B579-460E-94D1-54222C63F5DA}</a:tableStyleId>
              </a:tblPr>
              <a:tblGrid>
                <a:gridCol w="1832784">
                  <a:extLst>
                    <a:ext uri="{9D8B030D-6E8A-4147-A177-3AD203B41FA5}">
                      <a16:colId xmlns:a16="http://schemas.microsoft.com/office/drawing/2014/main" val="1760930627"/>
                    </a:ext>
                  </a:extLst>
                </a:gridCol>
                <a:gridCol w="1047129">
                  <a:extLst>
                    <a:ext uri="{9D8B030D-6E8A-4147-A177-3AD203B41FA5}">
                      <a16:colId xmlns:a16="http://schemas.microsoft.com/office/drawing/2014/main" val="2804987750"/>
                    </a:ext>
                  </a:extLst>
                </a:gridCol>
                <a:gridCol w="1997733">
                  <a:extLst>
                    <a:ext uri="{9D8B030D-6E8A-4147-A177-3AD203B41FA5}">
                      <a16:colId xmlns:a16="http://schemas.microsoft.com/office/drawing/2014/main" val="2784564979"/>
                    </a:ext>
                  </a:extLst>
                </a:gridCol>
                <a:gridCol w="882790">
                  <a:extLst>
                    <a:ext uri="{9D8B030D-6E8A-4147-A177-3AD203B41FA5}">
                      <a16:colId xmlns:a16="http://schemas.microsoft.com/office/drawing/2014/main" val="2647575928"/>
                    </a:ext>
                  </a:extLst>
                </a:gridCol>
                <a:gridCol w="1970242">
                  <a:extLst>
                    <a:ext uri="{9D8B030D-6E8A-4147-A177-3AD203B41FA5}">
                      <a16:colId xmlns:a16="http://schemas.microsoft.com/office/drawing/2014/main" val="3993313915"/>
                    </a:ext>
                  </a:extLst>
                </a:gridCol>
                <a:gridCol w="910282">
                  <a:extLst>
                    <a:ext uri="{9D8B030D-6E8A-4147-A177-3AD203B41FA5}">
                      <a16:colId xmlns:a16="http://schemas.microsoft.com/office/drawing/2014/main" val="246949284"/>
                    </a:ext>
                  </a:extLst>
                </a:gridCol>
              </a:tblGrid>
              <a:tr h="264157">
                <a:tc>
                  <a:txBody>
                    <a:bodyPr/>
                    <a:lstStyle/>
                    <a:p>
                      <a:pPr algn="ctr">
                        <a:lnSpc>
                          <a:spcPct val="115000"/>
                        </a:lnSpc>
                        <a:spcAft>
                          <a:spcPts val="0"/>
                        </a:spcAft>
                      </a:pPr>
                      <a:r>
                        <a:rPr lang="fr-FR" sz="1600" b="1" dirty="0">
                          <a:solidFill>
                            <a:schemeClr val="tx1"/>
                          </a:solidFill>
                          <a:effectLst/>
                        </a:rPr>
                        <a:t>Terminaisons avec     I</a:t>
                      </a:r>
                      <a:endParaRPr lang="fr-F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gn="ctr">
                        <a:lnSpc>
                          <a:spcPct val="115000"/>
                        </a:lnSpc>
                        <a:spcAft>
                          <a:spcPts val="0"/>
                        </a:spcAft>
                      </a:pPr>
                      <a:r>
                        <a:rPr lang="fr-FR" sz="1600" b="1">
                          <a:solidFill>
                            <a:schemeClr val="tx1"/>
                          </a:solidFill>
                          <a:effectLst/>
                        </a:rPr>
                        <a:t>infinitif</a:t>
                      </a:r>
                      <a:endParaRPr lang="fr-FR"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gn="ctr">
                        <a:lnSpc>
                          <a:spcPct val="115000"/>
                        </a:lnSpc>
                        <a:spcAft>
                          <a:spcPts val="0"/>
                        </a:spcAft>
                      </a:pPr>
                      <a:r>
                        <a:rPr lang="fr-FR" sz="1600" b="1" dirty="0">
                          <a:effectLst/>
                        </a:rPr>
                        <a:t>Terminaisons avec   U</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gn="ctr">
                        <a:lnSpc>
                          <a:spcPct val="115000"/>
                        </a:lnSpc>
                        <a:spcAft>
                          <a:spcPts val="0"/>
                        </a:spcAft>
                      </a:pPr>
                      <a:r>
                        <a:rPr lang="fr-FR" sz="1600" b="1">
                          <a:effectLst/>
                        </a:rPr>
                        <a:t>infinitif</a:t>
                      </a:r>
                      <a:endParaRPr lang="fr-FR" sz="1600" b="1">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gn="ctr">
                        <a:lnSpc>
                          <a:spcPct val="115000"/>
                        </a:lnSpc>
                        <a:spcAft>
                          <a:spcPts val="0"/>
                        </a:spcAft>
                      </a:pPr>
                      <a:r>
                        <a:rPr lang="fr-FR" sz="1600" b="1" dirty="0">
                          <a:effectLst/>
                        </a:rPr>
                        <a:t>Terminaisons avec  IN</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gn="ctr">
                        <a:lnSpc>
                          <a:spcPct val="115000"/>
                        </a:lnSpc>
                        <a:spcAft>
                          <a:spcPts val="0"/>
                        </a:spcAft>
                      </a:pPr>
                      <a:r>
                        <a:rPr lang="fr-FR" sz="1600" b="1" dirty="0">
                          <a:effectLst/>
                        </a:rPr>
                        <a:t>infinitif</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2890094032"/>
                  </a:ext>
                </a:extLst>
              </a:tr>
              <a:tr h="264157">
                <a:tc>
                  <a:txBody>
                    <a:bodyPr/>
                    <a:lstStyle/>
                    <a:p>
                      <a:pPr>
                        <a:lnSpc>
                          <a:spcPct val="115000"/>
                        </a:lnSpc>
                        <a:spcAft>
                          <a:spcPts val="0"/>
                        </a:spcAft>
                      </a:pPr>
                      <a:r>
                        <a:rPr lang="fr-FR" sz="1000" dirty="0">
                          <a:solidFill>
                            <a:schemeClr val="tx1"/>
                          </a:solidFill>
                          <a:effectLst/>
                        </a:rPr>
                        <a:t> </a:t>
                      </a:r>
                    </a:p>
                    <a:p>
                      <a:pPr>
                        <a:lnSpc>
                          <a:spcPct val="115000"/>
                        </a:lnSpc>
                        <a:spcAft>
                          <a:spcPts val="0"/>
                        </a:spcAft>
                      </a:pP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a:solidFill>
                            <a:schemeClr val="tx1"/>
                          </a:solidFill>
                          <a:effectLst/>
                        </a:rPr>
                        <a:t> </a:t>
                      </a:r>
                      <a:endParaRPr lang="fr-FR"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1891734172"/>
                  </a:ext>
                </a:extLst>
              </a:tr>
              <a:tr h="264157">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endParaRPr lang="fr-FR" sz="1000" dirty="0">
                        <a:solidFill>
                          <a:schemeClr val="tx1"/>
                        </a:solidFill>
                        <a:effectLst/>
                      </a:endParaRPr>
                    </a:p>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a:solidFill>
                            <a:schemeClr val="tx1"/>
                          </a:solidFill>
                          <a:effectLst/>
                        </a:rPr>
                        <a:t> </a:t>
                      </a:r>
                      <a:endParaRPr lang="fr-FR"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3162783287"/>
                  </a:ext>
                </a:extLst>
              </a:tr>
              <a:tr h="264157">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endParaRPr lang="fr-FR" sz="1000" dirty="0">
                        <a:solidFill>
                          <a:schemeClr val="tx1"/>
                        </a:solidFill>
                        <a:effectLst/>
                      </a:endParaRPr>
                    </a:p>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3715840949"/>
                  </a:ext>
                </a:extLst>
              </a:tr>
              <a:tr h="353296">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p>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2331214698"/>
                  </a:ext>
                </a:extLst>
              </a:tr>
              <a:tr h="353296">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p>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2718885963"/>
                  </a:ext>
                </a:extLst>
              </a:tr>
              <a:tr h="353296">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p>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3952187245"/>
                  </a:ext>
                </a:extLst>
              </a:tr>
              <a:tr h="353296">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p>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351705402"/>
                  </a:ext>
                </a:extLst>
              </a:tr>
              <a:tr h="264157">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p>
                    <a:p>
                      <a:pPr>
                        <a:lnSpc>
                          <a:spcPct val="115000"/>
                        </a:lnSpc>
                        <a:spcAft>
                          <a:spcPts val="0"/>
                        </a:spcAft>
                      </a:pP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2288606636"/>
                  </a:ext>
                </a:extLst>
              </a:tr>
              <a:tr h="264157">
                <a:tc>
                  <a:txBody>
                    <a:bodyPr/>
                    <a:lstStyle/>
                    <a:p>
                      <a:pPr>
                        <a:lnSpc>
                          <a:spcPct val="115000"/>
                        </a:lnSpc>
                        <a:spcAft>
                          <a:spcPts val="0"/>
                        </a:spcAft>
                      </a:pPr>
                      <a:endParaRPr lang="fr-FR" sz="1000" dirty="0">
                        <a:solidFill>
                          <a:schemeClr val="tx1"/>
                        </a:solidFill>
                        <a:effectLst/>
                      </a:endParaRPr>
                    </a:p>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2">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accent5">
                        <a:lumMod val="20000"/>
                        <a:lumOff val="80000"/>
                      </a:schemeClr>
                    </a:solidFill>
                  </a:tcPr>
                </a:tc>
                <a:tc>
                  <a:txBody>
                    <a:bodyPr/>
                    <a:lstStyle/>
                    <a:p>
                      <a:pPr>
                        <a:lnSpc>
                          <a:spcPct val="115000"/>
                        </a:lnSpc>
                        <a:spcAft>
                          <a:spcPts val="0"/>
                        </a:spcAft>
                      </a:pPr>
                      <a:r>
                        <a:rPr lang="fr-FR"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tc>
                  <a:txBody>
                    <a:bodyPr/>
                    <a:lstStyle/>
                    <a:p>
                      <a:pPr>
                        <a:lnSpc>
                          <a:spcPct val="115000"/>
                        </a:lnSpc>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9" marR="62839" marT="0" marB="0">
                    <a:solidFill>
                      <a:schemeClr val="bg1">
                        <a:lumMod val="95000"/>
                      </a:schemeClr>
                    </a:solidFill>
                  </a:tcPr>
                </a:tc>
                <a:extLst>
                  <a:ext uri="{0D108BD9-81ED-4DB2-BD59-A6C34878D82A}">
                    <a16:rowId xmlns:a16="http://schemas.microsoft.com/office/drawing/2014/main" val="1674823764"/>
                  </a:ext>
                </a:extLst>
              </a:tr>
            </a:tbl>
          </a:graphicData>
        </a:graphic>
      </p:graphicFrame>
      <p:sp>
        <p:nvSpPr>
          <p:cNvPr id="5" name="ZoneTexte 4"/>
          <p:cNvSpPr txBox="1"/>
          <p:nvPr/>
        </p:nvSpPr>
        <p:spPr>
          <a:xfrm>
            <a:off x="227912" y="116632"/>
            <a:ext cx="432048" cy="400110"/>
          </a:xfrm>
          <a:prstGeom prst="rect">
            <a:avLst/>
          </a:prstGeom>
          <a:solidFill>
            <a:schemeClr val="accent4">
              <a:lumMod val="60000"/>
              <a:lumOff val="40000"/>
            </a:schemeClr>
          </a:solidFill>
        </p:spPr>
        <p:txBody>
          <a:bodyPr wrap="square" rtlCol="0">
            <a:spAutoFit/>
          </a:bodyPr>
          <a:lstStyle/>
          <a:p>
            <a:r>
              <a:rPr lang="fr-FR" sz="2000" dirty="0"/>
              <a:t>fit</a:t>
            </a:r>
          </a:p>
        </p:txBody>
      </p:sp>
      <p:sp>
        <p:nvSpPr>
          <p:cNvPr id="6" name="ZoneTexte 5"/>
          <p:cNvSpPr txBox="1"/>
          <p:nvPr/>
        </p:nvSpPr>
        <p:spPr>
          <a:xfrm flipH="1">
            <a:off x="769552" y="116632"/>
            <a:ext cx="568729" cy="400110"/>
          </a:xfrm>
          <a:prstGeom prst="rect">
            <a:avLst/>
          </a:prstGeom>
          <a:solidFill>
            <a:schemeClr val="accent4">
              <a:lumMod val="60000"/>
              <a:lumOff val="40000"/>
            </a:schemeClr>
          </a:solidFill>
        </p:spPr>
        <p:txBody>
          <a:bodyPr wrap="square" rtlCol="0">
            <a:spAutoFit/>
          </a:bodyPr>
          <a:lstStyle/>
          <a:p>
            <a:r>
              <a:rPr lang="fr-FR" sz="2000" dirty="0"/>
              <a:t>pris</a:t>
            </a:r>
          </a:p>
        </p:txBody>
      </p:sp>
      <p:sp>
        <p:nvSpPr>
          <p:cNvPr id="7" name="ZoneTexte 6"/>
          <p:cNvSpPr txBox="1"/>
          <p:nvPr/>
        </p:nvSpPr>
        <p:spPr>
          <a:xfrm flipH="1">
            <a:off x="1526079" y="116632"/>
            <a:ext cx="432048" cy="400110"/>
          </a:xfrm>
          <a:prstGeom prst="rect">
            <a:avLst/>
          </a:prstGeom>
          <a:solidFill>
            <a:schemeClr val="accent4">
              <a:lumMod val="60000"/>
              <a:lumOff val="40000"/>
            </a:schemeClr>
          </a:solidFill>
        </p:spPr>
        <p:txBody>
          <a:bodyPr wrap="square" rtlCol="0">
            <a:spAutoFit/>
          </a:bodyPr>
          <a:lstStyle/>
          <a:p>
            <a:r>
              <a:rPr lang="fr-FR" sz="2000" dirty="0"/>
              <a:t>fis</a:t>
            </a:r>
          </a:p>
        </p:txBody>
      </p:sp>
      <p:sp>
        <p:nvSpPr>
          <p:cNvPr id="8" name="ZoneTexte 7"/>
          <p:cNvSpPr txBox="1"/>
          <p:nvPr/>
        </p:nvSpPr>
        <p:spPr>
          <a:xfrm flipH="1">
            <a:off x="2832501" y="103110"/>
            <a:ext cx="1440160" cy="400110"/>
          </a:xfrm>
          <a:prstGeom prst="rect">
            <a:avLst/>
          </a:prstGeom>
          <a:solidFill>
            <a:schemeClr val="accent4">
              <a:lumMod val="60000"/>
              <a:lumOff val="40000"/>
            </a:schemeClr>
          </a:solidFill>
        </p:spPr>
        <p:txBody>
          <a:bodyPr wrap="square" rtlCol="0">
            <a:spAutoFit/>
          </a:bodyPr>
          <a:lstStyle/>
          <a:p>
            <a:r>
              <a:rPr lang="fr-FR" sz="2000" dirty="0"/>
              <a:t>entendîmes</a:t>
            </a:r>
          </a:p>
        </p:txBody>
      </p:sp>
      <p:sp>
        <p:nvSpPr>
          <p:cNvPr id="9" name="ZoneTexte 8"/>
          <p:cNvSpPr txBox="1"/>
          <p:nvPr/>
        </p:nvSpPr>
        <p:spPr>
          <a:xfrm flipH="1">
            <a:off x="2099392" y="114538"/>
            <a:ext cx="639688" cy="400110"/>
          </a:xfrm>
          <a:prstGeom prst="rect">
            <a:avLst/>
          </a:prstGeom>
          <a:solidFill>
            <a:schemeClr val="accent4">
              <a:lumMod val="60000"/>
              <a:lumOff val="40000"/>
            </a:schemeClr>
          </a:solidFill>
        </p:spPr>
        <p:txBody>
          <a:bodyPr wrap="square" rtlCol="0">
            <a:spAutoFit/>
          </a:bodyPr>
          <a:lstStyle/>
          <a:p>
            <a:r>
              <a:rPr lang="fr-FR" sz="2000" dirty="0"/>
              <a:t>dut</a:t>
            </a:r>
          </a:p>
        </p:txBody>
      </p:sp>
      <p:sp>
        <p:nvSpPr>
          <p:cNvPr id="10" name="ZoneTexte 9"/>
          <p:cNvSpPr txBox="1"/>
          <p:nvPr/>
        </p:nvSpPr>
        <p:spPr>
          <a:xfrm flipH="1">
            <a:off x="4414843" y="114538"/>
            <a:ext cx="487288" cy="400110"/>
          </a:xfrm>
          <a:prstGeom prst="rect">
            <a:avLst/>
          </a:prstGeom>
          <a:solidFill>
            <a:schemeClr val="accent4">
              <a:lumMod val="60000"/>
              <a:lumOff val="40000"/>
            </a:schemeClr>
          </a:solidFill>
        </p:spPr>
        <p:txBody>
          <a:bodyPr wrap="square" rtlCol="0">
            <a:spAutoFit/>
          </a:bodyPr>
          <a:lstStyle/>
          <a:p>
            <a:r>
              <a:rPr lang="fr-FR" sz="2000" dirty="0"/>
              <a:t>vis</a:t>
            </a:r>
          </a:p>
        </p:txBody>
      </p:sp>
      <p:sp>
        <p:nvSpPr>
          <p:cNvPr id="11" name="ZoneTexte 10"/>
          <p:cNvSpPr txBox="1"/>
          <p:nvPr/>
        </p:nvSpPr>
        <p:spPr>
          <a:xfrm flipH="1">
            <a:off x="5071505" y="114538"/>
            <a:ext cx="927720" cy="400110"/>
          </a:xfrm>
          <a:prstGeom prst="rect">
            <a:avLst/>
          </a:prstGeom>
          <a:solidFill>
            <a:schemeClr val="accent4">
              <a:lumMod val="60000"/>
              <a:lumOff val="40000"/>
            </a:schemeClr>
          </a:solidFill>
        </p:spPr>
        <p:txBody>
          <a:bodyPr wrap="square" rtlCol="0">
            <a:spAutoFit/>
          </a:bodyPr>
          <a:lstStyle/>
          <a:p>
            <a:r>
              <a:rPr lang="fr-FR" sz="2000" dirty="0"/>
              <a:t>eûmes</a:t>
            </a:r>
          </a:p>
        </p:txBody>
      </p:sp>
      <p:sp>
        <p:nvSpPr>
          <p:cNvPr id="12" name="ZoneTexte 11"/>
          <p:cNvSpPr txBox="1"/>
          <p:nvPr/>
        </p:nvSpPr>
        <p:spPr>
          <a:xfrm flipH="1">
            <a:off x="6153899" y="114538"/>
            <a:ext cx="567680" cy="400110"/>
          </a:xfrm>
          <a:prstGeom prst="rect">
            <a:avLst/>
          </a:prstGeom>
          <a:solidFill>
            <a:schemeClr val="accent4">
              <a:lumMod val="60000"/>
              <a:lumOff val="40000"/>
            </a:schemeClr>
          </a:solidFill>
        </p:spPr>
        <p:txBody>
          <a:bodyPr wrap="square" rtlCol="0">
            <a:spAutoFit/>
          </a:bodyPr>
          <a:lstStyle/>
          <a:p>
            <a:r>
              <a:rPr lang="fr-FR" sz="2000" dirty="0"/>
              <a:t>tins</a:t>
            </a:r>
          </a:p>
        </p:txBody>
      </p:sp>
      <p:sp>
        <p:nvSpPr>
          <p:cNvPr id="13" name="ZoneTexte 12"/>
          <p:cNvSpPr txBox="1"/>
          <p:nvPr/>
        </p:nvSpPr>
        <p:spPr>
          <a:xfrm flipH="1">
            <a:off x="6831792" y="120219"/>
            <a:ext cx="527484" cy="400110"/>
          </a:xfrm>
          <a:prstGeom prst="rect">
            <a:avLst/>
          </a:prstGeom>
          <a:solidFill>
            <a:schemeClr val="accent4">
              <a:lumMod val="60000"/>
              <a:lumOff val="40000"/>
            </a:schemeClr>
          </a:solidFill>
        </p:spPr>
        <p:txBody>
          <a:bodyPr wrap="square" rtlCol="0">
            <a:spAutoFit/>
          </a:bodyPr>
          <a:lstStyle/>
          <a:p>
            <a:r>
              <a:rPr lang="fr-FR" sz="2000" dirty="0"/>
              <a:t>dit</a:t>
            </a:r>
          </a:p>
        </p:txBody>
      </p:sp>
      <p:sp>
        <p:nvSpPr>
          <p:cNvPr id="14" name="ZoneTexte 13"/>
          <p:cNvSpPr txBox="1"/>
          <p:nvPr/>
        </p:nvSpPr>
        <p:spPr>
          <a:xfrm flipH="1">
            <a:off x="7469489" y="107773"/>
            <a:ext cx="545960" cy="400110"/>
          </a:xfrm>
          <a:prstGeom prst="rect">
            <a:avLst/>
          </a:prstGeom>
          <a:solidFill>
            <a:schemeClr val="accent4">
              <a:lumMod val="60000"/>
              <a:lumOff val="40000"/>
            </a:schemeClr>
          </a:solidFill>
        </p:spPr>
        <p:txBody>
          <a:bodyPr wrap="square" rtlCol="0">
            <a:spAutoFit/>
          </a:bodyPr>
          <a:lstStyle/>
          <a:p>
            <a:r>
              <a:rPr lang="fr-FR" sz="2000" dirty="0"/>
              <a:t>eus</a:t>
            </a:r>
          </a:p>
        </p:txBody>
      </p:sp>
      <p:sp>
        <p:nvSpPr>
          <p:cNvPr id="15" name="ZoneTexte 14"/>
          <p:cNvSpPr txBox="1"/>
          <p:nvPr/>
        </p:nvSpPr>
        <p:spPr>
          <a:xfrm flipH="1">
            <a:off x="8080850" y="140972"/>
            <a:ext cx="1047328" cy="400110"/>
          </a:xfrm>
          <a:prstGeom prst="rect">
            <a:avLst/>
          </a:prstGeom>
          <a:solidFill>
            <a:schemeClr val="accent4">
              <a:lumMod val="60000"/>
              <a:lumOff val="40000"/>
            </a:schemeClr>
          </a:solidFill>
        </p:spPr>
        <p:txBody>
          <a:bodyPr wrap="square" rtlCol="0">
            <a:spAutoFit/>
          </a:bodyPr>
          <a:lstStyle/>
          <a:p>
            <a:r>
              <a:rPr lang="fr-FR" sz="2000" dirty="0"/>
              <a:t>apparut</a:t>
            </a:r>
          </a:p>
        </p:txBody>
      </p:sp>
      <p:sp>
        <p:nvSpPr>
          <p:cNvPr id="16" name="ZoneTexte 15"/>
          <p:cNvSpPr txBox="1"/>
          <p:nvPr/>
        </p:nvSpPr>
        <p:spPr>
          <a:xfrm>
            <a:off x="2235941" y="1340768"/>
            <a:ext cx="606769" cy="369332"/>
          </a:xfrm>
          <a:prstGeom prst="rect">
            <a:avLst/>
          </a:prstGeom>
          <a:noFill/>
        </p:spPr>
        <p:txBody>
          <a:bodyPr wrap="none" rtlCol="0">
            <a:spAutoFit/>
          </a:bodyPr>
          <a:lstStyle/>
          <a:p>
            <a:r>
              <a:rPr lang="fr-FR" dirty="0"/>
              <a:t>faire</a:t>
            </a:r>
          </a:p>
        </p:txBody>
      </p:sp>
      <p:sp>
        <p:nvSpPr>
          <p:cNvPr id="17" name="ZoneTexte 16"/>
          <p:cNvSpPr txBox="1"/>
          <p:nvPr/>
        </p:nvSpPr>
        <p:spPr>
          <a:xfrm>
            <a:off x="2099392" y="1988840"/>
            <a:ext cx="935256" cy="369332"/>
          </a:xfrm>
          <a:prstGeom prst="rect">
            <a:avLst/>
          </a:prstGeom>
          <a:noFill/>
        </p:spPr>
        <p:txBody>
          <a:bodyPr wrap="none" rtlCol="0">
            <a:spAutoFit/>
          </a:bodyPr>
          <a:lstStyle/>
          <a:p>
            <a:r>
              <a:rPr lang="fr-FR" dirty="0"/>
              <a:t>prendre</a:t>
            </a:r>
          </a:p>
        </p:txBody>
      </p:sp>
      <p:sp>
        <p:nvSpPr>
          <p:cNvPr id="18" name="ZoneTexte 17"/>
          <p:cNvSpPr txBox="1"/>
          <p:nvPr/>
        </p:nvSpPr>
        <p:spPr>
          <a:xfrm>
            <a:off x="2225732" y="2636912"/>
            <a:ext cx="606769" cy="369332"/>
          </a:xfrm>
          <a:prstGeom prst="rect">
            <a:avLst/>
          </a:prstGeom>
          <a:noFill/>
        </p:spPr>
        <p:txBody>
          <a:bodyPr wrap="none" rtlCol="0">
            <a:spAutoFit/>
          </a:bodyPr>
          <a:lstStyle/>
          <a:p>
            <a:r>
              <a:rPr lang="fr-FR" dirty="0"/>
              <a:t>faire</a:t>
            </a:r>
          </a:p>
        </p:txBody>
      </p:sp>
      <p:sp>
        <p:nvSpPr>
          <p:cNvPr id="19" name="ZoneTexte 18"/>
          <p:cNvSpPr txBox="1"/>
          <p:nvPr/>
        </p:nvSpPr>
        <p:spPr>
          <a:xfrm>
            <a:off x="5260825" y="1340768"/>
            <a:ext cx="777713" cy="369332"/>
          </a:xfrm>
          <a:prstGeom prst="rect">
            <a:avLst/>
          </a:prstGeom>
          <a:noFill/>
        </p:spPr>
        <p:txBody>
          <a:bodyPr wrap="none" rtlCol="0">
            <a:spAutoFit/>
          </a:bodyPr>
          <a:lstStyle/>
          <a:p>
            <a:r>
              <a:rPr lang="fr-FR" dirty="0"/>
              <a:t>devoir</a:t>
            </a:r>
          </a:p>
        </p:txBody>
      </p:sp>
      <p:sp>
        <p:nvSpPr>
          <p:cNvPr id="20" name="ZoneTexte 19"/>
          <p:cNvSpPr txBox="1"/>
          <p:nvPr/>
        </p:nvSpPr>
        <p:spPr>
          <a:xfrm>
            <a:off x="2113908" y="3385420"/>
            <a:ext cx="1045864" cy="369332"/>
          </a:xfrm>
          <a:prstGeom prst="rect">
            <a:avLst/>
          </a:prstGeom>
          <a:noFill/>
        </p:spPr>
        <p:txBody>
          <a:bodyPr wrap="none" rtlCol="0">
            <a:spAutoFit/>
          </a:bodyPr>
          <a:lstStyle/>
          <a:p>
            <a:r>
              <a:rPr lang="fr-FR" dirty="0"/>
              <a:t>entendre</a:t>
            </a:r>
          </a:p>
        </p:txBody>
      </p:sp>
      <p:sp>
        <p:nvSpPr>
          <p:cNvPr id="21" name="ZoneTexte 20"/>
          <p:cNvSpPr txBox="1"/>
          <p:nvPr/>
        </p:nvSpPr>
        <p:spPr>
          <a:xfrm>
            <a:off x="2301087" y="4120473"/>
            <a:ext cx="541623" cy="369332"/>
          </a:xfrm>
          <a:prstGeom prst="rect">
            <a:avLst/>
          </a:prstGeom>
          <a:noFill/>
        </p:spPr>
        <p:txBody>
          <a:bodyPr wrap="none" rtlCol="0">
            <a:spAutoFit/>
          </a:bodyPr>
          <a:lstStyle/>
          <a:p>
            <a:r>
              <a:rPr lang="fr-FR" dirty="0"/>
              <a:t>voir</a:t>
            </a:r>
          </a:p>
        </p:txBody>
      </p:sp>
      <p:sp>
        <p:nvSpPr>
          <p:cNvPr id="22" name="ZoneTexte 21"/>
          <p:cNvSpPr txBox="1"/>
          <p:nvPr/>
        </p:nvSpPr>
        <p:spPr>
          <a:xfrm>
            <a:off x="5315180" y="1988840"/>
            <a:ext cx="648383" cy="369332"/>
          </a:xfrm>
          <a:prstGeom prst="rect">
            <a:avLst/>
          </a:prstGeom>
          <a:noFill/>
        </p:spPr>
        <p:txBody>
          <a:bodyPr wrap="none" rtlCol="0">
            <a:spAutoFit/>
          </a:bodyPr>
          <a:lstStyle/>
          <a:p>
            <a:r>
              <a:rPr lang="fr-FR" dirty="0"/>
              <a:t>avoir</a:t>
            </a:r>
          </a:p>
        </p:txBody>
      </p:sp>
      <p:sp>
        <p:nvSpPr>
          <p:cNvPr id="23" name="ZoneTexte 22"/>
          <p:cNvSpPr txBox="1"/>
          <p:nvPr/>
        </p:nvSpPr>
        <p:spPr>
          <a:xfrm>
            <a:off x="5313372" y="2636912"/>
            <a:ext cx="648383" cy="369332"/>
          </a:xfrm>
          <a:prstGeom prst="rect">
            <a:avLst/>
          </a:prstGeom>
          <a:noFill/>
        </p:spPr>
        <p:txBody>
          <a:bodyPr wrap="none" rtlCol="0">
            <a:spAutoFit/>
          </a:bodyPr>
          <a:lstStyle/>
          <a:p>
            <a:r>
              <a:rPr lang="fr-FR" dirty="0"/>
              <a:t>avoir</a:t>
            </a:r>
          </a:p>
        </p:txBody>
      </p:sp>
      <p:sp>
        <p:nvSpPr>
          <p:cNvPr id="24" name="ZoneTexte 23"/>
          <p:cNvSpPr txBox="1"/>
          <p:nvPr/>
        </p:nvSpPr>
        <p:spPr>
          <a:xfrm>
            <a:off x="5058590" y="3407191"/>
            <a:ext cx="1157946" cy="369332"/>
          </a:xfrm>
          <a:prstGeom prst="rect">
            <a:avLst/>
          </a:prstGeom>
          <a:noFill/>
        </p:spPr>
        <p:txBody>
          <a:bodyPr wrap="none" rtlCol="0">
            <a:spAutoFit/>
          </a:bodyPr>
          <a:lstStyle/>
          <a:p>
            <a:r>
              <a:rPr lang="fr-FR" dirty="0"/>
              <a:t>apparaître</a:t>
            </a:r>
          </a:p>
        </p:txBody>
      </p:sp>
      <p:sp>
        <p:nvSpPr>
          <p:cNvPr id="25" name="ZoneTexte 24"/>
          <p:cNvSpPr txBox="1"/>
          <p:nvPr/>
        </p:nvSpPr>
        <p:spPr>
          <a:xfrm>
            <a:off x="8080850" y="1340768"/>
            <a:ext cx="629403" cy="369332"/>
          </a:xfrm>
          <a:prstGeom prst="rect">
            <a:avLst/>
          </a:prstGeom>
          <a:noFill/>
        </p:spPr>
        <p:txBody>
          <a:bodyPr wrap="none" rtlCol="0">
            <a:spAutoFit/>
          </a:bodyPr>
          <a:lstStyle/>
          <a:p>
            <a:r>
              <a:rPr lang="fr-FR" dirty="0"/>
              <a:t>tenir</a:t>
            </a:r>
          </a:p>
        </p:txBody>
      </p:sp>
      <p:sp>
        <p:nvSpPr>
          <p:cNvPr id="26" name="ZoneTexte 25"/>
          <p:cNvSpPr txBox="1"/>
          <p:nvPr/>
        </p:nvSpPr>
        <p:spPr>
          <a:xfrm>
            <a:off x="2265155" y="4754302"/>
            <a:ext cx="551946" cy="369332"/>
          </a:xfrm>
          <a:prstGeom prst="rect">
            <a:avLst/>
          </a:prstGeom>
          <a:noFill/>
        </p:spPr>
        <p:txBody>
          <a:bodyPr wrap="none" rtlCol="0">
            <a:spAutoFit/>
          </a:bodyPr>
          <a:lstStyle/>
          <a:p>
            <a:r>
              <a:rPr lang="fr-FR" dirty="0"/>
              <a:t>dire</a:t>
            </a:r>
          </a:p>
        </p:txBody>
      </p:sp>
      <p:sp>
        <p:nvSpPr>
          <p:cNvPr id="27" name="ZoneTexte 26">
            <a:extLst>
              <a:ext uri="{FF2B5EF4-FFF2-40B4-BE49-F238E27FC236}">
                <a16:creationId xmlns:a16="http://schemas.microsoft.com/office/drawing/2014/main" id="{26387E13-3EC5-4657-BB0B-E3A60D96532E}"/>
              </a:ext>
            </a:extLst>
          </p:cNvPr>
          <p:cNvSpPr txBox="1"/>
          <p:nvPr/>
        </p:nvSpPr>
        <p:spPr>
          <a:xfrm rot="16200000">
            <a:off x="-1526357" y="4463243"/>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66234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11111E-6 -4.81481E-6 L 0.03906 0.17038 " pathEditMode="relative" rAng="0" ptsTypes="AA">
                                      <p:cBhvr>
                                        <p:cTn id="6" dur="2000" fill="hold"/>
                                        <p:tgtEl>
                                          <p:spTgt spid="5"/>
                                        </p:tgtEl>
                                        <p:attrNameLst>
                                          <p:attrName>ppt_x</p:attrName>
                                          <p:attrName>ppt_y</p:attrName>
                                        </p:attrNameLst>
                                      </p:cBhvr>
                                      <p:rCtr x="1944" y="8519"/>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 0 L 0 0.25 E" pathEditMode="relative" ptsTypes="">
                                      <p:cBhvr>
                                        <p:cTn id="14" dur="2000" fill="hold"/>
                                        <p:tgtEl>
                                          <p:spTgt spid="6"/>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1.38889E-6 -4.81481E-6 L -0.0684 0.36991 " pathEditMode="relative" rAng="0" ptsTypes="AA">
                                      <p:cBhvr>
                                        <p:cTn id="22" dur="2000" fill="hold"/>
                                        <p:tgtEl>
                                          <p:spTgt spid="7"/>
                                        </p:tgtEl>
                                        <p:attrNameLst>
                                          <p:attrName>ppt_x</p:attrName>
                                          <p:attrName>ppt_y</p:attrName>
                                        </p:attrNameLst>
                                      </p:cBhvr>
                                      <p:rCtr x="-3420" y="18495"/>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2.77778E-7 -3.33333E-6 L 0.17743 0.17061 " pathEditMode="relative" rAng="0" ptsTypes="AA">
                                      <p:cBhvr>
                                        <p:cTn id="30" dur="2000" fill="hold"/>
                                        <p:tgtEl>
                                          <p:spTgt spid="9"/>
                                        </p:tgtEl>
                                        <p:attrNameLst>
                                          <p:attrName>ppt_x</p:attrName>
                                          <p:attrName>ppt_y</p:attrName>
                                        </p:attrNameLst>
                                      </p:cBhvr>
                                      <p:rCtr x="8872" y="8519"/>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1.94444E-6 -2.96296E-6 L -0.25851 0.46621 " pathEditMode="relative" rAng="0" ptsTypes="AA">
                                      <p:cBhvr>
                                        <p:cTn id="38" dur="2000" fill="hold"/>
                                        <p:tgtEl>
                                          <p:spTgt spid="8"/>
                                        </p:tgtEl>
                                        <p:attrNameLst>
                                          <p:attrName>ppt_x</p:attrName>
                                          <p:attrName>ppt_y</p:attrName>
                                        </p:attrNameLst>
                                      </p:cBhvr>
                                      <p:rCtr x="-12934" y="23310"/>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grpId="0" nodeType="clickEffect">
                                  <p:stCondLst>
                                    <p:cond delay="0"/>
                                  </p:stCondLst>
                                  <p:childTnLst>
                                    <p:animMotion origin="layout" path="M 0.01042 -0.00787 L -0.3691 0.56181 " pathEditMode="relative" rAng="0" ptsTypes="AA">
                                      <p:cBhvr>
                                        <p:cTn id="46" dur="2000" fill="hold"/>
                                        <p:tgtEl>
                                          <p:spTgt spid="10"/>
                                        </p:tgtEl>
                                        <p:attrNameLst>
                                          <p:attrName>ppt_x</p:attrName>
                                          <p:attrName>ppt_y</p:attrName>
                                        </p:attrNameLst>
                                      </p:cBhvr>
                                      <p:rCtr x="-18976" y="28472"/>
                                    </p:animMotion>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0" nodeType="clickEffect">
                                  <p:stCondLst>
                                    <p:cond delay="0"/>
                                  </p:stCondLst>
                                  <p:childTnLst>
                                    <p:animMotion origin="layout" path="M -1.94444E-6 -3.33333E-6 L -0.15712 0.26528 " pathEditMode="relative" rAng="0" ptsTypes="AA">
                                      <p:cBhvr>
                                        <p:cTn id="54" dur="2000" fill="hold"/>
                                        <p:tgtEl>
                                          <p:spTgt spid="11"/>
                                        </p:tgtEl>
                                        <p:attrNameLst>
                                          <p:attrName>ppt_x</p:attrName>
                                          <p:attrName>ppt_y</p:attrName>
                                        </p:attrNameLst>
                                      </p:cBhvr>
                                      <p:rCtr x="-7865" y="13264"/>
                                    </p:animMotion>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2" presetClass="path" presetSubtype="0" accel="50000" decel="50000" fill="hold" grpId="0" nodeType="clickEffect">
                                  <p:stCondLst>
                                    <p:cond delay="0"/>
                                  </p:stCondLst>
                                  <p:childTnLst>
                                    <p:animMotion origin="layout" path="M -3.05556E-6 -3.33333E-6 L 0.05973 0.17061 " pathEditMode="relative" rAng="0" ptsTypes="AA">
                                      <p:cBhvr>
                                        <p:cTn id="62" dur="2000" fill="hold"/>
                                        <p:tgtEl>
                                          <p:spTgt spid="12"/>
                                        </p:tgtEl>
                                        <p:attrNameLst>
                                          <p:attrName>ppt_x</p:attrName>
                                          <p:attrName>ppt_y</p:attrName>
                                        </p:attrNameLst>
                                      </p:cBhvr>
                                      <p:rCtr x="2986" y="8519"/>
                                    </p:animMotion>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42" presetClass="path" presetSubtype="0" accel="50000" decel="50000" fill="hold" grpId="0" nodeType="clickEffect">
                                  <p:stCondLst>
                                    <p:cond delay="0"/>
                                  </p:stCondLst>
                                  <p:childTnLst>
                                    <p:animMotion origin="layout" path="M 1.94444E-6 7.40741E-7 L -0.64601 0.67384 " pathEditMode="relative" rAng="0" ptsTypes="AA">
                                      <p:cBhvr>
                                        <p:cTn id="70" dur="2000" fill="hold"/>
                                        <p:tgtEl>
                                          <p:spTgt spid="13"/>
                                        </p:tgtEl>
                                        <p:attrNameLst>
                                          <p:attrName>ppt_x</p:attrName>
                                          <p:attrName>ppt_y</p:attrName>
                                        </p:attrNameLst>
                                      </p:cBhvr>
                                      <p:rCtr x="-32309" y="33681"/>
                                    </p:animMotion>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42" presetClass="path" presetSubtype="0" accel="50000" decel="50000" fill="hold" grpId="0" nodeType="clickEffect">
                                  <p:stCondLst>
                                    <p:cond delay="0"/>
                                  </p:stCondLst>
                                  <p:childTnLst>
                                    <p:animMotion origin="layout" path="M -1.38889E-6 2.59259E-6 L -0.39496 0.37106 " pathEditMode="relative" rAng="0" ptsTypes="AA">
                                      <p:cBhvr>
                                        <p:cTn id="78" dur="2000" fill="hold"/>
                                        <p:tgtEl>
                                          <p:spTgt spid="14"/>
                                        </p:tgtEl>
                                        <p:attrNameLst>
                                          <p:attrName>ppt_x</p:attrName>
                                          <p:attrName>ppt_y</p:attrName>
                                        </p:attrNameLst>
                                      </p:cBhvr>
                                      <p:rCtr x="-19757" y="18542"/>
                                    </p:animMotion>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42" presetClass="path" presetSubtype="0" accel="50000" decel="50000" fill="hold" grpId="0" nodeType="clickEffect">
                                  <p:stCondLst>
                                    <p:cond delay="0"/>
                                  </p:stCondLst>
                                  <p:childTnLst>
                                    <p:animMotion origin="layout" path="M -2.22222E-6 1.48148E-6 L -0.48403 0.46065 " pathEditMode="relative" rAng="0" ptsTypes="AA">
                                      <p:cBhvr>
                                        <p:cTn id="86" dur="2000" fill="hold"/>
                                        <p:tgtEl>
                                          <p:spTgt spid="15"/>
                                        </p:tgtEl>
                                        <p:attrNameLst>
                                          <p:attrName>ppt_x</p:attrName>
                                          <p:attrName>ppt_y</p:attrName>
                                        </p:attrNameLst>
                                      </p:cBhvr>
                                      <p:rCtr x="-24201" y="23032"/>
                                    </p:animMotion>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p:bldP spid="17" grpId="0"/>
      <p:bldP spid="18" grpId="0"/>
      <p:bldP spid="19" grpId="0"/>
      <p:bldP spid="20" grpId="0"/>
      <p:bldP spid="21" grpId="0"/>
      <p:bldP spid="22" grpId="0"/>
      <p:bldP spid="23" grpId="0"/>
      <p:bldP spid="24" grpId="0"/>
      <p:bldP spid="25" grpId="0"/>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55576" y="2204864"/>
            <a:ext cx="7776864" cy="830997"/>
          </a:xfrm>
          <a:prstGeom prst="rect">
            <a:avLst/>
          </a:prstGeom>
          <a:noFill/>
        </p:spPr>
        <p:txBody>
          <a:bodyPr wrap="square" rtlCol="0">
            <a:spAutoFit/>
          </a:bodyPr>
          <a:lstStyle/>
          <a:p>
            <a:r>
              <a:rPr lang="fr-FR" sz="2400" dirty="0"/>
              <a:t>Garance </a:t>
            </a:r>
            <a:r>
              <a:rPr lang="fr-FR" sz="2400" u="sng" dirty="0"/>
              <a:t>a</a:t>
            </a:r>
            <a:r>
              <a:rPr lang="fr-FR" sz="2400" dirty="0"/>
              <a:t> la surprise de voir une ombre au fond de la caverne. C’</a:t>
            </a:r>
            <a:r>
              <a:rPr lang="fr-FR" sz="2400" u="sng" dirty="0"/>
              <a:t>est</a:t>
            </a:r>
            <a:r>
              <a:rPr lang="fr-FR" sz="2400" dirty="0"/>
              <a:t>  un ours brun.</a:t>
            </a:r>
          </a:p>
        </p:txBody>
      </p:sp>
      <p:sp>
        <p:nvSpPr>
          <p:cNvPr id="6" name="ZoneTexte 5"/>
          <p:cNvSpPr txBox="1"/>
          <p:nvPr/>
        </p:nvSpPr>
        <p:spPr>
          <a:xfrm>
            <a:off x="755576" y="4077072"/>
            <a:ext cx="7776864" cy="830997"/>
          </a:xfrm>
          <a:prstGeom prst="rect">
            <a:avLst/>
          </a:prstGeom>
          <a:noFill/>
        </p:spPr>
        <p:txBody>
          <a:bodyPr wrap="square" rtlCol="0">
            <a:spAutoFit/>
          </a:bodyPr>
          <a:lstStyle/>
          <a:p>
            <a:r>
              <a:rPr lang="fr-FR" sz="2400" dirty="0">
                <a:solidFill>
                  <a:schemeClr val="bg1">
                    <a:lumMod val="65000"/>
                  </a:schemeClr>
                </a:solidFill>
              </a:rPr>
              <a:t>Marianne </a:t>
            </a:r>
            <a:r>
              <a:rPr lang="fr-FR" sz="2400" u="sng" dirty="0">
                <a:solidFill>
                  <a:schemeClr val="bg1">
                    <a:lumMod val="65000"/>
                  </a:schemeClr>
                </a:solidFill>
              </a:rPr>
              <a:t>descend </a:t>
            </a:r>
            <a:r>
              <a:rPr lang="fr-FR" sz="2400" dirty="0">
                <a:solidFill>
                  <a:schemeClr val="bg1">
                    <a:lumMod val="65000"/>
                  </a:schemeClr>
                </a:solidFill>
              </a:rPr>
              <a:t>dans cuisine pour aller voir le courrier. Elle </a:t>
            </a:r>
            <a:r>
              <a:rPr lang="fr-FR" sz="2400" u="sng" dirty="0">
                <a:solidFill>
                  <a:schemeClr val="bg1">
                    <a:lumMod val="65000"/>
                  </a:schemeClr>
                </a:solidFill>
              </a:rPr>
              <a:t>trouve</a:t>
            </a:r>
            <a:r>
              <a:rPr lang="fr-FR" sz="2400" dirty="0">
                <a:solidFill>
                  <a:schemeClr val="bg1">
                    <a:lumMod val="65000"/>
                  </a:schemeClr>
                </a:solidFill>
              </a:rPr>
              <a:t> une lettre pour Fabien.</a:t>
            </a:r>
          </a:p>
        </p:txBody>
      </p:sp>
      <p:sp>
        <p:nvSpPr>
          <p:cNvPr id="7" name="Rectangle 6"/>
          <p:cNvSpPr/>
          <p:nvPr/>
        </p:nvSpPr>
        <p:spPr>
          <a:xfrm>
            <a:off x="6372200" y="6093296"/>
            <a:ext cx="2160240"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372200" y="6093296"/>
            <a:ext cx="2160240"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3E886B13-CD8C-478B-B28D-63AA0A24DE82}"/>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548680"/>
            <a:ext cx="7776864" cy="830997"/>
          </a:xfrm>
          <a:prstGeom prst="rect">
            <a:avLst/>
          </a:prstGeom>
          <a:noFill/>
        </p:spPr>
        <p:txBody>
          <a:bodyPr wrap="square" rtlCol="0">
            <a:spAutoFit/>
          </a:bodyPr>
          <a:lstStyle/>
          <a:p>
            <a:r>
              <a:rPr lang="fr-FR" sz="2400" dirty="0">
                <a:solidFill>
                  <a:schemeClr val="bg1">
                    <a:lumMod val="65000"/>
                  </a:schemeClr>
                </a:solidFill>
              </a:rPr>
              <a:t>Garance </a:t>
            </a:r>
            <a:r>
              <a:rPr lang="fr-FR" sz="2400" u="sng" dirty="0">
                <a:solidFill>
                  <a:schemeClr val="bg1">
                    <a:lumMod val="65000"/>
                  </a:schemeClr>
                </a:solidFill>
              </a:rPr>
              <a:t>a</a:t>
            </a:r>
            <a:r>
              <a:rPr lang="fr-FR" sz="2400" dirty="0">
                <a:solidFill>
                  <a:schemeClr val="bg1">
                    <a:lumMod val="65000"/>
                  </a:schemeClr>
                </a:solidFill>
              </a:rPr>
              <a:t> la surprise de voir une ombre au fond de la caverne. C’</a:t>
            </a:r>
            <a:r>
              <a:rPr lang="fr-FR" sz="2400" u="sng" dirty="0">
                <a:solidFill>
                  <a:schemeClr val="bg1">
                    <a:lumMod val="65000"/>
                  </a:schemeClr>
                </a:solidFill>
              </a:rPr>
              <a:t>est</a:t>
            </a:r>
            <a:r>
              <a:rPr lang="fr-FR" sz="2400" dirty="0">
                <a:solidFill>
                  <a:schemeClr val="bg1">
                    <a:lumMod val="65000"/>
                  </a:schemeClr>
                </a:solidFill>
              </a:rPr>
              <a:t>  un ours brun.</a:t>
            </a:r>
          </a:p>
        </p:txBody>
      </p:sp>
      <p:sp>
        <p:nvSpPr>
          <p:cNvPr id="5" name="ZoneTexte 4"/>
          <p:cNvSpPr txBox="1"/>
          <p:nvPr/>
        </p:nvSpPr>
        <p:spPr>
          <a:xfrm>
            <a:off x="755576" y="2492896"/>
            <a:ext cx="7776864" cy="830997"/>
          </a:xfrm>
          <a:prstGeom prst="rect">
            <a:avLst/>
          </a:prstGeom>
          <a:noFill/>
        </p:spPr>
        <p:txBody>
          <a:bodyPr wrap="square" rtlCol="0">
            <a:spAutoFit/>
          </a:bodyPr>
          <a:lstStyle/>
          <a:p>
            <a:r>
              <a:rPr lang="fr-FR" sz="2400" dirty="0"/>
              <a:t>Marianne </a:t>
            </a:r>
            <a:r>
              <a:rPr lang="fr-FR" sz="2400" u="sng" dirty="0"/>
              <a:t>descend</a:t>
            </a:r>
            <a:r>
              <a:rPr lang="fr-FR" sz="2400" dirty="0"/>
              <a:t> dans cuisine pour aller voir le courrier. Elle </a:t>
            </a:r>
            <a:r>
              <a:rPr lang="fr-FR" sz="2400" u="sng" dirty="0"/>
              <a:t>trouve</a:t>
            </a:r>
            <a:r>
              <a:rPr lang="fr-FR" sz="2400" dirty="0"/>
              <a:t> une lettre pour Fabien.</a:t>
            </a:r>
          </a:p>
        </p:txBody>
      </p:sp>
      <p:sp>
        <p:nvSpPr>
          <p:cNvPr id="6" name="Rectangle 5"/>
          <p:cNvSpPr/>
          <p:nvPr/>
        </p:nvSpPr>
        <p:spPr>
          <a:xfrm>
            <a:off x="899592" y="4293096"/>
            <a:ext cx="7416824" cy="1200329"/>
          </a:xfrm>
          <a:prstGeom prst="rect">
            <a:avLst/>
          </a:prstGeom>
        </p:spPr>
        <p:txBody>
          <a:bodyPr wrap="square">
            <a:spAutoFit/>
          </a:bodyPr>
          <a:lstStyle/>
          <a:p>
            <a:r>
              <a:rPr lang="fr-FR" sz="2400" dirty="0">
                <a:solidFill>
                  <a:schemeClr val="bg1">
                    <a:lumMod val="65000"/>
                  </a:schemeClr>
                </a:solidFill>
              </a:rPr>
              <a:t>Elles </a:t>
            </a:r>
            <a:r>
              <a:rPr lang="fr-FR" sz="2400" u="sng" dirty="0">
                <a:solidFill>
                  <a:schemeClr val="bg1">
                    <a:lumMod val="65000"/>
                  </a:schemeClr>
                </a:solidFill>
              </a:rPr>
              <a:t>cueillent</a:t>
            </a:r>
            <a:r>
              <a:rPr lang="fr-FR" sz="2400" dirty="0">
                <a:solidFill>
                  <a:schemeClr val="bg1">
                    <a:lumMod val="65000"/>
                  </a:schemeClr>
                </a:solidFill>
              </a:rPr>
              <a:t> des fleurs. Lorsqu’elles </a:t>
            </a:r>
            <a:r>
              <a:rPr lang="fr-FR" sz="2400" u="sng" dirty="0">
                <a:solidFill>
                  <a:schemeClr val="bg1">
                    <a:lumMod val="65000"/>
                  </a:schemeClr>
                </a:solidFill>
              </a:rPr>
              <a:t>lèvent </a:t>
            </a:r>
            <a:r>
              <a:rPr lang="fr-FR" sz="2400" dirty="0">
                <a:solidFill>
                  <a:schemeClr val="bg1">
                    <a:lumMod val="65000"/>
                  </a:schemeClr>
                </a:solidFill>
              </a:rPr>
              <a:t>les yeux de leur travail,  elles </a:t>
            </a:r>
            <a:r>
              <a:rPr lang="fr-FR" sz="2400" u="sng" dirty="0">
                <a:solidFill>
                  <a:schemeClr val="bg1">
                    <a:lumMod val="65000"/>
                  </a:schemeClr>
                </a:solidFill>
              </a:rPr>
              <a:t>poussent</a:t>
            </a:r>
            <a:r>
              <a:rPr lang="fr-FR" sz="2400" dirty="0">
                <a:solidFill>
                  <a:schemeClr val="bg1">
                    <a:lumMod val="65000"/>
                  </a:schemeClr>
                </a:solidFill>
              </a:rPr>
              <a:t> un cri de surprise: un magnifique taureau les </a:t>
            </a:r>
            <a:r>
              <a:rPr lang="fr-FR" sz="2400" u="sng" dirty="0">
                <a:solidFill>
                  <a:schemeClr val="bg1">
                    <a:lumMod val="65000"/>
                  </a:schemeClr>
                </a:solidFill>
              </a:rPr>
              <a:t>regarde</a:t>
            </a:r>
            <a:r>
              <a:rPr lang="fr-FR" sz="2400" dirty="0">
                <a:solidFill>
                  <a:schemeClr val="bg1">
                    <a:lumMod val="65000"/>
                  </a:schemeClr>
                </a:solidFill>
              </a:rPr>
              <a:t>.</a:t>
            </a:r>
          </a:p>
        </p:txBody>
      </p:sp>
      <p:sp>
        <p:nvSpPr>
          <p:cNvPr id="7" name="Rectangle 6"/>
          <p:cNvSpPr/>
          <p:nvPr/>
        </p:nvSpPr>
        <p:spPr>
          <a:xfrm>
            <a:off x="6516216" y="6021288"/>
            <a:ext cx="2304256"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516216" y="6021288"/>
            <a:ext cx="2304256"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891F48F4-3CE6-499E-8AB8-E872506B00E4}"/>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548680"/>
            <a:ext cx="7776864" cy="830997"/>
          </a:xfrm>
          <a:prstGeom prst="rect">
            <a:avLst/>
          </a:prstGeom>
          <a:noFill/>
        </p:spPr>
        <p:txBody>
          <a:bodyPr wrap="square" rtlCol="0">
            <a:spAutoFit/>
          </a:bodyPr>
          <a:lstStyle/>
          <a:p>
            <a:r>
              <a:rPr lang="fr-FR" sz="2400" dirty="0">
                <a:solidFill>
                  <a:schemeClr val="bg1">
                    <a:lumMod val="65000"/>
                  </a:schemeClr>
                </a:solidFill>
              </a:rPr>
              <a:t>Garance </a:t>
            </a:r>
            <a:r>
              <a:rPr lang="fr-FR" sz="2400" u="sng" dirty="0">
                <a:solidFill>
                  <a:schemeClr val="bg1">
                    <a:lumMod val="65000"/>
                  </a:schemeClr>
                </a:solidFill>
              </a:rPr>
              <a:t>a</a:t>
            </a:r>
            <a:r>
              <a:rPr lang="fr-FR" sz="2400" dirty="0">
                <a:solidFill>
                  <a:schemeClr val="bg1">
                    <a:lumMod val="65000"/>
                  </a:schemeClr>
                </a:solidFill>
              </a:rPr>
              <a:t> la surprise de voir une ombre au fond de la caverne. C’</a:t>
            </a:r>
            <a:r>
              <a:rPr lang="fr-FR" sz="2400" u="sng" dirty="0">
                <a:solidFill>
                  <a:schemeClr val="bg1">
                    <a:lumMod val="65000"/>
                  </a:schemeClr>
                </a:solidFill>
              </a:rPr>
              <a:t>est</a:t>
            </a:r>
            <a:r>
              <a:rPr lang="fr-FR" sz="2400" dirty="0">
                <a:solidFill>
                  <a:schemeClr val="bg1">
                    <a:lumMod val="65000"/>
                  </a:schemeClr>
                </a:solidFill>
              </a:rPr>
              <a:t>  un ours brun.</a:t>
            </a:r>
          </a:p>
        </p:txBody>
      </p:sp>
      <p:sp>
        <p:nvSpPr>
          <p:cNvPr id="5" name="ZoneTexte 4"/>
          <p:cNvSpPr txBox="1"/>
          <p:nvPr/>
        </p:nvSpPr>
        <p:spPr>
          <a:xfrm>
            <a:off x="755576" y="2348880"/>
            <a:ext cx="7776864" cy="830997"/>
          </a:xfrm>
          <a:prstGeom prst="rect">
            <a:avLst/>
          </a:prstGeom>
          <a:noFill/>
        </p:spPr>
        <p:txBody>
          <a:bodyPr wrap="square" rtlCol="0">
            <a:spAutoFit/>
          </a:bodyPr>
          <a:lstStyle/>
          <a:p>
            <a:r>
              <a:rPr lang="fr-FR" sz="2400" dirty="0">
                <a:solidFill>
                  <a:schemeClr val="bg1">
                    <a:lumMod val="65000"/>
                  </a:schemeClr>
                </a:solidFill>
              </a:rPr>
              <a:t>Marianne </a:t>
            </a:r>
            <a:r>
              <a:rPr lang="fr-FR" sz="2400" u="sng" dirty="0">
                <a:solidFill>
                  <a:schemeClr val="bg1">
                    <a:lumMod val="65000"/>
                  </a:schemeClr>
                </a:solidFill>
              </a:rPr>
              <a:t>descend </a:t>
            </a:r>
            <a:r>
              <a:rPr lang="fr-FR" sz="2400" dirty="0">
                <a:solidFill>
                  <a:schemeClr val="bg1">
                    <a:lumMod val="65000"/>
                  </a:schemeClr>
                </a:solidFill>
              </a:rPr>
              <a:t>dans cuisine pour aller voir le courrier. Elle </a:t>
            </a:r>
            <a:r>
              <a:rPr lang="fr-FR" sz="2400" u="sng" dirty="0">
                <a:solidFill>
                  <a:schemeClr val="bg1">
                    <a:lumMod val="65000"/>
                  </a:schemeClr>
                </a:solidFill>
              </a:rPr>
              <a:t>trouve</a:t>
            </a:r>
            <a:r>
              <a:rPr lang="fr-FR" sz="2400" dirty="0">
                <a:solidFill>
                  <a:schemeClr val="bg1">
                    <a:lumMod val="65000"/>
                  </a:schemeClr>
                </a:solidFill>
              </a:rPr>
              <a:t> une lettre pour Fabien.</a:t>
            </a:r>
          </a:p>
        </p:txBody>
      </p:sp>
      <p:sp>
        <p:nvSpPr>
          <p:cNvPr id="6" name="Rectangle 5"/>
          <p:cNvSpPr/>
          <p:nvPr/>
        </p:nvSpPr>
        <p:spPr>
          <a:xfrm>
            <a:off x="755576" y="4149080"/>
            <a:ext cx="7560840" cy="1200329"/>
          </a:xfrm>
          <a:prstGeom prst="rect">
            <a:avLst/>
          </a:prstGeom>
        </p:spPr>
        <p:txBody>
          <a:bodyPr wrap="square">
            <a:spAutoFit/>
          </a:bodyPr>
          <a:lstStyle/>
          <a:p>
            <a:r>
              <a:rPr lang="fr-FR" sz="2400" dirty="0"/>
              <a:t>Elles </a:t>
            </a:r>
            <a:r>
              <a:rPr lang="fr-FR" sz="2400" u="sng" dirty="0"/>
              <a:t>cueillent</a:t>
            </a:r>
            <a:r>
              <a:rPr lang="fr-FR" sz="2400" dirty="0"/>
              <a:t> des fleurs. Lorsqu’elles </a:t>
            </a:r>
            <a:r>
              <a:rPr lang="fr-FR" sz="2400" u="sng" dirty="0"/>
              <a:t>lèvent</a:t>
            </a:r>
            <a:r>
              <a:rPr lang="fr-FR" sz="2400" dirty="0"/>
              <a:t> les yeux de leur travail,  elles </a:t>
            </a:r>
            <a:r>
              <a:rPr lang="fr-FR" sz="2400" u="sng" dirty="0"/>
              <a:t>poussent</a:t>
            </a:r>
            <a:r>
              <a:rPr lang="fr-FR" sz="2400" dirty="0"/>
              <a:t> un cri de surprise: un magnifique taureau les </a:t>
            </a:r>
            <a:r>
              <a:rPr lang="fr-FR" sz="2400" u="sng" dirty="0"/>
              <a:t>regarde</a:t>
            </a:r>
            <a:r>
              <a:rPr lang="fr-FR" sz="2400" dirty="0"/>
              <a:t>.</a:t>
            </a:r>
          </a:p>
        </p:txBody>
      </p:sp>
      <p:sp>
        <p:nvSpPr>
          <p:cNvPr id="7" name="Rectangle 6"/>
          <p:cNvSpPr/>
          <p:nvPr/>
        </p:nvSpPr>
        <p:spPr>
          <a:xfrm>
            <a:off x="6660232" y="5949280"/>
            <a:ext cx="2088232"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660232" y="5949280"/>
            <a:ext cx="2088232"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018E7AF3-8BEC-4297-93FA-FFAD6F528F8B}"/>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3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A5F9B2-6F43-40C6-BBD3-45E5A5FB2FBB}"/>
              </a:ext>
            </a:extLst>
          </p:cNvPr>
          <p:cNvSpPr/>
          <p:nvPr/>
        </p:nvSpPr>
        <p:spPr>
          <a:xfrm>
            <a:off x="323528" y="1124744"/>
            <a:ext cx="8640960" cy="5118196"/>
          </a:xfrm>
          <a:prstGeom prst="rect">
            <a:avLst/>
          </a:prstGeom>
        </p:spPr>
        <p:txBody>
          <a:bodyPr wrap="square">
            <a:spAutoFit/>
          </a:bodyPr>
          <a:lstStyle/>
          <a:p>
            <a:pPr algn="just">
              <a:lnSpc>
                <a:spcPct val="150000"/>
              </a:lnSpc>
            </a:pPr>
            <a:r>
              <a:rPr lang="fr-FR" sz="2200" dirty="0">
                <a:solidFill>
                  <a:schemeClr val="accent1"/>
                </a:solidFill>
              </a:rPr>
              <a:t>Justine se leva. J’enfilai mon peignoir et je la rejoignis dans les escaliers. Aucune lumière ne brillait dans la chambre de nos parents. Le bruit venait de la cuisine. Nous pâlîmes de peur.</a:t>
            </a:r>
          </a:p>
          <a:p>
            <a:pPr algn="just">
              <a:lnSpc>
                <a:spcPct val="150000"/>
              </a:lnSpc>
            </a:pPr>
            <a:r>
              <a:rPr lang="fr-FR" sz="2200" dirty="0">
                <a:solidFill>
                  <a:schemeClr val="accent1"/>
                </a:solidFill>
              </a:rPr>
              <a:t>Courageusement, nous poussâmes la porte et regardâmes à l’intérieur de la pièce.  Non, nous ne rêvions pas ! Ce bruit c’était … </a:t>
            </a:r>
            <a:r>
              <a:rPr lang="fr-FR" sz="2200" dirty="0" err="1">
                <a:solidFill>
                  <a:schemeClr val="accent1"/>
                </a:solidFill>
              </a:rPr>
              <a:t>Mitsou</a:t>
            </a:r>
            <a:r>
              <a:rPr lang="fr-FR" sz="2200" dirty="0">
                <a:solidFill>
                  <a:schemeClr val="accent1"/>
                </a:solidFill>
              </a:rPr>
              <a:t>, le chat, qui mangeait tranquillement dans sa gamelle. Il nous observa un instant puis finit ses croquettes.</a:t>
            </a:r>
          </a:p>
          <a:p>
            <a:pPr algn="just">
              <a:lnSpc>
                <a:spcPct val="150000"/>
              </a:lnSpc>
            </a:pPr>
            <a:r>
              <a:rPr lang="fr-FR" sz="2200" dirty="0"/>
              <a:t>Rassurées, nous regagnâmes nos chambres mais brusquement une silhouette surgit devant nous. Je m’évanouis de terreur. Quelle idiote ! C’était seulement Papa qui partait au travail de bonne heure.</a:t>
            </a:r>
          </a:p>
        </p:txBody>
      </p:sp>
      <p:sp>
        <p:nvSpPr>
          <p:cNvPr id="5" name="ZoneTexte 4">
            <a:extLst>
              <a:ext uri="{FF2B5EF4-FFF2-40B4-BE49-F238E27FC236}">
                <a16:creationId xmlns:a16="http://schemas.microsoft.com/office/drawing/2014/main" id="{0D2E5E23-F568-41AD-9B06-EEEA4A9E1C2A}"/>
              </a:ext>
            </a:extLst>
          </p:cNvPr>
          <p:cNvSpPr txBox="1"/>
          <p:nvPr/>
        </p:nvSpPr>
        <p:spPr>
          <a:xfrm>
            <a:off x="395536" y="75295"/>
            <a:ext cx="8741752" cy="923330"/>
          </a:xfrm>
          <a:prstGeom prst="rect">
            <a:avLst/>
          </a:prstGeom>
          <a:noFill/>
        </p:spPr>
        <p:txBody>
          <a:bodyPr wrap="none" rtlCol="0">
            <a:spAutoFit/>
          </a:bodyPr>
          <a:lstStyle/>
          <a:p>
            <a:pPr marL="342900" indent="-342900">
              <a:buAutoNum type="arabicParenR"/>
            </a:pPr>
            <a:r>
              <a:rPr lang="fr-FR" b="1" dirty="0">
                <a:solidFill>
                  <a:srgbClr val="7030A0"/>
                </a:solidFill>
              </a:rPr>
              <a:t>Souligner les verbes conjugués. Ecrire leur infinitif en dessous.</a:t>
            </a:r>
          </a:p>
          <a:p>
            <a:pPr marL="342900" indent="-342900">
              <a:buAutoNum type="arabicParenR"/>
            </a:pPr>
            <a:r>
              <a:rPr lang="fr-FR" b="1" dirty="0">
                <a:solidFill>
                  <a:srgbClr val="7030A0"/>
                </a:solidFill>
              </a:rPr>
              <a:t>Classer les verbes conjugués au passé simple (1</a:t>
            </a:r>
            <a:r>
              <a:rPr lang="fr-FR" b="1" baseline="30000" dirty="0">
                <a:solidFill>
                  <a:srgbClr val="7030A0"/>
                </a:solidFill>
              </a:rPr>
              <a:t>er</a:t>
            </a:r>
            <a:r>
              <a:rPr lang="fr-FR" b="1" dirty="0">
                <a:solidFill>
                  <a:srgbClr val="7030A0"/>
                </a:solidFill>
              </a:rPr>
              <a:t> et 2è groupe).</a:t>
            </a:r>
          </a:p>
          <a:p>
            <a:pPr marL="342900" indent="-342900">
              <a:buAutoNum type="arabicParenR"/>
            </a:pPr>
            <a:r>
              <a:rPr lang="fr-FR" b="1" dirty="0">
                <a:solidFill>
                  <a:srgbClr val="7030A0"/>
                </a:solidFill>
              </a:rPr>
              <a:t>Conjuguer pousser et finir à toutes les personnes au passé simple en s’aidant du texte.</a:t>
            </a:r>
          </a:p>
        </p:txBody>
      </p:sp>
      <p:sp>
        <p:nvSpPr>
          <p:cNvPr id="2" name="ZoneTexte 1">
            <a:extLst>
              <a:ext uri="{FF2B5EF4-FFF2-40B4-BE49-F238E27FC236}">
                <a16:creationId xmlns:a16="http://schemas.microsoft.com/office/drawing/2014/main" id="{C1FD1769-680B-425F-AB0B-B1D22D911AEE}"/>
              </a:ext>
            </a:extLst>
          </p:cNvPr>
          <p:cNvSpPr txBox="1"/>
          <p:nvPr/>
        </p:nvSpPr>
        <p:spPr>
          <a:xfrm>
            <a:off x="1187624" y="1268760"/>
            <a:ext cx="1080120" cy="430887"/>
          </a:xfrm>
          <a:prstGeom prst="rect">
            <a:avLst/>
          </a:prstGeom>
          <a:noFill/>
        </p:spPr>
        <p:txBody>
          <a:bodyPr wrap="square" rtlCol="0">
            <a:spAutoFit/>
          </a:bodyPr>
          <a:lstStyle/>
          <a:p>
            <a:r>
              <a:rPr lang="fr-FR" sz="2200" dirty="0">
                <a:highlight>
                  <a:srgbClr val="FFFF00"/>
                </a:highlight>
              </a:rPr>
              <a:t>se leva </a:t>
            </a:r>
          </a:p>
        </p:txBody>
      </p:sp>
      <p:sp>
        <p:nvSpPr>
          <p:cNvPr id="7" name="ZoneTexte 6">
            <a:extLst>
              <a:ext uri="{FF2B5EF4-FFF2-40B4-BE49-F238E27FC236}">
                <a16:creationId xmlns:a16="http://schemas.microsoft.com/office/drawing/2014/main" id="{D2640BCD-298B-4959-8A61-83EDDD2C17BD}"/>
              </a:ext>
            </a:extLst>
          </p:cNvPr>
          <p:cNvSpPr txBox="1"/>
          <p:nvPr/>
        </p:nvSpPr>
        <p:spPr>
          <a:xfrm>
            <a:off x="2319192" y="1240552"/>
            <a:ext cx="1080120" cy="430887"/>
          </a:xfrm>
          <a:prstGeom prst="rect">
            <a:avLst/>
          </a:prstGeom>
          <a:noFill/>
        </p:spPr>
        <p:txBody>
          <a:bodyPr wrap="square" rtlCol="0">
            <a:spAutoFit/>
          </a:bodyPr>
          <a:lstStyle/>
          <a:p>
            <a:r>
              <a:rPr lang="fr-FR" sz="2200" dirty="0">
                <a:highlight>
                  <a:srgbClr val="FFFF00"/>
                </a:highlight>
              </a:rPr>
              <a:t>enfilai</a:t>
            </a:r>
          </a:p>
        </p:txBody>
      </p:sp>
      <p:sp>
        <p:nvSpPr>
          <p:cNvPr id="8" name="ZoneTexte 7">
            <a:extLst>
              <a:ext uri="{FF2B5EF4-FFF2-40B4-BE49-F238E27FC236}">
                <a16:creationId xmlns:a16="http://schemas.microsoft.com/office/drawing/2014/main" id="{168B2FFB-4A95-4B2E-9201-81D84D2294C8}"/>
              </a:ext>
            </a:extLst>
          </p:cNvPr>
          <p:cNvSpPr txBox="1"/>
          <p:nvPr/>
        </p:nvSpPr>
        <p:spPr>
          <a:xfrm>
            <a:off x="5652120" y="1268760"/>
            <a:ext cx="1575792" cy="430887"/>
          </a:xfrm>
          <a:prstGeom prst="rect">
            <a:avLst/>
          </a:prstGeom>
          <a:noFill/>
        </p:spPr>
        <p:txBody>
          <a:bodyPr wrap="square" rtlCol="0">
            <a:spAutoFit/>
          </a:bodyPr>
          <a:lstStyle/>
          <a:p>
            <a:r>
              <a:rPr lang="fr-FR" sz="2200" dirty="0">
                <a:highlight>
                  <a:srgbClr val="FFFF00"/>
                </a:highlight>
              </a:rPr>
              <a:t>rejoignis</a:t>
            </a:r>
          </a:p>
        </p:txBody>
      </p:sp>
      <p:sp>
        <p:nvSpPr>
          <p:cNvPr id="9" name="ZoneTexte 8">
            <a:extLst>
              <a:ext uri="{FF2B5EF4-FFF2-40B4-BE49-F238E27FC236}">
                <a16:creationId xmlns:a16="http://schemas.microsoft.com/office/drawing/2014/main" id="{4B4CC800-DF8F-4A9A-9F2C-34580E91558B}"/>
              </a:ext>
            </a:extLst>
          </p:cNvPr>
          <p:cNvSpPr txBox="1"/>
          <p:nvPr/>
        </p:nvSpPr>
        <p:spPr>
          <a:xfrm>
            <a:off x="2555776" y="1772816"/>
            <a:ext cx="1575792" cy="430887"/>
          </a:xfrm>
          <a:prstGeom prst="rect">
            <a:avLst/>
          </a:prstGeom>
          <a:noFill/>
        </p:spPr>
        <p:txBody>
          <a:bodyPr wrap="square" rtlCol="0">
            <a:spAutoFit/>
          </a:bodyPr>
          <a:lstStyle/>
          <a:p>
            <a:r>
              <a:rPr lang="fr-FR" sz="2200" dirty="0">
                <a:highlight>
                  <a:srgbClr val="FF00FF"/>
                </a:highlight>
              </a:rPr>
              <a:t>brillait</a:t>
            </a:r>
          </a:p>
        </p:txBody>
      </p:sp>
      <p:sp>
        <p:nvSpPr>
          <p:cNvPr id="10" name="ZoneTexte 9">
            <a:extLst>
              <a:ext uri="{FF2B5EF4-FFF2-40B4-BE49-F238E27FC236}">
                <a16:creationId xmlns:a16="http://schemas.microsoft.com/office/drawing/2014/main" id="{C2AACD94-2C11-4A59-B2C8-04F8F63745E2}"/>
              </a:ext>
            </a:extLst>
          </p:cNvPr>
          <p:cNvSpPr txBox="1"/>
          <p:nvPr/>
        </p:nvSpPr>
        <p:spPr>
          <a:xfrm>
            <a:off x="8100392" y="1772816"/>
            <a:ext cx="1575792" cy="430887"/>
          </a:xfrm>
          <a:prstGeom prst="rect">
            <a:avLst/>
          </a:prstGeom>
          <a:noFill/>
        </p:spPr>
        <p:txBody>
          <a:bodyPr wrap="square" rtlCol="0">
            <a:spAutoFit/>
          </a:bodyPr>
          <a:lstStyle/>
          <a:p>
            <a:r>
              <a:rPr lang="fr-FR" sz="2200" dirty="0">
                <a:highlight>
                  <a:srgbClr val="FF00FF"/>
                </a:highlight>
              </a:rPr>
              <a:t>venait</a:t>
            </a:r>
          </a:p>
        </p:txBody>
      </p:sp>
      <p:sp>
        <p:nvSpPr>
          <p:cNvPr id="11" name="ZoneTexte 10">
            <a:extLst>
              <a:ext uri="{FF2B5EF4-FFF2-40B4-BE49-F238E27FC236}">
                <a16:creationId xmlns:a16="http://schemas.microsoft.com/office/drawing/2014/main" id="{5D3DC7AE-CEB7-4514-A1F0-1896AB79A49B}"/>
              </a:ext>
            </a:extLst>
          </p:cNvPr>
          <p:cNvSpPr txBox="1"/>
          <p:nvPr/>
        </p:nvSpPr>
        <p:spPr>
          <a:xfrm>
            <a:off x="2483768" y="2276872"/>
            <a:ext cx="1575792" cy="430887"/>
          </a:xfrm>
          <a:prstGeom prst="rect">
            <a:avLst/>
          </a:prstGeom>
          <a:noFill/>
        </p:spPr>
        <p:txBody>
          <a:bodyPr wrap="square" rtlCol="0">
            <a:spAutoFit/>
          </a:bodyPr>
          <a:lstStyle/>
          <a:p>
            <a:r>
              <a:rPr lang="fr-FR" sz="2200" dirty="0" err="1">
                <a:highlight>
                  <a:srgbClr val="FFFF00"/>
                </a:highlight>
              </a:rPr>
              <a:t>palîmes</a:t>
            </a:r>
            <a:endParaRPr lang="fr-FR" sz="2200" dirty="0">
              <a:highlight>
                <a:srgbClr val="FFFF00"/>
              </a:highlight>
            </a:endParaRPr>
          </a:p>
        </p:txBody>
      </p:sp>
      <p:sp>
        <p:nvSpPr>
          <p:cNvPr id="12" name="ZoneTexte 11">
            <a:extLst>
              <a:ext uri="{FF2B5EF4-FFF2-40B4-BE49-F238E27FC236}">
                <a16:creationId xmlns:a16="http://schemas.microsoft.com/office/drawing/2014/main" id="{34653D22-AFE3-4B22-98FF-9DFB785D2792}"/>
              </a:ext>
            </a:extLst>
          </p:cNvPr>
          <p:cNvSpPr txBox="1"/>
          <p:nvPr/>
        </p:nvSpPr>
        <p:spPr>
          <a:xfrm>
            <a:off x="3059832" y="2780928"/>
            <a:ext cx="1575792" cy="430887"/>
          </a:xfrm>
          <a:prstGeom prst="rect">
            <a:avLst/>
          </a:prstGeom>
          <a:noFill/>
        </p:spPr>
        <p:txBody>
          <a:bodyPr wrap="square" rtlCol="0">
            <a:spAutoFit/>
          </a:bodyPr>
          <a:lstStyle/>
          <a:p>
            <a:r>
              <a:rPr lang="fr-FR" sz="2200" dirty="0">
                <a:highlight>
                  <a:srgbClr val="FFFF00"/>
                </a:highlight>
              </a:rPr>
              <a:t>poussâmes</a:t>
            </a:r>
          </a:p>
        </p:txBody>
      </p:sp>
      <p:sp>
        <p:nvSpPr>
          <p:cNvPr id="13" name="ZoneTexte 12">
            <a:extLst>
              <a:ext uri="{FF2B5EF4-FFF2-40B4-BE49-F238E27FC236}">
                <a16:creationId xmlns:a16="http://schemas.microsoft.com/office/drawing/2014/main" id="{FE9AE370-5035-4681-A749-450E0B731058}"/>
              </a:ext>
            </a:extLst>
          </p:cNvPr>
          <p:cNvSpPr txBox="1"/>
          <p:nvPr/>
        </p:nvSpPr>
        <p:spPr>
          <a:xfrm>
            <a:off x="5652120" y="2708920"/>
            <a:ext cx="1575792" cy="430887"/>
          </a:xfrm>
          <a:prstGeom prst="rect">
            <a:avLst/>
          </a:prstGeom>
          <a:noFill/>
        </p:spPr>
        <p:txBody>
          <a:bodyPr wrap="square" rtlCol="0">
            <a:spAutoFit/>
          </a:bodyPr>
          <a:lstStyle/>
          <a:p>
            <a:r>
              <a:rPr lang="fr-FR" sz="2200" dirty="0">
                <a:highlight>
                  <a:srgbClr val="FFFF00"/>
                </a:highlight>
              </a:rPr>
              <a:t>regardâmes</a:t>
            </a:r>
          </a:p>
        </p:txBody>
      </p:sp>
      <p:sp>
        <p:nvSpPr>
          <p:cNvPr id="14" name="ZoneTexte 13">
            <a:extLst>
              <a:ext uri="{FF2B5EF4-FFF2-40B4-BE49-F238E27FC236}">
                <a16:creationId xmlns:a16="http://schemas.microsoft.com/office/drawing/2014/main" id="{09F4A444-DAEA-44F7-A44A-AAFE52E93AB9}"/>
              </a:ext>
            </a:extLst>
          </p:cNvPr>
          <p:cNvSpPr txBox="1"/>
          <p:nvPr/>
        </p:nvSpPr>
        <p:spPr>
          <a:xfrm>
            <a:off x="2987824" y="3212976"/>
            <a:ext cx="1575792" cy="430887"/>
          </a:xfrm>
          <a:prstGeom prst="rect">
            <a:avLst/>
          </a:prstGeom>
          <a:noFill/>
        </p:spPr>
        <p:txBody>
          <a:bodyPr wrap="square" rtlCol="0">
            <a:spAutoFit/>
          </a:bodyPr>
          <a:lstStyle/>
          <a:p>
            <a:r>
              <a:rPr lang="fr-FR" sz="2200" dirty="0">
                <a:highlight>
                  <a:srgbClr val="FF00FF"/>
                </a:highlight>
              </a:rPr>
              <a:t>rêvions</a:t>
            </a:r>
          </a:p>
        </p:txBody>
      </p:sp>
      <p:sp>
        <p:nvSpPr>
          <p:cNvPr id="15" name="ZoneTexte 14">
            <a:extLst>
              <a:ext uri="{FF2B5EF4-FFF2-40B4-BE49-F238E27FC236}">
                <a16:creationId xmlns:a16="http://schemas.microsoft.com/office/drawing/2014/main" id="{B17BD398-7876-475F-9CD7-189BFA31ABAE}"/>
              </a:ext>
            </a:extLst>
          </p:cNvPr>
          <p:cNvSpPr txBox="1"/>
          <p:nvPr/>
        </p:nvSpPr>
        <p:spPr>
          <a:xfrm>
            <a:off x="5724128" y="3212976"/>
            <a:ext cx="1575792" cy="430887"/>
          </a:xfrm>
          <a:prstGeom prst="rect">
            <a:avLst/>
          </a:prstGeom>
          <a:noFill/>
        </p:spPr>
        <p:txBody>
          <a:bodyPr wrap="square" rtlCol="0">
            <a:spAutoFit/>
          </a:bodyPr>
          <a:lstStyle/>
          <a:p>
            <a:r>
              <a:rPr lang="fr-FR" sz="2200" dirty="0">
                <a:highlight>
                  <a:srgbClr val="FF00FF"/>
                </a:highlight>
              </a:rPr>
              <a:t>était</a:t>
            </a:r>
          </a:p>
        </p:txBody>
      </p:sp>
      <p:sp>
        <p:nvSpPr>
          <p:cNvPr id="16" name="ZoneTexte 15">
            <a:extLst>
              <a:ext uri="{FF2B5EF4-FFF2-40B4-BE49-F238E27FC236}">
                <a16:creationId xmlns:a16="http://schemas.microsoft.com/office/drawing/2014/main" id="{7735D362-9F90-4C47-BBC6-EB27B48A4942}"/>
              </a:ext>
            </a:extLst>
          </p:cNvPr>
          <p:cNvSpPr txBox="1"/>
          <p:nvPr/>
        </p:nvSpPr>
        <p:spPr>
          <a:xfrm>
            <a:off x="323528" y="3789040"/>
            <a:ext cx="1575792" cy="430887"/>
          </a:xfrm>
          <a:prstGeom prst="rect">
            <a:avLst/>
          </a:prstGeom>
          <a:noFill/>
        </p:spPr>
        <p:txBody>
          <a:bodyPr wrap="square" rtlCol="0">
            <a:spAutoFit/>
          </a:bodyPr>
          <a:lstStyle/>
          <a:p>
            <a:r>
              <a:rPr lang="fr-FR" sz="2200" dirty="0">
                <a:highlight>
                  <a:srgbClr val="FF00FF"/>
                </a:highlight>
              </a:rPr>
              <a:t>mangeait</a:t>
            </a:r>
          </a:p>
        </p:txBody>
      </p:sp>
      <p:sp>
        <p:nvSpPr>
          <p:cNvPr id="17" name="ZoneTexte 16">
            <a:extLst>
              <a:ext uri="{FF2B5EF4-FFF2-40B4-BE49-F238E27FC236}">
                <a16:creationId xmlns:a16="http://schemas.microsoft.com/office/drawing/2014/main" id="{43C927BE-3C65-4C1F-8BFC-9E422C106814}"/>
              </a:ext>
            </a:extLst>
          </p:cNvPr>
          <p:cNvSpPr txBox="1"/>
          <p:nvPr/>
        </p:nvSpPr>
        <p:spPr>
          <a:xfrm>
            <a:off x="6084168" y="3789040"/>
            <a:ext cx="1575792" cy="430887"/>
          </a:xfrm>
          <a:prstGeom prst="rect">
            <a:avLst/>
          </a:prstGeom>
          <a:noFill/>
        </p:spPr>
        <p:txBody>
          <a:bodyPr wrap="square" rtlCol="0">
            <a:spAutoFit/>
          </a:bodyPr>
          <a:lstStyle/>
          <a:p>
            <a:r>
              <a:rPr lang="fr-FR" sz="2200" dirty="0">
                <a:highlight>
                  <a:srgbClr val="FFFF00"/>
                </a:highlight>
              </a:rPr>
              <a:t>observa</a:t>
            </a:r>
          </a:p>
        </p:txBody>
      </p:sp>
      <p:sp>
        <p:nvSpPr>
          <p:cNvPr id="18" name="ZoneTexte 17">
            <a:extLst>
              <a:ext uri="{FF2B5EF4-FFF2-40B4-BE49-F238E27FC236}">
                <a16:creationId xmlns:a16="http://schemas.microsoft.com/office/drawing/2014/main" id="{700309C3-B38C-4636-9FE3-DE66B208ED62}"/>
              </a:ext>
            </a:extLst>
          </p:cNvPr>
          <p:cNvSpPr txBox="1"/>
          <p:nvPr/>
        </p:nvSpPr>
        <p:spPr>
          <a:xfrm>
            <a:off x="323528" y="4293096"/>
            <a:ext cx="1575792" cy="430887"/>
          </a:xfrm>
          <a:prstGeom prst="rect">
            <a:avLst/>
          </a:prstGeom>
          <a:noFill/>
        </p:spPr>
        <p:txBody>
          <a:bodyPr wrap="square" rtlCol="0">
            <a:spAutoFit/>
          </a:bodyPr>
          <a:lstStyle/>
          <a:p>
            <a:r>
              <a:rPr lang="fr-FR" sz="2200" dirty="0">
                <a:highlight>
                  <a:srgbClr val="FFFF00"/>
                </a:highlight>
              </a:rPr>
              <a:t>finit</a:t>
            </a:r>
          </a:p>
        </p:txBody>
      </p:sp>
      <p:sp>
        <p:nvSpPr>
          <p:cNvPr id="19" name="ZoneTexte 18">
            <a:extLst>
              <a:ext uri="{FF2B5EF4-FFF2-40B4-BE49-F238E27FC236}">
                <a16:creationId xmlns:a16="http://schemas.microsoft.com/office/drawing/2014/main" id="{4D3A7320-E38E-4719-9D48-B5F53F687B71}"/>
              </a:ext>
            </a:extLst>
          </p:cNvPr>
          <p:cNvSpPr txBox="1"/>
          <p:nvPr/>
        </p:nvSpPr>
        <p:spPr>
          <a:xfrm>
            <a:off x="2483768" y="4797152"/>
            <a:ext cx="1575792" cy="430887"/>
          </a:xfrm>
          <a:prstGeom prst="rect">
            <a:avLst/>
          </a:prstGeom>
          <a:noFill/>
        </p:spPr>
        <p:txBody>
          <a:bodyPr wrap="square" rtlCol="0">
            <a:spAutoFit/>
          </a:bodyPr>
          <a:lstStyle/>
          <a:p>
            <a:r>
              <a:rPr lang="fr-FR" sz="2200" dirty="0">
                <a:highlight>
                  <a:srgbClr val="FFFF00"/>
                </a:highlight>
              </a:rPr>
              <a:t>regagnâmes</a:t>
            </a:r>
          </a:p>
        </p:txBody>
      </p:sp>
      <p:sp>
        <p:nvSpPr>
          <p:cNvPr id="20" name="ZoneTexte 19">
            <a:extLst>
              <a:ext uri="{FF2B5EF4-FFF2-40B4-BE49-F238E27FC236}">
                <a16:creationId xmlns:a16="http://schemas.microsoft.com/office/drawing/2014/main" id="{5FF59A69-31AC-4E71-A924-615B0E057E8D}"/>
              </a:ext>
            </a:extLst>
          </p:cNvPr>
          <p:cNvSpPr txBox="1"/>
          <p:nvPr/>
        </p:nvSpPr>
        <p:spPr>
          <a:xfrm>
            <a:off x="1547664" y="5301208"/>
            <a:ext cx="1575792" cy="430887"/>
          </a:xfrm>
          <a:prstGeom prst="rect">
            <a:avLst/>
          </a:prstGeom>
          <a:noFill/>
        </p:spPr>
        <p:txBody>
          <a:bodyPr wrap="square" rtlCol="0">
            <a:spAutoFit/>
          </a:bodyPr>
          <a:lstStyle/>
          <a:p>
            <a:r>
              <a:rPr lang="fr-FR" sz="2200" dirty="0">
                <a:highlight>
                  <a:srgbClr val="FFFF00"/>
                </a:highlight>
              </a:rPr>
              <a:t>surgit</a:t>
            </a:r>
          </a:p>
        </p:txBody>
      </p:sp>
      <p:sp>
        <p:nvSpPr>
          <p:cNvPr id="21" name="ZoneTexte 20">
            <a:extLst>
              <a:ext uri="{FF2B5EF4-FFF2-40B4-BE49-F238E27FC236}">
                <a16:creationId xmlns:a16="http://schemas.microsoft.com/office/drawing/2014/main" id="{4E6968CC-BDA1-4561-BC3B-7DBD41D052E9}"/>
              </a:ext>
            </a:extLst>
          </p:cNvPr>
          <p:cNvSpPr txBox="1"/>
          <p:nvPr/>
        </p:nvSpPr>
        <p:spPr>
          <a:xfrm>
            <a:off x="4283968" y="5229200"/>
            <a:ext cx="1575792" cy="430887"/>
          </a:xfrm>
          <a:prstGeom prst="rect">
            <a:avLst/>
          </a:prstGeom>
          <a:noFill/>
        </p:spPr>
        <p:txBody>
          <a:bodyPr wrap="square" rtlCol="0">
            <a:spAutoFit/>
          </a:bodyPr>
          <a:lstStyle/>
          <a:p>
            <a:r>
              <a:rPr lang="fr-FR" sz="2200" dirty="0">
                <a:highlight>
                  <a:srgbClr val="FFFF00"/>
                </a:highlight>
              </a:rPr>
              <a:t>m’évanouis</a:t>
            </a:r>
          </a:p>
        </p:txBody>
      </p:sp>
      <p:sp>
        <p:nvSpPr>
          <p:cNvPr id="22" name="ZoneTexte 21">
            <a:extLst>
              <a:ext uri="{FF2B5EF4-FFF2-40B4-BE49-F238E27FC236}">
                <a16:creationId xmlns:a16="http://schemas.microsoft.com/office/drawing/2014/main" id="{20D8C01C-D911-4D60-B4FC-CB26D68424A7}"/>
              </a:ext>
            </a:extLst>
          </p:cNvPr>
          <p:cNvSpPr txBox="1"/>
          <p:nvPr/>
        </p:nvSpPr>
        <p:spPr>
          <a:xfrm>
            <a:off x="539552" y="5805264"/>
            <a:ext cx="1575792" cy="430887"/>
          </a:xfrm>
          <a:prstGeom prst="rect">
            <a:avLst/>
          </a:prstGeom>
          <a:noFill/>
        </p:spPr>
        <p:txBody>
          <a:bodyPr wrap="square" rtlCol="0">
            <a:spAutoFit/>
          </a:bodyPr>
          <a:lstStyle/>
          <a:p>
            <a:r>
              <a:rPr lang="fr-FR" sz="2200" dirty="0">
                <a:highlight>
                  <a:srgbClr val="FF00FF"/>
                </a:highlight>
              </a:rPr>
              <a:t>était</a:t>
            </a:r>
          </a:p>
        </p:txBody>
      </p:sp>
      <p:sp>
        <p:nvSpPr>
          <p:cNvPr id="23" name="ZoneTexte 22">
            <a:extLst>
              <a:ext uri="{FF2B5EF4-FFF2-40B4-BE49-F238E27FC236}">
                <a16:creationId xmlns:a16="http://schemas.microsoft.com/office/drawing/2014/main" id="{51F69C75-79E5-46C0-9B64-B33D6B67B8E9}"/>
              </a:ext>
            </a:extLst>
          </p:cNvPr>
          <p:cNvSpPr txBox="1"/>
          <p:nvPr/>
        </p:nvSpPr>
        <p:spPr>
          <a:xfrm>
            <a:off x="3419872" y="5805264"/>
            <a:ext cx="1575792" cy="430887"/>
          </a:xfrm>
          <a:prstGeom prst="rect">
            <a:avLst/>
          </a:prstGeom>
          <a:noFill/>
        </p:spPr>
        <p:txBody>
          <a:bodyPr wrap="square" rtlCol="0">
            <a:spAutoFit/>
          </a:bodyPr>
          <a:lstStyle/>
          <a:p>
            <a:r>
              <a:rPr lang="fr-FR" sz="2200" dirty="0">
                <a:highlight>
                  <a:srgbClr val="FF00FF"/>
                </a:highlight>
              </a:rPr>
              <a:t>partait</a:t>
            </a:r>
          </a:p>
        </p:txBody>
      </p:sp>
      <p:sp>
        <p:nvSpPr>
          <p:cNvPr id="24" name="ZoneTexte 23">
            <a:extLst>
              <a:ext uri="{FF2B5EF4-FFF2-40B4-BE49-F238E27FC236}">
                <a16:creationId xmlns:a16="http://schemas.microsoft.com/office/drawing/2014/main" id="{7FEF0B35-E7B7-4D0F-8324-301A2F0F5D4E}"/>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360319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1FD1769-680B-425F-AB0B-B1D22D911AEE}"/>
              </a:ext>
            </a:extLst>
          </p:cNvPr>
          <p:cNvSpPr txBox="1"/>
          <p:nvPr/>
        </p:nvSpPr>
        <p:spPr>
          <a:xfrm>
            <a:off x="323528" y="5013176"/>
            <a:ext cx="1080120" cy="430887"/>
          </a:xfrm>
          <a:prstGeom prst="rect">
            <a:avLst/>
          </a:prstGeom>
          <a:noFill/>
        </p:spPr>
        <p:txBody>
          <a:bodyPr wrap="square" rtlCol="0">
            <a:spAutoFit/>
          </a:bodyPr>
          <a:lstStyle/>
          <a:p>
            <a:r>
              <a:rPr lang="fr-FR" sz="2200" dirty="0">
                <a:highlight>
                  <a:srgbClr val="FFFF00"/>
                </a:highlight>
              </a:rPr>
              <a:t>se lever </a:t>
            </a:r>
          </a:p>
        </p:txBody>
      </p:sp>
      <p:sp>
        <p:nvSpPr>
          <p:cNvPr id="7" name="ZoneTexte 6">
            <a:extLst>
              <a:ext uri="{FF2B5EF4-FFF2-40B4-BE49-F238E27FC236}">
                <a16:creationId xmlns:a16="http://schemas.microsoft.com/office/drawing/2014/main" id="{D2640BCD-298B-4959-8A61-83EDDD2C17BD}"/>
              </a:ext>
            </a:extLst>
          </p:cNvPr>
          <p:cNvSpPr txBox="1"/>
          <p:nvPr/>
        </p:nvSpPr>
        <p:spPr>
          <a:xfrm>
            <a:off x="1763688" y="4869160"/>
            <a:ext cx="1080120" cy="430887"/>
          </a:xfrm>
          <a:prstGeom prst="rect">
            <a:avLst/>
          </a:prstGeom>
          <a:noFill/>
        </p:spPr>
        <p:txBody>
          <a:bodyPr wrap="square" rtlCol="0">
            <a:spAutoFit/>
          </a:bodyPr>
          <a:lstStyle/>
          <a:p>
            <a:r>
              <a:rPr lang="fr-FR" sz="2200" dirty="0">
                <a:highlight>
                  <a:srgbClr val="FFFF00"/>
                </a:highlight>
              </a:rPr>
              <a:t>enfiler</a:t>
            </a:r>
          </a:p>
        </p:txBody>
      </p:sp>
      <p:sp>
        <p:nvSpPr>
          <p:cNvPr id="8" name="ZoneTexte 7">
            <a:extLst>
              <a:ext uri="{FF2B5EF4-FFF2-40B4-BE49-F238E27FC236}">
                <a16:creationId xmlns:a16="http://schemas.microsoft.com/office/drawing/2014/main" id="{168B2FFB-4A95-4B2E-9201-81D84D2294C8}"/>
              </a:ext>
            </a:extLst>
          </p:cNvPr>
          <p:cNvSpPr txBox="1"/>
          <p:nvPr/>
        </p:nvSpPr>
        <p:spPr>
          <a:xfrm>
            <a:off x="3203848" y="5085184"/>
            <a:ext cx="1575792" cy="430887"/>
          </a:xfrm>
          <a:prstGeom prst="rect">
            <a:avLst/>
          </a:prstGeom>
          <a:noFill/>
        </p:spPr>
        <p:txBody>
          <a:bodyPr wrap="square" rtlCol="0">
            <a:spAutoFit/>
          </a:bodyPr>
          <a:lstStyle/>
          <a:p>
            <a:r>
              <a:rPr lang="fr-FR" sz="2200" dirty="0">
                <a:highlight>
                  <a:srgbClr val="FFFF00"/>
                </a:highlight>
              </a:rPr>
              <a:t>rejoindre</a:t>
            </a:r>
          </a:p>
        </p:txBody>
      </p:sp>
      <p:sp>
        <p:nvSpPr>
          <p:cNvPr id="11" name="ZoneTexte 10">
            <a:extLst>
              <a:ext uri="{FF2B5EF4-FFF2-40B4-BE49-F238E27FC236}">
                <a16:creationId xmlns:a16="http://schemas.microsoft.com/office/drawing/2014/main" id="{5D3DC7AE-CEB7-4514-A1F0-1896AB79A49B}"/>
              </a:ext>
            </a:extLst>
          </p:cNvPr>
          <p:cNvSpPr txBox="1"/>
          <p:nvPr/>
        </p:nvSpPr>
        <p:spPr>
          <a:xfrm>
            <a:off x="6444208" y="5085184"/>
            <a:ext cx="1575792" cy="430887"/>
          </a:xfrm>
          <a:prstGeom prst="rect">
            <a:avLst/>
          </a:prstGeom>
          <a:noFill/>
        </p:spPr>
        <p:txBody>
          <a:bodyPr wrap="square" rtlCol="0">
            <a:spAutoFit/>
          </a:bodyPr>
          <a:lstStyle/>
          <a:p>
            <a:r>
              <a:rPr lang="fr-FR" sz="2200" dirty="0">
                <a:highlight>
                  <a:srgbClr val="FFFF00"/>
                </a:highlight>
              </a:rPr>
              <a:t>pâlir</a:t>
            </a:r>
          </a:p>
        </p:txBody>
      </p:sp>
      <p:sp>
        <p:nvSpPr>
          <p:cNvPr id="12" name="ZoneTexte 11">
            <a:extLst>
              <a:ext uri="{FF2B5EF4-FFF2-40B4-BE49-F238E27FC236}">
                <a16:creationId xmlns:a16="http://schemas.microsoft.com/office/drawing/2014/main" id="{34653D22-AFE3-4B22-98FF-9DFB785D2792}"/>
              </a:ext>
            </a:extLst>
          </p:cNvPr>
          <p:cNvSpPr txBox="1"/>
          <p:nvPr/>
        </p:nvSpPr>
        <p:spPr>
          <a:xfrm>
            <a:off x="251520" y="6021288"/>
            <a:ext cx="1575792" cy="430887"/>
          </a:xfrm>
          <a:prstGeom prst="rect">
            <a:avLst/>
          </a:prstGeom>
          <a:noFill/>
        </p:spPr>
        <p:txBody>
          <a:bodyPr wrap="square" rtlCol="0">
            <a:spAutoFit/>
          </a:bodyPr>
          <a:lstStyle/>
          <a:p>
            <a:r>
              <a:rPr lang="fr-FR" sz="2200" dirty="0">
                <a:highlight>
                  <a:srgbClr val="FFFF00"/>
                </a:highlight>
              </a:rPr>
              <a:t>pousser</a:t>
            </a:r>
          </a:p>
        </p:txBody>
      </p:sp>
      <p:sp>
        <p:nvSpPr>
          <p:cNvPr id="13" name="ZoneTexte 12">
            <a:extLst>
              <a:ext uri="{FF2B5EF4-FFF2-40B4-BE49-F238E27FC236}">
                <a16:creationId xmlns:a16="http://schemas.microsoft.com/office/drawing/2014/main" id="{FE9AE370-5035-4681-A749-450E0B731058}"/>
              </a:ext>
            </a:extLst>
          </p:cNvPr>
          <p:cNvSpPr txBox="1"/>
          <p:nvPr/>
        </p:nvSpPr>
        <p:spPr>
          <a:xfrm>
            <a:off x="4774667" y="5080502"/>
            <a:ext cx="1575792" cy="430887"/>
          </a:xfrm>
          <a:prstGeom prst="rect">
            <a:avLst/>
          </a:prstGeom>
          <a:noFill/>
        </p:spPr>
        <p:txBody>
          <a:bodyPr wrap="square" rtlCol="0">
            <a:spAutoFit/>
          </a:bodyPr>
          <a:lstStyle/>
          <a:p>
            <a:r>
              <a:rPr lang="fr-FR" sz="2200" dirty="0">
                <a:highlight>
                  <a:srgbClr val="FFFF00"/>
                </a:highlight>
              </a:rPr>
              <a:t>regarder</a:t>
            </a:r>
          </a:p>
        </p:txBody>
      </p:sp>
      <p:sp>
        <p:nvSpPr>
          <p:cNvPr id="17" name="ZoneTexte 16">
            <a:extLst>
              <a:ext uri="{FF2B5EF4-FFF2-40B4-BE49-F238E27FC236}">
                <a16:creationId xmlns:a16="http://schemas.microsoft.com/office/drawing/2014/main" id="{43C927BE-3C65-4C1F-8BFC-9E422C106814}"/>
              </a:ext>
            </a:extLst>
          </p:cNvPr>
          <p:cNvSpPr txBox="1"/>
          <p:nvPr/>
        </p:nvSpPr>
        <p:spPr>
          <a:xfrm>
            <a:off x="6516216" y="6021288"/>
            <a:ext cx="1575792" cy="430887"/>
          </a:xfrm>
          <a:prstGeom prst="rect">
            <a:avLst/>
          </a:prstGeom>
          <a:noFill/>
        </p:spPr>
        <p:txBody>
          <a:bodyPr wrap="square" rtlCol="0">
            <a:spAutoFit/>
          </a:bodyPr>
          <a:lstStyle/>
          <a:p>
            <a:r>
              <a:rPr lang="fr-FR" sz="2200" dirty="0">
                <a:highlight>
                  <a:srgbClr val="FFFF00"/>
                </a:highlight>
              </a:rPr>
              <a:t>observer</a:t>
            </a:r>
          </a:p>
        </p:txBody>
      </p:sp>
      <p:sp>
        <p:nvSpPr>
          <p:cNvPr id="18" name="ZoneTexte 17">
            <a:extLst>
              <a:ext uri="{FF2B5EF4-FFF2-40B4-BE49-F238E27FC236}">
                <a16:creationId xmlns:a16="http://schemas.microsoft.com/office/drawing/2014/main" id="{700309C3-B38C-4636-9FE3-DE66B208ED62}"/>
              </a:ext>
            </a:extLst>
          </p:cNvPr>
          <p:cNvSpPr txBox="1"/>
          <p:nvPr/>
        </p:nvSpPr>
        <p:spPr>
          <a:xfrm>
            <a:off x="7884368" y="5373216"/>
            <a:ext cx="1575792" cy="430887"/>
          </a:xfrm>
          <a:prstGeom prst="rect">
            <a:avLst/>
          </a:prstGeom>
          <a:noFill/>
        </p:spPr>
        <p:txBody>
          <a:bodyPr wrap="square" rtlCol="0">
            <a:spAutoFit/>
          </a:bodyPr>
          <a:lstStyle/>
          <a:p>
            <a:r>
              <a:rPr lang="fr-FR" sz="2200" dirty="0">
                <a:highlight>
                  <a:srgbClr val="FFFF00"/>
                </a:highlight>
              </a:rPr>
              <a:t>finir</a:t>
            </a:r>
          </a:p>
        </p:txBody>
      </p:sp>
      <p:sp>
        <p:nvSpPr>
          <p:cNvPr id="19" name="ZoneTexte 18">
            <a:extLst>
              <a:ext uri="{FF2B5EF4-FFF2-40B4-BE49-F238E27FC236}">
                <a16:creationId xmlns:a16="http://schemas.microsoft.com/office/drawing/2014/main" id="{4D3A7320-E38E-4719-9D48-B5F53F687B71}"/>
              </a:ext>
            </a:extLst>
          </p:cNvPr>
          <p:cNvSpPr txBox="1"/>
          <p:nvPr/>
        </p:nvSpPr>
        <p:spPr>
          <a:xfrm>
            <a:off x="2771800" y="5877272"/>
            <a:ext cx="1575792" cy="430887"/>
          </a:xfrm>
          <a:prstGeom prst="rect">
            <a:avLst/>
          </a:prstGeom>
          <a:noFill/>
        </p:spPr>
        <p:txBody>
          <a:bodyPr wrap="square" rtlCol="0">
            <a:spAutoFit/>
          </a:bodyPr>
          <a:lstStyle/>
          <a:p>
            <a:r>
              <a:rPr lang="fr-FR" sz="2200" dirty="0">
                <a:highlight>
                  <a:srgbClr val="FFFF00"/>
                </a:highlight>
              </a:rPr>
              <a:t>regagner</a:t>
            </a:r>
          </a:p>
        </p:txBody>
      </p:sp>
      <p:sp>
        <p:nvSpPr>
          <p:cNvPr id="20" name="ZoneTexte 19">
            <a:extLst>
              <a:ext uri="{FF2B5EF4-FFF2-40B4-BE49-F238E27FC236}">
                <a16:creationId xmlns:a16="http://schemas.microsoft.com/office/drawing/2014/main" id="{5FF59A69-31AC-4E71-A924-615B0E057E8D}"/>
              </a:ext>
            </a:extLst>
          </p:cNvPr>
          <p:cNvSpPr txBox="1"/>
          <p:nvPr/>
        </p:nvSpPr>
        <p:spPr>
          <a:xfrm>
            <a:off x="1835696" y="5949280"/>
            <a:ext cx="1575792" cy="430887"/>
          </a:xfrm>
          <a:prstGeom prst="rect">
            <a:avLst/>
          </a:prstGeom>
          <a:noFill/>
        </p:spPr>
        <p:txBody>
          <a:bodyPr wrap="square" rtlCol="0">
            <a:spAutoFit/>
          </a:bodyPr>
          <a:lstStyle/>
          <a:p>
            <a:r>
              <a:rPr lang="fr-FR" sz="2200" dirty="0">
                <a:highlight>
                  <a:srgbClr val="FFFF00"/>
                </a:highlight>
              </a:rPr>
              <a:t>surgir</a:t>
            </a:r>
          </a:p>
        </p:txBody>
      </p:sp>
      <p:sp>
        <p:nvSpPr>
          <p:cNvPr id="21" name="ZoneTexte 20">
            <a:extLst>
              <a:ext uri="{FF2B5EF4-FFF2-40B4-BE49-F238E27FC236}">
                <a16:creationId xmlns:a16="http://schemas.microsoft.com/office/drawing/2014/main" id="{4E6968CC-BDA1-4561-BC3B-7DBD41D052E9}"/>
              </a:ext>
            </a:extLst>
          </p:cNvPr>
          <p:cNvSpPr txBox="1"/>
          <p:nvPr/>
        </p:nvSpPr>
        <p:spPr>
          <a:xfrm>
            <a:off x="4788024" y="5949280"/>
            <a:ext cx="1575792" cy="430887"/>
          </a:xfrm>
          <a:prstGeom prst="rect">
            <a:avLst/>
          </a:prstGeom>
          <a:noFill/>
        </p:spPr>
        <p:txBody>
          <a:bodyPr wrap="square" rtlCol="0">
            <a:spAutoFit/>
          </a:bodyPr>
          <a:lstStyle/>
          <a:p>
            <a:r>
              <a:rPr lang="fr-FR" sz="2200" dirty="0">
                <a:highlight>
                  <a:srgbClr val="FFFF00"/>
                </a:highlight>
              </a:rPr>
              <a:t>s’évanouir</a:t>
            </a:r>
          </a:p>
        </p:txBody>
      </p:sp>
      <p:graphicFrame>
        <p:nvGraphicFramePr>
          <p:cNvPr id="3" name="Tableau 5">
            <a:extLst>
              <a:ext uri="{FF2B5EF4-FFF2-40B4-BE49-F238E27FC236}">
                <a16:creationId xmlns:a16="http://schemas.microsoft.com/office/drawing/2014/main" id="{013C4349-A0EF-4DC7-86E7-B5FC4957477E}"/>
              </a:ext>
            </a:extLst>
          </p:cNvPr>
          <p:cNvGraphicFramePr>
            <a:graphicFrameLocks noGrp="1"/>
          </p:cNvGraphicFramePr>
          <p:nvPr>
            <p:extLst>
              <p:ext uri="{D42A27DB-BD31-4B8C-83A1-F6EECF244321}">
                <p14:modId xmlns:p14="http://schemas.microsoft.com/office/powerpoint/2010/main" val="414117878"/>
              </p:ext>
            </p:extLst>
          </p:nvPr>
        </p:nvGraphicFramePr>
        <p:xfrm>
          <a:off x="1115616" y="1052736"/>
          <a:ext cx="7224464" cy="3200400"/>
        </p:xfrm>
        <a:graphic>
          <a:graphicData uri="http://schemas.openxmlformats.org/drawingml/2006/table">
            <a:tbl>
              <a:tblPr firstRow="1" bandRow="1">
                <a:tableStyleId>{616DA210-FB5B-4158-B5E0-FEB733F419BA}</a:tableStyleId>
              </a:tblPr>
              <a:tblGrid>
                <a:gridCol w="3612232">
                  <a:extLst>
                    <a:ext uri="{9D8B030D-6E8A-4147-A177-3AD203B41FA5}">
                      <a16:colId xmlns:a16="http://schemas.microsoft.com/office/drawing/2014/main" val="962722489"/>
                    </a:ext>
                  </a:extLst>
                </a:gridCol>
                <a:gridCol w="3612232">
                  <a:extLst>
                    <a:ext uri="{9D8B030D-6E8A-4147-A177-3AD203B41FA5}">
                      <a16:colId xmlns:a16="http://schemas.microsoft.com/office/drawing/2014/main" val="1735760961"/>
                    </a:ext>
                  </a:extLst>
                </a:gridCol>
              </a:tblGrid>
              <a:tr h="288032">
                <a:tc>
                  <a:txBody>
                    <a:bodyPr/>
                    <a:lstStyle/>
                    <a:p>
                      <a:r>
                        <a:rPr lang="fr-FR" dirty="0"/>
                        <a:t>1</a:t>
                      </a:r>
                      <a:r>
                        <a:rPr lang="fr-FR" baseline="30000" dirty="0"/>
                        <a:t>er</a:t>
                      </a:r>
                      <a:r>
                        <a:rPr lang="fr-FR" dirty="0"/>
                        <a:t> groupe en ER</a:t>
                      </a:r>
                    </a:p>
                  </a:txBody>
                  <a:tcPr/>
                </a:tc>
                <a:tc>
                  <a:txBody>
                    <a:bodyPr/>
                    <a:lstStyle/>
                    <a:p>
                      <a:r>
                        <a:rPr lang="fr-FR" dirty="0"/>
                        <a:t>2</a:t>
                      </a:r>
                      <a:r>
                        <a:rPr lang="fr-FR" baseline="30000" dirty="0"/>
                        <a:t>ème</a:t>
                      </a:r>
                      <a:r>
                        <a:rPr lang="fr-FR" dirty="0"/>
                        <a:t> groupe en IR (issant / issons)</a:t>
                      </a:r>
                    </a:p>
                  </a:txBody>
                  <a:tcPr/>
                </a:tc>
                <a:extLst>
                  <a:ext uri="{0D108BD9-81ED-4DB2-BD59-A6C34878D82A}">
                    <a16:rowId xmlns:a16="http://schemas.microsoft.com/office/drawing/2014/main" val="2936223608"/>
                  </a:ext>
                </a:extLst>
              </a:tr>
              <a:tr h="370840">
                <a:tc>
                  <a: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tc>
                <a:tc>
                  <a:txBody>
                    <a:bodyPr/>
                    <a:lstStyle/>
                    <a:p>
                      <a:endParaRPr lang="fr-FR" dirty="0"/>
                    </a:p>
                  </a:txBody>
                  <a:tcPr/>
                </a:tc>
                <a:extLst>
                  <a:ext uri="{0D108BD9-81ED-4DB2-BD59-A6C34878D82A}">
                    <a16:rowId xmlns:a16="http://schemas.microsoft.com/office/drawing/2014/main" val="3896463054"/>
                  </a:ext>
                </a:extLst>
              </a:tr>
            </a:tbl>
          </a:graphicData>
        </a:graphic>
      </p:graphicFrame>
      <p:sp>
        <p:nvSpPr>
          <p:cNvPr id="24" name="ZoneTexte 23">
            <a:extLst>
              <a:ext uri="{FF2B5EF4-FFF2-40B4-BE49-F238E27FC236}">
                <a16:creationId xmlns:a16="http://schemas.microsoft.com/office/drawing/2014/main" id="{BEFA8751-868C-4AB7-BBC9-BA7A22B6F912}"/>
              </a:ext>
            </a:extLst>
          </p:cNvPr>
          <p:cNvSpPr txBox="1"/>
          <p:nvPr/>
        </p:nvSpPr>
        <p:spPr>
          <a:xfrm>
            <a:off x="395536" y="260648"/>
            <a:ext cx="6912767" cy="369332"/>
          </a:xfrm>
          <a:prstGeom prst="rect">
            <a:avLst/>
          </a:prstGeom>
          <a:noFill/>
        </p:spPr>
        <p:txBody>
          <a:bodyPr wrap="square">
            <a:spAutoFit/>
          </a:bodyPr>
          <a:lstStyle/>
          <a:p>
            <a:r>
              <a:rPr lang="fr-FR" b="1" dirty="0">
                <a:solidFill>
                  <a:srgbClr val="7030A0"/>
                </a:solidFill>
              </a:rPr>
              <a:t>2) Classer les verbes conjugués au passé simple (1</a:t>
            </a:r>
            <a:r>
              <a:rPr lang="fr-FR" b="1" baseline="30000" dirty="0">
                <a:solidFill>
                  <a:srgbClr val="7030A0"/>
                </a:solidFill>
              </a:rPr>
              <a:t>er</a:t>
            </a:r>
            <a:r>
              <a:rPr lang="fr-FR" b="1" dirty="0">
                <a:solidFill>
                  <a:srgbClr val="7030A0"/>
                </a:solidFill>
              </a:rPr>
              <a:t> et 2è groupe).</a:t>
            </a:r>
          </a:p>
        </p:txBody>
      </p:sp>
      <p:sp>
        <p:nvSpPr>
          <p:cNvPr id="15" name="ZoneTexte 14">
            <a:extLst>
              <a:ext uri="{FF2B5EF4-FFF2-40B4-BE49-F238E27FC236}">
                <a16:creationId xmlns:a16="http://schemas.microsoft.com/office/drawing/2014/main" id="{E671FF6D-9108-4C6D-A89C-554C8B646453}"/>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385745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0" nodeType="clickEffect">
                                  <p:stCondLst>
                                    <p:cond delay="0"/>
                                  </p:stCondLst>
                                  <p:childTnLst>
                                    <p:animMotion origin="layout" path="M 2.5E-6 4.44444E-6 L 0.05104 4.44444E-6 C 0.07396 4.44444E-6 0.10225 -0.1338 0.10225 -0.24237 L 0.10225 -0.4845 " pathEditMode="relative" rAng="0" ptsTypes="AAAA">
                                      <p:cBhvr>
                                        <p:cTn id="6" dur="2000" fill="hold"/>
                                        <p:tgtEl>
                                          <p:spTgt spid="2"/>
                                        </p:tgtEl>
                                        <p:attrNameLst>
                                          <p:attrName>ppt_x</p:attrName>
                                          <p:attrName>ppt_y</p:attrName>
                                        </p:attrNameLst>
                                      </p:cBhvr>
                                      <p:rCtr x="5104" y="-24236"/>
                                    </p:animMotion>
                                  </p:childTnLst>
                                </p:cTn>
                              </p:par>
                            </p:childTnLst>
                          </p:cTn>
                        </p:par>
                      </p:childTnLst>
                    </p:cTn>
                  </p:par>
                  <p:par>
                    <p:cTn id="7" fill="hold">
                      <p:stCondLst>
                        <p:cond delay="indefinite"/>
                      </p:stCondLst>
                      <p:childTnLst>
                        <p:par>
                          <p:cTn id="8" fill="hold">
                            <p:stCondLst>
                              <p:cond delay="0"/>
                            </p:stCondLst>
                            <p:childTnLst>
                              <p:par>
                                <p:cTn id="9" presetID="50" presetClass="path" presetSubtype="0" accel="50000" decel="50000" fill="hold" grpId="0" nodeType="clickEffect">
                                  <p:stCondLst>
                                    <p:cond delay="0"/>
                                  </p:stCondLst>
                                  <p:childTnLst>
                                    <p:animMotion origin="layout" path="M 2.77778E-7 4.81481E-6 L 0.08854 4.81481E-6 C 0.1283 4.81481E-6 0.17726 -0.13635 0.17726 -0.24676 L 0.17726 -0.49352 " pathEditMode="relative" rAng="0" ptsTypes="AAAA">
                                      <p:cBhvr>
                                        <p:cTn id="10" dur="2000" fill="hold"/>
                                        <p:tgtEl>
                                          <p:spTgt spid="7"/>
                                        </p:tgtEl>
                                        <p:attrNameLst>
                                          <p:attrName>ppt_x</p:attrName>
                                          <p:attrName>ppt_y</p:attrName>
                                        </p:attrNameLst>
                                      </p:cBhvr>
                                      <p:rCtr x="8854" y="-24676"/>
                                    </p:animMotion>
                                  </p:childTnLst>
                                </p:cTn>
                              </p:par>
                            </p:childTnLst>
                          </p:cTn>
                        </p:par>
                      </p:childTnLst>
                    </p:cTn>
                  </p:par>
                  <p:par>
                    <p:cTn id="11" fill="hold">
                      <p:stCondLst>
                        <p:cond delay="indefinite"/>
                      </p:stCondLst>
                      <p:childTnLst>
                        <p:par>
                          <p:cTn id="12" fill="hold">
                            <p:stCondLst>
                              <p:cond delay="0"/>
                            </p:stCondLst>
                            <p:childTnLst>
                              <p:par>
                                <p:cTn id="13" presetID="50" presetClass="path" presetSubtype="0" accel="50000" decel="50000" fill="hold" grpId="0" nodeType="clickEffect">
                                  <p:stCondLst>
                                    <p:cond delay="0"/>
                                  </p:stCondLst>
                                  <p:childTnLst>
                                    <p:animMotion origin="layout" path="M -5.55556E-7 3.46945E-17 L -0.19687 3.46945E-17 C -0.28524 3.46945E-17 -0.39375 -0.1044 -0.39375 -0.18912 L -0.39375 -0.37801 " pathEditMode="relative" rAng="0" ptsTypes="AAAA">
                                      <p:cBhvr>
                                        <p:cTn id="14" dur="2000" fill="hold"/>
                                        <p:tgtEl>
                                          <p:spTgt spid="13"/>
                                        </p:tgtEl>
                                        <p:attrNameLst>
                                          <p:attrName>ppt_x</p:attrName>
                                          <p:attrName>ppt_y</p:attrName>
                                        </p:attrNameLst>
                                      </p:cBhvr>
                                      <p:rCtr x="-19688" y="-18912"/>
                                    </p:animMotion>
                                  </p:childTnLst>
                                </p:cTn>
                              </p:par>
                            </p:childTnLst>
                          </p:cTn>
                        </p:par>
                      </p:childTnLst>
                    </p:cTn>
                  </p:par>
                  <p:par>
                    <p:cTn id="15" fill="hold">
                      <p:stCondLst>
                        <p:cond delay="indefinite"/>
                      </p:stCondLst>
                      <p:childTnLst>
                        <p:par>
                          <p:cTn id="16" fill="hold">
                            <p:stCondLst>
                              <p:cond delay="0"/>
                            </p:stCondLst>
                            <p:childTnLst>
                              <p:par>
                                <p:cTn id="17" presetID="50" presetClass="path" presetSubtype="0" accel="50000" decel="50000" fill="hold" grpId="0" nodeType="clickEffect">
                                  <p:stCondLst>
                                    <p:cond delay="0"/>
                                  </p:stCondLst>
                                  <p:childTnLst>
                                    <p:animMotion origin="layout" path="M 1.38889E-6 3.33333E-6 L -0.08646 3.33333E-6 C -0.12517 3.33333E-6 -0.17274 -0.14213 -0.17274 -0.25718 L -0.17274 -0.51436 " pathEditMode="relative" rAng="0" ptsTypes="AAAA">
                                      <p:cBhvr>
                                        <p:cTn id="18" dur="2000" fill="hold"/>
                                        <p:tgtEl>
                                          <p:spTgt spid="11"/>
                                        </p:tgtEl>
                                        <p:attrNameLst>
                                          <p:attrName>ppt_x</p:attrName>
                                          <p:attrName>ppt_y</p:attrName>
                                        </p:attrNameLst>
                                      </p:cBhvr>
                                      <p:rCtr x="-8646" y="-25718"/>
                                    </p:animMotion>
                                  </p:childTnLst>
                                </p:cTn>
                              </p:par>
                            </p:childTnLst>
                          </p:cTn>
                        </p:par>
                      </p:childTnLst>
                    </p:cTn>
                  </p:par>
                  <p:par>
                    <p:cTn id="19" fill="hold">
                      <p:stCondLst>
                        <p:cond delay="indefinite"/>
                      </p:stCondLst>
                      <p:childTnLst>
                        <p:par>
                          <p:cTn id="20" fill="hold">
                            <p:stCondLst>
                              <p:cond delay="0"/>
                            </p:stCondLst>
                            <p:childTnLst>
                              <p:par>
                                <p:cTn id="21" presetID="50" presetClass="path" presetSubtype="0" accel="50000" decel="50000" fill="hold" grpId="0" nodeType="clickEffect">
                                  <p:stCondLst>
                                    <p:cond delay="0"/>
                                  </p:stCondLst>
                                  <p:childTnLst>
                                    <p:animMotion origin="layout" path="M 2.5E-6 -4.81481E-6 L -0.02743 -4.81481E-6 C -0.03976 -4.81481E-6 -0.05469 -0.1537 -0.05469 -0.27824 L -0.05469 -0.55625 " pathEditMode="relative" rAng="0" ptsTypes="AAAA">
                                      <p:cBhvr>
                                        <p:cTn id="22" dur="2000" fill="hold"/>
                                        <p:tgtEl>
                                          <p:spTgt spid="18"/>
                                        </p:tgtEl>
                                        <p:attrNameLst>
                                          <p:attrName>ppt_x</p:attrName>
                                          <p:attrName>ppt_y</p:attrName>
                                        </p:attrNameLst>
                                      </p:cBhvr>
                                      <p:rCtr x="-2743" y="-27824"/>
                                    </p:animMotion>
                                  </p:childTnLst>
                                </p:cTn>
                              </p:par>
                            </p:childTnLst>
                          </p:cTn>
                        </p:par>
                      </p:childTnLst>
                    </p:cTn>
                  </p:par>
                  <p:par>
                    <p:cTn id="23" fill="hold">
                      <p:stCondLst>
                        <p:cond delay="indefinite"/>
                      </p:stCondLst>
                      <p:childTnLst>
                        <p:par>
                          <p:cTn id="24" fill="hold">
                            <p:stCondLst>
                              <p:cond delay="0"/>
                            </p:stCondLst>
                            <p:childTnLst>
                              <p:par>
                                <p:cTn id="25" presetID="50" presetClass="path" presetSubtype="0" accel="50000" decel="50000" fill="hold" grpId="0" nodeType="clickEffect">
                                  <p:stCondLst>
                                    <p:cond delay="0"/>
                                  </p:stCondLst>
                                  <p:childTnLst>
                                    <p:animMotion origin="layout" path="M -1.66667E-6 7.40741E-7 L 0.17743 7.40741E-7 C 0.25712 7.40741E-7 0.35504 -0.14491 0.35504 -0.2625 L 0.35504 -0.52477 " pathEditMode="relative" rAng="0" ptsTypes="AAAA">
                                      <p:cBhvr>
                                        <p:cTn id="26" dur="2000" fill="hold"/>
                                        <p:tgtEl>
                                          <p:spTgt spid="12"/>
                                        </p:tgtEl>
                                        <p:attrNameLst>
                                          <p:attrName>ppt_x</p:attrName>
                                          <p:attrName>ppt_y</p:attrName>
                                        </p:attrNameLst>
                                      </p:cBhvr>
                                      <p:rCtr x="17743" y="-26250"/>
                                    </p:animMotion>
                                  </p:childTnLst>
                                </p:cTn>
                              </p:par>
                            </p:childTnLst>
                          </p:cTn>
                        </p:par>
                      </p:childTnLst>
                    </p:cTn>
                  </p:par>
                  <p:par>
                    <p:cTn id="27" fill="hold">
                      <p:stCondLst>
                        <p:cond delay="indefinite"/>
                      </p:stCondLst>
                      <p:childTnLst>
                        <p:par>
                          <p:cTn id="28" fill="hold">
                            <p:stCondLst>
                              <p:cond delay="0"/>
                            </p:stCondLst>
                            <p:childTnLst>
                              <p:par>
                                <p:cTn id="29" presetID="50" presetClass="path" presetSubtype="0" accel="50000" decel="50000" fill="hold" grpId="0" nodeType="clickEffect">
                                  <p:stCondLst>
                                    <p:cond delay="0"/>
                                  </p:stCondLst>
                                  <p:childTnLst>
                                    <p:animMotion origin="layout" path="M 4.44444E-6 -2.59259E-6 L 0.27257 -2.59259E-6 C 0.39479 -2.59259E-6 0.54392 -0.14236 0.54392 -0.25717 L 0.54392 -0.51435 " pathEditMode="relative" rAng="0" ptsTypes="AAAA">
                                      <p:cBhvr>
                                        <p:cTn id="30" dur="2000" fill="hold"/>
                                        <p:tgtEl>
                                          <p:spTgt spid="20"/>
                                        </p:tgtEl>
                                        <p:attrNameLst>
                                          <p:attrName>ppt_x</p:attrName>
                                          <p:attrName>ppt_y</p:attrName>
                                        </p:attrNameLst>
                                      </p:cBhvr>
                                      <p:rCtr x="27187" y="-25718"/>
                                    </p:animMotion>
                                  </p:childTnLst>
                                </p:cTn>
                              </p:par>
                            </p:childTnLst>
                          </p:cTn>
                        </p:par>
                      </p:childTnLst>
                    </p:cTn>
                  </p:par>
                  <p:par>
                    <p:cTn id="31" fill="hold">
                      <p:stCondLst>
                        <p:cond delay="indefinite"/>
                      </p:stCondLst>
                      <p:childTnLst>
                        <p:par>
                          <p:cTn id="32" fill="hold">
                            <p:stCondLst>
                              <p:cond delay="0"/>
                            </p:stCondLst>
                            <p:childTnLst>
                              <p:par>
                                <p:cTn id="33" presetID="50" presetClass="path" presetSubtype="0" accel="50000" decel="50000" fill="hold" grpId="0" nodeType="clickEffect">
                                  <p:stCondLst>
                                    <p:cond delay="0"/>
                                  </p:stCondLst>
                                  <p:childTnLst>
                                    <p:animMotion origin="layout" path="M 3.88889E-6 4.07407E-6 L 0.01996 4.07407E-6 C 0.02882 4.07407E-6 0.03993 -0.09862 0.03993 -0.17848 L 0.03993 -0.35695 " pathEditMode="relative" rAng="0" ptsTypes="AAAA">
                                      <p:cBhvr>
                                        <p:cTn id="34" dur="2000" fill="hold"/>
                                        <p:tgtEl>
                                          <p:spTgt spid="19"/>
                                        </p:tgtEl>
                                        <p:attrNameLst>
                                          <p:attrName>ppt_x</p:attrName>
                                          <p:attrName>ppt_y</p:attrName>
                                        </p:attrNameLst>
                                      </p:cBhvr>
                                      <p:rCtr x="1997" y="-17847"/>
                                    </p:animMotion>
                                  </p:childTnLst>
                                </p:cTn>
                              </p:par>
                            </p:childTnLst>
                          </p:cTn>
                        </p:par>
                      </p:childTnLst>
                    </p:cTn>
                  </p:par>
                  <p:par>
                    <p:cTn id="35" fill="hold">
                      <p:stCondLst>
                        <p:cond delay="indefinite"/>
                      </p:stCondLst>
                      <p:childTnLst>
                        <p:par>
                          <p:cTn id="36" fill="hold">
                            <p:stCondLst>
                              <p:cond delay="0"/>
                            </p:stCondLst>
                            <p:childTnLst>
                              <p:par>
                                <p:cTn id="37" presetID="50" presetClass="path" presetSubtype="0" accel="50000" decel="50000" fill="hold" grpId="0" nodeType="clickEffect">
                                  <p:stCondLst>
                                    <p:cond delay="0"/>
                                  </p:stCondLst>
                                  <p:childTnLst>
                                    <p:animMotion origin="layout" path="M -2.22222E-6 -2.59259E-6 L 0.00243 -2.59259E-6 C 0.00365 -2.59259E-6 0.00504 -0.14213 0.00504 -0.25717 L 0.00504 -0.51435 " pathEditMode="relative" rAng="0" ptsTypes="AAAA">
                                      <p:cBhvr>
                                        <p:cTn id="38" dur="2000" fill="hold"/>
                                        <p:tgtEl>
                                          <p:spTgt spid="21"/>
                                        </p:tgtEl>
                                        <p:attrNameLst>
                                          <p:attrName>ppt_x</p:attrName>
                                          <p:attrName>ppt_y</p:attrName>
                                        </p:attrNameLst>
                                      </p:cBhvr>
                                      <p:rCtr x="243" y="-25718"/>
                                    </p:animMotion>
                                  </p:childTnLst>
                                </p:cTn>
                              </p:par>
                            </p:childTnLst>
                          </p:cTn>
                        </p:par>
                      </p:childTnLst>
                    </p:cTn>
                  </p:par>
                  <p:par>
                    <p:cTn id="39" fill="hold">
                      <p:stCondLst>
                        <p:cond delay="indefinite"/>
                      </p:stCondLst>
                      <p:childTnLst>
                        <p:par>
                          <p:cTn id="40" fill="hold">
                            <p:stCondLst>
                              <p:cond delay="0"/>
                            </p:stCondLst>
                            <p:childTnLst>
                              <p:par>
                                <p:cTn id="41" presetID="50" presetClass="path" presetSubtype="0" accel="50000" decel="50000" fill="hold" grpId="0" nodeType="clickEffect">
                                  <p:stCondLst>
                                    <p:cond delay="0"/>
                                  </p:stCondLst>
                                  <p:childTnLst>
                                    <p:animMotion origin="layout" path="M -4.72222E-6 7.40741E-7 L -0.29114 7.40741E-7 C -0.42187 7.40741E-7 -0.58229 -0.10463 -0.58229 -0.18889 L -0.58229 -0.37778 " pathEditMode="relative" rAng="0" ptsTypes="AAAA">
                                      <p:cBhvr>
                                        <p:cTn id="42" dur="2000" fill="hold"/>
                                        <p:tgtEl>
                                          <p:spTgt spid="17"/>
                                        </p:tgtEl>
                                        <p:attrNameLst>
                                          <p:attrName>ppt_x</p:attrName>
                                          <p:attrName>ppt_y</p:attrName>
                                        </p:attrNameLst>
                                      </p:cBhvr>
                                      <p:rCtr x="-29115" y="-188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11" grpId="0"/>
      <p:bldP spid="12" grpId="0"/>
      <p:bldP spid="13" grpId="0"/>
      <p:bldP spid="17" grpId="0"/>
      <p:bldP spid="18" grpId="0"/>
      <p:bldP spid="19"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1FD1769-680B-425F-AB0B-B1D22D911AEE}"/>
              </a:ext>
            </a:extLst>
          </p:cNvPr>
          <p:cNvSpPr txBox="1"/>
          <p:nvPr/>
        </p:nvSpPr>
        <p:spPr>
          <a:xfrm>
            <a:off x="323528" y="5013176"/>
            <a:ext cx="1944216" cy="430887"/>
          </a:xfrm>
          <a:prstGeom prst="rect">
            <a:avLst/>
          </a:prstGeom>
          <a:noFill/>
        </p:spPr>
        <p:txBody>
          <a:bodyPr wrap="square" rtlCol="0">
            <a:spAutoFit/>
          </a:bodyPr>
          <a:lstStyle/>
          <a:p>
            <a:r>
              <a:rPr lang="fr-FR" sz="2200" dirty="0">
                <a:highlight>
                  <a:srgbClr val="FFFF00"/>
                </a:highlight>
              </a:rPr>
              <a:t>Justine se leva </a:t>
            </a:r>
          </a:p>
        </p:txBody>
      </p:sp>
      <p:sp>
        <p:nvSpPr>
          <p:cNvPr id="7" name="ZoneTexte 6">
            <a:extLst>
              <a:ext uri="{FF2B5EF4-FFF2-40B4-BE49-F238E27FC236}">
                <a16:creationId xmlns:a16="http://schemas.microsoft.com/office/drawing/2014/main" id="{D2640BCD-298B-4959-8A61-83EDDD2C17BD}"/>
              </a:ext>
            </a:extLst>
          </p:cNvPr>
          <p:cNvSpPr txBox="1"/>
          <p:nvPr/>
        </p:nvSpPr>
        <p:spPr>
          <a:xfrm>
            <a:off x="899592" y="5445224"/>
            <a:ext cx="2016224" cy="430887"/>
          </a:xfrm>
          <a:prstGeom prst="rect">
            <a:avLst/>
          </a:prstGeom>
          <a:noFill/>
        </p:spPr>
        <p:txBody>
          <a:bodyPr wrap="square" rtlCol="0">
            <a:spAutoFit/>
          </a:bodyPr>
          <a:lstStyle/>
          <a:p>
            <a:r>
              <a:rPr lang="fr-FR" sz="2200" dirty="0">
                <a:highlight>
                  <a:srgbClr val="FFFF00"/>
                </a:highlight>
              </a:rPr>
              <a:t>J’enfilai</a:t>
            </a:r>
          </a:p>
        </p:txBody>
      </p:sp>
      <p:sp>
        <p:nvSpPr>
          <p:cNvPr id="8" name="ZoneTexte 7">
            <a:extLst>
              <a:ext uri="{FF2B5EF4-FFF2-40B4-BE49-F238E27FC236}">
                <a16:creationId xmlns:a16="http://schemas.microsoft.com/office/drawing/2014/main" id="{168B2FFB-4A95-4B2E-9201-81D84D2294C8}"/>
              </a:ext>
            </a:extLst>
          </p:cNvPr>
          <p:cNvSpPr txBox="1"/>
          <p:nvPr/>
        </p:nvSpPr>
        <p:spPr>
          <a:xfrm>
            <a:off x="6012160" y="5445224"/>
            <a:ext cx="2079848" cy="430887"/>
          </a:xfrm>
          <a:prstGeom prst="rect">
            <a:avLst/>
          </a:prstGeom>
          <a:noFill/>
        </p:spPr>
        <p:txBody>
          <a:bodyPr wrap="square" rtlCol="0">
            <a:spAutoFit/>
          </a:bodyPr>
          <a:lstStyle/>
          <a:p>
            <a:r>
              <a:rPr lang="fr-FR" sz="2200" dirty="0">
                <a:highlight>
                  <a:srgbClr val="FFFF00"/>
                </a:highlight>
              </a:rPr>
              <a:t>Je rejoignis</a:t>
            </a:r>
          </a:p>
        </p:txBody>
      </p:sp>
      <p:sp>
        <p:nvSpPr>
          <p:cNvPr id="11" name="ZoneTexte 10">
            <a:extLst>
              <a:ext uri="{FF2B5EF4-FFF2-40B4-BE49-F238E27FC236}">
                <a16:creationId xmlns:a16="http://schemas.microsoft.com/office/drawing/2014/main" id="{5D3DC7AE-CEB7-4514-A1F0-1896AB79A49B}"/>
              </a:ext>
            </a:extLst>
          </p:cNvPr>
          <p:cNvSpPr txBox="1"/>
          <p:nvPr/>
        </p:nvSpPr>
        <p:spPr>
          <a:xfrm>
            <a:off x="7052304" y="5013176"/>
            <a:ext cx="2088232" cy="430887"/>
          </a:xfrm>
          <a:prstGeom prst="rect">
            <a:avLst/>
          </a:prstGeom>
          <a:noFill/>
        </p:spPr>
        <p:txBody>
          <a:bodyPr wrap="square" rtlCol="0">
            <a:spAutoFit/>
          </a:bodyPr>
          <a:lstStyle/>
          <a:p>
            <a:r>
              <a:rPr lang="fr-FR" sz="2200" dirty="0">
                <a:highlight>
                  <a:srgbClr val="FFFF00"/>
                </a:highlight>
              </a:rPr>
              <a:t>Nous pâlîmes</a:t>
            </a:r>
          </a:p>
        </p:txBody>
      </p:sp>
      <p:sp>
        <p:nvSpPr>
          <p:cNvPr id="12" name="ZoneTexte 11">
            <a:extLst>
              <a:ext uri="{FF2B5EF4-FFF2-40B4-BE49-F238E27FC236}">
                <a16:creationId xmlns:a16="http://schemas.microsoft.com/office/drawing/2014/main" id="{34653D22-AFE3-4B22-98FF-9DFB785D2792}"/>
              </a:ext>
            </a:extLst>
          </p:cNvPr>
          <p:cNvSpPr txBox="1"/>
          <p:nvPr/>
        </p:nvSpPr>
        <p:spPr>
          <a:xfrm>
            <a:off x="251520" y="6021288"/>
            <a:ext cx="2376264" cy="430887"/>
          </a:xfrm>
          <a:prstGeom prst="rect">
            <a:avLst/>
          </a:prstGeom>
          <a:noFill/>
        </p:spPr>
        <p:txBody>
          <a:bodyPr wrap="square" rtlCol="0">
            <a:spAutoFit/>
          </a:bodyPr>
          <a:lstStyle/>
          <a:p>
            <a:r>
              <a:rPr lang="fr-FR" sz="2200" dirty="0">
                <a:highlight>
                  <a:srgbClr val="FFFF00"/>
                </a:highlight>
              </a:rPr>
              <a:t>Nous poussâmes</a:t>
            </a:r>
          </a:p>
        </p:txBody>
      </p:sp>
      <p:sp>
        <p:nvSpPr>
          <p:cNvPr id="13" name="ZoneTexte 12">
            <a:extLst>
              <a:ext uri="{FF2B5EF4-FFF2-40B4-BE49-F238E27FC236}">
                <a16:creationId xmlns:a16="http://schemas.microsoft.com/office/drawing/2014/main" id="{FE9AE370-5035-4681-A749-450E0B731058}"/>
              </a:ext>
            </a:extLst>
          </p:cNvPr>
          <p:cNvSpPr txBox="1"/>
          <p:nvPr/>
        </p:nvSpPr>
        <p:spPr>
          <a:xfrm>
            <a:off x="2411760" y="5949280"/>
            <a:ext cx="2376264" cy="430887"/>
          </a:xfrm>
          <a:prstGeom prst="rect">
            <a:avLst/>
          </a:prstGeom>
          <a:noFill/>
        </p:spPr>
        <p:txBody>
          <a:bodyPr wrap="square" rtlCol="0">
            <a:spAutoFit/>
          </a:bodyPr>
          <a:lstStyle/>
          <a:p>
            <a:r>
              <a:rPr lang="fr-FR" sz="2200" dirty="0">
                <a:highlight>
                  <a:srgbClr val="FFFF00"/>
                </a:highlight>
              </a:rPr>
              <a:t>Nous regardâmes</a:t>
            </a:r>
          </a:p>
        </p:txBody>
      </p:sp>
      <p:sp>
        <p:nvSpPr>
          <p:cNvPr id="17" name="ZoneTexte 16">
            <a:extLst>
              <a:ext uri="{FF2B5EF4-FFF2-40B4-BE49-F238E27FC236}">
                <a16:creationId xmlns:a16="http://schemas.microsoft.com/office/drawing/2014/main" id="{43C927BE-3C65-4C1F-8BFC-9E422C106814}"/>
              </a:ext>
            </a:extLst>
          </p:cNvPr>
          <p:cNvSpPr txBox="1"/>
          <p:nvPr/>
        </p:nvSpPr>
        <p:spPr>
          <a:xfrm>
            <a:off x="2411760" y="4941168"/>
            <a:ext cx="1575792" cy="430887"/>
          </a:xfrm>
          <a:prstGeom prst="rect">
            <a:avLst/>
          </a:prstGeom>
          <a:noFill/>
        </p:spPr>
        <p:txBody>
          <a:bodyPr wrap="square" rtlCol="0">
            <a:spAutoFit/>
          </a:bodyPr>
          <a:lstStyle/>
          <a:p>
            <a:r>
              <a:rPr lang="fr-FR" sz="2200" dirty="0">
                <a:highlight>
                  <a:srgbClr val="FFFF00"/>
                </a:highlight>
              </a:rPr>
              <a:t>Il observa</a:t>
            </a:r>
          </a:p>
        </p:txBody>
      </p:sp>
      <p:sp>
        <p:nvSpPr>
          <p:cNvPr id="18" name="ZoneTexte 17">
            <a:extLst>
              <a:ext uri="{FF2B5EF4-FFF2-40B4-BE49-F238E27FC236}">
                <a16:creationId xmlns:a16="http://schemas.microsoft.com/office/drawing/2014/main" id="{700309C3-B38C-4636-9FE3-DE66B208ED62}"/>
              </a:ext>
            </a:extLst>
          </p:cNvPr>
          <p:cNvSpPr txBox="1"/>
          <p:nvPr/>
        </p:nvSpPr>
        <p:spPr>
          <a:xfrm>
            <a:off x="8028384" y="5589240"/>
            <a:ext cx="1575792" cy="430887"/>
          </a:xfrm>
          <a:prstGeom prst="rect">
            <a:avLst/>
          </a:prstGeom>
          <a:noFill/>
        </p:spPr>
        <p:txBody>
          <a:bodyPr wrap="square" rtlCol="0">
            <a:spAutoFit/>
          </a:bodyPr>
          <a:lstStyle/>
          <a:p>
            <a:r>
              <a:rPr lang="fr-FR" sz="2200" dirty="0">
                <a:highlight>
                  <a:srgbClr val="FFFF00"/>
                </a:highlight>
              </a:rPr>
              <a:t>Il finit</a:t>
            </a:r>
          </a:p>
        </p:txBody>
      </p:sp>
      <p:sp>
        <p:nvSpPr>
          <p:cNvPr id="19" name="ZoneTexte 18">
            <a:extLst>
              <a:ext uri="{FF2B5EF4-FFF2-40B4-BE49-F238E27FC236}">
                <a16:creationId xmlns:a16="http://schemas.microsoft.com/office/drawing/2014/main" id="{4D3A7320-E38E-4719-9D48-B5F53F687B71}"/>
              </a:ext>
            </a:extLst>
          </p:cNvPr>
          <p:cNvSpPr txBox="1"/>
          <p:nvPr/>
        </p:nvSpPr>
        <p:spPr>
          <a:xfrm>
            <a:off x="2123728" y="5373216"/>
            <a:ext cx="2232248" cy="430887"/>
          </a:xfrm>
          <a:prstGeom prst="rect">
            <a:avLst/>
          </a:prstGeom>
          <a:noFill/>
        </p:spPr>
        <p:txBody>
          <a:bodyPr wrap="square" rtlCol="0">
            <a:spAutoFit/>
          </a:bodyPr>
          <a:lstStyle/>
          <a:p>
            <a:r>
              <a:rPr lang="fr-FR" sz="2200" dirty="0">
                <a:highlight>
                  <a:srgbClr val="FFFF00"/>
                </a:highlight>
              </a:rPr>
              <a:t>Nous regagnâmes</a:t>
            </a:r>
          </a:p>
        </p:txBody>
      </p:sp>
      <p:sp>
        <p:nvSpPr>
          <p:cNvPr id="20" name="ZoneTexte 19">
            <a:extLst>
              <a:ext uri="{FF2B5EF4-FFF2-40B4-BE49-F238E27FC236}">
                <a16:creationId xmlns:a16="http://schemas.microsoft.com/office/drawing/2014/main" id="{5FF59A69-31AC-4E71-A924-615B0E057E8D}"/>
              </a:ext>
            </a:extLst>
          </p:cNvPr>
          <p:cNvSpPr txBox="1"/>
          <p:nvPr/>
        </p:nvSpPr>
        <p:spPr>
          <a:xfrm>
            <a:off x="5652120" y="4941168"/>
            <a:ext cx="1575792" cy="430887"/>
          </a:xfrm>
          <a:prstGeom prst="rect">
            <a:avLst/>
          </a:prstGeom>
          <a:noFill/>
        </p:spPr>
        <p:txBody>
          <a:bodyPr wrap="square" rtlCol="0">
            <a:spAutoFit/>
          </a:bodyPr>
          <a:lstStyle/>
          <a:p>
            <a:r>
              <a:rPr lang="fr-FR" sz="2200" dirty="0">
                <a:highlight>
                  <a:srgbClr val="FFFF00"/>
                </a:highlight>
              </a:rPr>
              <a:t>Elle surgit</a:t>
            </a:r>
          </a:p>
        </p:txBody>
      </p:sp>
      <p:sp>
        <p:nvSpPr>
          <p:cNvPr id="21" name="ZoneTexte 20">
            <a:extLst>
              <a:ext uri="{FF2B5EF4-FFF2-40B4-BE49-F238E27FC236}">
                <a16:creationId xmlns:a16="http://schemas.microsoft.com/office/drawing/2014/main" id="{4E6968CC-BDA1-4561-BC3B-7DBD41D052E9}"/>
              </a:ext>
            </a:extLst>
          </p:cNvPr>
          <p:cNvSpPr txBox="1"/>
          <p:nvPr/>
        </p:nvSpPr>
        <p:spPr>
          <a:xfrm>
            <a:off x="6516216" y="6093296"/>
            <a:ext cx="2232248" cy="430887"/>
          </a:xfrm>
          <a:prstGeom prst="rect">
            <a:avLst/>
          </a:prstGeom>
          <a:noFill/>
        </p:spPr>
        <p:txBody>
          <a:bodyPr wrap="square" rtlCol="0">
            <a:spAutoFit/>
          </a:bodyPr>
          <a:lstStyle/>
          <a:p>
            <a:r>
              <a:rPr lang="fr-FR" sz="2200" dirty="0">
                <a:highlight>
                  <a:srgbClr val="FFFF00"/>
                </a:highlight>
              </a:rPr>
              <a:t>Je m’évanouis</a:t>
            </a:r>
          </a:p>
        </p:txBody>
      </p:sp>
      <p:graphicFrame>
        <p:nvGraphicFramePr>
          <p:cNvPr id="3" name="Tableau 5">
            <a:extLst>
              <a:ext uri="{FF2B5EF4-FFF2-40B4-BE49-F238E27FC236}">
                <a16:creationId xmlns:a16="http://schemas.microsoft.com/office/drawing/2014/main" id="{013C4349-A0EF-4DC7-86E7-B5FC4957477E}"/>
              </a:ext>
            </a:extLst>
          </p:cNvPr>
          <p:cNvGraphicFramePr>
            <a:graphicFrameLocks noGrp="1"/>
          </p:cNvGraphicFramePr>
          <p:nvPr>
            <p:extLst>
              <p:ext uri="{D42A27DB-BD31-4B8C-83A1-F6EECF244321}">
                <p14:modId xmlns:p14="http://schemas.microsoft.com/office/powerpoint/2010/main" val="3803201174"/>
              </p:ext>
            </p:extLst>
          </p:nvPr>
        </p:nvGraphicFramePr>
        <p:xfrm>
          <a:off x="1115616" y="1052736"/>
          <a:ext cx="7224464" cy="3749040"/>
        </p:xfrm>
        <a:graphic>
          <a:graphicData uri="http://schemas.openxmlformats.org/drawingml/2006/table">
            <a:tbl>
              <a:tblPr firstRow="1" bandRow="1">
                <a:tableStyleId>{616DA210-FB5B-4158-B5E0-FEB733F419BA}</a:tableStyleId>
              </a:tblPr>
              <a:tblGrid>
                <a:gridCol w="3612232">
                  <a:extLst>
                    <a:ext uri="{9D8B030D-6E8A-4147-A177-3AD203B41FA5}">
                      <a16:colId xmlns:a16="http://schemas.microsoft.com/office/drawing/2014/main" val="962722489"/>
                    </a:ext>
                  </a:extLst>
                </a:gridCol>
                <a:gridCol w="3612232">
                  <a:extLst>
                    <a:ext uri="{9D8B030D-6E8A-4147-A177-3AD203B41FA5}">
                      <a16:colId xmlns:a16="http://schemas.microsoft.com/office/drawing/2014/main" val="1735760961"/>
                    </a:ext>
                  </a:extLst>
                </a:gridCol>
              </a:tblGrid>
              <a:tr h="288032">
                <a:tc>
                  <a:txBody>
                    <a:bodyPr/>
                    <a:lstStyle/>
                    <a:p>
                      <a:r>
                        <a:rPr lang="fr-FR" dirty="0"/>
                        <a:t>POUSSER</a:t>
                      </a:r>
                    </a:p>
                  </a:txBody>
                  <a:tcPr/>
                </a:tc>
                <a:tc>
                  <a:txBody>
                    <a:bodyPr/>
                    <a:lstStyle/>
                    <a:p>
                      <a:r>
                        <a:rPr lang="fr-FR" dirty="0"/>
                        <a:t>FINIR</a:t>
                      </a:r>
                    </a:p>
                  </a:txBody>
                  <a:tcPr/>
                </a:tc>
                <a:extLst>
                  <a:ext uri="{0D108BD9-81ED-4DB2-BD59-A6C34878D82A}">
                    <a16:rowId xmlns:a16="http://schemas.microsoft.com/office/drawing/2014/main" val="2936223608"/>
                  </a:ext>
                </a:extLst>
              </a:tr>
              <a:tr h="370840">
                <a:tc>
                  <a:txBody>
                    <a:bodyPr/>
                    <a:lstStyle/>
                    <a:p>
                      <a:r>
                        <a:rPr lang="fr-FR" dirty="0"/>
                        <a:t>JE   POUSS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TU  POUSS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IL / ELLE / ON  POUSS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NOUS  POUSS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VOUS  POUSS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ILS/ ELLES   POUSS</a:t>
                      </a:r>
                    </a:p>
                  </a:txBody>
                  <a:tcPr/>
                </a:tc>
                <a:tc>
                  <a:txBody>
                    <a:bodyPr/>
                    <a:lstStyle/>
                    <a:p>
                      <a:r>
                        <a:rPr lang="fr-FR" dirty="0"/>
                        <a:t>JE    FIN</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TU  FIN</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IL / ELLE / ON  FIN</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NOUS  FIN</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VOUS   FIN</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ILS/ ELLES  FIN</a:t>
                      </a:r>
                    </a:p>
                    <a:p>
                      <a:endParaRPr lang="fr-FR" dirty="0"/>
                    </a:p>
                  </a:txBody>
                  <a:tcPr/>
                </a:tc>
                <a:extLst>
                  <a:ext uri="{0D108BD9-81ED-4DB2-BD59-A6C34878D82A}">
                    <a16:rowId xmlns:a16="http://schemas.microsoft.com/office/drawing/2014/main" val="3896463054"/>
                  </a:ext>
                </a:extLst>
              </a:tr>
            </a:tbl>
          </a:graphicData>
        </a:graphic>
      </p:graphicFrame>
      <p:sp>
        <p:nvSpPr>
          <p:cNvPr id="24" name="ZoneTexte 23">
            <a:extLst>
              <a:ext uri="{FF2B5EF4-FFF2-40B4-BE49-F238E27FC236}">
                <a16:creationId xmlns:a16="http://schemas.microsoft.com/office/drawing/2014/main" id="{BEFA8751-868C-4AB7-BBC9-BA7A22B6F912}"/>
              </a:ext>
            </a:extLst>
          </p:cNvPr>
          <p:cNvSpPr txBox="1"/>
          <p:nvPr/>
        </p:nvSpPr>
        <p:spPr>
          <a:xfrm>
            <a:off x="395536" y="260648"/>
            <a:ext cx="6912767" cy="369332"/>
          </a:xfrm>
          <a:prstGeom prst="rect">
            <a:avLst/>
          </a:prstGeom>
          <a:noFill/>
        </p:spPr>
        <p:txBody>
          <a:bodyPr wrap="square">
            <a:spAutoFit/>
          </a:bodyPr>
          <a:lstStyle/>
          <a:p>
            <a:r>
              <a:rPr lang="fr-FR" b="1" dirty="0">
                <a:solidFill>
                  <a:srgbClr val="7030A0"/>
                </a:solidFill>
              </a:rPr>
              <a:t>2) Conjuguer pousser et finir</a:t>
            </a:r>
          </a:p>
        </p:txBody>
      </p:sp>
      <p:sp>
        <p:nvSpPr>
          <p:cNvPr id="4" name="ZoneTexte 3">
            <a:extLst>
              <a:ext uri="{FF2B5EF4-FFF2-40B4-BE49-F238E27FC236}">
                <a16:creationId xmlns:a16="http://schemas.microsoft.com/office/drawing/2014/main" id="{B75C22C5-6218-489E-ACA0-B943631E9E74}"/>
              </a:ext>
            </a:extLst>
          </p:cNvPr>
          <p:cNvSpPr txBox="1"/>
          <p:nvPr/>
        </p:nvSpPr>
        <p:spPr>
          <a:xfrm>
            <a:off x="2123728" y="1412776"/>
            <a:ext cx="375424" cy="369332"/>
          </a:xfrm>
          <a:prstGeom prst="rect">
            <a:avLst/>
          </a:prstGeom>
          <a:noFill/>
        </p:spPr>
        <p:txBody>
          <a:bodyPr wrap="none" rtlCol="0">
            <a:spAutoFit/>
          </a:bodyPr>
          <a:lstStyle/>
          <a:p>
            <a:r>
              <a:rPr lang="fr-FR" dirty="0">
                <a:highlight>
                  <a:srgbClr val="FFFF00"/>
                </a:highlight>
              </a:rPr>
              <a:t>AI</a:t>
            </a:r>
          </a:p>
        </p:txBody>
      </p:sp>
      <p:sp>
        <p:nvSpPr>
          <p:cNvPr id="23" name="ZoneTexte 22">
            <a:extLst>
              <a:ext uri="{FF2B5EF4-FFF2-40B4-BE49-F238E27FC236}">
                <a16:creationId xmlns:a16="http://schemas.microsoft.com/office/drawing/2014/main" id="{5D2D7FBE-9BC2-45BB-BFD9-A1C27D78A9F0}"/>
              </a:ext>
            </a:extLst>
          </p:cNvPr>
          <p:cNvSpPr txBox="1"/>
          <p:nvPr/>
        </p:nvSpPr>
        <p:spPr>
          <a:xfrm>
            <a:off x="2123728" y="1916832"/>
            <a:ext cx="423514" cy="369332"/>
          </a:xfrm>
          <a:prstGeom prst="rect">
            <a:avLst/>
          </a:prstGeom>
          <a:noFill/>
        </p:spPr>
        <p:txBody>
          <a:bodyPr wrap="none" rtlCol="0">
            <a:spAutoFit/>
          </a:bodyPr>
          <a:lstStyle/>
          <a:p>
            <a:r>
              <a:rPr lang="fr-FR" dirty="0">
                <a:highlight>
                  <a:srgbClr val="FFFF00"/>
                </a:highlight>
              </a:rPr>
              <a:t>AS</a:t>
            </a:r>
          </a:p>
        </p:txBody>
      </p:sp>
      <p:sp>
        <p:nvSpPr>
          <p:cNvPr id="25" name="ZoneTexte 24">
            <a:extLst>
              <a:ext uri="{FF2B5EF4-FFF2-40B4-BE49-F238E27FC236}">
                <a16:creationId xmlns:a16="http://schemas.microsoft.com/office/drawing/2014/main" id="{0BC782F9-966A-4AF9-A625-753155FA359B}"/>
              </a:ext>
            </a:extLst>
          </p:cNvPr>
          <p:cNvSpPr txBox="1"/>
          <p:nvPr/>
        </p:nvSpPr>
        <p:spPr>
          <a:xfrm>
            <a:off x="3131840" y="2492896"/>
            <a:ext cx="317716" cy="369332"/>
          </a:xfrm>
          <a:prstGeom prst="rect">
            <a:avLst/>
          </a:prstGeom>
          <a:noFill/>
        </p:spPr>
        <p:txBody>
          <a:bodyPr wrap="none" rtlCol="0">
            <a:spAutoFit/>
          </a:bodyPr>
          <a:lstStyle/>
          <a:p>
            <a:r>
              <a:rPr lang="fr-FR" dirty="0">
                <a:highlight>
                  <a:srgbClr val="FFFF00"/>
                </a:highlight>
              </a:rPr>
              <a:t>A</a:t>
            </a:r>
          </a:p>
        </p:txBody>
      </p:sp>
      <p:sp>
        <p:nvSpPr>
          <p:cNvPr id="26" name="ZoneTexte 25">
            <a:extLst>
              <a:ext uri="{FF2B5EF4-FFF2-40B4-BE49-F238E27FC236}">
                <a16:creationId xmlns:a16="http://schemas.microsoft.com/office/drawing/2014/main" id="{8D9A0FA5-C580-4CCD-97A5-6AC6EA75E72A}"/>
              </a:ext>
            </a:extLst>
          </p:cNvPr>
          <p:cNvSpPr txBox="1"/>
          <p:nvPr/>
        </p:nvSpPr>
        <p:spPr>
          <a:xfrm>
            <a:off x="2411760" y="3068960"/>
            <a:ext cx="730649" cy="369332"/>
          </a:xfrm>
          <a:prstGeom prst="rect">
            <a:avLst/>
          </a:prstGeom>
          <a:noFill/>
        </p:spPr>
        <p:txBody>
          <a:bodyPr wrap="none" rtlCol="0">
            <a:spAutoFit/>
          </a:bodyPr>
          <a:lstStyle/>
          <a:p>
            <a:r>
              <a:rPr lang="fr-FR" dirty="0">
                <a:highlight>
                  <a:srgbClr val="FFFF00"/>
                </a:highlight>
              </a:rPr>
              <a:t>ÂMES</a:t>
            </a:r>
          </a:p>
        </p:txBody>
      </p:sp>
      <p:sp>
        <p:nvSpPr>
          <p:cNvPr id="27" name="ZoneTexte 26">
            <a:extLst>
              <a:ext uri="{FF2B5EF4-FFF2-40B4-BE49-F238E27FC236}">
                <a16:creationId xmlns:a16="http://schemas.microsoft.com/office/drawing/2014/main" id="{167124BA-1244-4A6E-9107-0AA699296506}"/>
              </a:ext>
            </a:extLst>
          </p:cNvPr>
          <p:cNvSpPr txBox="1"/>
          <p:nvPr/>
        </p:nvSpPr>
        <p:spPr>
          <a:xfrm>
            <a:off x="2411760" y="3573016"/>
            <a:ext cx="627672" cy="369332"/>
          </a:xfrm>
          <a:prstGeom prst="rect">
            <a:avLst/>
          </a:prstGeom>
          <a:noFill/>
        </p:spPr>
        <p:txBody>
          <a:bodyPr wrap="none" rtlCol="0">
            <a:spAutoFit/>
          </a:bodyPr>
          <a:lstStyle/>
          <a:p>
            <a:r>
              <a:rPr lang="fr-FR" dirty="0">
                <a:highlight>
                  <a:srgbClr val="FFFF00"/>
                </a:highlight>
              </a:rPr>
              <a:t>ÂTES</a:t>
            </a:r>
          </a:p>
        </p:txBody>
      </p:sp>
      <p:sp>
        <p:nvSpPr>
          <p:cNvPr id="28" name="ZoneTexte 27">
            <a:extLst>
              <a:ext uri="{FF2B5EF4-FFF2-40B4-BE49-F238E27FC236}">
                <a16:creationId xmlns:a16="http://schemas.microsoft.com/office/drawing/2014/main" id="{09C63AF4-41CA-41A6-AA14-B9107C259110}"/>
              </a:ext>
            </a:extLst>
          </p:cNvPr>
          <p:cNvSpPr txBox="1"/>
          <p:nvPr/>
        </p:nvSpPr>
        <p:spPr>
          <a:xfrm>
            <a:off x="2843808" y="4149080"/>
            <a:ext cx="795411" cy="369332"/>
          </a:xfrm>
          <a:prstGeom prst="rect">
            <a:avLst/>
          </a:prstGeom>
          <a:noFill/>
        </p:spPr>
        <p:txBody>
          <a:bodyPr wrap="none" rtlCol="0">
            <a:spAutoFit/>
          </a:bodyPr>
          <a:lstStyle/>
          <a:p>
            <a:r>
              <a:rPr lang="fr-FR" dirty="0">
                <a:highlight>
                  <a:srgbClr val="FFFF00"/>
                </a:highlight>
              </a:rPr>
              <a:t>ERENT</a:t>
            </a:r>
          </a:p>
        </p:txBody>
      </p:sp>
      <p:sp>
        <p:nvSpPr>
          <p:cNvPr id="29" name="ZoneTexte 28">
            <a:extLst>
              <a:ext uri="{FF2B5EF4-FFF2-40B4-BE49-F238E27FC236}">
                <a16:creationId xmlns:a16="http://schemas.microsoft.com/office/drawing/2014/main" id="{3D5361FB-81B4-4F97-98C3-D99EDA6DDCFB}"/>
              </a:ext>
            </a:extLst>
          </p:cNvPr>
          <p:cNvSpPr txBox="1"/>
          <p:nvPr/>
        </p:nvSpPr>
        <p:spPr>
          <a:xfrm>
            <a:off x="5436096" y="1412776"/>
            <a:ext cx="348172" cy="369332"/>
          </a:xfrm>
          <a:prstGeom prst="rect">
            <a:avLst/>
          </a:prstGeom>
          <a:noFill/>
        </p:spPr>
        <p:txBody>
          <a:bodyPr wrap="none" rtlCol="0">
            <a:spAutoFit/>
          </a:bodyPr>
          <a:lstStyle/>
          <a:p>
            <a:r>
              <a:rPr lang="fr-FR" dirty="0">
                <a:highlight>
                  <a:srgbClr val="FFFF00"/>
                </a:highlight>
              </a:rPr>
              <a:t>IS</a:t>
            </a:r>
          </a:p>
        </p:txBody>
      </p:sp>
      <p:sp>
        <p:nvSpPr>
          <p:cNvPr id="30" name="ZoneTexte 29">
            <a:extLst>
              <a:ext uri="{FF2B5EF4-FFF2-40B4-BE49-F238E27FC236}">
                <a16:creationId xmlns:a16="http://schemas.microsoft.com/office/drawing/2014/main" id="{2415A405-4C8D-46D2-A879-A5A9E05ABC8E}"/>
              </a:ext>
            </a:extLst>
          </p:cNvPr>
          <p:cNvSpPr txBox="1"/>
          <p:nvPr/>
        </p:nvSpPr>
        <p:spPr>
          <a:xfrm>
            <a:off x="5436096" y="1988840"/>
            <a:ext cx="348172" cy="369332"/>
          </a:xfrm>
          <a:prstGeom prst="rect">
            <a:avLst/>
          </a:prstGeom>
          <a:noFill/>
        </p:spPr>
        <p:txBody>
          <a:bodyPr wrap="none" rtlCol="0">
            <a:spAutoFit/>
          </a:bodyPr>
          <a:lstStyle/>
          <a:p>
            <a:r>
              <a:rPr lang="fr-FR" dirty="0">
                <a:highlight>
                  <a:srgbClr val="FFFF00"/>
                </a:highlight>
              </a:rPr>
              <a:t>IS</a:t>
            </a:r>
          </a:p>
        </p:txBody>
      </p:sp>
      <p:sp>
        <p:nvSpPr>
          <p:cNvPr id="31" name="ZoneTexte 30">
            <a:extLst>
              <a:ext uri="{FF2B5EF4-FFF2-40B4-BE49-F238E27FC236}">
                <a16:creationId xmlns:a16="http://schemas.microsoft.com/office/drawing/2014/main" id="{6CB23CA9-1E88-458C-AB49-2F05400C8F1F}"/>
              </a:ext>
            </a:extLst>
          </p:cNvPr>
          <p:cNvSpPr txBox="1"/>
          <p:nvPr/>
        </p:nvSpPr>
        <p:spPr>
          <a:xfrm>
            <a:off x="6444208" y="2492896"/>
            <a:ext cx="354584" cy="369332"/>
          </a:xfrm>
          <a:prstGeom prst="rect">
            <a:avLst/>
          </a:prstGeom>
          <a:noFill/>
        </p:spPr>
        <p:txBody>
          <a:bodyPr wrap="none" rtlCol="0">
            <a:spAutoFit/>
          </a:bodyPr>
          <a:lstStyle/>
          <a:p>
            <a:r>
              <a:rPr lang="fr-FR" dirty="0">
                <a:highlight>
                  <a:srgbClr val="FFFF00"/>
                </a:highlight>
              </a:rPr>
              <a:t>IT</a:t>
            </a:r>
          </a:p>
        </p:txBody>
      </p:sp>
      <p:sp>
        <p:nvSpPr>
          <p:cNvPr id="32" name="ZoneTexte 31">
            <a:extLst>
              <a:ext uri="{FF2B5EF4-FFF2-40B4-BE49-F238E27FC236}">
                <a16:creationId xmlns:a16="http://schemas.microsoft.com/office/drawing/2014/main" id="{094C1AAD-EA9C-4BF6-97D4-248DA1FC9BFC}"/>
              </a:ext>
            </a:extLst>
          </p:cNvPr>
          <p:cNvSpPr txBox="1"/>
          <p:nvPr/>
        </p:nvSpPr>
        <p:spPr>
          <a:xfrm>
            <a:off x="5724128" y="3068960"/>
            <a:ext cx="655308" cy="369332"/>
          </a:xfrm>
          <a:prstGeom prst="rect">
            <a:avLst/>
          </a:prstGeom>
          <a:noFill/>
        </p:spPr>
        <p:txBody>
          <a:bodyPr wrap="none" rtlCol="0">
            <a:spAutoFit/>
          </a:bodyPr>
          <a:lstStyle/>
          <a:p>
            <a:r>
              <a:rPr lang="fr-FR" dirty="0">
                <a:highlight>
                  <a:srgbClr val="FFFF00"/>
                </a:highlight>
              </a:rPr>
              <a:t>ÎMES</a:t>
            </a:r>
          </a:p>
        </p:txBody>
      </p:sp>
      <p:sp>
        <p:nvSpPr>
          <p:cNvPr id="33" name="ZoneTexte 32">
            <a:extLst>
              <a:ext uri="{FF2B5EF4-FFF2-40B4-BE49-F238E27FC236}">
                <a16:creationId xmlns:a16="http://schemas.microsoft.com/office/drawing/2014/main" id="{B70DCC8F-AAAB-4D38-890B-581356E9F541}"/>
              </a:ext>
            </a:extLst>
          </p:cNvPr>
          <p:cNvSpPr txBox="1"/>
          <p:nvPr/>
        </p:nvSpPr>
        <p:spPr>
          <a:xfrm>
            <a:off x="5724128" y="3573016"/>
            <a:ext cx="570349" cy="369332"/>
          </a:xfrm>
          <a:prstGeom prst="rect">
            <a:avLst/>
          </a:prstGeom>
          <a:noFill/>
        </p:spPr>
        <p:txBody>
          <a:bodyPr wrap="none" rtlCol="0">
            <a:spAutoFit/>
          </a:bodyPr>
          <a:lstStyle/>
          <a:p>
            <a:r>
              <a:rPr lang="fr-FR" dirty="0">
                <a:highlight>
                  <a:srgbClr val="FFFF00"/>
                </a:highlight>
              </a:rPr>
              <a:t>ÎTES</a:t>
            </a:r>
          </a:p>
        </p:txBody>
      </p:sp>
      <p:sp>
        <p:nvSpPr>
          <p:cNvPr id="34" name="ZoneTexte 33">
            <a:extLst>
              <a:ext uri="{FF2B5EF4-FFF2-40B4-BE49-F238E27FC236}">
                <a16:creationId xmlns:a16="http://schemas.microsoft.com/office/drawing/2014/main" id="{89126081-0304-4572-B38F-576E4644BE42}"/>
              </a:ext>
            </a:extLst>
          </p:cNvPr>
          <p:cNvSpPr txBox="1"/>
          <p:nvPr/>
        </p:nvSpPr>
        <p:spPr>
          <a:xfrm>
            <a:off x="6084168" y="4149080"/>
            <a:ext cx="740908" cy="369332"/>
          </a:xfrm>
          <a:prstGeom prst="rect">
            <a:avLst/>
          </a:prstGeom>
          <a:noFill/>
        </p:spPr>
        <p:txBody>
          <a:bodyPr wrap="none" rtlCol="0">
            <a:spAutoFit/>
          </a:bodyPr>
          <a:lstStyle/>
          <a:p>
            <a:r>
              <a:rPr lang="fr-FR" dirty="0">
                <a:highlight>
                  <a:srgbClr val="FFFF00"/>
                </a:highlight>
              </a:rPr>
              <a:t>IRENT</a:t>
            </a:r>
          </a:p>
        </p:txBody>
      </p:sp>
      <p:sp>
        <p:nvSpPr>
          <p:cNvPr id="35" name="ZoneTexte 34">
            <a:extLst>
              <a:ext uri="{FF2B5EF4-FFF2-40B4-BE49-F238E27FC236}">
                <a16:creationId xmlns:a16="http://schemas.microsoft.com/office/drawing/2014/main" id="{EB573DA6-CEEC-4B9E-AA79-66B0BE810DF4}"/>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181033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3" grpId="0"/>
      <p:bldP spid="25" grpId="0"/>
      <p:bldP spid="26" grpId="0"/>
      <p:bldP spid="27" grpId="0"/>
      <p:bldP spid="28" grpId="0"/>
      <p:bldP spid="29" grpId="0"/>
      <p:bldP spid="30" grpId="0"/>
      <p:bldP spid="31" grpId="0"/>
      <p:bldP spid="32" grpId="0"/>
      <p:bldP spid="33"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83F7C4-1890-489F-A1B6-02DFA6989D98}"/>
              </a:ext>
            </a:extLst>
          </p:cNvPr>
          <p:cNvSpPr>
            <a:spLocks noGrp="1"/>
          </p:cNvSpPr>
          <p:nvPr>
            <p:ph type="title"/>
          </p:nvPr>
        </p:nvSpPr>
        <p:spPr/>
        <p:txBody>
          <a:bodyPr/>
          <a:lstStyle/>
          <a:p>
            <a:r>
              <a:rPr lang="fr-FR" dirty="0"/>
              <a:t>A quoi sert le passé simple ?</a:t>
            </a:r>
          </a:p>
        </p:txBody>
      </p:sp>
      <p:sp>
        <p:nvSpPr>
          <p:cNvPr id="6" name="ZoneTexte 5">
            <a:extLst>
              <a:ext uri="{FF2B5EF4-FFF2-40B4-BE49-F238E27FC236}">
                <a16:creationId xmlns:a16="http://schemas.microsoft.com/office/drawing/2014/main" id="{986DEE8D-D673-4151-A881-8B5856B1DA53}"/>
              </a:ext>
            </a:extLst>
          </p:cNvPr>
          <p:cNvSpPr txBox="1"/>
          <p:nvPr/>
        </p:nvSpPr>
        <p:spPr>
          <a:xfrm>
            <a:off x="323528" y="1340768"/>
            <a:ext cx="5292080" cy="477054"/>
          </a:xfrm>
          <a:prstGeom prst="rect">
            <a:avLst/>
          </a:prstGeom>
          <a:noFill/>
        </p:spPr>
        <p:txBody>
          <a:bodyPr wrap="square">
            <a:spAutoFit/>
          </a:bodyPr>
          <a:lstStyle/>
          <a:p>
            <a:r>
              <a:rPr lang="fr-FR" sz="2500" dirty="0"/>
              <a:t>Hier, il </a:t>
            </a:r>
            <a:r>
              <a:rPr lang="fr-FR" sz="2500" dirty="0">
                <a:highlight>
                  <a:srgbClr val="FF00FF"/>
                </a:highlight>
              </a:rPr>
              <a:t>plut</a:t>
            </a:r>
            <a:r>
              <a:rPr lang="fr-FR" sz="2500" dirty="0"/>
              <a:t> et le vent </a:t>
            </a:r>
            <a:r>
              <a:rPr lang="fr-FR" sz="2500" dirty="0">
                <a:highlight>
                  <a:srgbClr val="FF00FF"/>
                </a:highlight>
              </a:rPr>
              <a:t>souffla</a:t>
            </a:r>
            <a:r>
              <a:rPr lang="fr-FR" sz="2500" dirty="0"/>
              <a:t>.</a:t>
            </a:r>
          </a:p>
        </p:txBody>
      </p:sp>
      <p:sp>
        <p:nvSpPr>
          <p:cNvPr id="7" name="ZoneTexte 6">
            <a:extLst>
              <a:ext uri="{FF2B5EF4-FFF2-40B4-BE49-F238E27FC236}">
                <a16:creationId xmlns:a16="http://schemas.microsoft.com/office/drawing/2014/main" id="{C9619BFA-9FF4-43D0-8644-CC6CA970F105}"/>
              </a:ext>
            </a:extLst>
          </p:cNvPr>
          <p:cNvSpPr txBox="1"/>
          <p:nvPr/>
        </p:nvSpPr>
        <p:spPr>
          <a:xfrm>
            <a:off x="467544" y="2060848"/>
            <a:ext cx="5369611" cy="477054"/>
          </a:xfrm>
          <a:prstGeom prst="rect">
            <a:avLst/>
          </a:prstGeom>
          <a:noFill/>
        </p:spPr>
        <p:txBody>
          <a:bodyPr wrap="none" rtlCol="0">
            <a:spAutoFit/>
          </a:bodyPr>
          <a:lstStyle/>
          <a:p>
            <a:r>
              <a:rPr lang="fr-FR" sz="2500" dirty="0">
                <a:highlight>
                  <a:srgbClr val="FF00FF"/>
                </a:highlight>
                <a:sym typeface="Wingdings" panose="05000000000000000000" pitchFamily="2" charset="2"/>
              </a:rPr>
              <a:t> Action courte, action qui ne dure pas</a:t>
            </a:r>
            <a:endParaRPr lang="fr-FR" sz="2500" dirty="0">
              <a:highlight>
                <a:srgbClr val="FF00FF"/>
              </a:highlight>
            </a:endParaRPr>
          </a:p>
        </p:txBody>
      </p:sp>
      <p:sp>
        <p:nvSpPr>
          <p:cNvPr id="10" name="ZoneTexte 9">
            <a:extLst>
              <a:ext uri="{FF2B5EF4-FFF2-40B4-BE49-F238E27FC236}">
                <a16:creationId xmlns:a16="http://schemas.microsoft.com/office/drawing/2014/main" id="{2E313326-B465-4C4C-95AD-D8D5116128BD}"/>
              </a:ext>
            </a:extLst>
          </p:cNvPr>
          <p:cNvSpPr txBox="1"/>
          <p:nvPr/>
        </p:nvSpPr>
        <p:spPr>
          <a:xfrm>
            <a:off x="2699792" y="3789040"/>
            <a:ext cx="2669320" cy="477054"/>
          </a:xfrm>
          <a:prstGeom prst="rect">
            <a:avLst/>
          </a:prstGeom>
          <a:noFill/>
        </p:spPr>
        <p:txBody>
          <a:bodyPr wrap="none" rtlCol="0">
            <a:spAutoFit/>
          </a:bodyPr>
          <a:lstStyle/>
          <a:p>
            <a:r>
              <a:rPr lang="fr-FR" sz="2500" dirty="0">
                <a:highlight>
                  <a:srgbClr val="00FF00"/>
                </a:highlight>
                <a:sym typeface="Wingdings" panose="05000000000000000000" pitchFamily="2" charset="2"/>
              </a:rPr>
              <a:t> Action soudaine</a:t>
            </a:r>
            <a:endParaRPr lang="fr-FR" sz="2500" dirty="0">
              <a:highlight>
                <a:srgbClr val="00FF00"/>
              </a:highlight>
            </a:endParaRPr>
          </a:p>
        </p:txBody>
      </p:sp>
      <p:grpSp>
        <p:nvGrpSpPr>
          <p:cNvPr id="16" name="Groupe 15">
            <a:extLst>
              <a:ext uri="{FF2B5EF4-FFF2-40B4-BE49-F238E27FC236}">
                <a16:creationId xmlns:a16="http://schemas.microsoft.com/office/drawing/2014/main" id="{04C8D33B-4489-454B-B768-DA953EEF6DDA}"/>
              </a:ext>
            </a:extLst>
          </p:cNvPr>
          <p:cNvGrpSpPr/>
          <p:nvPr/>
        </p:nvGrpSpPr>
        <p:grpSpPr>
          <a:xfrm>
            <a:off x="395536" y="2996952"/>
            <a:ext cx="6318448" cy="576064"/>
            <a:chOff x="395536" y="2996952"/>
            <a:chExt cx="6318448" cy="576064"/>
          </a:xfrm>
        </p:grpSpPr>
        <p:sp>
          <p:nvSpPr>
            <p:cNvPr id="9" name="ZoneTexte 8">
              <a:extLst>
                <a:ext uri="{FF2B5EF4-FFF2-40B4-BE49-F238E27FC236}">
                  <a16:creationId xmlns:a16="http://schemas.microsoft.com/office/drawing/2014/main" id="{F5C96C5A-5BF7-4FDA-901C-9EB6D4C3C1CA}"/>
                </a:ext>
              </a:extLst>
            </p:cNvPr>
            <p:cNvSpPr txBox="1"/>
            <p:nvPr/>
          </p:nvSpPr>
          <p:spPr>
            <a:xfrm>
              <a:off x="395536" y="3068960"/>
              <a:ext cx="6318448" cy="430887"/>
            </a:xfrm>
            <a:prstGeom prst="rect">
              <a:avLst/>
            </a:prstGeom>
            <a:noFill/>
          </p:spPr>
          <p:txBody>
            <a:bodyPr wrap="square">
              <a:spAutoFit/>
            </a:bodyPr>
            <a:lstStyle/>
            <a:p>
              <a:r>
                <a:rPr lang="fr-FR" sz="2200" dirty="0"/>
                <a:t>Brusquement    une silhouette </a:t>
              </a:r>
              <a:r>
                <a:rPr lang="fr-FR" sz="2200" dirty="0">
                  <a:highlight>
                    <a:srgbClr val="00FF00"/>
                  </a:highlight>
                </a:rPr>
                <a:t>surgit</a:t>
              </a:r>
              <a:r>
                <a:rPr lang="fr-FR" sz="2200" dirty="0"/>
                <a:t> devant nous</a:t>
              </a:r>
            </a:p>
          </p:txBody>
        </p:sp>
        <p:sp>
          <p:nvSpPr>
            <p:cNvPr id="11" name="Ellipse 10">
              <a:extLst>
                <a:ext uri="{FF2B5EF4-FFF2-40B4-BE49-F238E27FC236}">
                  <a16:creationId xmlns:a16="http://schemas.microsoft.com/office/drawing/2014/main" id="{30DDC90B-6527-43B7-8924-8C870D857F1E}"/>
                </a:ext>
              </a:extLst>
            </p:cNvPr>
            <p:cNvSpPr/>
            <p:nvPr/>
          </p:nvSpPr>
          <p:spPr>
            <a:xfrm>
              <a:off x="395536" y="2996952"/>
              <a:ext cx="1728192"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2" name="ZoneTexte 11">
            <a:extLst>
              <a:ext uri="{FF2B5EF4-FFF2-40B4-BE49-F238E27FC236}">
                <a16:creationId xmlns:a16="http://schemas.microsoft.com/office/drawing/2014/main" id="{46717B01-3959-4258-9FEC-B8290AD5E7B1}"/>
              </a:ext>
            </a:extLst>
          </p:cNvPr>
          <p:cNvSpPr txBox="1"/>
          <p:nvPr/>
        </p:nvSpPr>
        <p:spPr>
          <a:xfrm>
            <a:off x="323528" y="3717032"/>
            <a:ext cx="2304256" cy="769441"/>
          </a:xfrm>
          <a:prstGeom prst="rect">
            <a:avLst/>
          </a:prstGeom>
          <a:noFill/>
          <a:ln>
            <a:solidFill>
              <a:schemeClr val="accent1"/>
            </a:solidFill>
          </a:ln>
        </p:spPr>
        <p:txBody>
          <a:bodyPr wrap="square" rtlCol="0">
            <a:spAutoFit/>
          </a:bodyPr>
          <a:lstStyle/>
          <a:p>
            <a:r>
              <a:rPr lang="fr-FR" sz="2200" i="1" dirty="0"/>
              <a:t>Soudain</a:t>
            </a:r>
          </a:p>
          <a:p>
            <a:r>
              <a:rPr lang="fr-FR" sz="2200" i="1" dirty="0"/>
              <a:t>Tout à coup</a:t>
            </a:r>
          </a:p>
        </p:txBody>
      </p:sp>
      <p:sp>
        <p:nvSpPr>
          <p:cNvPr id="13" name="ZoneTexte 12">
            <a:extLst>
              <a:ext uri="{FF2B5EF4-FFF2-40B4-BE49-F238E27FC236}">
                <a16:creationId xmlns:a16="http://schemas.microsoft.com/office/drawing/2014/main" id="{362D7552-9CDE-441F-8176-673F57CF4F9B}"/>
              </a:ext>
            </a:extLst>
          </p:cNvPr>
          <p:cNvSpPr txBox="1"/>
          <p:nvPr/>
        </p:nvSpPr>
        <p:spPr>
          <a:xfrm>
            <a:off x="4860032" y="1412776"/>
            <a:ext cx="4088427" cy="430887"/>
          </a:xfrm>
          <a:prstGeom prst="rect">
            <a:avLst/>
          </a:prstGeom>
          <a:solidFill>
            <a:schemeClr val="bg1">
              <a:lumMod val="85000"/>
            </a:schemeClr>
          </a:solidFill>
        </p:spPr>
        <p:txBody>
          <a:bodyPr wrap="none" rtlCol="0">
            <a:spAutoFit/>
          </a:bodyPr>
          <a:lstStyle/>
          <a:p>
            <a:r>
              <a:rPr lang="fr-FR" sz="2200" dirty="0"/>
              <a:t>Hier, il pleuvait et le vent soufflait.</a:t>
            </a:r>
          </a:p>
        </p:txBody>
      </p:sp>
      <p:sp>
        <p:nvSpPr>
          <p:cNvPr id="14" name="ZoneTexte 13">
            <a:extLst>
              <a:ext uri="{FF2B5EF4-FFF2-40B4-BE49-F238E27FC236}">
                <a16:creationId xmlns:a16="http://schemas.microsoft.com/office/drawing/2014/main" id="{60160B9E-F283-4CC5-AD08-8E8886BDD009}"/>
              </a:ext>
            </a:extLst>
          </p:cNvPr>
          <p:cNvSpPr txBox="1"/>
          <p:nvPr/>
        </p:nvSpPr>
        <p:spPr>
          <a:xfrm>
            <a:off x="251520" y="5013176"/>
            <a:ext cx="9131480" cy="400110"/>
          </a:xfrm>
          <a:prstGeom prst="rect">
            <a:avLst/>
          </a:prstGeom>
          <a:noFill/>
        </p:spPr>
        <p:txBody>
          <a:bodyPr wrap="square" rtlCol="0">
            <a:spAutoFit/>
          </a:bodyPr>
          <a:lstStyle/>
          <a:p>
            <a:r>
              <a:rPr lang="fr-FR" sz="2000" dirty="0"/>
              <a:t>Je </a:t>
            </a:r>
            <a:r>
              <a:rPr lang="fr-FR" sz="2000" dirty="0">
                <a:highlight>
                  <a:srgbClr val="808080"/>
                </a:highlight>
              </a:rPr>
              <a:t>buvais</a:t>
            </a:r>
            <a:r>
              <a:rPr lang="fr-FR" sz="2000" dirty="0"/>
              <a:t> un café quand soudain Loris me </a:t>
            </a:r>
            <a:r>
              <a:rPr lang="fr-FR" sz="2000" dirty="0">
                <a:highlight>
                  <a:srgbClr val="00FFFF"/>
                </a:highlight>
              </a:rPr>
              <a:t>lança</a:t>
            </a:r>
            <a:r>
              <a:rPr lang="fr-FR" sz="2000" dirty="0"/>
              <a:t> la balle de ping-pong dans la tête.</a:t>
            </a:r>
          </a:p>
        </p:txBody>
      </p:sp>
      <p:sp>
        <p:nvSpPr>
          <p:cNvPr id="15" name="ZoneTexte 14">
            <a:extLst>
              <a:ext uri="{FF2B5EF4-FFF2-40B4-BE49-F238E27FC236}">
                <a16:creationId xmlns:a16="http://schemas.microsoft.com/office/drawing/2014/main" id="{70372EF4-6990-4FBA-8302-E8275F51EFC3}"/>
              </a:ext>
            </a:extLst>
          </p:cNvPr>
          <p:cNvSpPr txBox="1"/>
          <p:nvPr/>
        </p:nvSpPr>
        <p:spPr>
          <a:xfrm>
            <a:off x="1403648" y="5589240"/>
            <a:ext cx="6010876" cy="769441"/>
          </a:xfrm>
          <a:prstGeom prst="rect">
            <a:avLst/>
          </a:prstGeom>
          <a:noFill/>
        </p:spPr>
        <p:txBody>
          <a:bodyPr wrap="none" rtlCol="0">
            <a:spAutoFit/>
          </a:bodyPr>
          <a:lstStyle/>
          <a:p>
            <a:r>
              <a:rPr lang="fr-FR" sz="2200" i="1" dirty="0">
                <a:highlight>
                  <a:srgbClr val="C0C0C0"/>
                </a:highlight>
              </a:rPr>
              <a:t>Imparfait</a:t>
            </a:r>
            <a:r>
              <a:rPr lang="fr-FR" sz="2200" i="1" dirty="0"/>
              <a:t>: action de second plan qui dure</a:t>
            </a:r>
          </a:p>
          <a:p>
            <a:r>
              <a:rPr lang="fr-FR" sz="2200" i="1" dirty="0">
                <a:highlight>
                  <a:srgbClr val="00FFFF"/>
                </a:highlight>
              </a:rPr>
              <a:t>Passé simple</a:t>
            </a:r>
            <a:r>
              <a:rPr lang="fr-FR" sz="2200" i="1" dirty="0"/>
              <a:t>: action de premier plan qui est courte</a:t>
            </a:r>
          </a:p>
        </p:txBody>
      </p:sp>
      <p:sp>
        <p:nvSpPr>
          <p:cNvPr id="17" name="ZoneTexte 16">
            <a:extLst>
              <a:ext uri="{FF2B5EF4-FFF2-40B4-BE49-F238E27FC236}">
                <a16:creationId xmlns:a16="http://schemas.microsoft.com/office/drawing/2014/main" id="{6BD469B7-58CA-4D1C-8AD3-753350048A64}"/>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408711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animBg="1"/>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332656"/>
            <a:ext cx="8136904" cy="646331"/>
          </a:xfrm>
          <a:prstGeom prst="rect">
            <a:avLst/>
          </a:prstGeom>
          <a:noFill/>
        </p:spPr>
        <p:txBody>
          <a:bodyPr wrap="square" rtlCol="0">
            <a:spAutoFit/>
          </a:bodyPr>
          <a:lstStyle/>
          <a:p>
            <a:r>
              <a:rPr lang="fr-FR" b="1" u="sng" dirty="0"/>
              <a:t>Transpose les verbes soulignés au passé (attention certains se transposent à l’imparfait, d’autres au passé simple</a:t>
            </a:r>
          </a:p>
        </p:txBody>
      </p:sp>
      <p:sp>
        <p:nvSpPr>
          <p:cNvPr id="5" name="ZoneTexte 4"/>
          <p:cNvSpPr txBox="1"/>
          <p:nvPr/>
        </p:nvSpPr>
        <p:spPr>
          <a:xfrm>
            <a:off x="683568" y="1340768"/>
            <a:ext cx="7416824" cy="369332"/>
          </a:xfrm>
          <a:prstGeom prst="rect">
            <a:avLst/>
          </a:prstGeom>
          <a:noFill/>
        </p:spPr>
        <p:txBody>
          <a:bodyPr wrap="square" rtlCol="0">
            <a:spAutoFit/>
          </a:bodyPr>
          <a:lstStyle/>
          <a:p>
            <a:r>
              <a:rPr lang="fr-FR" dirty="0"/>
              <a:t>Je marche tranquillement dans la forêt quand un chevreuil passe devant moi.</a:t>
            </a:r>
          </a:p>
        </p:txBody>
      </p:sp>
      <p:sp>
        <p:nvSpPr>
          <p:cNvPr id="6" name="ZoneTexte 5"/>
          <p:cNvSpPr txBox="1"/>
          <p:nvPr/>
        </p:nvSpPr>
        <p:spPr>
          <a:xfrm>
            <a:off x="827584" y="2348880"/>
            <a:ext cx="3960440" cy="369332"/>
          </a:xfrm>
          <a:prstGeom prst="rect">
            <a:avLst/>
          </a:prstGeom>
          <a:noFill/>
        </p:spPr>
        <p:txBody>
          <a:bodyPr wrap="square" rtlCol="0">
            <a:spAutoFit/>
          </a:bodyPr>
          <a:lstStyle/>
          <a:p>
            <a:r>
              <a:rPr lang="fr-FR" dirty="0"/>
              <a:t>Je </a:t>
            </a:r>
            <a:r>
              <a:rPr lang="fr-FR" u="sng" dirty="0"/>
              <a:t>marchais</a:t>
            </a:r>
            <a:r>
              <a:rPr lang="fr-FR" dirty="0"/>
              <a:t> tranquillement dans la forêt</a:t>
            </a:r>
          </a:p>
        </p:txBody>
      </p:sp>
      <p:sp>
        <p:nvSpPr>
          <p:cNvPr id="7" name="Ellipse 6"/>
          <p:cNvSpPr/>
          <p:nvPr/>
        </p:nvSpPr>
        <p:spPr>
          <a:xfrm>
            <a:off x="971600" y="3068960"/>
            <a:ext cx="1944216"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Décor: imparfait</a:t>
            </a:r>
          </a:p>
        </p:txBody>
      </p:sp>
      <p:sp>
        <p:nvSpPr>
          <p:cNvPr id="8" name="Triangle isocèle 7"/>
          <p:cNvSpPr/>
          <p:nvPr/>
        </p:nvSpPr>
        <p:spPr>
          <a:xfrm>
            <a:off x="5508104" y="2780928"/>
            <a:ext cx="2520280" cy="1368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Action soudaine: passé simple</a:t>
            </a:r>
          </a:p>
          <a:p>
            <a:pPr algn="ctr"/>
            <a:endParaRPr lang="fr-FR" dirty="0"/>
          </a:p>
          <a:p>
            <a:pPr algn="ctr"/>
            <a:endParaRPr lang="fr-FR" dirty="0"/>
          </a:p>
        </p:txBody>
      </p:sp>
      <p:cxnSp>
        <p:nvCxnSpPr>
          <p:cNvPr id="10" name="Connecteur droit avec flèche 9"/>
          <p:cNvCxnSpPr/>
          <p:nvPr/>
        </p:nvCxnSpPr>
        <p:spPr>
          <a:xfrm>
            <a:off x="1331640" y="1700808"/>
            <a:ext cx="72008" cy="648072"/>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2" name="Connecteur droit avec flèche 11"/>
          <p:cNvCxnSpPr/>
          <p:nvPr/>
        </p:nvCxnSpPr>
        <p:spPr>
          <a:xfrm>
            <a:off x="6516216" y="1628800"/>
            <a:ext cx="216024" cy="79208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13" name="ZoneTexte 12"/>
          <p:cNvSpPr txBox="1"/>
          <p:nvPr/>
        </p:nvSpPr>
        <p:spPr>
          <a:xfrm>
            <a:off x="4788024" y="2348880"/>
            <a:ext cx="4104456" cy="369332"/>
          </a:xfrm>
          <a:prstGeom prst="rect">
            <a:avLst/>
          </a:prstGeom>
          <a:noFill/>
        </p:spPr>
        <p:txBody>
          <a:bodyPr wrap="square" rtlCol="0">
            <a:spAutoFit/>
          </a:bodyPr>
          <a:lstStyle/>
          <a:p>
            <a:r>
              <a:rPr lang="fr-FR" b="1" dirty="0"/>
              <a:t>quand </a:t>
            </a:r>
            <a:r>
              <a:rPr lang="fr-FR" dirty="0"/>
              <a:t>un chevreuil </a:t>
            </a:r>
            <a:r>
              <a:rPr lang="fr-FR" u="sng" dirty="0"/>
              <a:t>passa</a:t>
            </a:r>
            <a:r>
              <a:rPr lang="fr-FR" dirty="0"/>
              <a:t> devant moi.</a:t>
            </a:r>
          </a:p>
        </p:txBody>
      </p:sp>
      <p:cxnSp>
        <p:nvCxnSpPr>
          <p:cNvPr id="15" name="Connecteur droit 14"/>
          <p:cNvCxnSpPr/>
          <p:nvPr/>
        </p:nvCxnSpPr>
        <p:spPr>
          <a:xfrm>
            <a:off x="4355976" y="1124744"/>
            <a:ext cx="0" cy="864096"/>
          </a:xfrm>
          <a:prstGeom prst="line">
            <a:avLst/>
          </a:prstGeom>
          <a:ln>
            <a:solidFill>
              <a:srgbClr val="7030A0"/>
            </a:solidFill>
          </a:ln>
        </p:spPr>
        <p:style>
          <a:lnRef idx="1">
            <a:schemeClr val="dk1"/>
          </a:lnRef>
          <a:fillRef idx="0">
            <a:schemeClr val="dk1"/>
          </a:fillRef>
          <a:effectRef idx="0">
            <a:schemeClr val="dk1"/>
          </a:effectRef>
          <a:fontRef idx="minor">
            <a:schemeClr val="tx1"/>
          </a:fontRef>
        </p:style>
      </p:cxnSp>
      <p:sp>
        <p:nvSpPr>
          <p:cNvPr id="11" name="ZoneTexte 10">
            <a:extLst>
              <a:ext uri="{FF2B5EF4-FFF2-40B4-BE49-F238E27FC236}">
                <a16:creationId xmlns:a16="http://schemas.microsoft.com/office/drawing/2014/main" id="{90AF0B9E-1270-46C7-B3AF-8EE72D45AEBC}"/>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3"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checkerboard(across)">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additive="base">
                                        <p:cTn id="36" dur="500" fill="hold"/>
                                        <p:tgtEl>
                                          <p:spTgt spid="8"/>
                                        </p:tgtEl>
                                        <p:attrNameLst>
                                          <p:attrName>ppt_x</p:attrName>
                                        </p:attrNameLst>
                                      </p:cBhvr>
                                      <p:tavLst>
                                        <p:tav tm="0">
                                          <p:val>
                                            <p:strVal val="#ppt_x"/>
                                          </p:val>
                                        </p:tav>
                                        <p:tav tm="100000">
                                          <p:val>
                                            <p:strVal val="#ppt_x"/>
                                          </p:val>
                                        </p:tav>
                                      </p:tavLst>
                                    </p:anim>
                                    <p:anim calcmode="lin" valueType="num">
                                      <p:cBhvr additive="base">
                                        <p:cTn id="3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heckerboard(across)">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3" animBg="1"/>
      <p:bldP spid="8"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764704"/>
            <a:ext cx="7776864" cy="461665"/>
          </a:xfrm>
          <a:prstGeom prst="rect">
            <a:avLst/>
          </a:prstGeom>
          <a:noFill/>
        </p:spPr>
        <p:txBody>
          <a:bodyPr wrap="square" rtlCol="0">
            <a:spAutoFit/>
          </a:bodyPr>
          <a:lstStyle/>
          <a:p>
            <a:r>
              <a:rPr lang="fr-FR" sz="2400" dirty="0"/>
              <a:t>Il </a:t>
            </a:r>
            <a:r>
              <a:rPr lang="fr-FR" sz="2400" u="sng" dirty="0"/>
              <a:t>fait</a:t>
            </a:r>
            <a:r>
              <a:rPr lang="fr-FR" sz="2400" dirty="0"/>
              <a:t> beau. Tout à coup les nuages </a:t>
            </a:r>
            <a:r>
              <a:rPr lang="fr-FR" sz="2400" u="sng" dirty="0"/>
              <a:t>arrivent</a:t>
            </a:r>
            <a:r>
              <a:rPr lang="fr-FR" sz="2400" dirty="0"/>
              <a:t> et l’orage </a:t>
            </a:r>
            <a:r>
              <a:rPr lang="fr-FR" sz="2400" u="sng" dirty="0"/>
              <a:t>éclate</a:t>
            </a:r>
            <a:r>
              <a:rPr lang="fr-FR" sz="2400" dirty="0"/>
              <a:t>.</a:t>
            </a:r>
          </a:p>
        </p:txBody>
      </p:sp>
      <p:sp>
        <p:nvSpPr>
          <p:cNvPr id="5" name="ZoneTexte 4"/>
          <p:cNvSpPr txBox="1"/>
          <p:nvPr/>
        </p:nvSpPr>
        <p:spPr>
          <a:xfrm>
            <a:off x="611560" y="2276872"/>
            <a:ext cx="7776864" cy="830997"/>
          </a:xfrm>
          <a:prstGeom prst="rect">
            <a:avLst/>
          </a:prstGeom>
          <a:noFill/>
        </p:spPr>
        <p:txBody>
          <a:bodyPr wrap="square" rtlCol="0">
            <a:spAutoFit/>
          </a:bodyPr>
          <a:lstStyle/>
          <a:p>
            <a:r>
              <a:rPr lang="fr-FR" sz="2400" dirty="0">
                <a:solidFill>
                  <a:schemeClr val="bg1">
                    <a:lumMod val="65000"/>
                  </a:schemeClr>
                </a:solidFill>
              </a:rPr>
              <a:t>Je </a:t>
            </a:r>
            <a:r>
              <a:rPr lang="fr-FR" sz="2400" u="sng" dirty="0">
                <a:solidFill>
                  <a:schemeClr val="bg1">
                    <a:lumMod val="65000"/>
                  </a:schemeClr>
                </a:solidFill>
              </a:rPr>
              <a:t>joue</a:t>
            </a:r>
            <a:r>
              <a:rPr lang="fr-FR" sz="2400" dirty="0">
                <a:solidFill>
                  <a:schemeClr val="bg1">
                    <a:lumMod val="65000"/>
                  </a:schemeClr>
                </a:solidFill>
              </a:rPr>
              <a:t> au ballon avec mes frères. Mais ma sœur </a:t>
            </a:r>
            <a:r>
              <a:rPr lang="fr-FR" sz="2400" u="sng" dirty="0">
                <a:solidFill>
                  <a:schemeClr val="bg1">
                    <a:lumMod val="65000"/>
                  </a:schemeClr>
                </a:solidFill>
              </a:rPr>
              <a:t>arrive</a:t>
            </a:r>
            <a:r>
              <a:rPr lang="fr-FR" sz="2400" dirty="0">
                <a:solidFill>
                  <a:schemeClr val="bg1">
                    <a:lumMod val="65000"/>
                  </a:schemeClr>
                </a:solidFill>
              </a:rPr>
              <a:t> brusquement en courant et </a:t>
            </a:r>
            <a:r>
              <a:rPr lang="fr-FR" sz="2400" u="sng" dirty="0">
                <a:solidFill>
                  <a:schemeClr val="bg1">
                    <a:lumMod val="65000"/>
                  </a:schemeClr>
                </a:solidFill>
              </a:rPr>
              <a:t>trébuche</a:t>
            </a:r>
            <a:r>
              <a:rPr lang="fr-FR" sz="2400" dirty="0">
                <a:solidFill>
                  <a:schemeClr val="bg1">
                    <a:lumMod val="65000"/>
                  </a:schemeClr>
                </a:solidFill>
              </a:rPr>
              <a:t>.</a:t>
            </a:r>
          </a:p>
        </p:txBody>
      </p:sp>
      <p:sp>
        <p:nvSpPr>
          <p:cNvPr id="7" name="Rectangle 6"/>
          <p:cNvSpPr/>
          <p:nvPr/>
        </p:nvSpPr>
        <p:spPr>
          <a:xfrm>
            <a:off x="6300192" y="6021288"/>
            <a:ext cx="237626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300192" y="6021288"/>
            <a:ext cx="2376264"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09DB186F-AB34-425C-B8F0-20D1F0F1E21C}"/>
              </a:ext>
            </a:extLst>
          </p:cNvPr>
          <p:cNvSpPr txBox="1"/>
          <p:nvPr/>
        </p:nvSpPr>
        <p:spPr>
          <a:xfrm>
            <a:off x="683568" y="3789040"/>
            <a:ext cx="7776864" cy="830997"/>
          </a:xfrm>
          <a:prstGeom prst="rect">
            <a:avLst/>
          </a:prstGeom>
          <a:noFill/>
        </p:spPr>
        <p:txBody>
          <a:bodyPr wrap="square" rtlCol="0">
            <a:spAutoFit/>
          </a:bodyPr>
          <a:lstStyle/>
          <a:p>
            <a:r>
              <a:rPr lang="fr-FR" sz="2400" dirty="0">
                <a:solidFill>
                  <a:schemeClr val="bg1">
                    <a:lumMod val="65000"/>
                  </a:schemeClr>
                </a:solidFill>
              </a:rPr>
              <a:t>Les chevreuils </a:t>
            </a:r>
            <a:r>
              <a:rPr lang="fr-FR" sz="2400" u="sng" dirty="0">
                <a:solidFill>
                  <a:schemeClr val="bg1">
                    <a:lumMod val="65000"/>
                  </a:schemeClr>
                </a:solidFill>
              </a:rPr>
              <a:t>broutent</a:t>
            </a:r>
            <a:r>
              <a:rPr lang="fr-FR" sz="2400" dirty="0">
                <a:solidFill>
                  <a:schemeClr val="bg1">
                    <a:lumMod val="65000"/>
                  </a:schemeClr>
                </a:solidFill>
              </a:rPr>
              <a:t>. Soudain un chasseur </a:t>
            </a:r>
            <a:r>
              <a:rPr lang="fr-FR" sz="2400" u="sng" dirty="0">
                <a:solidFill>
                  <a:schemeClr val="bg1">
                    <a:lumMod val="65000"/>
                  </a:schemeClr>
                </a:solidFill>
              </a:rPr>
              <a:t>arrive</a:t>
            </a:r>
            <a:r>
              <a:rPr lang="fr-FR" sz="2400" dirty="0">
                <a:solidFill>
                  <a:schemeClr val="bg1">
                    <a:lumMod val="65000"/>
                  </a:schemeClr>
                </a:solidFill>
              </a:rPr>
              <a:t> et </a:t>
            </a:r>
            <a:r>
              <a:rPr lang="fr-FR" sz="2400" u="sng" dirty="0">
                <a:solidFill>
                  <a:schemeClr val="bg1">
                    <a:lumMod val="65000"/>
                  </a:schemeClr>
                </a:solidFill>
              </a:rPr>
              <a:t>prépare</a:t>
            </a:r>
            <a:r>
              <a:rPr lang="fr-FR" sz="2400" dirty="0">
                <a:solidFill>
                  <a:schemeClr val="bg1">
                    <a:lumMod val="65000"/>
                  </a:schemeClr>
                </a:solidFill>
              </a:rPr>
              <a:t> son fusil.</a:t>
            </a:r>
          </a:p>
        </p:txBody>
      </p:sp>
      <p:sp>
        <p:nvSpPr>
          <p:cNvPr id="10" name="ZoneTexte 9">
            <a:extLst>
              <a:ext uri="{FF2B5EF4-FFF2-40B4-BE49-F238E27FC236}">
                <a16:creationId xmlns:a16="http://schemas.microsoft.com/office/drawing/2014/main" id="{266D2764-1CC0-4835-9153-54064EEFC666}"/>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764704"/>
            <a:ext cx="7776864" cy="461665"/>
          </a:xfrm>
          <a:prstGeom prst="rect">
            <a:avLst/>
          </a:prstGeom>
          <a:noFill/>
        </p:spPr>
        <p:txBody>
          <a:bodyPr wrap="square" rtlCol="0">
            <a:spAutoFit/>
          </a:bodyPr>
          <a:lstStyle/>
          <a:p>
            <a:r>
              <a:rPr lang="fr-FR" sz="2400" dirty="0">
                <a:solidFill>
                  <a:schemeClr val="bg1">
                    <a:lumMod val="65000"/>
                  </a:schemeClr>
                </a:solidFill>
              </a:rPr>
              <a:t>Il </a:t>
            </a:r>
            <a:r>
              <a:rPr lang="fr-FR" sz="2400" u="sng" dirty="0">
                <a:solidFill>
                  <a:schemeClr val="bg1">
                    <a:lumMod val="65000"/>
                  </a:schemeClr>
                </a:solidFill>
              </a:rPr>
              <a:t>fait</a:t>
            </a:r>
            <a:r>
              <a:rPr lang="fr-FR" sz="2400" dirty="0">
                <a:solidFill>
                  <a:schemeClr val="bg1">
                    <a:lumMod val="65000"/>
                  </a:schemeClr>
                </a:solidFill>
              </a:rPr>
              <a:t> beau. Tout à coup les nuages </a:t>
            </a:r>
            <a:r>
              <a:rPr lang="fr-FR" sz="2400" u="sng" dirty="0">
                <a:solidFill>
                  <a:schemeClr val="bg1">
                    <a:lumMod val="65000"/>
                  </a:schemeClr>
                </a:solidFill>
              </a:rPr>
              <a:t>arrivent</a:t>
            </a:r>
            <a:r>
              <a:rPr lang="fr-FR" sz="2400" dirty="0">
                <a:solidFill>
                  <a:schemeClr val="bg1">
                    <a:lumMod val="65000"/>
                  </a:schemeClr>
                </a:solidFill>
              </a:rPr>
              <a:t> et l’orage </a:t>
            </a:r>
            <a:r>
              <a:rPr lang="fr-FR" sz="2400" u="sng" dirty="0">
                <a:solidFill>
                  <a:schemeClr val="bg1">
                    <a:lumMod val="65000"/>
                  </a:schemeClr>
                </a:solidFill>
              </a:rPr>
              <a:t>éclate</a:t>
            </a:r>
            <a:r>
              <a:rPr lang="fr-FR" sz="2400" dirty="0">
                <a:solidFill>
                  <a:schemeClr val="bg1">
                    <a:lumMod val="65000"/>
                  </a:schemeClr>
                </a:solidFill>
              </a:rPr>
              <a:t>.</a:t>
            </a:r>
          </a:p>
        </p:txBody>
      </p:sp>
      <p:sp>
        <p:nvSpPr>
          <p:cNvPr id="5" name="ZoneTexte 4"/>
          <p:cNvSpPr txBox="1"/>
          <p:nvPr/>
        </p:nvSpPr>
        <p:spPr>
          <a:xfrm>
            <a:off x="611560" y="2276872"/>
            <a:ext cx="7776864" cy="830997"/>
          </a:xfrm>
          <a:prstGeom prst="rect">
            <a:avLst/>
          </a:prstGeom>
          <a:noFill/>
        </p:spPr>
        <p:txBody>
          <a:bodyPr wrap="square" rtlCol="0">
            <a:spAutoFit/>
          </a:bodyPr>
          <a:lstStyle/>
          <a:p>
            <a:r>
              <a:rPr lang="fr-FR" sz="2400" dirty="0"/>
              <a:t>Je </a:t>
            </a:r>
            <a:r>
              <a:rPr lang="fr-FR" sz="2400" u="sng" dirty="0"/>
              <a:t>joue</a:t>
            </a:r>
            <a:r>
              <a:rPr lang="fr-FR" sz="2400" dirty="0"/>
              <a:t> au ballon avec mes frères. Mais ma sœur </a:t>
            </a:r>
            <a:r>
              <a:rPr lang="fr-FR" sz="2400" u="sng" dirty="0"/>
              <a:t>arrive</a:t>
            </a:r>
            <a:r>
              <a:rPr lang="fr-FR" sz="2400" dirty="0"/>
              <a:t> brusquement en courant et </a:t>
            </a:r>
            <a:r>
              <a:rPr lang="fr-FR" sz="2400" u="sng" dirty="0"/>
              <a:t>trébuche</a:t>
            </a:r>
            <a:r>
              <a:rPr lang="fr-FR" sz="2400" dirty="0"/>
              <a:t>.</a:t>
            </a:r>
          </a:p>
        </p:txBody>
      </p:sp>
      <p:sp>
        <p:nvSpPr>
          <p:cNvPr id="7" name="Rectangle 6"/>
          <p:cNvSpPr/>
          <p:nvPr/>
        </p:nvSpPr>
        <p:spPr>
          <a:xfrm>
            <a:off x="6300192" y="6021288"/>
            <a:ext cx="237626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300192" y="6021288"/>
            <a:ext cx="2376264"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09DB186F-AB34-425C-B8F0-20D1F0F1E21C}"/>
              </a:ext>
            </a:extLst>
          </p:cNvPr>
          <p:cNvSpPr txBox="1"/>
          <p:nvPr/>
        </p:nvSpPr>
        <p:spPr>
          <a:xfrm>
            <a:off x="683568" y="3789040"/>
            <a:ext cx="7776864" cy="830997"/>
          </a:xfrm>
          <a:prstGeom prst="rect">
            <a:avLst/>
          </a:prstGeom>
          <a:noFill/>
        </p:spPr>
        <p:txBody>
          <a:bodyPr wrap="square" rtlCol="0">
            <a:spAutoFit/>
          </a:bodyPr>
          <a:lstStyle/>
          <a:p>
            <a:r>
              <a:rPr lang="fr-FR" sz="2400" dirty="0">
                <a:solidFill>
                  <a:schemeClr val="bg1">
                    <a:lumMod val="65000"/>
                  </a:schemeClr>
                </a:solidFill>
              </a:rPr>
              <a:t>Les chevreuils </a:t>
            </a:r>
            <a:r>
              <a:rPr lang="fr-FR" sz="2400" u="sng" dirty="0">
                <a:solidFill>
                  <a:schemeClr val="bg1">
                    <a:lumMod val="65000"/>
                  </a:schemeClr>
                </a:solidFill>
              </a:rPr>
              <a:t>broutent</a:t>
            </a:r>
            <a:r>
              <a:rPr lang="fr-FR" sz="2400" dirty="0">
                <a:solidFill>
                  <a:schemeClr val="bg1">
                    <a:lumMod val="65000"/>
                  </a:schemeClr>
                </a:solidFill>
              </a:rPr>
              <a:t>. Soudain un chasseur </a:t>
            </a:r>
            <a:r>
              <a:rPr lang="fr-FR" sz="2400" u="sng" dirty="0">
                <a:solidFill>
                  <a:schemeClr val="bg1">
                    <a:lumMod val="65000"/>
                  </a:schemeClr>
                </a:solidFill>
              </a:rPr>
              <a:t>arrive</a:t>
            </a:r>
            <a:r>
              <a:rPr lang="fr-FR" sz="2400" dirty="0">
                <a:solidFill>
                  <a:schemeClr val="bg1">
                    <a:lumMod val="65000"/>
                  </a:schemeClr>
                </a:solidFill>
              </a:rPr>
              <a:t> et </a:t>
            </a:r>
            <a:r>
              <a:rPr lang="fr-FR" sz="2400" u="sng" dirty="0">
                <a:solidFill>
                  <a:schemeClr val="bg1">
                    <a:lumMod val="65000"/>
                  </a:schemeClr>
                </a:solidFill>
              </a:rPr>
              <a:t>prépare</a:t>
            </a:r>
            <a:r>
              <a:rPr lang="fr-FR" sz="2400" dirty="0">
                <a:solidFill>
                  <a:schemeClr val="bg1">
                    <a:lumMod val="65000"/>
                  </a:schemeClr>
                </a:solidFill>
              </a:rPr>
              <a:t> son fusil.</a:t>
            </a:r>
          </a:p>
        </p:txBody>
      </p:sp>
      <p:sp>
        <p:nvSpPr>
          <p:cNvPr id="10" name="ZoneTexte 9">
            <a:extLst>
              <a:ext uri="{FF2B5EF4-FFF2-40B4-BE49-F238E27FC236}">
                <a16:creationId xmlns:a16="http://schemas.microsoft.com/office/drawing/2014/main" id="{3412F64E-BB75-403B-BC62-B147DDF8A940}"/>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326933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55576" y="476672"/>
            <a:ext cx="7776864" cy="830997"/>
          </a:xfrm>
          <a:prstGeom prst="rect">
            <a:avLst/>
          </a:prstGeom>
          <a:noFill/>
        </p:spPr>
        <p:txBody>
          <a:bodyPr wrap="square" rtlCol="0">
            <a:spAutoFit/>
          </a:bodyPr>
          <a:lstStyle/>
          <a:p>
            <a:r>
              <a:rPr lang="fr-FR" sz="2400" dirty="0">
                <a:solidFill>
                  <a:schemeClr val="bg1">
                    <a:lumMod val="65000"/>
                  </a:schemeClr>
                </a:solidFill>
              </a:rPr>
              <a:t>Je </a:t>
            </a:r>
            <a:r>
              <a:rPr lang="fr-FR" sz="2400" u="sng" dirty="0">
                <a:solidFill>
                  <a:schemeClr val="bg1">
                    <a:lumMod val="65000"/>
                  </a:schemeClr>
                </a:solidFill>
              </a:rPr>
              <a:t>joue</a:t>
            </a:r>
            <a:r>
              <a:rPr lang="fr-FR" sz="2400" dirty="0">
                <a:solidFill>
                  <a:schemeClr val="bg1">
                    <a:lumMod val="65000"/>
                  </a:schemeClr>
                </a:solidFill>
              </a:rPr>
              <a:t> au ballon avec mes frères. Mais ma sœur </a:t>
            </a:r>
            <a:r>
              <a:rPr lang="fr-FR" sz="2400" u="sng" dirty="0">
                <a:solidFill>
                  <a:schemeClr val="bg1">
                    <a:lumMod val="65000"/>
                  </a:schemeClr>
                </a:solidFill>
              </a:rPr>
              <a:t>arrive</a:t>
            </a:r>
            <a:r>
              <a:rPr lang="fr-FR" sz="2400" dirty="0">
                <a:solidFill>
                  <a:schemeClr val="bg1">
                    <a:lumMod val="65000"/>
                  </a:schemeClr>
                </a:solidFill>
              </a:rPr>
              <a:t> brusquement en courant et </a:t>
            </a:r>
            <a:r>
              <a:rPr lang="fr-FR" sz="2400" u="sng" dirty="0">
                <a:solidFill>
                  <a:schemeClr val="bg1">
                    <a:lumMod val="65000"/>
                  </a:schemeClr>
                </a:solidFill>
              </a:rPr>
              <a:t>trébuche</a:t>
            </a:r>
            <a:r>
              <a:rPr lang="fr-FR" sz="2400" dirty="0">
                <a:solidFill>
                  <a:schemeClr val="bg1">
                    <a:lumMod val="65000"/>
                  </a:schemeClr>
                </a:solidFill>
              </a:rPr>
              <a:t>.</a:t>
            </a:r>
          </a:p>
        </p:txBody>
      </p:sp>
      <p:sp>
        <p:nvSpPr>
          <p:cNvPr id="7" name="Rectangle 6"/>
          <p:cNvSpPr/>
          <p:nvPr/>
        </p:nvSpPr>
        <p:spPr>
          <a:xfrm>
            <a:off x="6300192" y="6021288"/>
            <a:ext cx="237626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300192" y="6021288"/>
            <a:ext cx="2376264"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09DB186F-AB34-425C-B8F0-20D1F0F1E21C}"/>
              </a:ext>
            </a:extLst>
          </p:cNvPr>
          <p:cNvSpPr txBox="1"/>
          <p:nvPr/>
        </p:nvSpPr>
        <p:spPr>
          <a:xfrm>
            <a:off x="755576" y="2204864"/>
            <a:ext cx="7776864" cy="830997"/>
          </a:xfrm>
          <a:prstGeom prst="rect">
            <a:avLst/>
          </a:prstGeom>
          <a:noFill/>
        </p:spPr>
        <p:txBody>
          <a:bodyPr wrap="square" rtlCol="0">
            <a:spAutoFit/>
          </a:bodyPr>
          <a:lstStyle/>
          <a:p>
            <a:r>
              <a:rPr lang="fr-FR" sz="2400" dirty="0"/>
              <a:t>Les chevreuils </a:t>
            </a:r>
            <a:r>
              <a:rPr lang="fr-FR" sz="2400" u="sng" dirty="0"/>
              <a:t>broutent</a:t>
            </a:r>
            <a:r>
              <a:rPr lang="fr-FR" sz="2400" dirty="0"/>
              <a:t>. Soudain un chasseur </a:t>
            </a:r>
            <a:r>
              <a:rPr lang="fr-FR" sz="2400" u="sng" dirty="0"/>
              <a:t>arrive</a:t>
            </a:r>
            <a:r>
              <a:rPr lang="fr-FR" sz="2400" dirty="0"/>
              <a:t> et </a:t>
            </a:r>
            <a:r>
              <a:rPr lang="fr-FR" sz="2400" u="sng" dirty="0"/>
              <a:t>prépare</a:t>
            </a:r>
            <a:r>
              <a:rPr lang="fr-FR" sz="2400" dirty="0"/>
              <a:t> son fusil.</a:t>
            </a:r>
          </a:p>
        </p:txBody>
      </p:sp>
      <p:sp>
        <p:nvSpPr>
          <p:cNvPr id="2" name="ZoneTexte 1">
            <a:extLst>
              <a:ext uri="{FF2B5EF4-FFF2-40B4-BE49-F238E27FC236}">
                <a16:creationId xmlns:a16="http://schemas.microsoft.com/office/drawing/2014/main" id="{EBD96D81-3F93-4A38-B128-A87BB118E646}"/>
              </a:ext>
            </a:extLst>
          </p:cNvPr>
          <p:cNvSpPr txBox="1"/>
          <p:nvPr/>
        </p:nvSpPr>
        <p:spPr>
          <a:xfrm>
            <a:off x="755576" y="4293096"/>
            <a:ext cx="6539867" cy="461665"/>
          </a:xfrm>
          <a:prstGeom prst="rect">
            <a:avLst/>
          </a:prstGeom>
          <a:noFill/>
        </p:spPr>
        <p:txBody>
          <a:bodyPr wrap="none" rtlCol="0">
            <a:spAutoFit/>
          </a:bodyPr>
          <a:lstStyle/>
          <a:p>
            <a:r>
              <a:rPr lang="fr-FR" sz="2400" dirty="0">
                <a:solidFill>
                  <a:schemeClr val="bg1">
                    <a:lumMod val="65000"/>
                  </a:schemeClr>
                </a:solidFill>
              </a:rPr>
              <a:t>Nous jouons au ping-pong quand la cloche retentit.</a:t>
            </a:r>
          </a:p>
        </p:txBody>
      </p:sp>
      <p:sp>
        <p:nvSpPr>
          <p:cNvPr id="10" name="ZoneTexte 9">
            <a:extLst>
              <a:ext uri="{FF2B5EF4-FFF2-40B4-BE49-F238E27FC236}">
                <a16:creationId xmlns:a16="http://schemas.microsoft.com/office/drawing/2014/main" id="{8FA9A1CE-CA28-4D1C-8128-B80C3D912EE4}"/>
              </a:ext>
            </a:extLst>
          </p:cNvPr>
          <p:cNvSpPr txBox="1"/>
          <p:nvPr/>
        </p:nvSpPr>
        <p:spPr>
          <a:xfrm>
            <a:off x="5724346" y="6381328"/>
            <a:ext cx="3384376" cy="307777"/>
          </a:xfrm>
          <a:prstGeom prst="rect">
            <a:avLst/>
          </a:prstGeom>
          <a:noFill/>
        </p:spPr>
        <p:txBody>
          <a:bodyPr wrap="squar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14186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1512</Words>
  <Application>Microsoft Office PowerPoint</Application>
  <PresentationFormat>Affichage à l'écran (4:3)</PresentationFormat>
  <Paragraphs>290</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Calibri</vt:lpstr>
      <vt:lpstr>Curlz MT</vt:lpstr>
      <vt:lpstr>Thème Office</vt:lpstr>
      <vt:lpstr>LE PASSE SIMPLE</vt:lpstr>
      <vt:lpstr>Présentation PowerPoint</vt:lpstr>
      <vt:lpstr>Présentation PowerPoint</vt:lpstr>
      <vt:lpstr>Présentation PowerPoint</vt:lpstr>
      <vt:lpstr>A quoi sert le passé simple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candice</dc:creator>
  <cp:lastModifiedBy>Can dice</cp:lastModifiedBy>
  <cp:revision>20</cp:revision>
  <dcterms:created xsi:type="dcterms:W3CDTF">2018-10-17T11:18:49Z</dcterms:created>
  <dcterms:modified xsi:type="dcterms:W3CDTF">2021-01-21T13:30:51Z</dcterms:modified>
</cp:coreProperties>
</file>