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31" r:id="rId4"/>
    <p:sldId id="332" r:id="rId5"/>
    <p:sldId id="333" r:id="rId6"/>
    <p:sldId id="334" r:id="rId7"/>
    <p:sldId id="262" r:id="rId8"/>
    <p:sldId id="257" r:id="rId9"/>
    <p:sldId id="263" r:id="rId10"/>
    <p:sldId id="258" r:id="rId11"/>
    <p:sldId id="264" r:id="rId12"/>
    <p:sldId id="259" r:id="rId13"/>
    <p:sldId id="260" r:id="rId14"/>
    <p:sldId id="26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5" r:id="rId33"/>
    <p:sldId id="286" r:id="rId34"/>
    <p:sldId id="287" r:id="rId35"/>
    <p:sldId id="282" r:id="rId36"/>
    <p:sldId id="283" r:id="rId37"/>
    <p:sldId id="284" r:id="rId38"/>
    <p:sldId id="291" r:id="rId39"/>
    <p:sldId id="288" r:id="rId40"/>
    <p:sldId id="289" r:id="rId41"/>
    <p:sldId id="290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3" r:id="rId53"/>
    <p:sldId id="304" r:id="rId54"/>
    <p:sldId id="305" r:id="rId55"/>
    <p:sldId id="306" r:id="rId56"/>
    <p:sldId id="307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8" r:id="rId66"/>
    <p:sldId id="320" r:id="rId67"/>
    <p:sldId id="322" r:id="rId68"/>
    <p:sldId id="344" r:id="rId69"/>
    <p:sldId id="336" r:id="rId70"/>
    <p:sldId id="324" r:id="rId71"/>
    <p:sldId id="325" r:id="rId72"/>
    <p:sldId id="326" r:id="rId73"/>
    <p:sldId id="337" r:id="rId74"/>
    <p:sldId id="338" r:id="rId75"/>
    <p:sldId id="339" r:id="rId76"/>
    <p:sldId id="341" r:id="rId77"/>
    <p:sldId id="342" r:id="rId78"/>
    <p:sldId id="323" r:id="rId79"/>
    <p:sldId id="335" r:id="rId80"/>
    <p:sldId id="343" r:id="rId81"/>
    <p:sldId id="327" r:id="rId82"/>
    <p:sldId id="329" r:id="rId83"/>
    <p:sldId id="345" r:id="rId84"/>
    <p:sldId id="346" r:id="rId85"/>
    <p:sldId id="328" r:id="rId86"/>
    <p:sldId id="321" r:id="rId8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5C3498EF-0922-4B9C-B335-36AC4C0AE481}">
          <p14:sldIdLst>
            <p14:sldId id="256"/>
          </p14:sldIdLst>
        </p14:section>
        <p14:section name="Section sans titre" id="{12C3D6D5-36D0-4B9D-9401-06335FDA71A2}">
          <p14:sldIdLst>
            <p14:sldId id="330"/>
            <p14:sldId id="331"/>
            <p14:sldId id="332"/>
            <p14:sldId id="333"/>
            <p14:sldId id="334"/>
            <p14:sldId id="262"/>
            <p14:sldId id="257"/>
            <p14:sldId id="263"/>
            <p14:sldId id="258"/>
            <p14:sldId id="264"/>
            <p14:sldId id="259"/>
            <p14:sldId id="260"/>
            <p14:sldId id="261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5"/>
            <p14:sldId id="286"/>
            <p14:sldId id="287"/>
            <p14:sldId id="282"/>
            <p14:sldId id="283"/>
            <p14:sldId id="284"/>
            <p14:sldId id="291"/>
            <p14:sldId id="288"/>
            <p14:sldId id="289"/>
            <p14:sldId id="290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3"/>
            <p14:sldId id="304"/>
            <p14:sldId id="305"/>
            <p14:sldId id="306"/>
            <p14:sldId id="307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8"/>
            <p14:sldId id="320"/>
            <p14:sldId id="322"/>
            <p14:sldId id="344"/>
            <p14:sldId id="336"/>
            <p14:sldId id="324"/>
            <p14:sldId id="325"/>
            <p14:sldId id="326"/>
            <p14:sldId id="337"/>
            <p14:sldId id="338"/>
            <p14:sldId id="339"/>
            <p14:sldId id="341"/>
            <p14:sldId id="342"/>
            <p14:sldId id="323"/>
            <p14:sldId id="335"/>
            <p14:sldId id="343"/>
            <p14:sldId id="327"/>
            <p14:sldId id="329"/>
            <p14:sldId id="345"/>
            <p14:sldId id="346"/>
            <p14:sldId id="328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2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46413-B756-418C-B89E-72A4D0A81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398038-2D84-4D19-839F-5D963DCA9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A22D5E-F573-4DB0-A145-E3E933C6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CD5CF2-7A42-4811-A70F-B61A38601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D0B471-5295-4D17-AEB6-1E0EC9904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23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20F816-DEAE-4B8F-A56A-9A6E7AE5B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3E4877-B782-419C-851B-A8388381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CB569-5AF4-42EB-B43E-2AA9D439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E5573A-6F78-4CA5-B193-358A8C0F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A8F18C-45E5-4AB8-BFD8-DFBFC263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34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DDE0CB-71E2-4ED8-839D-B9936FB78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3254D9-808B-4D14-875D-1FF6780F0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7117ED-A002-42CD-9B16-1B10483D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3A4EB-67CD-4A25-863A-CA2769D9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2C2B3-5781-4536-8A90-EF048B23F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43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A4051B-EFF1-4FE1-B14C-8806353D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EA5880-FDAC-4E10-A922-CFD80318D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443F4C-B4E6-4ECF-8494-49730D55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1F961A-5670-4A9B-82FA-9166AE11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B8E0C5-89ED-4920-A74D-543617BA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79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83905-6370-449B-A5BB-1E922A58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2F9472-B9BA-432D-97A8-94026E0C0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8DA8-CC5E-4FB6-96F5-3E969258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ED0533-81FC-4E19-B409-C7F559D0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566303-4C1D-44A9-993F-8CB7A86D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69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8CD924-2BE0-4127-BE1C-FBE9D64A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EE2AFC-3908-45E7-87F2-B1F1F98BA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74A71C-BDC9-4E6E-B7D9-DE4541CA5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D91AB1-C044-4E69-9F4C-09CF235F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8A08E3-9241-401C-9D00-8457C665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008BA8-3A09-4BF5-A80A-614BA456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1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C5F93-0279-481B-B690-8C19272D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17C8BD-CF45-4DEE-8410-241F3224A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7AF5B3-802D-48B0-82DB-52D939631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279A0A-E8EF-4942-8D60-7A9B2A64A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B07006-6D94-45A7-B4C9-1654DA08B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0E654B-03A7-40FE-84F7-0EAF371A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48133D1-175C-440D-B689-612198739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225F17F-BA0E-4D4C-86E6-FEB60E46F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74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4E7A07-A132-4161-B06B-91E246D8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678958-515A-4F7D-BC1D-B6265F19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162BCE-72C8-4C56-BFE3-4177450A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015594-1CBF-4C1F-8798-E2C78797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66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50477B-20B0-4C21-9638-0CA8F4471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AE84BD7-1BBD-4050-B5C4-205120194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66DDE5-BAE0-4C4C-B681-ED930E6FB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84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B1A24-A9B7-481C-83C7-E9B9E809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6BD532-696C-44C9-B8A8-AA9CEFA01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297569-138B-486C-8884-AEDB302CC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F5E9FA-7F09-482F-9FAE-04D050C9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E6D259-4C42-4607-95A9-C74584CB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4F0B4C-AB30-4FDB-B375-A2647D83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74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DAC45-1707-4945-ACE4-308C90706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95EB90-5AA8-467C-A901-D5949861A0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22E699-6D68-403B-80BC-414902F27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CA74AB-6556-41A2-B04B-38151618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8B97FA-1A8F-4C0D-B232-C05BF9CA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43440D-D18E-4174-9071-A317BABA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73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37D8B6-5E05-4898-AA48-DFD586E6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C6159A-8552-4690-8F27-49A476182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7104DC-AC6E-4B41-9C72-0D4246FD74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D7E0-7A19-44F1-A576-582EB3B8D22F}" type="datetimeFigureOut">
              <a:rPr lang="fr-FR" smtClean="0"/>
              <a:t>07/03/2023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EE2D-49E0-4B40-A97D-C699A2474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2782E6-63F4-4616-AC1C-476514BE7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FBE12-2293-401B-B75B-194A12501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55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4.pn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68C93-40EB-421E-8B3B-B6D2C3E732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GEOM. 3: LES POLYGONES</a:t>
            </a:r>
          </a:p>
        </p:txBody>
      </p:sp>
    </p:spTree>
    <p:extLst>
      <p:ext uri="{BB962C8B-B14F-4D97-AF65-F5344CB8AC3E}">
        <p14:creationId xmlns:p14="http://schemas.microsoft.com/office/powerpoint/2010/main" val="3893242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497012" y="176270"/>
            <a:ext cx="6644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polygones en fonction de leurs sommets et de leurs côtés</a:t>
            </a:r>
          </a:p>
          <a:p>
            <a:r>
              <a:rPr lang="fr-FR" b="1" u="sng" dirty="0"/>
              <a:t>Nomme-les.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>
            <a:off x="304725" y="1739142"/>
            <a:ext cx="1888176" cy="1080654"/>
          </a:xfrm>
          <a:prstGeom prst="triangle">
            <a:avLst>
              <a:gd name="adj" fmla="val 324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>
            <a:off x="287344" y="3158672"/>
            <a:ext cx="1938969" cy="925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2633032" y="3073706"/>
            <a:ext cx="1905918" cy="161947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749146" y="4384714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4241493" y="4682169"/>
            <a:ext cx="2225407" cy="1696598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" name="Triangle rectangle 1">
            <a:extLst>
              <a:ext uri="{FF2B5EF4-FFF2-40B4-BE49-F238E27FC236}">
                <a16:creationId xmlns:a16="http://schemas.microsoft.com/office/drawing/2014/main" id="{88C50498-3EA4-4FED-87CB-9FC63456DB08}"/>
              </a:ext>
            </a:extLst>
          </p:cNvPr>
          <p:cNvSpPr/>
          <p:nvPr/>
        </p:nvSpPr>
        <p:spPr>
          <a:xfrm>
            <a:off x="7777908" y="2401677"/>
            <a:ext cx="1630497" cy="163049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" name="Trapèze 2">
            <a:extLst>
              <a:ext uri="{FF2B5EF4-FFF2-40B4-BE49-F238E27FC236}">
                <a16:creationId xmlns:a16="http://schemas.microsoft.com/office/drawing/2014/main" id="{D7E757A9-3A47-41AB-B625-F147BED21B69}"/>
              </a:ext>
            </a:extLst>
          </p:cNvPr>
          <p:cNvSpPr/>
          <p:nvPr/>
        </p:nvSpPr>
        <p:spPr>
          <a:xfrm>
            <a:off x="7348250" y="4516917"/>
            <a:ext cx="1344058" cy="187286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" name="Parallélogramme 3">
            <a:extLst>
              <a:ext uri="{FF2B5EF4-FFF2-40B4-BE49-F238E27FC236}">
                <a16:creationId xmlns:a16="http://schemas.microsoft.com/office/drawing/2014/main" id="{C5C3378A-5651-43A4-8604-0A051E9ABB5C}"/>
              </a:ext>
            </a:extLst>
          </p:cNvPr>
          <p:cNvSpPr/>
          <p:nvPr/>
        </p:nvSpPr>
        <p:spPr>
          <a:xfrm>
            <a:off x="9408406" y="4494882"/>
            <a:ext cx="2324559" cy="1377109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" name="Hexagone 7">
            <a:extLst>
              <a:ext uri="{FF2B5EF4-FFF2-40B4-BE49-F238E27FC236}">
                <a16:creationId xmlns:a16="http://schemas.microsoft.com/office/drawing/2014/main" id="{8CAB050A-744E-4293-9E74-87EFC4C94C7B}"/>
              </a:ext>
            </a:extLst>
          </p:cNvPr>
          <p:cNvSpPr/>
          <p:nvPr/>
        </p:nvSpPr>
        <p:spPr>
          <a:xfrm rot="19956089">
            <a:off x="2969273" y="1539493"/>
            <a:ext cx="1465243" cy="139914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" name="Forme en L 17">
            <a:extLst>
              <a:ext uri="{FF2B5EF4-FFF2-40B4-BE49-F238E27FC236}">
                <a16:creationId xmlns:a16="http://schemas.microsoft.com/office/drawing/2014/main" id="{A3AD2CF7-2C89-4F41-A217-FB2F94732747}"/>
              </a:ext>
            </a:extLst>
          </p:cNvPr>
          <p:cNvSpPr/>
          <p:nvPr/>
        </p:nvSpPr>
        <p:spPr>
          <a:xfrm>
            <a:off x="6738550" y="1248075"/>
            <a:ext cx="2655065" cy="1035586"/>
          </a:xfrm>
          <a:prstGeom prst="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" name="Flèche : chevron 20">
            <a:extLst>
              <a:ext uri="{FF2B5EF4-FFF2-40B4-BE49-F238E27FC236}">
                <a16:creationId xmlns:a16="http://schemas.microsoft.com/office/drawing/2014/main" id="{FE5F2811-23E7-4B27-BA14-26D4891C2E9C}"/>
              </a:ext>
            </a:extLst>
          </p:cNvPr>
          <p:cNvSpPr/>
          <p:nvPr/>
        </p:nvSpPr>
        <p:spPr>
          <a:xfrm>
            <a:off x="10391623" y="1496934"/>
            <a:ext cx="1255923" cy="2137273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     D</a:t>
            </a:r>
          </a:p>
        </p:txBody>
      </p:sp>
      <p:sp>
        <p:nvSpPr>
          <p:cNvPr id="23" name="Pentagone 22">
            <a:extLst>
              <a:ext uri="{FF2B5EF4-FFF2-40B4-BE49-F238E27FC236}">
                <a16:creationId xmlns:a16="http://schemas.microsoft.com/office/drawing/2014/main" id="{E227FF5C-A57C-4DC7-99AF-C373A4882AC2}"/>
              </a:ext>
            </a:extLst>
          </p:cNvPr>
          <p:cNvSpPr/>
          <p:nvPr/>
        </p:nvSpPr>
        <p:spPr>
          <a:xfrm rot="11500184">
            <a:off x="4911687" y="2256621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16E31F-C3B1-452F-81F9-C3CF84F8FC62}"/>
              </a:ext>
            </a:extLst>
          </p:cNvPr>
          <p:cNvSpPr txBox="1"/>
          <p:nvPr/>
        </p:nvSpPr>
        <p:spPr>
          <a:xfrm>
            <a:off x="10410940" y="14321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312440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A425A209-029C-464B-A473-63C557B74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350399"/>
              </p:ext>
            </p:extLst>
          </p:nvPr>
        </p:nvGraphicFramePr>
        <p:xfrm>
          <a:off x="250519" y="794822"/>
          <a:ext cx="11198268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6378">
                  <a:extLst>
                    <a:ext uri="{9D8B030D-6E8A-4147-A177-3AD203B41FA5}">
                      <a16:colId xmlns:a16="http://schemas.microsoft.com/office/drawing/2014/main" val="2767435568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3675244007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603102010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1139873366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7638413"/>
                    </a:ext>
                  </a:extLst>
                </a:gridCol>
                <a:gridCol w="1866378">
                  <a:extLst>
                    <a:ext uri="{9D8B030D-6E8A-4147-A177-3AD203B41FA5}">
                      <a16:colId xmlns:a16="http://schemas.microsoft.com/office/drawing/2014/main" val="1700358218"/>
                    </a:ext>
                  </a:extLst>
                </a:gridCol>
              </a:tblGrid>
              <a:tr h="631519">
                <a:tc>
                  <a:txBody>
                    <a:bodyPr/>
                    <a:lstStyle/>
                    <a:p>
                      <a:r>
                        <a:rPr lang="fr-FR" dirty="0"/>
                        <a:t>3 cotés</a:t>
                      </a:r>
                    </a:p>
                    <a:p>
                      <a:r>
                        <a:rPr lang="fr-FR" dirty="0"/>
                        <a:t>3 sommets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 côtés</a:t>
                      </a:r>
                    </a:p>
                    <a:p>
                      <a:r>
                        <a:rPr lang="fr-FR" dirty="0"/>
                        <a:t>4 sommets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 côtés</a:t>
                      </a:r>
                    </a:p>
                    <a:p>
                      <a:r>
                        <a:rPr lang="fr-FR" dirty="0"/>
                        <a:t>5 sommets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 côtés </a:t>
                      </a:r>
                    </a:p>
                    <a:p>
                      <a:r>
                        <a:rPr lang="fr-FR" dirty="0"/>
                        <a:t>6 sommets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 côtés</a:t>
                      </a:r>
                    </a:p>
                    <a:p>
                      <a:r>
                        <a:rPr lang="fr-FR" dirty="0"/>
                        <a:t>10 sommets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 côtés</a:t>
                      </a:r>
                    </a:p>
                    <a:p>
                      <a:r>
                        <a:rPr lang="fr-FR" dirty="0"/>
                        <a:t>12 sommets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42232"/>
                  </a:ext>
                </a:extLst>
              </a:tr>
              <a:tr h="4961933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7008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539542" y="176270"/>
            <a:ext cx="664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polygones en fonction de leurs sommets et de leurs côtés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>
            <a:off x="254621" y="1476095"/>
            <a:ext cx="1611757" cy="979006"/>
          </a:xfrm>
          <a:prstGeom prst="triangle">
            <a:avLst>
              <a:gd name="adj" fmla="val 324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>
            <a:off x="2329089" y="1705654"/>
            <a:ext cx="1391142" cy="7494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7731124" y="1558057"/>
            <a:ext cx="1500556" cy="1347981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4181278" y="3244846"/>
            <a:ext cx="1392803" cy="1464940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9665968" y="1575715"/>
            <a:ext cx="1582404" cy="1230116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" name="Triangle rectangle 1">
            <a:extLst>
              <a:ext uri="{FF2B5EF4-FFF2-40B4-BE49-F238E27FC236}">
                <a16:creationId xmlns:a16="http://schemas.microsoft.com/office/drawing/2014/main" id="{88C50498-3EA4-4FED-87CB-9FC63456DB08}"/>
              </a:ext>
            </a:extLst>
          </p:cNvPr>
          <p:cNvSpPr/>
          <p:nvPr/>
        </p:nvSpPr>
        <p:spPr>
          <a:xfrm>
            <a:off x="587969" y="2652197"/>
            <a:ext cx="1115571" cy="1168241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" name="Trapèze 2">
            <a:extLst>
              <a:ext uri="{FF2B5EF4-FFF2-40B4-BE49-F238E27FC236}">
                <a16:creationId xmlns:a16="http://schemas.microsoft.com/office/drawing/2014/main" id="{D7E757A9-3A47-41AB-B625-F147BED21B69}"/>
              </a:ext>
            </a:extLst>
          </p:cNvPr>
          <p:cNvSpPr/>
          <p:nvPr/>
        </p:nvSpPr>
        <p:spPr>
          <a:xfrm>
            <a:off x="2400471" y="2580362"/>
            <a:ext cx="1332286" cy="1277655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" name="Parallélogramme 3">
            <a:extLst>
              <a:ext uri="{FF2B5EF4-FFF2-40B4-BE49-F238E27FC236}">
                <a16:creationId xmlns:a16="http://schemas.microsoft.com/office/drawing/2014/main" id="{C5C3378A-5651-43A4-8604-0A051E9ABB5C}"/>
              </a:ext>
            </a:extLst>
          </p:cNvPr>
          <p:cNvSpPr/>
          <p:nvPr/>
        </p:nvSpPr>
        <p:spPr>
          <a:xfrm>
            <a:off x="2293623" y="3968791"/>
            <a:ext cx="1426607" cy="1166882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" name="Hexagone 7">
            <a:extLst>
              <a:ext uri="{FF2B5EF4-FFF2-40B4-BE49-F238E27FC236}">
                <a16:creationId xmlns:a16="http://schemas.microsoft.com/office/drawing/2014/main" id="{8CAB050A-744E-4293-9E74-87EFC4C94C7B}"/>
              </a:ext>
            </a:extLst>
          </p:cNvPr>
          <p:cNvSpPr/>
          <p:nvPr/>
        </p:nvSpPr>
        <p:spPr>
          <a:xfrm rot="19956089">
            <a:off x="6025624" y="1652227"/>
            <a:ext cx="1465243" cy="139914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" name="Forme en L 17">
            <a:extLst>
              <a:ext uri="{FF2B5EF4-FFF2-40B4-BE49-F238E27FC236}">
                <a16:creationId xmlns:a16="http://schemas.microsoft.com/office/drawing/2014/main" id="{A3AD2CF7-2C89-4F41-A217-FB2F94732747}"/>
              </a:ext>
            </a:extLst>
          </p:cNvPr>
          <p:cNvSpPr/>
          <p:nvPr/>
        </p:nvSpPr>
        <p:spPr>
          <a:xfrm>
            <a:off x="5986989" y="3051821"/>
            <a:ext cx="1465998" cy="1031663"/>
          </a:xfrm>
          <a:prstGeom prst="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" name="Flèche : chevron 20">
            <a:extLst>
              <a:ext uri="{FF2B5EF4-FFF2-40B4-BE49-F238E27FC236}">
                <a16:creationId xmlns:a16="http://schemas.microsoft.com/office/drawing/2014/main" id="{FE5F2811-23E7-4B27-BA14-26D4891C2E9C}"/>
              </a:ext>
            </a:extLst>
          </p:cNvPr>
          <p:cNvSpPr/>
          <p:nvPr/>
        </p:nvSpPr>
        <p:spPr>
          <a:xfrm>
            <a:off x="6450903" y="4246323"/>
            <a:ext cx="1075579" cy="1780356"/>
          </a:xfrm>
          <a:prstGeom prst="chevr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     D</a:t>
            </a:r>
          </a:p>
        </p:txBody>
      </p:sp>
      <p:sp>
        <p:nvSpPr>
          <p:cNvPr id="23" name="Pentagone 22">
            <a:extLst>
              <a:ext uri="{FF2B5EF4-FFF2-40B4-BE49-F238E27FC236}">
                <a16:creationId xmlns:a16="http://schemas.microsoft.com/office/drawing/2014/main" id="{E227FF5C-A57C-4DC7-99AF-C373A4882AC2}"/>
              </a:ext>
            </a:extLst>
          </p:cNvPr>
          <p:cNvSpPr/>
          <p:nvPr/>
        </p:nvSpPr>
        <p:spPr>
          <a:xfrm rot="11500184">
            <a:off x="4243601" y="1652288"/>
            <a:ext cx="1330051" cy="1346090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16E31F-C3B1-452F-81F9-C3CF84F8FC62}"/>
              </a:ext>
            </a:extLst>
          </p:cNvPr>
          <p:cNvSpPr txBox="1"/>
          <p:nvPr/>
        </p:nvSpPr>
        <p:spPr>
          <a:xfrm>
            <a:off x="10410940" y="14321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B95D843-8C97-4056-A6D6-36F502EC8E03}"/>
              </a:ext>
            </a:extLst>
          </p:cNvPr>
          <p:cNvSpPr txBox="1"/>
          <p:nvPr/>
        </p:nvSpPr>
        <p:spPr>
          <a:xfrm>
            <a:off x="263047" y="5423770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271E555-D6B2-4734-AD8C-BDAFDD659D66}"/>
              </a:ext>
            </a:extLst>
          </p:cNvPr>
          <p:cNvSpPr txBox="1"/>
          <p:nvPr/>
        </p:nvSpPr>
        <p:spPr>
          <a:xfrm>
            <a:off x="2181616" y="5951951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QUADRILATERES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FECBF06-B3E2-4A06-A844-F5BA7F1F28D2}"/>
              </a:ext>
            </a:extLst>
          </p:cNvPr>
          <p:cNvSpPr txBox="1"/>
          <p:nvPr/>
        </p:nvSpPr>
        <p:spPr>
          <a:xfrm>
            <a:off x="3899769" y="5928987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PENTAGONES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022E07E-50DD-4EAD-800D-E10B662672EA}"/>
              </a:ext>
            </a:extLst>
          </p:cNvPr>
          <p:cNvSpPr txBox="1"/>
          <p:nvPr/>
        </p:nvSpPr>
        <p:spPr>
          <a:xfrm>
            <a:off x="5880969" y="6056335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HEXAGONES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9B0C758-5C8A-438C-97A5-7417443A5826}"/>
              </a:ext>
            </a:extLst>
          </p:cNvPr>
          <p:cNvSpPr txBox="1"/>
          <p:nvPr/>
        </p:nvSpPr>
        <p:spPr>
          <a:xfrm>
            <a:off x="7749435" y="6070948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DECAGONES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2756C86-00A6-4E51-9383-4A9DD6AB22D0}"/>
              </a:ext>
            </a:extLst>
          </p:cNvPr>
          <p:cNvSpPr txBox="1"/>
          <p:nvPr/>
        </p:nvSpPr>
        <p:spPr>
          <a:xfrm>
            <a:off x="9668005" y="6085561"/>
            <a:ext cx="1853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DODECAGONES</a:t>
            </a:r>
          </a:p>
        </p:txBody>
      </p:sp>
    </p:spTree>
    <p:extLst>
      <p:ext uri="{BB962C8B-B14F-4D97-AF65-F5344CB8AC3E}">
        <p14:creationId xmlns:p14="http://schemas.microsoft.com/office/powerpoint/2010/main" val="84278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3" grpId="0" animBg="1"/>
      <p:bldP spid="15" grpId="0" animBg="1"/>
      <p:bldP spid="2" grpId="0" animBg="1"/>
      <p:bldP spid="3" grpId="0" animBg="1"/>
      <p:bldP spid="4" grpId="0" animBg="1"/>
      <p:bldP spid="8" grpId="0" animBg="1"/>
      <p:bldP spid="18" grpId="0" animBg="1"/>
      <p:bldP spid="21" grpId="0" animBg="1"/>
      <p:bldP spid="23" grpId="0" animBg="1"/>
      <p:bldP spid="14" grpId="0"/>
      <p:bldP spid="20" grpId="0"/>
      <p:bldP spid="22" grpId="0"/>
      <p:bldP spid="24" grpId="0"/>
      <p:bldP spid="25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1751397" y="286439"/>
            <a:ext cx="421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figures: sont-ce des polygones ?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 rot="3498435">
            <a:off x="398897" y="1159776"/>
            <a:ext cx="1888176" cy="108065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 rot="18113090">
            <a:off x="1079653" y="3216926"/>
            <a:ext cx="1938969" cy="925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0544A9E2-0A27-4A57-99DA-D3FB97E2CAA7}"/>
              </a:ext>
            </a:extLst>
          </p:cNvPr>
          <p:cNvSpPr/>
          <p:nvPr/>
        </p:nvSpPr>
        <p:spPr>
          <a:xfrm>
            <a:off x="10168570" y="661012"/>
            <a:ext cx="1652530" cy="2467779"/>
          </a:xfrm>
          <a:prstGeom prst="rightArrow">
            <a:avLst>
              <a:gd name="adj1" fmla="val 27679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3999124" y="2038120"/>
            <a:ext cx="1905918" cy="2027103"/>
          </a:xfrm>
          <a:prstGeom prst="star5">
            <a:avLst>
              <a:gd name="adj" fmla="val 16148"/>
              <a:gd name="hf" fmla="val 105146"/>
              <a:gd name="vf" fmla="val 11055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25CF30C-9AB8-4DE3-989F-012D9E8BD996}"/>
              </a:ext>
            </a:extLst>
          </p:cNvPr>
          <p:cNvSpPr/>
          <p:nvPr/>
        </p:nvSpPr>
        <p:spPr>
          <a:xfrm>
            <a:off x="6841475" y="2181340"/>
            <a:ext cx="1564395" cy="1938969"/>
          </a:xfrm>
          <a:prstGeom prst="roundRect">
            <a:avLst>
              <a:gd name="adj" fmla="val 441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DF1BE63-5788-468D-A60A-2D26BC9C58AF}"/>
              </a:ext>
            </a:extLst>
          </p:cNvPr>
          <p:cNvSpPr/>
          <p:nvPr/>
        </p:nvSpPr>
        <p:spPr>
          <a:xfrm>
            <a:off x="2555912" y="793217"/>
            <a:ext cx="1586429" cy="1311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3404212" y="4351663"/>
            <a:ext cx="1883885" cy="1751681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4" name="Arc partiel 13">
            <a:extLst>
              <a:ext uri="{FF2B5EF4-FFF2-40B4-BE49-F238E27FC236}">
                <a16:creationId xmlns:a16="http://schemas.microsoft.com/office/drawing/2014/main" id="{ABA03F1C-09D9-41A3-84A3-FBD599632184}"/>
              </a:ext>
            </a:extLst>
          </p:cNvPr>
          <p:cNvSpPr/>
          <p:nvPr/>
        </p:nvSpPr>
        <p:spPr>
          <a:xfrm>
            <a:off x="7799942" y="4759287"/>
            <a:ext cx="1883884" cy="1916935"/>
          </a:xfrm>
          <a:prstGeom prst="pie">
            <a:avLst>
              <a:gd name="adj1" fmla="val 0"/>
              <a:gd name="adj2" fmla="val 206682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5971142" y="4935557"/>
            <a:ext cx="1178805" cy="1156771"/>
          </a:xfrm>
          <a:prstGeom prst="plus">
            <a:avLst>
              <a:gd name="adj" fmla="val 3452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6" name="Larme 15">
            <a:extLst>
              <a:ext uri="{FF2B5EF4-FFF2-40B4-BE49-F238E27FC236}">
                <a16:creationId xmlns:a16="http://schemas.microsoft.com/office/drawing/2014/main" id="{69B0BF40-A2AF-4A8C-BAFE-1294BD0A73F8}"/>
              </a:ext>
            </a:extLst>
          </p:cNvPr>
          <p:cNvSpPr/>
          <p:nvPr/>
        </p:nvSpPr>
        <p:spPr>
          <a:xfrm>
            <a:off x="1101687" y="4946573"/>
            <a:ext cx="1112703" cy="1322024"/>
          </a:xfrm>
          <a:prstGeom prst="teardrop">
            <a:avLst>
              <a:gd name="adj" fmla="val 3267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Organigramme : Bande perforée 16">
            <a:extLst>
              <a:ext uri="{FF2B5EF4-FFF2-40B4-BE49-F238E27FC236}">
                <a16:creationId xmlns:a16="http://schemas.microsoft.com/office/drawing/2014/main" id="{1CEB9F76-DECB-4AD6-BC0D-56604E7EA5E9}"/>
              </a:ext>
            </a:extLst>
          </p:cNvPr>
          <p:cNvSpPr/>
          <p:nvPr/>
        </p:nvSpPr>
        <p:spPr>
          <a:xfrm rot="14256181">
            <a:off x="5794873" y="561861"/>
            <a:ext cx="1520327" cy="1233888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9C9B4C42-F561-440B-901D-74D3FF2813A6}"/>
              </a:ext>
            </a:extLst>
          </p:cNvPr>
          <p:cNvGrpSpPr/>
          <p:nvPr/>
        </p:nvGrpSpPr>
        <p:grpSpPr>
          <a:xfrm>
            <a:off x="8317735" y="451691"/>
            <a:ext cx="1366092" cy="1674564"/>
            <a:chOff x="8449937" y="473725"/>
            <a:chExt cx="1366092" cy="1674564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A014E74-EAC9-4620-B3C9-28969A26EBF5}"/>
                </a:ext>
              </a:extLst>
            </p:cNvPr>
            <p:cNvCxnSpPr>
              <a:cxnSpLocks/>
            </p:cNvCxnSpPr>
            <p:nvPr/>
          </p:nvCxnSpPr>
          <p:spPr>
            <a:xfrm>
              <a:off x="8449937" y="738130"/>
              <a:ext cx="936434" cy="14101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424FA1B-C81E-4855-9365-95A2775DFAE6}"/>
                </a:ext>
              </a:extLst>
            </p:cNvPr>
            <p:cNvCxnSpPr/>
            <p:nvPr/>
          </p:nvCxnSpPr>
          <p:spPr>
            <a:xfrm flipV="1">
              <a:off x="8460954" y="484742"/>
              <a:ext cx="1355075" cy="2533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2EF2C1D-59DA-45D3-99B0-C4DDDDCDBE80}"/>
                </a:ext>
              </a:extLst>
            </p:cNvPr>
            <p:cNvCxnSpPr/>
            <p:nvPr/>
          </p:nvCxnSpPr>
          <p:spPr>
            <a:xfrm flipH="1">
              <a:off x="9177051" y="473725"/>
              <a:ext cx="627961" cy="1079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A2CD32A-CE14-41A2-BB6D-8982168428FE}"/>
              </a:ext>
            </a:extLst>
          </p:cNvPr>
          <p:cNvGrpSpPr/>
          <p:nvPr/>
        </p:nvGrpSpPr>
        <p:grpSpPr>
          <a:xfrm rot="7107992">
            <a:off x="9460943" y="3544601"/>
            <a:ext cx="2121630" cy="1807168"/>
            <a:chOff x="9507557" y="4098275"/>
            <a:chExt cx="2121630" cy="1807168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7179229A-453E-444A-92FB-1342F655ECDC}"/>
                </a:ext>
              </a:extLst>
            </p:cNvPr>
            <p:cNvCxnSpPr>
              <a:cxnSpLocks/>
            </p:cNvCxnSpPr>
            <p:nvPr/>
          </p:nvCxnSpPr>
          <p:spPr>
            <a:xfrm rot="14492008" flipV="1">
              <a:off x="11096103" y="4663709"/>
              <a:ext cx="83711" cy="98245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5002A59F-9559-4D49-825D-3B6C84884B29}"/>
                </a:ext>
              </a:extLst>
            </p:cNvPr>
            <p:cNvCxnSpPr/>
            <p:nvPr/>
          </p:nvCxnSpPr>
          <p:spPr>
            <a:xfrm flipH="1" flipV="1">
              <a:off x="10609244" y="4098275"/>
              <a:ext cx="980501" cy="859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91AD9F3A-7E66-45B5-84F1-6DE4FE8E60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07557" y="4098275"/>
              <a:ext cx="1112703" cy="2313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384086AB-7FA2-463D-98F4-07184602A427}"/>
                </a:ext>
              </a:extLst>
            </p:cNvPr>
            <p:cNvCxnSpPr>
              <a:cxnSpLocks/>
            </p:cNvCxnSpPr>
            <p:nvPr/>
          </p:nvCxnSpPr>
          <p:spPr>
            <a:xfrm rot="14492008" flipH="1">
              <a:off x="9386666" y="4532692"/>
              <a:ext cx="920968" cy="2732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1BEB17B9-0E19-4186-9109-8D6A8D5039ED}"/>
                </a:ext>
              </a:extLst>
            </p:cNvPr>
            <p:cNvCxnSpPr/>
            <p:nvPr/>
          </p:nvCxnSpPr>
          <p:spPr>
            <a:xfrm flipH="1">
              <a:off x="10007234" y="5002060"/>
              <a:ext cx="176270" cy="9033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0572E22E-64E0-4B1E-9E02-E71CAED5251C}"/>
              </a:ext>
            </a:extLst>
          </p:cNvPr>
          <p:cNvSpPr txBox="1"/>
          <p:nvPr/>
        </p:nvSpPr>
        <p:spPr>
          <a:xfrm>
            <a:off x="8692309" y="103558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39554D1-4D30-479A-A57F-1C1D739B6150}"/>
              </a:ext>
            </a:extLst>
          </p:cNvPr>
          <p:cNvSpPr txBox="1"/>
          <p:nvPr/>
        </p:nvSpPr>
        <p:spPr>
          <a:xfrm>
            <a:off x="8172680" y="537439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A6CC114-0C6D-4216-BA7F-72A6D0433D96}"/>
              </a:ext>
            </a:extLst>
          </p:cNvPr>
          <p:cNvSpPr txBox="1"/>
          <p:nvPr/>
        </p:nvSpPr>
        <p:spPr>
          <a:xfrm>
            <a:off x="10660656" y="437002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4602F9-0A69-4A4B-98D0-64C510EA0EA6}"/>
              </a:ext>
            </a:extLst>
          </p:cNvPr>
          <p:cNvSpPr txBox="1"/>
          <p:nvPr/>
        </p:nvSpPr>
        <p:spPr>
          <a:xfrm>
            <a:off x="6454049" y="98968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4A6460A-EEBF-4319-879C-1B9DCE070088}"/>
              </a:ext>
            </a:extLst>
          </p:cNvPr>
          <p:cNvSpPr txBox="1"/>
          <p:nvPr/>
        </p:nvSpPr>
        <p:spPr>
          <a:xfrm>
            <a:off x="10410940" y="143219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2876456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518277" y="133739"/>
            <a:ext cx="8015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polygones en fonction de leurs sommets et de leurs côtés et nomme-les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>
            <a:off x="354829" y="862320"/>
            <a:ext cx="1888176" cy="1080654"/>
          </a:xfrm>
          <a:prstGeom prst="triangle">
            <a:avLst>
              <a:gd name="adj" fmla="val 324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>
            <a:off x="429660" y="2456762"/>
            <a:ext cx="1663546" cy="1255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0544A9E2-0A27-4A57-99DA-D3FB97E2CAA7}"/>
              </a:ext>
            </a:extLst>
          </p:cNvPr>
          <p:cNvSpPr/>
          <p:nvPr/>
        </p:nvSpPr>
        <p:spPr>
          <a:xfrm>
            <a:off x="10267721" y="605928"/>
            <a:ext cx="1652530" cy="24677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2633032" y="3073706"/>
            <a:ext cx="1905918" cy="161947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749146" y="4384714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4241493" y="4682169"/>
            <a:ext cx="2225407" cy="1696598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" name="Triangle rectangle 1">
            <a:extLst>
              <a:ext uri="{FF2B5EF4-FFF2-40B4-BE49-F238E27FC236}">
                <a16:creationId xmlns:a16="http://schemas.microsoft.com/office/drawing/2014/main" id="{88C50498-3EA4-4FED-87CB-9FC63456DB08}"/>
              </a:ext>
            </a:extLst>
          </p:cNvPr>
          <p:cNvSpPr/>
          <p:nvPr/>
        </p:nvSpPr>
        <p:spPr>
          <a:xfrm>
            <a:off x="7777908" y="2401677"/>
            <a:ext cx="1630497" cy="163049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" name="Trapèze 2">
            <a:extLst>
              <a:ext uri="{FF2B5EF4-FFF2-40B4-BE49-F238E27FC236}">
                <a16:creationId xmlns:a16="http://schemas.microsoft.com/office/drawing/2014/main" id="{D7E757A9-3A47-41AB-B625-F147BED21B69}"/>
              </a:ext>
            </a:extLst>
          </p:cNvPr>
          <p:cNvSpPr/>
          <p:nvPr/>
        </p:nvSpPr>
        <p:spPr>
          <a:xfrm>
            <a:off x="7348250" y="4516917"/>
            <a:ext cx="1344058" cy="187286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" name="Parallélogramme 3">
            <a:extLst>
              <a:ext uri="{FF2B5EF4-FFF2-40B4-BE49-F238E27FC236}">
                <a16:creationId xmlns:a16="http://schemas.microsoft.com/office/drawing/2014/main" id="{C5C3378A-5651-43A4-8604-0A051E9ABB5C}"/>
              </a:ext>
            </a:extLst>
          </p:cNvPr>
          <p:cNvSpPr/>
          <p:nvPr/>
        </p:nvSpPr>
        <p:spPr>
          <a:xfrm>
            <a:off x="9408406" y="4494882"/>
            <a:ext cx="2324559" cy="1377109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" name="Hexagone 7">
            <a:extLst>
              <a:ext uri="{FF2B5EF4-FFF2-40B4-BE49-F238E27FC236}">
                <a16:creationId xmlns:a16="http://schemas.microsoft.com/office/drawing/2014/main" id="{8CAB050A-744E-4293-9E74-87EFC4C94C7B}"/>
              </a:ext>
            </a:extLst>
          </p:cNvPr>
          <p:cNvSpPr/>
          <p:nvPr/>
        </p:nvSpPr>
        <p:spPr>
          <a:xfrm rot="19956089">
            <a:off x="2500829" y="727113"/>
            <a:ext cx="1465243" cy="1399142"/>
          </a:xfrm>
          <a:prstGeom prst="hex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" name="Forme en L 17">
            <a:extLst>
              <a:ext uri="{FF2B5EF4-FFF2-40B4-BE49-F238E27FC236}">
                <a16:creationId xmlns:a16="http://schemas.microsoft.com/office/drawing/2014/main" id="{A3AD2CF7-2C89-4F41-A217-FB2F94732747}"/>
              </a:ext>
            </a:extLst>
          </p:cNvPr>
          <p:cNvSpPr/>
          <p:nvPr/>
        </p:nvSpPr>
        <p:spPr>
          <a:xfrm>
            <a:off x="4428781" y="716096"/>
            <a:ext cx="2655065" cy="1035586"/>
          </a:xfrm>
          <a:prstGeom prst="corner">
            <a:avLst>
              <a:gd name="adj1" fmla="val 50000"/>
              <a:gd name="adj2" fmla="val 1957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" name="Flèche : chevron 20">
            <a:extLst>
              <a:ext uri="{FF2B5EF4-FFF2-40B4-BE49-F238E27FC236}">
                <a16:creationId xmlns:a16="http://schemas.microsoft.com/office/drawing/2014/main" id="{FE5F2811-23E7-4B27-BA14-26D4891C2E9C}"/>
              </a:ext>
            </a:extLst>
          </p:cNvPr>
          <p:cNvSpPr/>
          <p:nvPr/>
        </p:nvSpPr>
        <p:spPr>
          <a:xfrm>
            <a:off x="8291474" y="574669"/>
            <a:ext cx="1255923" cy="2137273"/>
          </a:xfrm>
          <a:prstGeom prst="chevron">
            <a:avLst>
              <a:gd name="adj" fmla="val 333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     D</a:t>
            </a:r>
          </a:p>
        </p:txBody>
      </p:sp>
      <p:sp>
        <p:nvSpPr>
          <p:cNvPr id="23" name="Pentagone 22">
            <a:extLst>
              <a:ext uri="{FF2B5EF4-FFF2-40B4-BE49-F238E27FC236}">
                <a16:creationId xmlns:a16="http://schemas.microsoft.com/office/drawing/2014/main" id="{E227FF5C-A57C-4DC7-99AF-C373A4882AC2}"/>
              </a:ext>
            </a:extLst>
          </p:cNvPr>
          <p:cNvSpPr/>
          <p:nvPr/>
        </p:nvSpPr>
        <p:spPr>
          <a:xfrm rot="11500184">
            <a:off x="4911687" y="2256621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563BE62-00C1-40EC-8F71-60C813A7EE8D}"/>
              </a:ext>
            </a:extLst>
          </p:cNvPr>
          <p:cNvSpPr txBox="1"/>
          <p:nvPr/>
        </p:nvSpPr>
        <p:spPr>
          <a:xfrm>
            <a:off x="10410940" y="143219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307727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82ED738-A763-44F6-8760-AB416A8F7BA1}"/>
              </a:ext>
            </a:extLst>
          </p:cNvPr>
          <p:cNvSpPr txBox="1"/>
          <p:nvPr/>
        </p:nvSpPr>
        <p:spPr>
          <a:xfrm>
            <a:off x="3619940" y="2842351"/>
            <a:ext cx="4699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RECTANGLE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41511E9-27C7-728D-3E8A-D09FC8B6B4D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93376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19765CE9-1D0D-4E3C-9383-57AF29BC61E1}"/>
              </a:ext>
            </a:extLst>
          </p:cNvPr>
          <p:cNvGrpSpPr/>
          <p:nvPr/>
        </p:nvGrpSpPr>
        <p:grpSpPr>
          <a:xfrm>
            <a:off x="572877" y="383240"/>
            <a:ext cx="6011538" cy="2058318"/>
            <a:chOff x="572877" y="407624"/>
            <a:chExt cx="6011538" cy="20583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972BC4-7B18-4FBF-AB74-AA93A38C063A}"/>
                </a:ext>
              </a:extLst>
            </p:cNvPr>
            <p:cNvSpPr/>
            <p:nvPr/>
          </p:nvSpPr>
          <p:spPr>
            <a:xfrm>
              <a:off x="833610" y="203444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24EAB49-B87B-42BB-9698-103285784B76}"/>
                </a:ext>
              </a:extLst>
            </p:cNvPr>
            <p:cNvSpPr/>
            <p:nvPr/>
          </p:nvSpPr>
          <p:spPr>
            <a:xfrm>
              <a:off x="6099673" y="201241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CAE54-B4B0-4669-8124-37DE07412ECD}"/>
                </a:ext>
              </a:extLst>
            </p:cNvPr>
            <p:cNvSpPr/>
            <p:nvPr/>
          </p:nvSpPr>
          <p:spPr>
            <a:xfrm>
              <a:off x="6090492" y="593073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E806E-69B0-4D08-B722-13F125A16EFE}"/>
                </a:ext>
              </a:extLst>
            </p:cNvPr>
            <p:cNvSpPr/>
            <p:nvPr/>
          </p:nvSpPr>
          <p:spPr>
            <a:xfrm>
              <a:off x="848299" y="60592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1BC16A-019C-419C-9E3D-A524AD7D573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1C6D56DA-5610-4418-9BDA-CEDCDAD4057F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A59D25C-01CD-47E2-9E32-B3699C3B5A2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BBB9D9-F3FC-4715-A261-BB7B1DAC28D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207082F-7A78-4A46-B1D6-EF409144A177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EDEB2C26-33F8-4F5F-B60D-7E4351BBCA3A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256434E9-3BCC-4E09-924D-97C9C126B577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7B88404-79A3-4CD5-B27A-590DBF3DEA44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2EBEFCC-4808-4786-897F-8C3B27783484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450815" y="2655066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16916" y="3955055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46C7E54-C773-40DF-B93D-9BBABFA959C1}"/>
              </a:ext>
            </a:extLst>
          </p:cNvPr>
          <p:cNvGrpSpPr/>
          <p:nvPr/>
        </p:nvGrpSpPr>
        <p:grpSpPr>
          <a:xfrm>
            <a:off x="703244" y="2603651"/>
            <a:ext cx="2622015" cy="3664945"/>
            <a:chOff x="703244" y="2603651"/>
            <a:chExt cx="2622015" cy="366494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CD666EC-9A68-4C78-914E-3D1FB6216CA9}"/>
                </a:ext>
              </a:extLst>
            </p:cNvPr>
            <p:cNvGrpSpPr/>
            <p:nvPr/>
          </p:nvGrpSpPr>
          <p:grpSpPr>
            <a:xfrm rot="6548008">
              <a:off x="1670890" y="5967469"/>
              <a:ext cx="515957" cy="86298"/>
              <a:chOff x="572877" y="1222872"/>
              <a:chExt cx="515957" cy="86298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782879-71AC-4A7F-A37A-BD4E40A4C0D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3FCD70C-1497-4A4F-9085-3365619F57F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6A1EA04-FD27-43E5-934D-782D54CA818C}"/>
                </a:ext>
              </a:extLst>
            </p:cNvPr>
            <p:cNvCxnSpPr/>
            <p:nvPr/>
          </p:nvCxnSpPr>
          <p:spPr>
            <a:xfrm>
              <a:off x="3027803" y="4338810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D417BE-1535-419E-B6A1-A4D825D4536D}"/>
                </a:ext>
              </a:extLst>
            </p:cNvPr>
            <p:cNvSpPr/>
            <p:nvPr/>
          </p:nvSpPr>
          <p:spPr>
            <a:xfrm>
              <a:off x="857480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684547-A9DC-4692-A402-F09D9F98AA4A}"/>
                </a:ext>
              </a:extLst>
            </p:cNvPr>
            <p:cNvSpPr/>
            <p:nvPr/>
          </p:nvSpPr>
          <p:spPr>
            <a:xfrm>
              <a:off x="2873566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695C53-8F84-4A67-9240-EDACE1886AE5}"/>
                </a:ext>
              </a:extLst>
            </p:cNvPr>
            <p:cNvSpPr/>
            <p:nvPr/>
          </p:nvSpPr>
          <p:spPr>
            <a:xfrm>
              <a:off x="2873566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331CA6F-0D1A-4B77-B3C2-23C1FFC09B61}"/>
                </a:ext>
              </a:extLst>
            </p:cNvPr>
            <p:cNvSpPr/>
            <p:nvPr/>
          </p:nvSpPr>
          <p:spPr>
            <a:xfrm>
              <a:off x="857479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D6071F-037C-4553-BE34-B1FD5A84335C}"/>
                </a:ext>
              </a:extLst>
            </p:cNvPr>
            <p:cNvSpPr/>
            <p:nvPr/>
          </p:nvSpPr>
          <p:spPr>
            <a:xfrm>
              <a:off x="859316" y="2853369"/>
              <a:ext cx="2278656" cy="31489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985D41C-7CB8-4115-8365-6B424697244C}"/>
                </a:ext>
              </a:extLst>
            </p:cNvPr>
            <p:cNvCxnSpPr/>
            <p:nvPr/>
          </p:nvCxnSpPr>
          <p:spPr>
            <a:xfrm>
              <a:off x="703244" y="4228641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8D4864D-BDA2-4D90-AD52-B2022E2C0DA9}"/>
                </a:ext>
              </a:extLst>
            </p:cNvPr>
            <p:cNvGrpSpPr/>
            <p:nvPr/>
          </p:nvGrpSpPr>
          <p:grpSpPr>
            <a:xfrm rot="6548008">
              <a:off x="1826963" y="2818481"/>
              <a:ext cx="515957" cy="86298"/>
              <a:chOff x="572877" y="1222872"/>
              <a:chExt cx="515957" cy="86298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B2D1ED68-74D4-4072-B22C-770B55EFE12B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EC289857-B6BD-4D11-9A13-D530E358FFD1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349826"/>
            <a:ext cx="338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égaux deux à deux.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E86A2BA-4290-4D21-B56A-461D8D4839C5}"/>
              </a:ext>
            </a:extLst>
          </p:cNvPr>
          <p:cNvSpPr txBox="1"/>
          <p:nvPr/>
        </p:nvSpPr>
        <p:spPr>
          <a:xfrm>
            <a:off x="11170567" y="7711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3F9555B-AC94-23DA-D4DB-58A082F75471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6129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19765CE9-1D0D-4E3C-9383-57AF29BC61E1}"/>
              </a:ext>
            </a:extLst>
          </p:cNvPr>
          <p:cNvGrpSpPr/>
          <p:nvPr/>
        </p:nvGrpSpPr>
        <p:grpSpPr>
          <a:xfrm>
            <a:off x="2952520" y="363557"/>
            <a:ext cx="3576810" cy="1222872"/>
            <a:chOff x="572877" y="407624"/>
            <a:chExt cx="6011538" cy="20583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972BC4-7B18-4FBF-AB74-AA93A38C063A}"/>
                </a:ext>
              </a:extLst>
            </p:cNvPr>
            <p:cNvSpPr/>
            <p:nvPr/>
          </p:nvSpPr>
          <p:spPr>
            <a:xfrm>
              <a:off x="833610" y="203444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24EAB49-B87B-42BB-9698-103285784B76}"/>
                </a:ext>
              </a:extLst>
            </p:cNvPr>
            <p:cNvSpPr/>
            <p:nvPr/>
          </p:nvSpPr>
          <p:spPr>
            <a:xfrm>
              <a:off x="6099673" y="201241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CAE54-B4B0-4669-8124-37DE07412ECD}"/>
                </a:ext>
              </a:extLst>
            </p:cNvPr>
            <p:cNvSpPr/>
            <p:nvPr/>
          </p:nvSpPr>
          <p:spPr>
            <a:xfrm>
              <a:off x="6090492" y="593073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E806E-69B0-4D08-B722-13F125A16EFE}"/>
                </a:ext>
              </a:extLst>
            </p:cNvPr>
            <p:cNvSpPr/>
            <p:nvPr/>
          </p:nvSpPr>
          <p:spPr>
            <a:xfrm>
              <a:off x="848299" y="60592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1BC16A-019C-419C-9E3D-A524AD7D573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1C6D56DA-5610-4418-9BDA-CEDCDAD4057F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A59D25C-01CD-47E2-9E32-B3699C3B5A2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BBB9D9-F3FC-4715-A261-BB7B1DAC28D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207082F-7A78-4A46-B1D6-EF409144A177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EDEB2C26-33F8-4F5F-B60D-7E4351BBCA3A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256434E9-3BCC-4E09-924D-97C9C126B577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7B88404-79A3-4CD5-B27A-590DBF3DEA44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2EBEFCC-4808-4786-897F-8C3B27783484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450815" y="2655066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16916" y="3955055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46C7E54-C773-40DF-B93D-9BBABFA959C1}"/>
              </a:ext>
            </a:extLst>
          </p:cNvPr>
          <p:cNvGrpSpPr/>
          <p:nvPr/>
        </p:nvGrpSpPr>
        <p:grpSpPr>
          <a:xfrm rot="16733617">
            <a:off x="-379045" y="2183482"/>
            <a:ext cx="5179763" cy="3664945"/>
            <a:chOff x="703244" y="2603651"/>
            <a:chExt cx="2622015" cy="366494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CD666EC-9A68-4C78-914E-3D1FB6216CA9}"/>
                </a:ext>
              </a:extLst>
            </p:cNvPr>
            <p:cNvGrpSpPr/>
            <p:nvPr/>
          </p:nvGrpSpPr>
          <p:grpSpPr>
            <a:xfrm rot="6548008">
              <a:off x="1670890" y="5967469"/>
              <a:ext cx="515957" cy="86298"/>
              <a:chOff x="572877" y="1222872"/>
              <a:chExt cx="515957" cy="86298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782879-71AC-4A7F-A37A-BD4E40A4C0D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3FCD70C-1497-4A4F-9085-3365619F57F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6A1EA04-FD27-43E5-934D-782D54CA818C}"/>
                </a:ext>
              </a:extLst>
            </p:cNvPr>
            <p:cNvCxnSpPr/>
            <p:nvPr/>
          </p:nvCxnSpPr>
          <p:spPr>
            <a:xfrm>
              <a:off x="3027803" y="4338810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D417BE-1535-419E-B6A1-A4D825D4536D}"/>
                </a:ext>
              </a:extLst>
            </p:cNvPr>
            <p:cNvSpPr/>
            <p:nvPr/>
          </p:nvSpPr>
          <p:spPr>
            <a:xfrm>
              <a:off x="857480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684547-A9DC-4692-A402-F09D9F98AA4A}"/>
                </a:ext>
              </a:extLst>
            </p:cNvPr>
            <p:cNvSpPr/>
            <p:nvPr/>
          </p:nvSpPr>
          <p:spPr>
            <a:xfrm>
              <a:off x="2873566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695C53-8F84-4A67-9240-EDACE1886AE5}"/>
                </a:ext>
              </a:extLst>
            </p:cNvPr>
            <p:cNvSpPr/>
            <p:nvPr/>
          </p:nvSpPr>
          <p:spPr>
            <a:xfrm>
              <a:off x="2873566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331CA6F-0D1A-4B77-B3C2-23C1FFC09B61}"/>
                </a:ext>
              </a:extLst>
            </p:cNvPr>
            <p:cNvSpPr/>
            <p:nvPr/>
          </p:nvSpPr>
          <p:spPr>
            <a:xfrm>
              <a:off x="857479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D6071F-037C-4553-BE34-B1FD5A84335C}"/>
                </a:ext>
              </a:extLst>
            </p:cNvPr>
            <p:cNvSpPr/>
            <p:nvPr/>
          </p:nvSpPr>
          <p:spPr>
            <a:xfrm>
              <a:off x="859316" y="2853369"/>
              <a:ext cx="2278656" cy="31489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985D41C-7CB8-4115-8365-6B424697244C}"/>
                </a:ext>
              </a:extLst>
            </p:cNvPr>
            <p:cNvCxnSpPr/>
            <p:nvPr/>
          </p:nvCxnSpPr>
          <p:spPr>
            <a:xfrm>
              <a:off x="703244" y="4228641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8D4864D-BDA2-4D90-AD52-B2022E2C0DA9}"/>
                </a:ext>
              </a:extLst>
            </p:cNvPr>
            <p:cNvGrpSpPr/>
            <p:nvPr/>
          </p:nvGrpSpPr>
          <p:grpSpPr>
            <a:xfrm rot="6548008">
              <a:off x="1826963" y="2818481"/>
              <a:ext cx="515957" cy="86298"/>
              <a:chOff x="572877" y="1222872"/>
              <a:chExt cx="515957" cy="86298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B2D1ED68-74D4-4072-B22C-770B55EFE12B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EC289857-B6BD-4D11-9A13-D530E358FFD1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349826"/>
            <a:ext cx="338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égaux deux à deux.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F264EEC4-1FEC-4265-8951-0C94AF9FE4F2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1647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19765CE9-1D0D-4E3C-9383-57AF29BC61E1}"/>
              </a:ext>
            </a:extLst>
          </p:cNvPr>
          <p:cNvGrpSpPr/>
          <p:nvPr/>
        </p:nvGrpSpPr>
        <p:grpSpPr>
          <a:xfrm>
            <a:off x="-117661" y="-121920"/>
            <a:ext cx="8648241" cy="4274545"/>
            <a:chOff x="572877" y="407624"/>
            <a:chExt cx="6011538" cy="20583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972BC4-7B18-4FBF-AB74-AA93A38C063A}"/>
                </a:ext>
              </a:extLst>
            </p:cNvPr>
            <p:cNvSpPr/>
            <p:nvPr/>
          </p:nvSpPr>
          <p:spPr>
            <a:xfrm>
              <a:off x="833610" y="203444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24EAB49-B87B-42BB-9698-103285784B76}"/>
                </a:ext>
              </a:extLst>
            </p:cNvPr>
            <p:cNvSpPr/>
            <p:nvPr/>
          </p:nvSpPr>
          <p:spPr>
            <a:xfrm>
              <a:off x="6099673" y="201241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CAE54-B4B0-4669-8124-37DE07412ECD}"/>
                </a:ext>
              </a:extLst>
            </p:cNvPr>
            <p:cNvSpPr/>
            <p:nvPr/>
          </p:nvSpPr>
          <p:spPr>
            <a:xfrm>
              <a:off x="6090492" y="593073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E806E-69B0-4D08-B722-13F125A16EFE}"/>
                </a:ext>
              </a:extLst>
            </p:cNvPr>
            <p:cNvSpPr/>
            <p:nvPr/>
          </p:nvSpPr>
          <p:spPr>
            <a:xfrm>
              <a:off x="839824" y="588314"/>
              <a:ext cx="306383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1BC16A-019C-419C-9E3D-A524AD7D573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1C6D56DA-5610-4418-9BDA-CEDCDAD4057F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A59D25C-01CD-47E2-9E32-B3699C3B5A2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BBB9D9-F3FC-4715-A261-BB7B1DAC28D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207082F-7A78-4A46-B1D6-EF409144A177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EDEB2C26-33F8-4F5F-B60D-7E4351BBCA3A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256434E9-3BCC-4E09-924D-97C9C126B577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7B88404-79A3-4CD5-B27A-590DBF3DEA44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2EBEFCC-4808-4786-897F-8C3B27783484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8436292" y="0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329629" y="3679635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318612" y="5067758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46C7E54-C773-40DF-B93D-9BBABFA959C1}"/>
              </a:ext>
            </a:extLst>
          </p:cNvPr>
          <p:cNvGrpSpPr/>
          <p:nvPr/>
        </p:nvGrpSpPr>
        <p:grpSpPr>
          <a:xfrm rot="14833820">
            <a:off x="331954" y="4512991"/>
            <a:ext cx="2792461" cy="1524972"/>
            <a:chOff x="703244" y="2603651"/>
            <a:chExt cx="2622015" cy="366494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CD666EC-9A68-4C78-914E-3D1FB6216CA9}"/>
                </a:ext>
              </a:extLst>
            </p:cNvPr>
            <p:cNvGrpSpPr/>
            <p:nvPr/>
          </p:nvGrpSpPr>
          <p:grpSpPr>
            <a:xfrm rot="6548008">
              <a:off x="1670890" y="5967469"/>
              <a:ext cx="515957" cy="86298"/>
              <a:chOff x="572877" y="1222872"/>
              <a:chExt cx="515957" cy="86298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782879-71AC-4A7F-A37A-BD4E40A4C0D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3FCD70C-1497-4A4F-9085-3365619F57F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6A1EA04-FD27-43E5-934D-782D54CA818C}"/>
                </a:ext>
              </a:extLst>
            </p:cNvPr>
            <p:cNvCxnSpPr/>
            <p:nvPr/>
          </p:nvCxnSpPr>
          <p:spPr>
            <a:xfrm>
              <a:off x="3027803" y="4338810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D417BE-1535-419E-B6A1-A4D825D4536D}"/>
                </a:ext>
              </a:extLst>
            </p:cNvPr>
            <p:cNvSpPr/>
            <p:nvPr/>
          </p:nvSpPr>
          <p:spPr>
            <a:xfrm>
              <a:off x="857480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684547-A9DC-4692-A402-F09D9F98AA4A}"/>
                </a:ext>
              </a:extLst>
            </p:cNvPr>
            <p:cNvSpPr/>
            <p:nvPr/>
          </p:nvSpPr>
          <p:spPr>
            <a:xfrm>
              <a:off x="2873566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695C53-8F84-4A67-9240-EDACE1886AE5}"/>
                </a:ext>
              </a:extLst>
            </p:cNvPr>
            <p:cNvSpPr/>
            <p:nvPr/>
          </p:nvSpPr>
          <p:spPr>
            <a:xfrm>
              <a:off x="2873566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331CA6F-0D1A-4B77-B3C2-23C1FFC09B61}"/>
                </a:ext>
              </a:extLst>
            </p:cNvPr>
            <p:cNvSpPr/>
            <p:nvPr/>
          </p:nvSpPr>
          <p:spPr>
            <a:xfrm>
              <a:off x="857479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D6071F-037C-4553-BE34-B1FD5A84335C}"/>
                </a:ext>
              </a:extLst>
            </p:cNvPr>
            <p:cNvSpPr/>
            <p:nvPr/>
          </p:nvSpPr>
          <p:spPr>
            <a:xfrm>
              <a:off x="859316" y="2853369"/>
              <a:ext cx="2278656" cy="31489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985D41C-7CB8-4115-8365-6B424697244C}"/>
                </a:ext>
              </a:extLst>
            </p:cNvPr>
            <p:cNvCxnSpPr/>
            <p:nvPr/>
          </p:nvCxnSpPr>
          <p:spPr>
            <a:xfrm>
              <a:off x="703244" y="4228641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8D4864D-BDA2-4D90-AD52-B2022E2C0DA9}"/>
                </a:ext>
              </a:extLst>
            </p:cNvPr>
            <p:cNvGrpSpPr/>
            <p:nvPr/>
          </p:nvGrpSpPr>
          <p:grpSpPr>
            <a:xfrm rot="6548008">
              <a:off x="1826963" y="2818481"/>
              <a:ext cx="515957" cy="86298"/>
              <a:chOff x="572877" y="1222872"/>
              <a:chExt cx="515957" cy="86298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B2D1ED68-74D4-4072-B22C-770B55EFE12B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EC289857-B6BD-4D11-9A13-D530E358FFD1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316776" y="5561681"/>
            <a:ext cx="338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égaux deux à deux.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2BCF0EE-4D02-196C-FA16-58FE6D2AF7E4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14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D252EF4-0CAD-46B7-BB7F-E2523E4E0F4D}"/>
              </a:ext>
            </a:extLst>
          </p:cNvPr>
          <p:cNvSpPr txBox="1"/>
          <p:nvPr/>
        </p:nvSpPr>
        <p:spPr>
          <a:xfrm>
            <a:off x="2097758" y="175976"/>
            <a:ext cx="44341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DONC, UN RECTANGLE, C’EST QUOI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3AB759-B129-4CD3-9CB3-F03C8017D714}"/>
              </a:ext>
            </a:extLst>
          </p:cNvPr>
          <p:cNvSpPr txBox="1"/>
          <p:nvPr/>
        </p:nvSpPr>
        <p:spPr>
          <a:xfrm>
            <a:off x="2775369" y="937315"/>
            <a:ext cx="1883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POLYGONE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8A0F58D-32B9-4DD0-AF10-739FBBC107F0}"/>
              </a:ext>
            </a:extLst>
          </p:cNvPr>
          <p:cNvCxnSpPr>
            <a:cxnSpLocks/>
          </p:cNvCxnSpPr>
          <p:nvPr/>
        </p:nvCxnSpPr>
        <p:spPr>
          <a:xfrm>
            <a:off x="3654662" y="1404778"/>
            <a:ext cx="0" cy="728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7FA7864C-48DD-4DC1-89AB-D6B8899F4791}"/>
              </a:ext>
            </a:extLst>
          </p:cNvPr>
          <p:cNvSpPr txBox="1"/>
          <p:nvPr/>
        </p:nvSpPr>
        <p:spPr>
          <a:xfrm>
            <a:off x="2584704" y="2243328"/>
            <a:ext cx="24152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QUADRILATERE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213C2304-23AE-45EF-B720-1D241452B5A3}"/>
              </a:ext>
            </a:extLst>
          </p:cNvPr>
          <p:cNvGrpSpPr/>
          <p:nvPr/>
        </p:nvGrpSpPr>
        <p:grpSpPr>
          <a:xfrm>
            <a:off x="5041392" y="1862328"/>
            <a:ext cx="6906768" cy="1075944"/>
            <a:chOff x="5090160" y="2337816"/>
            <a:chExt cx="6906768" cy="1075944"/>
          </a:xfrm>
        </p:grpSpPr>
        <p:pic>
          <p:nvPicPr>
            <p:cNvPr id="12" name="Graphique 11" descr="Avertissement">
              <a:extLst>
                <a:ext uri="{FF2B5EF4-FFF2-40B4-BE49-F238E27FC236}">
                  <a16:creationId xmlns:a16="http://schemas.microsoft.com/office/drawing/2014/main" id="{926E84E1-6178-4B30-B767-B647D0F70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90160" y="2337816"/>
              <a:ext cx="1075944" cy="1075944"/>
            </a:xfrm>
            <a:prstGeom prst="rect">
              <a:avLst/>
            </a:prstGeom>
          </p:spPr>
        </p:pic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9D03B-C16D-4D96-BDF6-C9E8B0727669}"/>
                </a:ext>
              </a:extLst>
            </p:cNvPr>
            <p:cNvSpPr txBox="1"/>
            <p:nvPr/>
          </p:nvSpPr>
          <p:spPr>
            <a:xfrm>
              <a:off x="6205728" y="2670048"/>
              <a:ext cx="5791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00" b="1" dirty="0">
                  <a:solidFill>
                    <a:srgbClr val="FF0000"/>
                  </a:solidFill>
                </a:rPr>
                <a:t>CE N’EST PAS N’IMPORTE QUEL QUADRILATERE !</a:t>
              </a:r>
            </a:p>
          </p:txBody>
        </p:sp>
      </p:grp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4184760-4DE2-4585-A130-3DE73D0B6755}"/>
              </a:ext>
            </a:extLst>
          </p:cNvPr>
          <p:cNvCxnSpPr>
            <a:cxnSpLocks/>
          </p:cNvCxnSpPr>
          <p:nvPr/>
        </p:nvCxnSpPr>
        <p:spPr>
          <a:xfrm flipH="1">
            <a:off x="2755392" y="2703226"/>
            <a:ext cx="759062" cy="1112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34704F6-3387-4B76-9293-FEB48AAE3F49}"/>
              </a:ext>
            </a:extLst>
          </p:cNvPr>
          <p:cNvSpPr txBox="1"/>
          <p:nvPr/>
        </p:nvSpPr>
        <p:spPr>
          <a:xfrm>
            <a:off x="743712" y="3828288"/>
            <a:ext cx="2414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ANGLES DROITS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32A294D-92F2-4E87-A1E5-99435DF7E301}"/>
              </a:ext>
            </a:extLst>
          </p:cNvPr>
          <p:cNvCxnSpPr>
            <a:cxnSpLocks/>
          </p:cNvCxnSpPr>
          <p:nvPr/>
        </p:nvCxnSpPr>
        <p:spPr>
          <a:xfrm>
            <a:off x="4203302" y="2672746"/>
            <a:ext cx="917338" cy="113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037936C9-9629-478A-9AF7-A243ED1A100B}"/>
              </a:ext>
            </a:extLst>
          </p:cNvPr>
          <p:cNvSpPr txBox="1"/>
          <p:nvPr/>
        </p:nvSpPr>
        <p:spPr>
          <a:xfrm>
            <a:off x="4492752" y="3834384"/>
            <a:ext cx="4126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COTES EGAUX DEUX A DEUX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4195B7-3AFB-4115-88A4-DFF7F9FB6461}"/>
              </a:ext>
            </a:extLst>
          </p:cNvPr>
          <p:cNvSpPr/>
          <p:nvPr/>
        </p:nvSpPr>
        <p:spPr>
          <a:xfrm>
            <a:off x="1738315" y="4604903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EBBFCE-1CF0-4555-9A9D-18B81FCA64D8}"/>
              </a:ext>
            </a:extLst>
          </p:cNvPr>
          <p:cNvSpPr/>
          <p:nvPr/>
        </p:nvSpPr>
        <p:spPr>
          <a:xfrm>
            <a:off x="6773611" y="4604903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7CDCCE-805E-4FE6-9E4F-71D6903B7470}"/>
              </a:ext>
            </a:extLst>
          </p:cNvPr>
          <p:cNvSpPr/>
          <p:nvPr/>
        </p:nvSpPr>
        <p:spPr>
          <a:xfrm>
            <a:off x="6737035" y="5677799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F0A926-585A-4D28-AF04-EE4895303C73}"/>
              </a:ext>
            </a:extLst>
          </p:cNvPr>
          <p:cNvSpPr/>
          <p:nvPr/>
        </p:nvSpPr>
        <p:spPr>
          <a:xfrm>
            <a:off x="1738315" y="5677799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AEA95-4EA2-46B1-BAC4-F01C60DDCD3F}"/>
              </a:ext>
            </a:extLst>
          </p:cNvPr>
          <p:cNvSpPr/>
          <p:nvPr/>
        </p:nvSpPr>
        <p:spPr>
          <a:xfrm>
            <a:off x="1755648" y="4632960"/>
            <a:ext cx="5266944" cy="1292352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E11A4B5A-5AD9-4F8C-8897-886978BB2F85}"/>
              </a:ext>
            </a:extLst>
          </p:cNvPr>
          <p:cNvGrpSpPr/>
          <p:nvPr/>
        </p:nvGrpSpPr>
        <p:grpSpPr>
          <a:xfrm>
            <a:off x="1719072" y="4428057"/>
            <a:ext cx="5303520" cy="387783"/>
            <a:chOff x="1719072" y="4952313"/>
            <a:chExt cx="5303520" cy="387783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096886DE-286C-47C6-BE18-4A2EB4D7046E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3910C8A-54B9-4871-B22E-207B45F7E076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0ED4B71-E21A-45CF-A5E4-F90FBB34321C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6CD27F3-277D-4C8E-97C2-75C40323F0D0}"/>
              </a:ext>
            </a:extLst>
          </p:cNvPr>
          <p:cNvGrpSpPr/>
          <p:nvPr/>
        </p:nvGrpSpPr>
        <p:grpSpPr>
          <a:xfrm>
            <a:off x="1725168" y="5714313"/>
            <a:ext cx="5303520" cy="387783"/>
            <a:chOff x="1719072" y="4952313"/>
            <a:chExt cx="5303520" cy="38778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5E296866-7CD1-4FE7-9BF2-963764B8EED6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C504626C-993F-44E9-B827-ED1EED3C6840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6FFEFBFD-1675-4A6D-9798-AB53B7A49E8E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74C21FD-02AB-4C4C-9D28-ACEAC91B9DAD}"/>
              </a:ext>
            </a:extLst>
          </p:cNvPr>
          <p:cNvGrpSpPr/>
          <p:nvPr/>
        </p:nvGrpSpPr>
        <p:grpSpPr>
          <a:xfrm>
            <a:off x="1610990" y="4608576"/>
            <a:ext cx="315346" cy="1304544"/>
            <a:chOff x="1598798" y="5169408"/>
            <a:chExt cx="315346" cy="1304544"/>
          </a:xfrm>
        </p:grpSpPr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4DCCD268-5B02-4557-B8FB-9484702FE438}"/>
                </a:ext>
              </a:extLst>
            </p:cNvPr>
            <p:cNvCxnSpPr/>
            <p:nvPr/>
          </p:nvCxnSpPr>
          <p:spPr>
            <a:xfrm>
              <a:off x="1743456" y="5169408"/>
              <a:ext cx="0" cy="130454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0B1F59C7-6B94-47A0-A0A7-1BCBC8A364A0}"/>
                </a:ext>
              </a:extLst>
            </p:cNvPr>
            <p:cNvCxnSpPr>
              <a:cxnSpLocks/>
            </p:cNvCxnSpPr>
            <p:nvPr/>
          </p:nvCxnSpPr>
          <p:spPr>
            <a:xfrm>
              <a:off x="1598798" y="5462016"/>
              <a:ext cx="315346" cy="4754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351633FC-CEED-4659-9155-5B98492AED86}"/>
              </a:ext>
            </a:extLst>
          </p:cNvPr>
          <p:cNvGrpSpPr/>
          <p:nvPr/>
        </p:nvGrpSpPr>
        <p:grpSpPr>
          <a:xfrm>
            <a:off x="6871838" y="4626864"/>
            <a:ext cx="315346" cy="1304544"/>
            <a:chOff x="1598798" y="5169408"/>
            <a:chExt cx="315346" cy="1304544"/>
          </a:xfrm>
        </p:grpSpPr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991CADA8-F168-4519-9EFD-1FBE03C4474D}"/>
                </a:ext>
              </a:extLst>
            </p:cNvPr>
            <p:cNvCxnSpPr/>
            <p:nvPr/>
          </p:nvCxnSpPr>
          <p:spPr>
            <a:xfrm>
              <a:off x="1743456" y="5169408"/>
              <a:ext cx="0" cy="130454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3E281694-DDCF-455F-9D6C-D909AAF24672}"/>
                </a:ext>
              </a:extLst>
            </p:cNvPr>
            <p:cNvCxnSpPr>
              <a:cxnSpLocks/>
            </p:cNvCxnSpPr>
            <p:nvPr/>
          </p:nvCxnSpPr>
          <p:spPr>
            <a:xfrm>
              <a:off x="1598798" y="5462016"/>
              <a:ext cx="315346" cy="4754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7CF42E47-FEB8-56D5-6DEB-F742828497A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0690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7" grpId="0"/>
      <p:bldP spid="20" grpId="0"/>
      <p:bldP spid="22" grpId="0" animBg="1"/>
      <p:bldP spid="23" grpId="0" animBg="1"/>
      <p:bldP spid="24" grpId="0" animBg="1"/>
      <p:bldP spid="25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97C2ECD-DC09-4882-B9BC-EC993B91C549}"/>
              </a:ext>
            </a:extLst>
          </p:cNvPr>
          <p:cNvSpPr txBox="1"/>
          <p:nvPr/>
        </p:nvSpPr>
        <p:spPr>
          <a:xfrm>
            <a:off x="585216" y="353568"/>
            <a:ext cx="5987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Quels polygones sont des rectangles ? Observe bien le codage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571161E-5C78-4A8D-B002-07CFD4DAA570}"/>
              </a:ext>
            </a:extLst>
          </p:cNvPr>
          <p:cNvGrpSpPr/>
          <p:nvPr/>
        </p:nvGrpSpPr>
        <p:grpSpPr>
          <a:xfrm>
            <a:off x="1050568" y="839045"/>
            <a:ext cx="3576810" cy="1222872"/>
            <a:chOff x="572877" y="407624"/>
            <a:chExt cx="6011538" cy="205831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1B18AE1-A5E1-43E2-B9A1-CD85E226B475}"/>
                </a:ext>
              </a:extLst>
            </p:cNvPr>
            <p:cNvSpPr/>
            <p:nvPr/>
          </p:nvSpPr>
          <p:spPr>
            <a:xfrm>
              <a:off x="833610" y="203444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ED4D15B-6B98-4D74-A33C-A1B4E9A3E480}"/>
                </a:ext>
              </a:extLst>
            </p:cNvPr>
            <p:cNvSpPr/>
            <p:nvPr/>
          </p:nvSpPr>
          <p:spPr>
            <a:xfrm>
              <a:off x="6099673" y="201241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F3F8A1-3964-4B5F-A3FE-570BDEF4A283}"/>
                </a:ext>
              </a:extLst>
            </p:cNvPr>
            <p:cNvSpPr/>
            <p:nvPr/>
          </p:nvSpPr>
          <p:spPr>
            <a:xfrm>
              <a:off x="6090492" y="593073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4A56D7-3C9C-4BF8-89F6-11C6D301D79A}"/>
                </a:ext>
              </a:extLst>
            </p:cNvPr>
            <p:cNvSpPr/>
            <p:nvPr/>
          </p:nvSpPr>
          <p:spPr>
            <a:xfrm>
              <a:off x="848299" y="60592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601ADDA-8843-48D0-ACBC-9BFD817C8060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C36AC8F7-6106-40AC-9AE5-6A0B61358894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E8F5032A-6488-410D-A379-193AD507E232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1A511A5-ABC4-4A05-AE75-8CD7CF30E53F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D78393BE-8614-403E-B11A-576215CC67A5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2FFE2739-A63C-4C06-B3B2-4E8750E62B81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E646CDD9-6FD7-42B6-B07C-39BAC890B51E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399EE3CB-A875-4D96-AA82-CF7466DE5CEB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65F3F371-91AA-40BE-84F6-F0E2B497DA66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DDA15E09-0FF0-4200-BC0D-665BD7F27DBA}"/>
              </a:ext>
            </a:extLst>
          </p:cNvPr>
          <p:cNvGrpSpPr/>
          <p:nvPr/>
        </p:nvGrpSpPr>
        <p:grpSpPr>
          <a:xfrm rot="16200000">
            <a:off x="8045177" y="137206"/>
            <a:ext cx="2676458" cy="3312251"/>
            <a:chOff x="837282" y="587184"/>
            <a:chExt cx="5519451" cy="169735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10F70C-881B-4978-9588-C33759461106}"/>
                </a:ext>
              </a:extLst>
            </p:cNvPr>
            <p:cNvSpPr/>
            <p:nvPr/>
          </p:nvSpPr>
          <p:spPr>
            <a:xfrm>
              <a:off x="858752" y="2000437"/>
              <a:ext cx="703989" cy="28115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D55576D-ED16-40EF-9759-B1266AC3393E}"/>
                </a:ext>
              </a:extLst>
            </p:cNvPr>
            <p:cNvSpPr/>
            <p:nvPr/>
          </p:nvSpPr>
          <p:spPr>
            <a:xfrm>
              <a:off x="5736415" y="2031676"/>
              <a:ext cx="602523" cy="25286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4D268DF-DF99-4A6F-B590-06E51CAE221B}"/>
                </a:ext>
              </a:extLst>
            </p:cNvPr>
            <p:cNvSpPr/>
            <p:nvPr/>
          </p:nvSpPr>
          <p:spPr>
            <a:xfrm>
              <a:off x="5686134" y="593074"/>
              <a:ext cx="668766" cy="28901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C267EC-17A7-40A8-94A1-432779E3C583}"/>
                </a:ext>
              </a:extLst>
            </p:cNvPr>
            <p:cNvSpPr/>
            <p:nvPr/>
          </p:nvSpPr>
          <p:spPr>
            <a:xfrm>
              <a:off x="873438" y="587184"/>
              <a:ext cx="664157" cy="22617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CD91B4A-E56D-4383-8437-ED4FBBDCFFE5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BF8487E3-9FC0-4659-8066-A11122EDF1A2}"/>
              </a:ext>
            </a:extLst>
          </p:cNvPr>
          <p:cNvGrpSpPr/>
          <p:nvPr/>
        </p:nvGrpSpPr>
        <p:grpSpPr>
          <a:xfrm>
            <a:off x="1263928" y="3003124"/>
            <a:ext cx="1930376" cy="2666155"/>
            <a:chOff x="572877" y="407624"/>
            <a:chExt cx="6011538" cy="205831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73FFCFF-0FFC-40BD-A05C-4335539055F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2E37F055-A334-4DAC-AEBB-6BDC73416E38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45" name="Connecteur droit 44">
                <a:extLst>
                  <a:ext uri="{FF2B5EF4-FFF2-40B4-BE49-F238E27FC236}">
                    <a16:creationId xmlns:a16="http://schemas.microsoft.com/office/drawing/2014/main" id="{D8D88032-F683-4806-8C63-C9CB76BC72EC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64502D62-5085-4611-8F49-E2FEA0CBEBCE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17875AE5-C1C2-4055-89F5-F26147DC1448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E0EAF89-6B16-4738-B2AC-EDA4628953B9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>
                <a:extLst>
                  <a:ext uri="{FF2B5EF4-FFF2-40B4-BE49-F238E27FC236}">
                    <a16:creationId xmlns:a16="http://schemas.microsoft.com/office/drawing/2014/main" id="{DAC1A2EF-1381-4167-825E-E17FBB9000A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26F68086-0518-47FE-A6AC-53F7A02187BE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C1A50F78-1A42-47C3-BF32-FB7CA3BD270F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47" name="Trapèze 46">
            <a:extLst>
              <a:ext uri="{FF2B5EF4-FFF2-40B4-BE49-F238E27FC236}">
                <a16:creationId xmlns:a16="http://schemas.microsoft.com/office/drawing/2014/main" id="{574EEE77-27CB-4520-90AB-3BD6BD9922AC}"/>
              </a:ext>
            </a:extLst>
          </p:cNvPr>
          <p:cNvSpPr/>
          <p:nvPr/>
        </p:nvSpPr>
        <p:spPr>
          <a:xfrm>
            <a:off x="4584192" y="2974848"/>
            <a:ext cx="2157984" cy="2060448"/>
          </a:xfrm>
          <a:prstGeom prst="trapezoi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Losange 47">
            <a:extLst>
              <a:ext uri="{FF2B5EF4-FFF2-40B4-BE49-F238E27FC236}">
                <a16:creationId xmlns:a16="http://schemas.microsoft.com/office/drawing/2014/main" id="{6F69EC4E-B537-4C51-9A85-579CE4DD069A}"/>
              </a:ext>
            </a:extLst>
          </p:cNvPr>
          <p:cNvSpPr/>
          <p:nvPr/>
        </p:nvSpPr>
        <p:spPr>
          <a:xfrm>
            <a:off x="7303008" y="3669792"/>
            <a:ext cx="2816352" cy="2791968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D9F32162-85CD-438D-AD5B-C903316E85B4}"/>
              </a:ext>
            </a:extLst>
          </p:cNvPr>
          <p:cNvGrpSpPr/>
          <p:nvPr/>
        </p:nvGrpSpPr>
        <p:grpSpPr>
          <a:xfrm>
            <a:off x="7725055" y="4355609"/>
            <a:ext cx="589889" cy="103632"/>
            <a:chOff x="7725055" y="4355609"/>
            <a:chExt cx="589889" cy="103632"/>
          </a:xfrm>
        </p:grpSpPr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D121990E-10C5-4AF4-8EC6-135CF674FBC5}"/>
                </a:ext>
              </a:extLst>
            </p:cNvPr>
            <p:cNvCxnSpPr>
              <a:cxnSpLocks/>
            </p:cNvCxnSpPr>
            <p:nvPr/>
          </p:nvCxnSpPr>
          <p:spPr>
            <a:xfrm>
              <a:off x="7755535" y="4355609"/>
              <a:ext cx="5594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B561CFD9-A100-42AE-85D7-D7BB385F5D52}"/>
                </a:ext>
              </a:extLst>
            </p:cNvPr>
            <p:cNvCxnSpPr>
              <a:cxnSpLocks/>
            </p:cNvCxnSpPr>
            <p:nvPr/>
          </p:nvCxnSpPr>
          <p:spPr>
            <a:xfrm>
              <a:off x="7725055" y="4459241"/>
              <a:ext cx="5594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77773F0-54B9-4BCE-B282-3427066D81DE}"/>
              </a:ext>
            </a:extLst>
          </p:cNvPr>
          <p:cNvGrpSpPr/>
          <p:nvPr/>
        </p:nvGrpSpPr>
        <p:grpSpPr>
          <a:xfrm>
            <a:off x="9133231" y="5788169"/>
            <a:ext cx="589889" cy="103632"/>
            <a:chOff x="7725055" y="4355609"/>
            <a:chExt cx="589889" cy="103632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426DE093-0A3F-4425-AB63-D199C7AD99A8}"/>
                </a:ext>
              </a:extLst>
            </p:cNvPr>
            <p:cNvCxnSpPr>
              <a:cxnSpLocks/>
            </p:cNvCxnSpPr>
            <p:nvPr/>
          </p:nvCxnSpPr>
          <p:spPr>
            <a:xfrm>
              <a:off x="7755535" y="4355609"/>
              <a:ext cx="5594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68A26E38-D8B4-4885-964C-EDFC092D926B}"/>
                </a:ext>
              </a:extLst>
            </p:cNvPr>
            <p:cNvCxnSpPr>
              <a:cxnSpLocks/>
            </p:cNvCxnSpPr>
            <p:nvPr/>
          </p:nvCxnSpPr>
          <p:spPr>
            <a:xfrm>
              <a:off x="7725055" y="4459241"/>
              <a:ext cx="55940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6E1D58F0-A916-423C-AD33-57D2F5CC2EA1}"/>
              </a:ext>
            </a:extLst>
          </p:cNvPr>
          <p:cNvCxnSpPr/>
          <p:nvPr/>
        </p:nvCxnSpPr>
        <p:spPr>
          <a:xfrm>
            <a:off x="8006325" y="5580330"/>
            <a:ext cx="95517" cy="48518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FFEFA820-31F1-44EA-B28C-FEFC52A988A2}"/>
              </a:ext>
            </a:extLst>
          </p:cNvPr>
          <p:cNvCxnSpPr/>
          <p:nvPr/>
        </p:nvCxnSpPr>
        <p:spPr>
          <a:xfrm>
            <a:off x="9457173" y="4190442"/>
            <a:ext cx="95517" cy="48518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13B17F33-6C55-4C66-88D9-01651F9CCC0E}"/>
              </a:ext>
            </a:extLst>
          </p:cNvPr>
          <p:cNvSpPr/>
          <p:nvPr/>
        </p:nvSpPr>
        <p:spPr>
          <a:xfrm rot="18863934">
            <a:off x="8577167" y="3736399"/>
            <a:ext cx="281865" cy="2912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C66E6BA-E529-43A2-B44F-1CE2D5B863B1}"/>
              </a:ext>
            </a:extLst>
          </p:cNvPr>
          <p:cNvSpPr/>
          <p:nvPr/>
        </p:nvSpPr>
        <p:spPr>
          <a:xfrm rot="18863934">
            <a:off x="9765887" y="4900736"/>
            <a:ext cx="281865" cy="2912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227B6C2-6450-4F52-A009-E052846092EF}"/>
              </a:ext>
            </a:extLst>
          </p:cNvPr>
          <p:cNvSpPr/>
          <p:nvPr/>
        </p:nvSpPr>
        <p:spPr>
          <a:xfrm rot="18863934">
            <a:off x="7376255" y="4912927"/>
            <a:ext cx="281865" cy="2912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C5B2B6E-B164-4DE3-9B45-4B8A64A55871}"/>
              </a:ext>
            </a:extLst>
          </p:cNvPr>
          <p:cNvSpPr/>
          <p:nvPr/>
        </p:nvSpPr>
        <p:spPr>
          <a:xfrm rot="18863934">
            <a:off x="8571071" y="6119935"/>
            <a:ext cx="281865" cy="2912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3AC8E304-712B-42C9-B0BD-8EBAAF69D9EB}"/>
              </a:ext>
            </a:extLst>
          </p:cNvPr>
          <p:cNvSpPr txBox="1"/>
          <p:nvPr/>
        </p:nvSpPr>
        <p:spPr>
          <a:xfrm>
            <a:off x="2840736" y="12801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AAD1EA51-F701-41AC-B9E3-BA8E59EA53F5}"/>
              </a:ext>
            </a:extLst>
          </p:cNvPr>
          <p:cNvSpPr txBox="1"/>
          <p:nvPr/>
        </p:nvSpPr>
        <p:spPr>
          <a:xfrm>
            <a:off x="9400032" y="15118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1C7E9AB-4C78-4EC4-9399-5C9ADF8BFD9C}"/>
              </a:ext>
            </a:extLst>
          </p:cNvPr>
          <p:cNvSpPr txBox="1"/>
          <p:nvPr/>
        </p:nvSpPr>
        <p:spPr>
          <a:xfrm>
            <a:off x="2017776" y="409041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78E40BC5-D331-43C8-AF69-0E18C7ED15E0}"/>
              </a:ext>
            </a:extLst>
          </p:cNvPr>
          <p:cNvSpPr txBox="1"/>
          <p:nvPr/>
        </p:nvSpPr>
        <p:spPr>
          <a:xfrm>
            <a:off x="5516880" y="38221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A58DA2E8-3A84-45F9-BF21-029A6D98989B}"/>
              </a:ext>
            </a:extLst>
          </p:cNvPr>
          <p:cNvSpPr txBox="1"/>
          <p:nvPr/>
        </p:nvSpPr>
        <p:spPr>
          <a:xfrm>
            <a:off x="8497824" y="4876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5C7F42E8-0A45-46F9-DA23-EB7279B0D8E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8190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761E41E-B127-4F97-AF96-CAF98B275859}"/>
              </a:ext>
            </a:extLst>
          </p:cNvPr>
          <p:cNvSpPr txBox="1"/>
          <p:nvPr/>
        </p:nvSpPr>
        <p:spPr>
          <a:xfrm>
            <a:off x="1608463" y="264405"/>
            <a:ext cx="5799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Trions ces figures</a:t>
            </a:r>
            <a:r>
              <a:rPr lang="fr-FR" sz="2000" b="1" dirty="0"/>
              <a:t>: est-ce que ce sont des polygones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6DDF0B2-F253-411F-84D5-3F4760E2C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296" y="766704"/>
            <a:ext cx="7951710" cy="597236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218246-8C0C-4A9F-889F-CC64E88D17B6}"/>
              </a:ext>
            </a:extLst>
          </p:cNvPr>
          <p:cNvSpPr txBox="1"/>
          <p:nvPr/>
        </p:nvSpPr>
        <p:spPr>
          <a:xfrm>
            <a:off x="2577947" y="1608463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B08DF-E53F-48DC-AF73-1A1D20E41E08}"/>
              </a:ext>
            </a:extLst>
          </p:cNvPr>
          <p:cNvSpPr txBox="1"/>
          <p:nvPr/>
        </p:nvSpPr>
        <p:spPr>
          <a:xfrm>
            <a:off x="7831157" y="1573576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AD4E32F-FE63-41A2-A312-6BE6415E9A07}"/>
              </a:ext>
            </a:extLst>
          </p:cNvPr>
          <p:cNvSpPr txBox="1"/>
          <p:nvPr/>
        </p:nvSpPr>
        <p:spPr>
          <a:xfrm>
            <a:off x="5229340" y="1604791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8CA35A1-F00D-4E56-A2B9-E27A157AE6A3}"/>
              </a:ext>
            </a:extLst>
          </p:cNvPr>
          <p:cNvSpPr txBox="1"/>
          <p:nvPr/>
        </p:nvSpPr>
        <p:spPr>
          <a:xfrm>
            <a:off x="2891928" y="551394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05EC05-F5DE-459D-A791-7864BE581E78}"/>
              </a:ext>
            </a:extLst>
          </p:cNvPr>
          <p:cNvSpPr txBox="1"/>
          <p:nvPr/>
        </p:nvSpPr>
        <p:spPr>
          <a:xfrm>
            <a:off x="7902766" y="3540087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C63202-2DBB-4DE3-90E1-5814075ECF64}"/>
              </a:ext>
            </a:extLst>
          </p:cNvPr>
          <p:cNvSpPr txBox="1"/>
          <p:nvPr/>
        </p:nvSpPr>
        <p:spPr>
          <a:xfrm>
            <a:off x="5521286" y="378062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4820D3C-91C5-4F03-B1D6-6F24C2621A63}"/>
              </a:ext>
            </a:extLst>
          </p:cNvPr>
          <p:cNvSpPr txBox="1"/>
          <p:nvPr/>
        </p:nvSpPr>
        <p:spPr>
          <a:xfrm>
            <a:off x="2633032" y="3437263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C289A9-3506-4253-8E62-F054692A9BDF}"/>
              </a:ext>
            </a:extLst>
          </p:cNvPr>
          <p:cNvSpPr txBox="1"/>
          <p:nvPr/>
        </p:nvSpPr>
        <p:spPr>
          <a:xfrm>
            <a:off x="5280753" y="545702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9F7D82F-53A0-408E-BFA8-916932E69B45}"/>
              </a:ext>
            </a:extLst>
          </p:cNvPr>
          <p:cNvSpPr txBox="1"/>
          <p:nvPr/>
        </p:nvSpPr>
        <p:spPr>
          <a:xfrm>
            <a:off x="7935817" y="5589224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160656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5 cm et BC = 2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49821" y="236085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52FB0993-FEC9-4636-95A8-E88F6B6D055A}"/>
              </a:ext>
            </a:extLst>
          </p:cNvPr>
          <p:cNvSpPr txBox="1"/>
          <p:nvPr/>
        </p:nvSpPr>
        <p:spPr>
          <a:xfrm>
            <a:off x="7479792" y="2810256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178619D-594A-74F3-50DB-418685672EE0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237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402080" y="719328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5 cm et BC = 2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078480" y="34564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41098"/>
            <a:ext cx="3186358" cy="690634"/>
            <a:chOff x="219456" y="3641098"/>
            <a:chExt cx="3186358" cy="690634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  <a:endCxn id="23" idx="3"/>
            </p:cNvCxnSpPr>
            <p:nvPr/>
          </p:nvCxnSpPr>
          <p:spPr>
            <a:xfrm flipV="1">
              <a:off x="2926080" y="3641098"/>
              <a:ext cx="479734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D6976E57-7C34-45E7-AF43-EC93C4C0FCFF}"/>
              </a:ext>
            </a:extLst>
          </p:cNvPr>
          <p:cNvSpPr txBox="1"/>
          <p:nvPr/>
        </p:nvSpPr>
        <p:spPr>
          <a:xfrm>
            <a:off x="5248656" y="38709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560974A-7AE8-4AA2-BA56-9A189CC31C54}"/>
              </a:ext>
            </a:extLst>
          </p:cNvPr>
          <p:cNvSpPr txBox="1"/>
          <p:nvPr/>
        </p:nvSpPr>
        <p:spPr>
          <a:xfrm>
            <a:off x="7552944" y="279806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512A28E-4DDE-1C06-1FBC-D85E61E9A42D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8265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402080" y="719328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5 cm et BC = 2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078480" y="34564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41098"/>
            <a:ext cx="3186358" cy="690634"/>
            <a:chOff x="219456" y="3641098"/>
            <a:chExt cx="3186358" cy="690634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  <a:endCxn id="23" idx="3"/>
            </p:cNvCxnSpPr>
            <p:nvPr/>
          </p:nvCxnSpPr>
          <p:spPr>
            <a:xfrm flipV="1">
              <a:off x="2926080" y="3641098"/>
              <a:ext cx="479734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F56682C-C0F3-D75F-B203-0A6F15A97D42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646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402080" y="719328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5 cm et BC = 2 cm.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078480" y="34564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D7E58A-EEAF-4458-BE74-303515A816C1}"/>
              </a:ext>
            </a:extLst>
          </p:cNvPr>
          <p:cNvSpPr/>
          <p:nvPr/>
        </p:nvSpPr>
        <p:spPr>
          <a:xfrm>
            <a:off x="3535680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D18926-69EF-4756-98E9-8BFB7F7336C2}"/>
              </a:ext>
            </a:extLst>
          </p:cNvPr>
          <p:cNvSpPr/>
          <p:nvPr/>
        </p:nvSpPr>
        <p:spPr>
          <a:xfrm>
            <a:off x="7187184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50CAB4-5C72-42C7-940E-FAFEE6FE5665}"/>
              </a:ext>
            </a:extLst>
          </p:cNvPr>
          <p:cNvSpPr/>
          <p:nvPr/>
        </p:nvSpPr>
        <p:spPr>
          <a:xfrm>
            <a:off x="7174992" y="3383280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02A56C-F62F-4E4F-8FB3-258E2E1318D7}"/>
              </a:ext>
            </a:extLst>
          </p:cNvPr>
          <p:cNvSpPr/>
          <p:nvPr/>
        </p:nvSpPr>
        <p:spPr>
          <a:xfrm>
            <a:off x="35295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82256" y="2383536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6992FFA2-DFB1-9F73-09A6-DEC9DDE18F46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010212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094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IJKL tel que IJ = 7 cm et JK = 3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4713142-3265-D1F1-F606-E78A29C34596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3849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65482"/>
            <a:ext cx="3117090" cy="666250"/>
            <a:chOff x="219456" y="3665482"/>
            <a:chExt cx="3117090" cy="66625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696" y="366548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9684803-E752-4628-99A7-F56B5C6B1B25}"/>
              </a:ext>
            </a:extLst>
          </p:cNvPr>
          <p:cNvSpPr txBox="1"/>
          <p:nvPr/>
        </p:nvSpPr>
        <p:spPr>
          <a:xfrm>
            <a:off x="5236464" y="376123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5DF13D6-2A68-4174-9755-62CB2756B0C6}"/>
              </a:ext>
            </a:extLst>
          </p:cNvPr>
          <p:cNvSpPr txBox="1"/>
          <p:nvPr/>
        </p:nvSpPr>
        <p:spPr>
          <a:xfrm>
            <a:off x="7431024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2676917-C4FA-4448-B7C6-6B39E998086D}"/>
              </a:ext>
            </a:extLst>
          </p:cNvPr>
          <p:cNvSpPr txBox="1"/>
          <p:nvPr/>
        </p:nvSpPr>
        <p:spPr>
          <a:xfrm>
            <a:off x="1743456" y="975360"/>
            <a:ext cx="5094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IJKL tel que IJ = 7 cm et JK = 3 cm.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609E5C3-4587-41F4-8935-2D717C51D607}"/>
              </a:ext>
            </a:extLst>
          </p:cNvPr>
          <p:cNvSpPr txBox="1"/>
          <p:nvPr/>
        </p:nvSpPr>
        <p:spPr>
          <a:xfrm>
            <a:off x="3334512" y="368808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EB674FA-6641-53D0-14B2-1823F19EA00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9179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371088" y="377342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726442"/>
            <a:ext cx="3214626" cy="605290"/>
            <a:chOff x="219456" y="3726442"/>
            <a:chExt cx="3214626" cy="60529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9232" y="372644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857B25-E4E1-40AE-B796-4850DC6E329C}"/>
              </a:ext>
            </a:extLst>
          </p:cNvPr>
          <p:cNvSpPr txBox="1"/>
          <p:nvPr/>
        </p:nvSpPr>
        <p:spPr>
          <a:xfrm>
            <a:off x="1584960" y="853440"/>
            <a:ext cx="5094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IJKL tel que IJ = 7 cm et JK = 3 cm.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37FC26E-9CD9-F344-1DD0-5BA3128B1794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1252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03F641-30FD-4C0D-90BD-6D86C8AA6245}"/>
              </a:ext>
            </a:extLst>
          </p:cNvPr>
          <p:cNvSpPr/>
          <p:nvPr/>
        </p:nvSpPr>
        <p:spPr>
          <a:xfrm>
            <a:off x="7199376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9D3563-D09D-4072-AEE5-D297940B2C50}"/>
              </a:ext>
            </a:extLst>
          </p:cNvPr>
          <p:cNvSpPr/>
          <p:nvPr/>
        </p:nvSpPr>
        <p:spPr>
          <a:xfrm>
            <a:off x="71871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EE959A-D7D3-48DF-B0D3-A85408E0F353}"/>
              </a:ext>
            </a:extLst>
          </p:cNvPr>
          <p:cNvSpPr/>
          <p:nvPr/>
        </p:nvSpPr>
        <p:spPr>
          <a:xfrm>
            <a:off x="3517392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09ED4-C411-43CB-9728-A7009E405542}"/>
              </a:ext>
            </a:extLst>
          </p:cNvPr>
          <p:cNvSpPr/>
          <p:nvPr/>
        </p:nvSpPr>
        <p:spPr>
          <a:xfrm>
            <a:off x="3523488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371088" y="377342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857B25-E4E1-40AE-B796-4850DC6E329C}"/>
              </a:ext>
            </a:extLst>
          </p:cNvPr>
          <p:cNvSpPr txBox="1"/>
          <p:nvPr/>
        </p:nvSpPr>
        <p:spPr>
          <a:xfrm>
            <a:off x="1584960" y="853440"/>
            <a:ext cx="5094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IJKL tel que IJ = 7 cm et JK = 3 cm.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9F59034-0A63-42FA-AAFA-CDAB98469E0D}"/>
              </a:ext>
            </a:extLst>
          </p:cNvPr>
          <p:cNvCxnSpPr>
            <a:cxnSpLocks/>
          </p:cNvCxnSpPr>
          <p:nvPr/>
        </p:nvCxnSpPr>
        <p:spPr>
          <a:xfrm flipV="1">
            <a:off x="3523488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31C98459-D488-A3BD-7D8B-C96C8AEE443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37644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68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MNOP tel que MN = 6 cm et NO = 4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3CE0DC1-9F09-0447-6DD8-29CFA446D4F9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8554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65482"/>
            <a:ext cx="3117090" cy="666250"/>
            <a:chOff x="219456" y="3665482"/>
            <a:chExt cx="3117090" cy="66625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696" y="366548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9684803-E752-4628-99A7-F56B5C6B1B25}"/>
              </a:ext>
            </a:extLst>
          </p:cNvPr>
          <p:cNvSpPr txBox="1"/>
          <p:nvPr/>
        </p:nvSpPr>
        <p:spPr>
          <a:xfrm>
            <a:off x="5236464" y="376123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5DF13D6-2A68-4174-9755-62CB2756B0C6}"/>
              </a:ext>
            </a:extLst>
          </p:cNvPr>
          <p:cNvSpPr txBox="1"/>
          <p:nvPr/>
        </p:nvSpPr>
        <p:spPr>
          <a:xfrm>
            <a:off x="7431024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609E5C3-4587-41F4-8935-2D717C51D607}"/>
              </a:ext>
            </a:extLst>
          </p:cNvPr>
          <p:cNvSpPr txBox="1"/>
          <p:nvPr/>
        </p:nvSpPr>
        <p:spPr>
          <a:xfrm>
            <a:off x="3334512" y="368808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0DED3D1-5809-4BC9-B12C-1D3AD7DE7E76}"/>
              </a:ext>
            </a:extLst>
          </p:cNvPr>
          <p:cNvSpPr txBox="1"/>
          <p:nvPr/>
        </p:nvSpPr>
        <p:spPr>
          <a:xfrm>
            <a:off x="1743456" y="975360"/>
            <a:ext cx="568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MNOP tel que MN = 6 cm et NO = 4 cm.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FD3B0E2-6519-724A-E8A6-4FF543180111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62538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1F0D0D9-57F2-44F9-B202-2206C6C5B3A4}"/>
              </a:ext>
            </a:extLst>
          </p:cNvPr>
          <p:cNvGraphicFramePr>
            <a:graphicFrameLocks noGrp="1"/>
          </p:cNvGraphicFramePr>
          <p:nvPr/>
        </p:nvGraphicFramePr>
        <p:xfrm>
          <a:off x="209319" y="190856"/>
          <a:ext cx="11788050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025">
                  <a:extLst>
                    <a:ext uri="{9D8B030D-6E8A-4147-A177-3AD203B41FA5}">
                      <a16:colId xmlns:a16="http://schemas.microsoft.com/office/drawing/2014/main" val="1197017014"/>
                    </a:ext>
                  </a:extLst>
                </a:gridCol>
                <a:gridCol w="5894025">
                  <a:extLst>
                    <a:ext uri="{9D8B030D-6E8A-4147-A177-3AD203B41FA5}">
                      <a16:colId xmlns:a16="http://schemas.microsoft.com/office/drawing/2014/main" val="3633941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C’EST UN POLYGONE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CE N’EST PAS UN POLYGONE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3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15823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FA7C5284-EEB3-4D69-88C5-BF3C71639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125" y="816740"/>
            <a:ext cx="2105025" cy="13906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72B35F7-B16A-4E54-83E5-0700F3AA4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34" y="876586"/>
            <a:ext cx="2009775" cy="13811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235EC02-6581-42E1-AAD0-9EBC5FC05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9359" y="957894"/>
            <a:ext cx="1952625" cy="15049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08A476B-7D12-45FE-BBF0-B331C799C3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46" y="2803047"/>
            <a:ext cx="2038350" cy="136207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53963C5-8FB8-4A56-B4C2-F6C13B2CEF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0405" y="2508288"/>
            <a:ext cx="1819275" cy="146685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7C5F507-F5A0-4180-98B5-0E0F95CA4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5203" y="4673848"/>
            <a:ext cx="1628775" cy="14763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07A6C6C-22D3-47E1-A764-2AC086AFE4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4427" y="4795034"/>
            <a:ext cx="2057400" cy="14763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3A273A9-3ED8-4C04-A859-5D4B0BA9AAE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80110" y="4740237"/>
            <a:ext cx="1609725" cy="14097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8CDAD6E-9477-43BD-827E-C664F0D8B76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08794" y="4610731"/>
            <a:ext cx="20574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371088" y="37734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726442"/>
            <a:ext cx="3214626" cy="605290"/>
            <a:chOff x="219456" y="3726442"/>
            <a:chExt cx="3214626" cy="60529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9232" y="372644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EC697B6-FA6F-4CE2-840F-8E08E0AA445F}"/>
              </a:ext>
            </a:extLst>
          </p:cNvPr>
          <p:cNvSpPr txBox="1"/>
          <p:nvPr/>
        </p:nvSpPr>
        <p:spPr>
          <a:xfrm>
            <a:off x="1743456" y="975360"/>
            <a:ext cx="568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MNOP tel que MN = 6 cm et NO = 4 cm.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3E91904-07E6-3A95-515F-A41D838C8BC1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2343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03F641-30FD-4C0D-90BD-6D86C8AA6245}"/>
              </a:ext>
            </a:extLst>
          </p:cNvPr>
          <p:cNvSpPr/>
          <p:nvPr/>
        </p:nvSpPr>
        <p:spPr>
          <a:xfrm>
            <a:off x="7199376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9D3563-D09D-4072-AEE5-D297940B2C50}"/>
              </a:ext>
            </a:extLst>
          </p:cNvPr>
          <p:cNvSpPr/>
          <p:nvPr/>
        </p:nvSpPr>
        <p:spPr>
          <a:xfrm>
            <a:off x="71871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EE959A-D7D3-48DF-B0D3-A85408E0F353}"/>
              </a:ext>
            </a:extLst>
          </p:cNvPr>
          <p:cNvSpPr/>
          <p:nvPr/>
        </p:nvSpPr>
        <p:spPr>
          <a:xfrm>
            <a:off x="3517392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09ED4-C411-43CB-9728-A7009E405542}"/>
              </a:ext>
            </a:extLst>
          </p:cNvPr>
          <p:cNvSpPr/>
          <p:nvPr/>
        </p:nvSpPr>
        <p:spPr>
          <a:xfrm>
            <a:off x="3523488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212592" y="354177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9F59034-0A63-42FA-AAFA-CDAB98469E0D}"/>
              </a:ext>
            </a:extLst>
          </p:cNvPr>
          <p:cNvCxnSpPr>
            <a:cxnSpLocks/>
          </p:cNvCxnSpPr>
          <p:nvPr/>
        </p:nvCxnSpPr>
        <p:spPr>
          <a:xfrm flipV="1">
            <a:off x="3523488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BE922622-2909-475E-AA57-F6B420E5ECCD}"/>
              </a:ext>
            </a:extLst>
          </p:cNvPr>
          <p:cNvSpPr txBox="1"/>
          <p:nvPr/>
        </p:nvSpPr>
        <p:spPr>
          <a:xfrm>
            <a:off x="1743456" y="975360"/>
            <a:ext cx="568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MNOP tel que MN = 6 cm et NO = 4 cm.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68B1BA8-542D-8358-283D-0F4976441C2D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253710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19765CE9-1D0D-4E3C-9383-57AF29BC61E1}"/>
              </a:ext>
            </a:extLst>
          </p:cNvPr>
          <p:cNvGrpSpPr/>
          <p:nvPr/>
        </p:nvGrpSpPr>
        <p:grpSpPr>
          <a:xfrm>
            <a:off x="572877" y="264405"/>
            <a:ext cx="2335576" cy="2177153"/>
            <a:chOff x="572877" y="407624"/>
            <a:chExt cx="6569312" cy="20583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972BC4-7B18-4FBF-AB74-AA93A38C063A}"/>
                </a:ext>
              </a:extLst>
            </p:cNvPr>
            <p:cNvSpPr/>
            <p:nvPr/>
          </p:nvSpPr>
          <p:spPr>
            <a:xfrm>
              <a:off x="833610" y="1949123"/>
              <a:ext cx="947773" cy="33871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24EAB49-B87B-42BB-9698-103285784B76}"/>
                </a:ext>
              </a:extLst>
            </p:cNvPr>
            <p:cNvSpPr/>
            <p:nvPr/>
          </p:nvSpPr>
          <p:spPr>
            <a:xfrm>
              <a:off x="5561835" y="1969955"/>
              <a:ext cx="802240" cy="29584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CAE54-B4B0-4669-8124-37DE07412ECD}"/>
                </a:ext>
              </a:extLst>
            </p:cNvPr>
            <p:cNvSpPr/>
            <p:nvPr/>
          </p:nvSpPr>
          <p:spPr>
            <a:xfrm>
              <a:off x="5654796" y="593073"/>
              <a:ext cx="700099" cy="33532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E806E-69B0-4D08-B722-13F125A16EFE}"/>
                </a:ext>
              </a:extLst>
            </p:cNvPr>
            <p:cNvSpPr/>
            <p:nvPr/>
          </p:nvSpPr>
          <p:spPr>
            <a:xfrm>
              <a:off x="848298" y="605927"/>
              <a:ext cx="871109" cy="31205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1BC16A-019C-419C-9E3D-A524AD7D573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1C6D56DA-5610-4418-9BDA-CEDCDAD4057F}"/>
                </a:ext>
              </a:extLst>
            </p:cNvPr>
            <p:cNvGrpSpPr/>
            <p:nvPr/>
          </p:nvGrpSpPr>
          <p:grpSpPr>
            <a:xfrm>
              <a:off x="572877" y="1222872"/>
              <a:ext cx="1146532" cy="86298"/>
              <a:chOff x="572877" y="1222872"/>
              <a:chExt cx="1146532" cy="86298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A59D25C-01CD-47E2-9E32-B3699C3B5A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2877" y="1222872"/>
                <a:ext cx="11465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BBB9D9-F3FC-4715-A261-BB7B1DAC2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058" y="1309170"/>
                <a:ext cx="107537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207082F-7A78-4A46-B1D6-EF409144A177}"/>
                </a:ext>
              </a:extLst>
            </p:cNvPr>
            <p:cNvGrpSpPr/>
            <p:nvPr/>
          </p:nvGrpSpPr>
          <p:grpSpPr>
            <a:xfrm>
              <a:off x="6068458" y="1364255"/>
              <a:ext cx="1073731" cy="86298"/>
              <a:chOff x="572877" y="1222872"/>
              <a:chExt cx="1073731" cy="86298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EDEB2C26-33F8-4F5F-B60D-7E4351BBCA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2877" y="1222872"/>
                <a:ext cx="107373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256434E9-3BCC-4E09-924D-97C9C126B5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2058" y="1309170"/>
                <a:ext cx="97158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7B88404-79A3-4CD5-B27A-590DBF3DEA44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2EBEFCC-4808-4786-897F-8C3B27783484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634803" y="3117774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83018" y="4241494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46C7E54-C773-40DF-B93D-9BBABFA959C1}"/>
              </a:ext>
            </a:extLst>
          </p:cNvPr>
          <p:cNvGrpSpPr/>
          <p:nvPr/>
        </p:nvGrpSpPr>
        <p:grpSpPr>
          <a:xfrm rot="19482332">
            <a:off x="-383362" y="2796669"/>
            <a:ext cx="7504485" cy="1577409"/>
            <a:chOff x="810621" y="1986838"/>
            <a:chExt cx="2368267" cy="5642496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CD666EC-9A68-4C78-914E-3D1FB6216CA9}"/>
                </a:ext>
              </a:extLst>
            </p:cNvPr>
            <p:cNvGrpSpPr/>
            <p:nvPr/>
          </p:nvGrpSpPr>
          <p:grpSpPr>
            <a:xfrm rot="6548008">
              <a:off x="563977" y="6371270"/>
              <a:ext cx="2444322" cy="71805"/>
              <a:chOff x="30126" y="1234986"/>
              <a:chExt cx="2444322" cy="71805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782879-71AC-4A7F-A37A-BD4E40A4C0D5}"/>
                  </a:ext>
                </a:extLst>
              </p:cNvPr>
              <p:cNvCxnSpPr>
                <a:cxnSpLocks/>
              </p:cNvCxnSpPr>
              <p:nvPr/>
            </p:nvCxnSpPr>
            <p:spPr>
              <a:xfrm rot="17169660">
                <a:off x="1233751" y="31361"/>
                <a:ext cx="37071" cy="24443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3FCD70C-1497-4A4F-9085-3365619F57F5}"/>
                  </a:ext>
                </a:extLst>
              </p:cNvPr>
              <p:cNvCxnSpPr>
                <a:cxnSpLocks/>
              </p:cNvCxnSpPr>
              <p:nvPr/>
            </p:nvCxnSpPr>
            <p:spPr>
              <a:xfrm rot="17169660">
                <a:off x="1065650" y="278874"/>
                <a:ext cx="33798" cy="20220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6A1EA04-FD27-43E5-934D-782D54CA818C}"/>
                </a:ext>
              </a:extLst>
            </p:cNvPr>
            <p:cNvCxnSpPr>
              <a:cxnSpLocks/>
            </p:cNvCxnSpPr>
            <p:nvPr/>
          </p:nvCxnSpPr>
          <p:spPr>
            <a:xfrm rot="2117668" flipV="1">
              <a:off x="3041321" y="3857159"/>
              <a:ext cx="137567" cy="10264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D417BE-1535-419E-B6A1-A4D825D4536D}"/>
                </a:ext>
              </a:extLst>
            </p:cNvPr>
            <p:cNvSpPr/>
            <p:nvPr/>
          </p:nvSpPr>
          <p:spPr>
            <a:xfrm>
              <a:off x="857480" y="2851532"/>
              <a:ext cx="111348" cy="80074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684547-A9DC-4692-A402-F09D9F98AA4A}"/>
                </a:ext>
              </a:extLst>
            </p:cNvPr>
            <p:cNvSpPr/>
            <p:nvPr/>
          </p:nvSpPr>
          <p:spPr>
            <a:xfrm>
              <a:off x="3028075" y="2851535"/>
              <a:ext cx="109896" cy="90781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695C53-8F84-4A67-9240-EDACE1886AE5}"/>
                </a:ext>
              </a:extLst>
            </p:cNvPr>
            <p:cNvSpPr/>
            <p:nvPr/>
          </p:nvSpPr>
          <p:spPr>
            <a:xfrm>
              <a:off x="3037924" y="5238582"/>
              <a:ext cx="100046" cy="7637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331CA6F-0D1A-4B77-B3C2-23C1FFC09B61}"/>
                </a:ext>
              </a:extLst>
            </p:cNvPr>
            <p:cNvSpPr/>
            <p:nvPr/>
          </p:nvSpPr>
          <p:spPr>
            <a:xfrm>
              <a:off x="857479" y="5315105"/>
              <a:ext cx="113993" cy="68725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D6071F-037C-4553-BE34-B1FD5A84335C}"/>
                </a:ext>
              </a:extLst>
            </p:cNvPr>
            <p:cNvSpPr/>
            <p:nvPr/>
          </p:nvSpPr>
          <p:spPr>
            <a:xfrm>
              <a:off x="859316" y="2853369"/>
              <a:ext cx="2278656" cy="31489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985D41C-7CB8-4115-8365-6B424697244C}"/>
                </a:ext>
              </a:extLst>
            </p:cNvPr>
            <p:cNvCxnSpPr>
              <a:cxnSpLocks/>
            </p:cNvCxnSpPr>
            <p:nvPr/>
          </p:nvCxnSpPr>
          <p:spPr>
            <a:xfrm rot="2117668" flipV="1">
              <a:off x="810621" y="3917806"/>
              <a:ext cx="178788" cy="108772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8D4864D-BDA2-4D90-AD52-B2022E2C0DA9}"/>
                </a:ext>
              </a:extLst>
            </p:cNvPr>
            <p:cNvGrpSpPr/>
            <p:nvPr/>
          </p:nvGrpSpPr>
          <p:grpSpPr>
            <a:xfrm rot="6548008">
              <a:off x="923135" y="3035570"/>
              <a:ext cx="2157780" cy="60315"/>
              <a:chOff x="-28034" y="1247303"/>
              <a:chExt cx="2157780" cy="60315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B2D1ED68-74D4-4072-B22C-770B55EFE12B}"/>
                  </a:ext>
                </a:extLst>
              </p:cNvPr>
              <p:cNvCxnSpPr>
                <a:cxnSpLocks/>
              </p:cNvCxnSpPr>
              <p:nvPr/>
            </p:nvCxnSpPr>
            <p:spPr>
              <a:xfrm rot="17169660">
                <a:off x="1074731" y="216695"/>
                <a:ext cx="24407" cy="20856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EC289857-B6BD-4D11-9A13-D530E358FFD1}"/>
                  </a:ext>
                </a:extLst>
              </p:cNvPr>
              <p:cNvCxnSpPr>
                <a:cxnSpLocks/>
              </p:cNvCxnSpPr>
              <p:nvPr/>
            </p:nvCxnSpPr>
            <p:spPr>
              <a:xfrm rot="17169660">
                <a:off x="953767" y="300610"/>
                <a:ext cx="25207" cy="198880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592197"/>
            <a:ext cx="338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égaux deux à deux.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E9AD92B-B13F-4467-9249-27F01AD64419}"/>
              </a:ext>
            </a:extLst>
          </p:cNvPr>
          <p:cNvSpPr txBox="1"/>
          <p:nvPr/>
        </p:nvSpPr>
        <p:spPr>
          <a:xfrm>
            <a:off x="10983280" y="110169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C38D1408-4319-0A87-B38C-DCBF6E8553D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6387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19765CE9-1D0D-4E3C-9383-57AF29BC61E1}"/>
              </a:ext>
            </a:extLst>
          </p:cNvPr>
          <p:cNvGrpSpPr/>
          <p:nvPr/>
        </p:nvGrpSpPr>
        <p:grpSpPr>
          <a:xfrm>
            <a:off x="2952520" y="363557"/>
            <a:ext cx="3576810" cy="1222872"/>
            <a:chOff x="572877" y="407624"/>
            <a:chExt cx="6011538" cy="205831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D972BC4-7B18-4FBF-AB74-AA93A38C063A}"/>
                </a:ext>
              </a:extLst>
            </p:cNvPr>
            <p:cNvSpPr/>
            <p:nvPr/>
          </p:nvSpPr>
          <p:spPr>
            <a:xfrm>
              <a:off x="833610" y="203444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24EAB49-B87B-42BB-9698-103285784B76}"/>
                </a:ext>
              </a:extLst>
            </p:cNvPr>
            <p:cNvSpPr/>
            <p:nvPr/>
          </p:nvSpPr>
          <p:spPr>
            <a:xfrm>
              <a:off x="6099673" y="201241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CAE54-B4B0-4669-8124-37DE07412ECD}"/>
                </a:ext>
              </a:extLst>
            </p:cNvPr>
            <p:cNvSpPr/>
            <p:nvPr/>
          </p:nvSpPr>
          <p:spPr>
            <a:xfrm>
              <a:off x="6090492" y="593073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6E806E-69B0-4D08-B722-13F125A16EFE}"/>
                </a:ext>
              </a:extLst>
            </p:cNvPr>
            <p:cNvSpPr/>
            <p:nvPr/>
          </p:nvSpPr>
          <p:spPr>
            <a:xfrm>
              <a:off x="848299" y="605927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1BC16A-019C-419C-9E3D-A524AD7D5737}"/>
                </a:ext>
              </a:extLst>
            </p:cNvPr>
            <p:cNvSpPr/>
            <p:nvPr/>
          </p:nvSpPr>
          <p:spPr>
            <a:xfrm>
              <a:off x="837282" y="594911"/>
              <a:ext cx="5519451" cy="168558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1C6D56DA-5610-4418-9BDA-CEDCDAD4057F}"/>
                </a:ext>
              </a:extLst>
            </p:cNvPr>
            <p:cNvGrpSpPr/>
            <p:nvPr/>
          </p:nvGrpSpPr>
          <p:grpSpPr>
            <a:xfrm>
              <a:off x="572877" y="1222872"/>
              <a:ext cx="515957" cy="86298"/>
              <a:chOff x="572877" y="1222872"/>
              <a:chExt cx="515957" cy="86298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FA59D25C-01CD-47E2-9E32-B3699C3B5A2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BBB9D9-F3FC-4715-A261-BB7B1DAC28D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207082F-7A78-4A46-B1D6-EF409144A177}"/>
                </a:ext>
              </a:extLst>
            </p:cNvPr>
            <p:cNvGrpSpPr/>
            <p:nvPr/>
          </p:nvGrpSpPr>
          <p:grpSpPr>
            <a:xfrm>
              <a:off x="6068458" y="1364255"/>
              <a:ext cx="515957" cy="86298"/>
              <a:chOff x="572877" y="1222872"/>
              <a:chExt cx="515957" cy="86298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EDEB2C26-33F8-4F5F-B60D-7E4351BBCA3A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256434E9-3BCC-4E09-924D-97C9C126B577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7B88404-79A3-4CD5-B27A-590DBF3DEA44}"/>
                </a:ext>
              </a:extLst>
            </p:cNvPr>
            <p:cNvCxnSpPr/>
            <p:nvPr/>
          </p:nvCxnSpPr>
          <p:spPr>
            <a:xfrm>
              <a:off x="3503364" y="407624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F2EBEFCC-4808-4786-897F-8C3B27783484}"/>
                </a:ext>
              </a:extLst>
            </p:cNvPr>
            <p:cNvCxnSpPr/>
            <p:nvPr/>
          </p:nvCxnSpPr>
          <p:spPr>
            <a:xfrm>
              <a:off x="3743899" y="2091368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450815" y="2655066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16916" y="3955055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646C7E54-C773-40DF-B93D-9BBABFA959C1}"/>
              </a:ext>
            </a:extLst>
          </p:cNvPr>
          <p:cNvGrpSpPr/>
          <p:nvPr/>
        </p:nvGrpSpPr>
        <p:grpSpPr>
          <a:xfrm rot="16733617">
            <a:off x="-379045" y="2183482"/>
            <a:ext cx="5179763" cy="3664945"/>
            <a:chOff x="703244" y="2603651"/>
            <a:chExt cx="2622015" cy="3664945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ECD666EC-9A68-4C78-914E-3D1FB6216CA9}"/>
                </a:ext>
              </a:extLst>
            </p:cNvPr>
            <p:cNvGrpSpPr/>
            <p:nvPr/>
          </p:nvGrpSpPr>
          <p:grpSpPr>
            <a:xfrm rot="6548008">
              <a:off x="1670890" y="5967469"/>
              <a:ext cx="515957" cy="86298"/>
              <a:chOff x="572877" y="1222872"/>
              <a:chExt cx="515957" cy="86298"/>
            </a:xfrm>
          </p:grpSpPr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82782879-71AC-4A7F-A37A-BD4E40A4C0D5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E3FCD70C-1497-4A4F-9085-3365619F57F5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6A1EA04-FD27-43E5-934D-782D54CA818C}"/>
                </a:ext>
              </a:extLst>
            </p:cNvPr>
            <p:cNvCxnSpPr/>
            <p:nvPr/>
          </p:nvCxnSpPr>
          <p:spPr>
            <a:xfrm>
              <a:off x="3027803" y="4338810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DD417BE-1535-419E-B6A1-A4D825D4536D}"/>
                </a:ext>
              </a:extLst>
            </p:cNvPr>
            <p:cNvSpPr/>
            <p:nvPr/>
          </p:nvSpPr>
          <p:spPr>
            <a:xfrm>
              <a:off x="857480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0684547-A9DC-4692-A402-F09D9F98AA4A}"/>
                </a:ext>
              </a:extLst>
            </p:cNvPr>
            <p:cNvSpPr/>
            <p:nvPr/>
          </p:nvSpPr>
          <p:spPr>
            <a:xfrm>
              <a:off x="2873566" y="2851532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3695C53-8F84-4A67-9240-EDACE1886AE5}"/>
                </a:ext>
              </a:extLst>
            </p:cNvPr>
            <p:cNvSpPr/>
            <p:nvPr/>
          </p:nvSpPr>
          <p:spPr>
            <a:xfrm>
              <a:off x="2873566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331CA6F-0D1A-4B77-B3C2-23C1FFC09B61}"/>
                </a:ext>
              </a:extLst>
            </p:cNvPr>
            <p:cNvSpPr/>
            <p:nvPr/>
          </p:nvSpPr>
          <p:spPr>
            <a:xfrm>
              <a:off x="857479" y="5748968"/>
              <a:ext cx="264405" cy="2533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D6071F-037C-4553-BE34-B1FD5A84335C}"/>
                </a:ext>
              </a:extLst>
            </p:cNvPr>
            <p:cNvSpPr/>
            <p:nvPr/>
          </p:nvSpPr>
          <p:spPr>
            <a:xfrm>
              <a:off x="859316" y="2853369"/>
              <a:ext cx="2278656" cy="31489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985D41C-7CB8-4115-8365-6B424697244C}"/>
                </a:ext>
              </a:extLst>
            </p:cNvPr>
            <p:cNvCxnSpPr/>
            <p:nvPr/>
          </p:nvCxnSpPr>
          <p:spPr>
            <a:xfrm>
              <a:off x="703244" y="4228641"/>
              <a:ext cx="297456" cy="37457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48D4864D-BDA2-4D90-AD52-B2022E2C0DA9}"/>
                </a:ext>
              </a:extLst>
            </p:cNvPr>
            <p:cNvGrpSpPr/>
            <p:nvPr/>
          </p:nvGrpSpPr>
          <p:grpSpPr>
            <a:xfrm rot="6548008">
              <a:off x="1826963" y="2818481"/>
              <a:ext cx="515957" cy="86298"/>
              <a:chOff x="572877" y="1222872"/>
              <a:chExt cx="515957" cy="86298"/>
            </a:xfrm>
          </p:grpSpPr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B2D1ED68-74D4-4072-B22C-770B55EFE12B}"/>
                  </a:ext>
                </a:extLst>
              </p:cNvPr>
              <p:cNvCxnSpPr/>
              <p:nvPr/>
            </p:nvCxnSpPr>
            <p:spPr>
              <a:xfrm>
                <a:off x="572877" y="1222872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EC289857-B6BD-4D11-9A13-D530E358FFD1}"/>
                  </a:ext>
                </a:extLst>
              </p:cNvPr>
              <p:cNvCxnSpPr/>
              <p:nvPr/>
            </p:nvCxnSpPr>
            <p:spPr>
              <a:xfrm>
                <a:off x="582058" y="1309170"/>
                <a:ext cx="5067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349826"/>
            <a:ext cx="338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égaux deux à deux.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6EFB6C1-D618-9B05-8941-71C2F7C09EF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373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D252EF4-0CAD-46B7-BB7F-E2523E4E0F4D}"/>
              </a:ext>
            </a:extLst>
          </p:cNvPr>
          <p:cNvSpPr txBox="1"/>
          <p:nvPr/>
        </p:nvSpPr>
        <p:spPr>
          <a:xfrm>
            <a:off x="2097758" y="175976"/>
            <a:ext cx="44341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DONC, UN RECTANGLE, C’EST QUOI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3AB759-B129-4CD3-9CB3-F03C8017D714}"/>
              </a:ext>
            </a:extLst>
          </p:cNvPr>
          <p:cNvSpPr txBox="1"/>
          <p:nvPr/>
        </p:nvSpPr>
        <p:spPr>
          <a:xfrm>
            <a:off x="2775369" y="937315"/>
            <a:ext cx="1883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POLYGONE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8A0F58D-32B9-4DD0-AF10-739FBBC107F0}"/>
              </a:ext>
            </a:extLst>
          </p:cNvPr>
          <p:cNvCxnSpPr>
            <a:cxnSpLocks/>
          </p:cNvCxnSpPr>
          <p:nvPr/>
        </p:nvCxnSpPr>
        <p:spPr>
          <a:xfrm>
            <a:off x="3654662" y="1404778"/>
            <a:ext cx="0" cy="728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7FA7864C-48DD-4DC1-89AB-D6B8899F4791}"/>
              </a:ext>
            </a:extLst>
          </p:cNvPr>
          <p:cNvSpPr txBox="1"/>
          <p:nvPr/>
        </p:nvSpPr>
        <p:spPr>
          <a:xfrm>
            <a:off x="2584704" y="2243328"/>
            <a:ext cx="24152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QUADRILATERE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213C2304-23AE-45EF-B720-1D241452B5A3}"/>
              </a:ext>
            </a:extLst>
          </p:cNvPr>
          <p:cNvGrpSpPr/>
          <p:nvPr/>
        </p:nvGrpSpPr>
        <p:grpSpPr>
          <a:xfrm>
            <a:off x="5041392" y="1862328"/>
            <a:ext cx="6906768" cy="1075944"/>
            <a:chOff x="5090160" y="2337816"/>
            <a:chExt cx="6906768" cy="1075944"/>
          </a:xfrm>
        </p:grpSpPr>
        <p:pic>
          <p:nvPicPr>
            <p:cNvPr id="12" name="Graphique 11" descr="Avertissement">
              <a:extLst>
                <a:ext uri="{FF2B5EF4-FFF2-40B4-BE49-F238E27FC236}">
                  <a16:creationId xmlns:a16="http://schemas.microsoft.com/office/drawing/2014/main" id="{926E84E1-6178-4B30-B767-B647D0F70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90160" y="2337816"/>
              <a:ext cx="1075944" cy="1075944"/>
            </a:xfrm>
            <a:prstGeom prst="rect">
              <a:avLst/>
            </a:prstGeom>
          </p:spPr>
        </p:pic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9D03B-C16D-4D96-BDF6-C9E8B0727669}"/>
                </a:ext>
              </a:extLst>
            </p:cNvPr>
            <p:cNvSpPr txBox="1"/>
            <p:nvPr/>
          </p:nvSpPr>
          <p:spPr>
            <a:xfrm>
              <a:off x="6205728" y="2670048"/>
              <a:ext cx="5791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00" b="1" dirty="0">
                  <a:solidFill>
                    <a:srgbClr val="FF0000"/>
                  </a:solidFill>
                </a:rPr>
                <a:t>CE N’EST PAS N’IMPORTE QUEL QUADRILATERE !</a:t>
              </a:r>
            </a:p>
          </p:txBody>
        </p:sp>
      </p:grp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4184760-4DE2-4585-A130-3DE73D0B6755}"/>
              </a:ext>
            </a:extLst>
          </p:cNvPr>
          <p:cNvCxnSpPr>
            <a:cxnSpLocks/>
          </p:cNvCxnSpPr>
          <p:nvPr/>
        </p:nvCxnSpPr>
        <p:spPr>
          <a:xfrm flipH="1">
            <a:off x="2755392" y="2703226"/>
            <a:ext cx="759062" cy="1112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34704F6-3387-4B76-9293-FEB48AAE3F49}"/>
              </a:ext>
            </a:extLst>
          </p:cNvPr>
          <p:cNvSpPr txBox="1"/>
          <p:nvPr/>
        </p:nvSpPr>
        <p:spPr>
          <a:xfrm>
            <a:off x="743712" y="3828288"/>
            <a:ext cx="2414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ANGLES DROITS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32A294D-92F2-4E87-A1E5-99435DF7E301}"/>
              </a:ext>
            </a:extLst>
          </p:cNvPr>
          <p:cNvCxnSpPr>
            <a:cxnSpLocks/>
          </p:cNvCxnSpPr>
          <p:nvPr/>
        </p:nvCxnSpPr>
        <p:spPr>
          <a:xfrm>
            <a:off x="4203302" y="2672746"/>
            <a:ext cx="917338" cy="113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037936C9-9629-478A-9AF7-A243ED1A100B}"/>
              </a:ext>
            </a:extLst>
          </p:cNvPr>
          <p:cNvSpPr txBox="1"/>
          <p:nvPr/>
        </p:nvSpPr>
        <p:spPr>
          <a:xfrm>
            <a:off x="4492752" y="3834384"/>
            <a:ext cx="4126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COTES EGAUX DEUX A DEUX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4195B7-3AFB-4115-88A4-DFF7F9FB6461}"/>
              </a:ext>
            </a:extLst>
          </p:cNvPr>
          <p:cNvSpPr/>
          <p:nvPr/>
        </p:nvSpPr>
        <p:spPr>
          <a:xfrm>
            <a:off x="1738315" y="4604903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EBBFCE-1CF0-4555-9A9D-18B81FCA64D8}"/>
              </a:ext>
            </a:extLst>
          </p:cNvPr>
          <p:cNvSpPr/>
          <p:nvPr/>
        </p:nvSpPr>
        <p:spPr>
          <a:xfrm>
            <a:off x="6773611" y="4604903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7CDCCE-805E-4FE6-9E4F-71D6903B7470}"/>
              </a:ext>
            </a:extLst>
          </p:cNvPr>
          <p:cNvSpPr/>
          <p:nvPr/>
        </p:nvSpPr>
        <p:spPr>
          <a:xfrm>
            <a:off x="6737035" y="5677799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F0A926-585A-4D28-AF04-EE4895303C73}"/>
              </a:ext>
            </a:extLst>
          </p:cNvPr>
          <p:cNvSpPr/>
          <p:nvPr/>
        </p:nvSpPr>
        <p:spPr>
          <a:xfrm>
            <a:off x="1738315" y="5677799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AEA95-4EA2-46B1-BAC4-F01C60DDCD3F}"/>
              </a:ext>
            </a:extLst>
          </p:cNvPr>
          <p:cNvSpPr/>
          <p:nvPr/>
        </p:nvSpPr>
        <p:spPr>
          <a:xfrm>
            <a:off x="1755648" y="4632960"/>
            <a:ext cx="5266944" cy="1292352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E11A4B5A-5AD9-4F8C-8897-886978BB2F85}"/>
              </a:ext>
            </a:extLst>
          </p:cNvPr>
          <p:cNvGrpSpPr/>
          <p:nvPr/>
        </p:nvGrpSpPr>
        <p:grpSpPr>
          <a:xfrm>
            <a:off x="1719072" y="4428057"/>
            <a:ext cx="5303520" cy="387783"/>
            <a:chOff x="1719072" y="4952313"/>
            <a:chExt cx="5303520" cy="387783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096886DE-286C-47C6-BE18-4A2EB4D7046E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3910C8A-54B9-4871-B22E-207B45F7E076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0ED4B71-E21A-45CF-A5E4-F90FBB34321C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6CD27F3-277D-4C8E-97C2-75C40323F0D0}"/>
              </a:ext>
            </a:extLst>
          </p:cNvPr>
          <p:cNvGrpSpPr/>
          <p:nvPr/>
        </p:nvGrpSpPr>
        <p:grpSpPr>
          <a:xfrm>
            <a:off x="1725168" y="5714313"/>
            <a:ext cx="5303520" cy="387783"/>
            <a:chOff x="1719072" y="4952313"/>
            <a:chExt cx="5303520" cy="38778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5E296866-7CD1-4FE7-9BF2-963764B8EED6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C504626C-993F-44E9-B827-ED1EED3C6840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6FFEFBFD-1675-4A6D-9798-AB53B7A49E8E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74C21FD-02AB-4C4C-9D28-ACEAC91B9DAD}"/>
              </a:ext>
            </a:extLst>
          </p:cNvPr>
          <p:cNvGrpSpPr/>
          <p:nvPr/>
        </p:nvGrpSpPr>
        <p:grpSpPr>
          <a:xfrm>
            <a:off x="1610990" y="4608576"/>
            <a:ext cx="315346" cy="1304544"/>
            <a:chOff x="1598798" y="5169408"/>
            <a:chExt cx="315346" cy="1304544"/>
          </a:xfrm>
        </p:grpSpPr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4DCCD268-5B02-4557-B8FB-9484702FE438}"/>
                </a:ext>
              </a:extLst>
            </p:cNvPr>
            <p:cNvCxnSpPr/>
            <p:nvPr/>
          </p:nvCxnSpPr>
          <p:spPr>
            <a:xfrm>
              <a:off x="1743456" y="5169408"/>
              <a:ext cx="0" cy="130454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0B1F59C7-6B94-47A0-A0A7-1BCBC8A364A0}"/>
                </a:ext>
              </a:extLst>
            </p:cNvPr>
            <p:cNvCxnSpPr>
              <a:cxnSpLocks/>
            </p:cNvCxnSpPr>
            <p:nvPr/>
          </p:nvCxnSpPr>
          <p:spPr>
            <a:xfrm>
              <a:off x="1598798" y="5462016"/>
              <a:ext cx="315346" cy="4754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351633FC-CEED-4659-9155-5B98492AED86}"/>
              </a:ext>
            </a:extLst>
          </p:cNvPr>
          <p:cNvGrpSpPr/>
          <p:nvPr/>
        </p:nvGrpSpPr>
        <p:grpSpPr>
          <a:xfrm>
            <a:off x="6871838" y="4626864"/>
            <a:ext cx="315346" cy="1304544"/>
            <a:chOff x="1598798" y="5169408"/>
            <a:chExt cx="315346" cy="1304544"/>
          </a:xfrm>
        </p:grpSpPr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991CADA8-F168-4519-9EFD-1FBE03C4474D}"/>
                </a:ext>
              </a:extLst>
            </p:cNvPr>
            <p:cNvCxnSpPr/>
            <p:nvPr/>
          </p:nvCxnSpPr>
          <p:spPr>
            <a:xfrm>
              <a:off x="1743456" y="5169408"/>
              <a:ext cx="0" cy="1304544"/>
            </a:xfrm>
            <a:prstGeom prst="line">
              <a:avLst/>
            </a:prstGeom>
            <a:ln w="571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3E281694-DDCF-455F-9D6C-D909AAF24672}"/>
                </a:ext>
              </a:extLst>
            </p:cNvPr>
            <p:cNvCxnSpPr>
              <a:cxnSpLocks/>
            </p:cNvCxnSpPr>
            <p:nvPr/>
          </p:nvCxnSpPr>
          <p:spPr>
            <a:xfrm>
              <a:off x="1598798" y="5462016"/>
              <a:ext cx="315346" cy="47548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1522623C-2985-422A-5535-DD8DC866A2C7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7346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7" grpId="0"/>
      <p:bldP spid="20" grpId="0"/>
      <p:bldP spid="22" grpId="0" animBg="1"/>
      <p:bldP spid="23" grpId="0" animBg="1"/>
      <p:bldP spid="24" grpId="0" animBg="1"/>
      <p:bldP spid="25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6 cm et BC = 2 cm.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B8ED391-0CD8-4E55-6242-02E30730E0C9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7676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65482"/>
            <a:ext cx="3117090" cy="666250"/>
            <a:chOff x="219456" y="3665482"/>
            <a:chExt cx="3117090" cy="66625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696" y="366548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9684803-E752-4628-99A7-F56B5C6B1B25}"/>
              </a:ext>
            </a:extLst>
          </p:cNvPr>
          <p:cNvSpPr txBox="1"/>
          <p:nvPr/>
        </p:nvSpPr>
        <p:spPr>
          <a:xfrm>
            <a:off x="5236464" y="376123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5DF13D6-2A68-4174-9755-62CB2756B0C6}"/>
              </a:ext>
            </a:extLst>
          </p:cNvPr>
          <p:cNvSpPr txBox="1"/>
          <p:nvPr/>
        </p:nvSpPr>
        <p:spPr>
          <a:xfrm>
            <a:off x="7431024" y="2761488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2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609E5C3-4587-41F4-8935-2D717C51D607}"/>
              </a:ext>
            </a:extLst>
          </p:cNvPr>
          <p:cNvSpPr txBox="1"/>
          <p:nvPr/>
        </p:nvSpPr>
        <p:spPr>
          <a:xfrm>
            <a:off x="3125191" y="335757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B7FAE46-0AE4-4BEE-BE8E-EE5088E5D0EA}"/>
              </a:ext>
            </a:extLst>
          </p:cNvPr>
          <p:cNvSpPr txBox="1"/>
          <p:nvPr/>
        </p:nvSpPr>
        <p:spPr>
          <a:xfrm>
            <a:off x="1743456" y="975360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6 cm et BC = 2 cm.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9923863-B21A-D2AC-3C38-9AF50506E2A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3641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117700" y="337681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726442"/>
            <a:ext cx="3214626" cy="605290"/>
            <a:chOff x="219456" y="3726442"/>
            <a:chExt cx="3214626" cy="60529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9232" y="372644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CA1A845-D822-4358-A9F6-79FE38F4A101}"/>
              </a:ext>
            </a:extLst>
          </p:cNvPr>
          <p:cNvSpPr txBox="1"/>
          <p:nvPr/>
        </p:nvSpPr>
        <p:spPr>
          <a:xfrm>
            <a:off x="1743456" y="975360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6 cm et BC = 2 cm.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8E6E6E5-13CC-F0A8-8CC6-D822D9FBF786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0640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03F641-30FD-4C0D-90BD-6D86C8AA6245}"/>
              </a:ext>
            </a:extLst>
          </p:cNvPr>
          <p:cNvSpPr/>
          <p:nvPr/>
        </p:nvSpPr>
        <p:spPr>
          <a:xfrm>
            <a:off x="7199376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9D3563-D09D-4072-AEE5-D297940B2C50}"/>
              </a:ext>
            </a:extLst>
          </p:cNvPr>
          <p:cNvSpPr/>
          <p:nvPr/>
        </p:nvSpPr>
        <p:spPr>
          <a:xfrm>
            <a:off x="71871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EE959A-D7D3-48DF-B0D3-A85408E0F353}"/>
              </a:ext>
            </a:extLst>
          </p:cNvPr>
          <p:cNvSpPr/>
          <p:nvPr/>
        </p:nvSpPr>
        <p:spPr>
          <a:xfrm>
            <a:off x="3517392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09ED4-C411-43CB-9728-A7009E405542}"/>
              </a:ext>
            </a:extLst>
          </p:cNvPr>
          <p:cNvSpPr/>
          <p:nvPr/>
        </p:nvSpPr>
        <p:spPr>
          <a:xfrm>
            <a:off x="3523488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190558" y="343160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9F59034-0A63-42FA-AAFA-CDAB98469E0D}"/>
              </a:ext>
            </a:extLst>
          </p:cNvPr>
          <p:cNvCxnSpPr>
            <a:cxnSpLocks/>
          </p:cNvCxnSpPr>
          <p:nvPr/>
        </p:nvCxnSpPr>
        <p:spPr>
          <a:xfrm flipV="1">
            <a:off x="3523488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6EA4AF8F-F3C9-4E87-9B41-37E6F7FC4799}"/>
              </a:ext>
            </a:extLst>
          </p:cNvPr>
          <p:cNvSpPr txBox="1"/>
          <p:nvPr/>
        </p:nvSpPr>
        <p:spPr>
          <a:xfrm>
            <a:off x="1743456" y="975360"/>
            <a:ext cx="545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ABCD tel que AB = 6 cm et BC = 2 cm.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864B956-0EFF-F7D8-2EDD-0537298CA4D2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3374937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33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EFGH tel que EF = 7 cm et FG = 5 cm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A77A076-0703-9E71-CB6F-C08105540A74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7213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1F0D0D9-57F2-44F9-B202-2206C6C5B3A4}"/>
              </a:ext>
            </a:extLst>
          </p:cNvPr>
          <p:cNvGraphicFramePr>
            <a:graphicFrameLocks noGrp="1"/>
          </p:cNvGraphicFramePr>
          <p:nvPr/>
        </p:nvGraphicFramePr>
        <p:xfrm>
          <a:off x="209319" y="190856"/>
          <a:ext cx="5894025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025">
                  <a:extLst>
                    <a:ext uri="{9D8B030D-6E8A-4147-A177-3AD203B41FA5}">
                      <a16:colId xmlns:a16="http://schemas.microsoft.com/office/drawing/2014/main" val="1197017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C’EST UN POLYGONE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3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15823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A72B35F7-B16A-4E54-83E5-0700F3AA4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534" y="876586"/>
            <a:ext cx="2009775" cy="13811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235EC02-6581-42E1-AAD0-9EBC5FC05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359" y="957894"/>
            <a:ext cx="1952625" cy="15049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08A476B-7D12-45FE-BBF0-B331C799C3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146" y="2803047"/>
            <a:ext cx="2038350" cy="13620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7C5F507-F5A0-4180-98B5-0E0F95CA44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5203" y="4673848"/>
            <a:ext cx="1628775" cy="14763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07A6C6C-22D3-47E1-A764-2AC086AFE4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4427" y="4795034"/>
            <a:ext cx="2057400" cy="14763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8D24EED-D812-4660-9324-4E5C1581CD52}"/>
              </a:ext>
            </a:extLst>
          </p:cNvPr>
          <p:cNvSpPr txBox="1"/>
          <p:nvPr/>
        </p:nvSpPr>
        <p:spPr>
          <a:xfrm>
            <a:off x="6852492" y="275423"/>
            <a:ext cx="50126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C’est quoi un polygone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AE2679-0C4D-446F-B4DA-8F14FAD85189}"/>
              </a:ext>
            </a:extLst>
          </p:cNvPr>
          <p:cNvSpPr txBox="1"/>
          <p:nvPr/>
        </p:nvSpPr>
        <p:spPr>
          <a:xfrm>
            <a:off x="6533002" y="1465243"/>
            <a:ext cx="4323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Une figure géométrique qui est fermée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10AE25F-BBA1-4B58-8A19-05BC6745C5B4}"/>
              </a:ext>
            </a:extLst>
          </p:cNvPr>
          <p:cNvSpPr txBox="1"/>
          <p:nvPr/>
        </p:nvSpPr>
        <p:spPr>
          <a:xfrm>
            <a:off x="6564217" y="2201537"/>
            <a:ext cx="447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Une figure géométrique tracée à la règle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ED861AE-F5B3-4860-838F-7E274F249F13}"/>
              </a:ext>
            </a:extLst>
          </p:cNvPr>
          <p:cNvSpPr txBox="1"/>
          <p:nvPr/>
        </p:nvSpPr>
        <p:spPr>
          <a:xfrm>
            <a:off x="6639499" y="3014949"/>
            <a:ext cx="1796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Elle a des </a:t>
            </a:r>
            <a:r>
              <a:rPr lang="fr-FR" sz="2000" b="1" dirty="0">
                <a:solidFill>
                  <a:srgbClr val="7030A0"/>
                </a:solidFill>
              </a:rPr>
              <a:t>côtés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41225C8-8B79-46A5-AB0F-E5513FDD923C}"/>
              </a:ext>
            </a:extLst>
          </p:cNvPr>
          <p:cNvSpPr txBox="1"/>
          <p:nvPr/>
        </p:nvSpPr>
        <p:spPr>
          <a:xfrm>
            <a:off x="8533356" y="3598194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</a:rPr>
              <a:t>et des </a:t>
            </a:r>
            <a:r>
              <a:rPr lang="fr-FR" sz="1800" b="1" dirty="0">
                <a:solidFill>
                  <a:srgbClr val="00B050"/>
                </a:solidFill>
              </a:rPr>
              <a:t>sommets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C9AFAE43-CDA5-489B-A8F3-C5B2D2467122}"/>
              </a:ext>
            </a:extLst>
          </p:cNvPr>
          <p:cNvCxnSpPr/>
          <p:nvPr/>
        </p:nvCxnSpPr>
        <p:spPr>
          <a:xfrm>
            <a:off x="839244" y="2091847"/>
            <a:ext cx="189143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CD65D83-DB39-40F8-9264-43B3825DF4CD}"/>
              </a:ext>
            </a:extLst>
          </p:cNvPr>
          <p:cNvCxnSpPr/>
          <p:nvPr/>
        </p:nvCxnSpPr>
        <p:spPr>
          <a:xfrm>
            <a:off x="828806" y="966592"/>
            <a:ext cx="189143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9D17BB2D-4C3E-4A80-91FC-FE1129141C30}"/>
              </a:ext>
            </a:extLst>
          </p:cNvPr>
          <p:cNvCxnSpPr>
            <a:cxnSpLocks/>
          </p:cNvCxnSpPr>
          <p:nvPr/>
        </p:nvCxnSpPr>
        <p:spPr>
          <a:xfrm flipV="1">
            <a:off x="818367" y="939452"/>
            <a:ext cx="0" cy="114404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EC36064-6A98-41E1-B0C1-11269B31AE8B}"/>
              </a:ext>
            </a:extLst>
          </p:cNvPr>
          <p:cNvCxnSpPr>
            <a:cxnSpLocks/>
          </p:cNvCxnSpPr>
          <p:nvPr/>
        </p:nvCxnSpPr>
        <p:spPr>
          <a:xfrm flipV="1">
            <a:off x="2711885" y="954066"/>
            <a:ext cx="0" cy="114404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D63E211-4760-4B49-892C-0EA6DD39E5EB}"/>
              </a:ext>
            </a:extLst>
          </p:cNvPr>
          <p:cNvCxnSpPr>
            <a:cxnSpLocks/>
          </p:cNvCxnSpPr>
          <p:nvPr/>
        </p:nvCxnSpPr>
        <p:spPr>
          <a:xfrm flipV="1">
            <a:off x="4079310" y="1891430"/>
            <a:ext cx="0" cy="5010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52B0C9D-5876-408B-84BA-2B7035DE23E0}"/>
              </a:ext>
            </a:extLst>
          </p:cNvPr>
          <p:cNvCxnSpPr>
            <a:cxnSpLocks/>
          </p:cNvCxnSpPr>
          <p:nvPr/>
        </p:nvCxnSpPr>
        <p:spPr>
          <a:xfrm flipV="1">
            <a:off x="4093924" y="2179529"/>
            <a:ext cx="490602" cy="18998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D69B268-6FF6-4B88-AB81-93D74B4655BF}"/>
              </a:ext>
            </a:extLst>
          </p:cNvPr>
          <p:cNvCxnSpPr>
            <a:cxnSpLocks/>
          </p:cNvCxnSpPr>
          <p:nvPr/>
        </p:nvCxnSpPr>
        <p:spPr>
          <a:xfrm flipH="1" flipV="1">
            <a:off x="4574088" y="2194143"/>
            <a:ext cx="549057" cy="1732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FC998CF6-9655-48A6-9598-641F4847A74A}"/>
              </a:ext>
            </a:extLst>
          </p:cNvPr>
          <p:cNvCxnSpPr>
            <a:cxnSpLocks/>
          </p:cNvCxnSpPr>
          <p:nvPr/>
        </p:nvCxnSpPr>
        <p:spPr>
          <a:xfrm flipV="1">
            <a:off x="5089742" y="1841326"/>
            <a:ext cx="0" cy="52609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C170FC5D-94F7-4003-87CD-F1E169F0A605}"/>
              </a:ext>
            </a:extLst>
          </p:cNvPr>
          <p:cNvCxnSpPr>
            <a:cxnSpLocks/>
          </p:cNvCxnSpPr>
          <p:nvPr/>
        </p:nvCxnSpPr>
        <p:spPr>
          <a:xfrm flipV="1">
            <a:off x="5073041" y="1459284"/>
            <a:ext cx="294363" cy="39456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2B93A05A-229C-45E0-AA5D-D6FA8A7BB4E4}"/>
              </a:ext>
            </a:extLst>
          </p:cNvPr>
          <p:cNvCxnSpPr>
            <a:cxnSpLocks/>
          </p:cNvCxnSpPr>
          <p:nvPr/>
        </p:nvCxnSpPr>
        <p:spPr>
          <a:xfrm>
            <a:off x="4922729" y="1340285"/>
            <a:ext cx="434236" cy="10856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7E792096-F7FF-4822-A22B-A4ACB7DC6F26}"/>
              </a:ext>
            </a:extLst>
          </p:cNvPr>
          <p:cNvCxnSpPr>
            <a:cxnSpLocks/>
            <a:endCxn id="7" idx="0"/>
          </p:cNvCxnSpPr>
          <p:nvPr/>
        </p:nvCxnSpPr>
        <p:spPr>
          <a:xfrm flipH="1" flipV="1">
            <a:off x="4575672" y="957894"/>
            <a:ext cx="334531" cy="35733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9D0F5E1F-0DFB-479E-9C84-F2576A183960}"/>
              </a:ext>
            </a:extLst>
          </p:cNvPr>
          <p:cNvCxnSpPr>
            <a:cxnSpLocks/>
          </p:cNvCxnSpPr>
          <p:nvPr/>
        </p:nvCxnSpPr>
        <p:spPr>
          <a:xfrm flipV="1">
            <a:off x="4283901" y="934930"/>
            <a:ext cx="281333" cy="40535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EEC65191-727E-4CDF-A4A1-0BE2E3ADF9E9}"/>
              </a:ext>
            </a:extLst>
          </p:cNvPr>
          <p:cNvCxnSpPr>
            <a:cxnSpLocks/>
          </p:cNvCxnSpPr>
          <p:nvPr/>
        </p:nvCxnSpPr>
        <p:spPr>
          <a:xfrm flipV="1">
            <a:off x="3807912" y="1325325"/>
            <a:ext cx="471311" cy="15274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6102F319-5865-44BD-9407-CCCB67831C70}"/>
              </a:ext>
            </a:extLst>
          </p:cNvPr>
          <p:cNvCxnSpPr>
            <a:cxnSpLocks/>
          </p:cNvCxnSpPr>
          <p:nvPr/>
        </p:nvCxnSpPr>
        <p:spPr>
          <a:xfrm>
            <a:off x="3784948" y="1467633"/>
            <a:ext cx="311063" cy="4112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rganigramme : Connecteur 48">
            <a:extLst>
              <a:ext uri="{FF2B5EF4-FFF2-40B4-BE49-F238E27FC236}">
                <a16:creationId xmlns:a16="http://schemas.microsoft.com/office/drawing/2014/main" id="{F22F5B8F-52F4-4399-8A43-4E167A28D299}"/>
              </a:ext>
            </a:extLst>
          </p:cNvPr>
          <p:cNvSpPr/>
          <p:nvPr/>
        </p:nvSpPr>
        <p:spPr>
          <a:xfrm>
            <a:off x="588723" y="801666"/>
            <a:ext cx="501041" cy="488515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Organigramme : Connecteur 50">
            <a:extLst>
              <a:ext uri="{FF2B5EF4-FFF2-40B4-BE49-F238E27FC236}">
                <a16:creationId xmlns:a16="http://schemas.microsoft.com/office/drawing/2014/main" id="{2AE4FA15-0001-43F4-ACB6-ED8A0DED7B31}"/>
              </a:ext>
            </a:extLst>
          </p:cNvPr>
          <p:cNvSpPr/>
          <p:nvPr/>
        </p:nvSpPr>
        <p:spPr>
          <a:xfrm>
            <a:off x="565759" y="1868466"/>
            <a:ext cx="501041" cy="488515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Organigramme : Connecteur 51">
            <a:extLst>
              <a:ext uri="{FF2B5EF4-FFF2-40B4-BE49-F238E27FC236}">
                <a16:creationId xmlns:a16="http://schemas.microsoft.com/office/drawing/2014/main" id="{BDEF5FE2-69A8-4F1C-A020-AC1BAC77334C}"/>
              </a:ext>
            </a:extLst>
          </p:cNvPr>
          <p:cNvSpPr/>
          <p:nvPr/>
        </p:nvSpPr>
        <p:spPr>
          <a:xfrm>
            <a:off x="2534433" y="1870554"/>
            <a:ext cx="501041" cy="488515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Organigramme : Connecteur 52">
            <a:extLst>
              <a:ext uri="{FF2B5EF4-FFF2-40B4-BE49-F238E27FC236}">
                <a16:creationId xmlns:a16="http://schemas.microsoft.com/office/drawing/2014/main" id="{08536226-BFDA-46B6-9CAA-8EAA7C9C9A73}"/>
              </a:ext>
            </a:extLst>
          </p:cNvPr>
          <p:cNvSpPr/>
          <p:nvPr/>
        </p:nvSpPr>
        <p:spPr>
          <a:xfrm>
            <a:off x="2459277" y="793315"/>
            <a:ext cx="501041" cy="488515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Organigramme : Connecteur 53">
            <a:extLst>
              <a:ext uri="{FF2B5EF4-FFF2-40B4-BE49-F238E27FC236}">
                <a16:creationId xmlns:a16="http://schemas.microsoft.com/office/drawing/2014/main" id="{5F425CB4-5A43-432D-B785-6D99889ED348}"/>
              </a:ext>
            </a:extLst>
          </p:cNvPr>
          <p:cNvSpPr/>
          <p:nvPr/>
        </p:nvSpPr>
        <p:spPr>
          <a:xfrm>
            <a:off x="4396636" y="713984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Organigramme : Connecteur 54">
            <a:extLst>
              <a:ext uri="{FF2B5EF4-FFF2-40B4-BE49-F238E27FC236}">
                <a16:creationId xmlns:a16="http://schemas.microsoft.com/office/drawing/2014/main" id="{78698CE5-3604-43F7-8DA7-420D9653E755}"/>
              </a:ext>
            </a:extLst>
          </p:cNvPr>
          <p:cNvSpPr/>
          <p:nvPr/>
        </p:nvSpPr>
        <p:spPr>
          <a:xfrm>
            <a:off x="4736927" y="1167009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Organigramme : Connecteur 55">
            <a:extLst>
              <a:ext uri="{FF2B5EF4-FFF2-40B4-BE49-F238E27FC236}">
                <a16:creationId xmlns:a16="http://schemas.microsoft.com/office/drawing/2014/main" id="{F8886169-ABBF-468C-95DA-662B6EB2B2E6}"/>
              </a:ext>
            </a:extLst>
          </p:cNvPr>
          <p:cNvSpPr/>
          <p:nvPr/>
        </p:nvSpPr>
        <p:spPr>
          <a:xfrm>
            <a:off x="5250494" y="1279743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Organigramme : Connecteur 56">
            <a:extLst>
              <a:ext uri="{FF2B5EF4-FFF2-40B4-BE49-F238E27FC236}">
                <a16:creationId xmlns:a16="http://schemas.microsoft.com/office/drawing/2014/main" id="{179F2808-2B23-4A32-9722-F3CE8F265C64}"/>
              </a:ext>
            </a:extLst>
          </p:cNvPr>
          <p:cNvSpPr/>
          <p:nvPr/>
        </p:nvSpPr>
        <p:spPr>
          <a:xfrm>
            <a:off x="4924817" y="1668049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Organigramme : Connecteur 59">
            <a:extLst>
              <a:ext uri="{FF2B5EF4-FFF2-40B4-BE49-F238E27FC236}">
                <a16:creationId xmlns:a16="http://schemas.microsoft.com/office/drawing/2014/main" id="{7424E23C-9071-4367-8374-0FA9720846B1}"/>
              </a:ext>
            </a:extLst>
          </p:cNvPr>
          <p:cNvSpPr/>
          <p:nvPr/>
        </p:nvSpPr>
        <p:spPr>
          <a:xfrm>
            <a:off x="4949869" y="2206669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Organigramme : Connecteur 60">
            <a:extLst>
              <a:ext uri="{FF2B5EF4-FFF2-40B4-BE49-F238E27FC236}">
                <a16:creationId xmlns:a16="http://schemas.microsoft.com/office/drawing/2014/main" id="{849B1A16-6CC9-424B-A398-F3C0834F3DE5}"/>
              </a:ext>
            </a:extLst>
          </p:cNvPr>
          <p:cNvSpPr/>
          <p:nvPr/>
        </p:nvSpPr>
        <p:spPr>
          <a:xfrm>
            <a:off x="4436302" y="1968674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Organigramme : Connecteur 61">
            <a:extLst>
              <a:ext uri="{FF2B5EF4-FFF2-40B4-BE49-F238E27FC236}">
                <a16:creationId xmlns:a16="http://schemas.microsoft.com/office/drawing/2014/main" id="{1AE4A4A0-D4A1-429E-BE65-CBA32B061C6B}"/>
              </a:ext>
            </a:extLst>
          </p:cNvPr>
          <p:cNvSpPr/>
          <p:nvPr/>
        </p:nvSpPr>
        <p:spPr>
          <a:xfrm>
            <a:off x="3897683" y="2231721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Organigramme : Connecteur 63">
            <a:extLst>
              <a:ext uri="{FF2B5EF4-FFF2-40B4-BE49-F238E27FC236}">
                <a16:creationId xmlns:a16="http://schemas.microsoft.com/office/drawing/2014/main" id="{9E7CEB4D-F7BA-43BE-97E3-BB2FDA670875}"/>
              </a:ext>
            </a:extLst>
          </p:cNvPr>
          <p:cNvSpPr/>
          <p:nvPr/>
        </p:nvSpPr>
        <p:spPr>
          <a:xfrm>
            <a:off x="3997891" y="1693102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Organigramme : Connecteur 64">
            <a:extLst>
              <a:ext uri="{FF2B5EF4-FFF2-40B4-BE49-F238E27FC236}">
                <a16:creationId xmlns:a16="http://schemas.microsoft.com/office/drawing/2014/main" id="{83FF9289-5330-4EA4-8CB3-D4D997B2F0C8}"/>
              </a:ext>
            </a:extLst>
          </p:cNvPr>
          <p:cNvSpPr/>
          <p:nvPr/>
        </p:nvSpPr>
        <p:spPr>
          <a:xfrm>
            <a:off x="3609584" y="1329847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Organigramme : Connecteur 65">
            <a:extLst>
              <a:ext uri="{FF2B5EF4-FFF2-40B4-BE49-F238E27FC236}">
                <a16:creationId xmlns:a16="http://schemas.microsoft.com/office/drawing/2014/main" id="{A5ADDFE2-3837-4BB4-B5B5-3BABF1DA4C44}"/>
              </a:ext>
            </a:extLst>
          </p:cNvPr>
          <p:cNvSpPr/>
          <p:nvPr/>
        </p:nvSpPr>
        <p:spPr>
          <a:xfrm>
            <a:off x="4110625" y="1167008"/>
            <a:ext cx="319414" cy="382044"/>
          </a:xfrm>
          <a:prstGeom prst="flowChartConnector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7" grpId="0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65482"/>
            <a:ext cx="3117090" cy="666250"/>
            <a:chOff x="219456" y="3665482"/>
            <a:chExt cx="3117090" cy="66625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696" y="366548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9684803-E752-4628-99A7-F56B5C6B1B25}"/>
              </a:ext>
            </a:extLst>
          </p:cNvPr>
          <p:cNvSpPr txBox="1"/>
          <p:nvPr/>
        </p:nvSpPr>
        <p:spPr>
          <a:xfrm>
            <a:off x="5236464" y="376123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5DF13D6-2A68-4174-9755-62CB2756B0C6}"/>
              </a:ext>
            </a:extLst>
          </p:cNvPr>
          <p:cNvSpPr txBox="1"/>
          <p:nvPr/>
        </p:nvSpPr>
        <p:spPr>
          <a:xfrm>
            <a:off x="7431024" y="2761488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5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609E5C3-4587-41F4-8935-2D717C51D607}"/>
              </a:ext>
            </a:extLst>
          </p:cNvPr>
          <p:cNvSpPr txBox="1"/>
          <p:nvPr/>
        </p:nvSpPr>
        <p:spPr>
          <a:xfrm>
            <a:off x="2849770" y="335757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E8DAA44-2C82-412A-B07A-B0625F4ED689}"/>
              </a:ext>
            </a:extLst>
          </p:cNvPr>
          <p:cNvSpPr txBox="1"/>
          <p:nvPr/>
        </p:nvSpPr>
        <p:spPr>
          <a:xfrm>
            <a:off x="1743456" y="975360"/>
            <a:ext cx="533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EFGH tel que EF = 7 cm et FG = 5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AB8ADF5-2567-6625-F0E4-C3DE04E1DD1C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4145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084649" y="34208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726442"/>
            <a:ext cx="3214626" cy="605290"/>
            <a:chOff x="219456" y="3726442"/>
            <a:chExt cx="3214626" cy="60529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9232" y="372644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B9A01F1-B712-4104-A90A-3E8A2C9932B7}"/>
              </a:ext>
            </a:extLst>
          </p:cNvPr>
          <p:cNvSpPr txBox="1"/>
          <p:nvPr/>
        </p:nvSpPr>
        <p:spPr>
          <a:xfrm>
            <a:off x="1743456" y="975360"/>
            <a:ext cx="533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EFGH tel que EF = 7 cm et FG = 5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F3746C8-26BD-96A6-BF45-41BDC74D82D0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64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03F641-30FD-4C0D-90BD-6D86C8AA6245}"/>
              </a:ext>
            </a:extLst>
          </p:cNvPr>
          <p:cNvSpPr/>
          <p:nvPr/>
        </p:nvSpPr>
        <p:spPr>
          <a:xfrm>
            <a:off x="7199376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9D3563-D09D-4072-AEE5-D297940B2C50}"/>
              </a:ext>
            </a:extLst>
          </p:cNvPr>
          <p:cNvSpPr/>
          <p:nvPr/>
        </p:nvSpPr>
        <p:spPr>
          <a:xfrm>
            <a:off x="71871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EE959A-D7D3-48DF-B0D3-A85408E0F353}"/>
              </a:ext>
            </a:extLst>
          </p:cNvPr>
          <p:cNvSpPr/>
          <p:nvPr/>
        </p:nvSpPr>
        <p:spPr>
          <a:xfrm>
            <a:off x="3517392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09ED4-C411-43CB-9728-A7009E405542}"/>
              </a:ext>
            </a:extLst>
          </p:cNvPr>
          <p:cNvSpPr/>
          <p:nvPr/>
        </p:nvSpPr>
        <p:spPr>
          <a:xfrm>
            <a:off x="3523488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190558" y="3431607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9F59034-0A63-42FA-AAFA-CDAB98469E0D}"/>
              </a:ext>
            </a:extLst>
          </p:cNvPr>
          <p:cNvCxnSpPr>
            <a:cxnSpLocks/>
          </p:cNvCxnSpPr>
          <p:nvPr/>
        </p:nvCxnSpPr>
        <p:spPr>
          <a:xfrm flipV="1">
            <a:off x="3523488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539B9CF1-AE44-4D8C-8F54-8B43BA12CB00}"/>
              </a:ext>
            </a:extLst>
          </p:cNvPr>
          <p:cNvSpPr txBox="1"/>
          <p:nvPr/>
        </p:nvSpPr>
        <p:spPr>
          <a:xfrm>
            <a:off x="1743456" y="975360"/>
            <a:ext cx="5336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EFGH tel que EF = 7 cm et FG = 5 cm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9487D19-DEC7-98A4-E17F-4CCB7BAA3A3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242947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540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RSTU tel que RS = 10 cm et ST = 3 cm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1084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27614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CCB2330-90FB-255B-C6CE-D750AC188C28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244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23101" y="1995094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4880472" y="1889760"/>
            <a:ext cx="96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665482"/>
            <a:ext cx="3117090" cy="666250"/>
            <a:chOff x="219456" y="3665482"/>
            <a:chExt cx="3117090" cy="66625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1696" y="366548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B9684803-E752-4628-99A7-F56B5C6B1B25}"/>
              </a:ext>
            </a:extLst>
          </p:cNvPr>
          <p:cNvSpPr txBox="1"/>
          <p:nvPr/>
        </p:nvSpPr>
        <p:spPr>
          <a:xfrm>
            <a:off x="5236464" y="3761232"/>
            <a:ext cx="844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 cm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5DF13D6-2A68-4174-9755-62CB2756B0C6}"/>
              </a:ext>
            </a:extLst>
          </p:cNvPr>
          <p:cNvSpPr txBox="1"/>
          <p:nvPr/>
        </p:nvSpPr>
        <p:spPr>
          <a:xfrm>
            <a:off x="7431024" y="2761488"/>
            <a:ext cx="149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3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609E5C3-4587-41F4-8935-2D717C51D607}"/>
              </a:ext>
            </a:extLst>
          </p:cNvPr>
          <p:cNvSpPr txBox="1"/>
          <p:nvPr/>
        </p:nvSpPr>
        <p:spPr>
          <a:xfrm>
            <a:off x="2849770" y="335757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E20273F-E4D0-4B65-A5C3-FF4760C95896}"/>
              </a:ext>
            </a:extLst>
          </p:cNvPr>
          <p:cNvSpPr txBox="1"/>
          <p:nvPr/>
        </p:nvSpPr>
        <p:spPr>
          <a:xfrm>
            <a:off x="1743456" y="975360"/>
            <a:ext cx="540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RSTU tel que RS = 10 cm et ST = 3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2117616-15C6-64C8-2A57-3935188D05FD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53616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158056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974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187547" y="195938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485888" y="3742944"/>
            <a:ext cx="3066696" cy="728996"/>
            <a:chOff x="7491984" y="1091184"/>
            <a:chExt cx="3066696" cy="728996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91984" y="1091184"/>
              <a:ext cx="347472" cy="3596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084649" y="342088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4885760-93B3-4492-A7E5-C89AE8BAF410}"/>
              </a:ext>
            </a:extLst>
          </p:cNvPr>
          <p:cNvGrpSpPr/>
          <p:nvPr/>
        </p:nvGrpSpPr>
        <p:grpSpPr>
          <a:xfrm>
            <a:off x="219456" y="3726442"/>
            <a:ext cx="3214626" cy="605290"/>
            <a:chOff x="219456" y="3726442"/>
            <a:chExt cx="3214626" cy="605290"/>
          </a:xfrm>
        </p:grpSpPr>
        <p:cxnSp>
          <p:nvCxnSpPr>
            <p:cNvPr id="25" name="Connecteur droit avec flèche 24">
              <a:extLst>
                <a:ext uri="{FF2B5EF4-FFF2-40B4-BE49-F238E27FC236}">
                  <a16:creationId xmlns:a16="http://schemas.microsoft.com/office/drawing/2014/main" id="{0D5F1FB0-9CC9-4D42-BE46-B836DA7A3D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99232" y="3726442"/>
              <a:ext cx="434850" cy="29691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39DEC8C6-D9E4-4132-A49C-DA4B16675537}"/>
                </a:ext>
              </a:extLst>
            </p:cNvPr>
            <p:cNvSpPr txBox="1"/>
            <p:nvPr/>
          </p:nvSpPr>
          <p:spPr>
            <a:xfrm>
              <a:off x="219456" y="3962400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1D3E1D-0D4F-4FB4-97F9-59CBC3DD5A8D}"/>
              </a:ext>
            </a:extLst>
          </p:cNvPr>
          <p:cNvCxnSpPr>
            <a:cxnSpLocks/>
          </p:cNvCxnSpPr>
          <p:nvPr/>
        </p:nvCxnSpPr>
        <p:spPr>
          <a:xfrm flipV="1">
            <a:off x="3535680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F83E3A4B-C604-4C67-8161-22AB3DD264B6}"/>
              </a:ext>
            </a:extLst>
          </p:cNvPr>
          <p:cNvSpPr txBox="1"/>
          <p:nvPr/>
        </p:nvSpPr>
        <p:spPr>
          <a:xfrm>
            <a:off x="5236464" y="3822192"/>
            <a:ext cx="1087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 cm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4FA99E5-55B0-4EAF-BBE4-4A2AA48E3051}"/>
              </a:ext>
            </a:extLst>
          </p:cNvPr>
          <p:cNvSpPr txBox="1"/>
          <p:nvPr/>
        </p:nvSpPr>
        <p:spPr>
          <a:xfrm>
            <a:off x="7504176" y="273710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382AB46-84BA-47B3-B2A8-6F58140F8D2F}"/>
              </a:ext>
            </a:extLst>
          </p:cNvPr>
          <p:cNvSpPr txBox="1"/>
          <p:nvPr/>
        </p:nvSpPr>
        <p:spPr>
          <a:xfrm>
            <a:off x="2822448" y="267614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 cm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796BC2-A51E-4965-BF23-524FAC0679D6}"/>
              </a:ext>
            </a:extLst>
          </p:cNvPr>
          <p:cNvSpPr txBox="1"/>
          <p:nvPr/>
        </p:nvSpPr>
        <p:spPr>
          <a:xfrm>
            <a:off x="1743456" y="975360"/>
            <a:ext cx="540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RSTU tel que RS = 10 cm et ST = 3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E03043F-6612-FAE1-9407-C80F68F5A87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8279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4303F641-30FD-4C0D-90BD-6D86C8AA6245}"/>
              </a:ext>
            </a:extLst>
          </p:cNvPr>
          <p:cNvSpPr/>
          <p:nvPr/>
        </p:nvSpPr>
        <p:spPr>
          <a:xfrm>
            <a:off x="7199376" y="2383536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9D3563-D09D-4072-AEE5-D297940B2C50}"/>
              </a:ext>
            </a:extLst>
          </p:cNvPr>
          <p:cNvSpPr/>
          <p:nvPr/>
        </p:nvSpPr>
        <p:spPr>
          <a:xfrm>
            <a:off x="7187184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EE959A-D7D3-48DF-B0D3-A85408E0F353}"/>
              </a:ext>
            </a:extLst>
          </p:cNvPr>
          <p:cNvSpPr/>
          <p:nvPr/>
        </p:nvSpPr>
        <p:spPr>
          <a:xfrm>
            <a:off x="3517392" y="339547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209ED4-C411-43CB-9728-A7009E405542}"/>
              </a:ext>
            </a:extLst>
          </p:cNvPr>
          <p:cNvSpPr/>
          <p:nvPr/>
        </p:nvSpPr>
        <p:spPr>
          <a:xfrm>
            <a:off x="3523488" y="2389632"/>
            <a:ext cx="195072" cy="24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4139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RECTANGLE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388352" y="3352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46E10BE-A737-4D88-9F1B-E0A469121E99}"/>
              </a:ext>
            </a:extLst>
          </p:cNvPr>
          <p:cNvCxnSpPr/>
          <p:nvPr/>
        </p:nvCxnSpPr>
        <p:spPr>
          <a:xfrm>
            <a:off x="3517392" y="363931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72451F0A-E5C5-465D-A8D9-E76DB46E5320}"/>
              </a:ext>
            </a:extLst>
          </p:cNvPr>
          <p:cNvSpPr txBox="1"/>
          <p:nvPr/>
        </p:nvSpPr>
        <p:spPr>
          <a:xfrm>
            <a:off x="3190558" y="3431607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9F59034-0A63-42FA-AAFA-CDAB98469E0D}"/>
              </a:ext>
            </a:extLst>
          </p:cNvPr>
          <p:cNvCxnSpPr>
            <a:cxnSpLocks/>
          </p:cNvCxnSpPr>
          <p:nvPr/>
        </p:nvCxnSpPr>
        <p:spPr>
          <a:xfrm flipV="1">
            <a:off x="3523488" y="2389632"/>
            <a:ext cx="0" cy="1261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477C4FA-BD41-4B9C-A831-65BB487F28D4}"/>
              </a:ext>
            </a:extLst>
          </p:cNvPr>
          <p:cNvSpPr txBox="1"/>
          <p:nvPr/>
        </p:nvSpPr>
        <p:spPr>
          <a:xfrm>
            <a:off x="1743456" y="975360"/>
            <a:ext cx="5409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rectangle RSTU tel que RS = 10 cm et ST = 3 cm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A93F9F-C9B1-BAFF-F0C4-E253B4CD3BF5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6238548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38B34A0-338A-4D8B-9D9B-B53CF3158F48}"/>
              </a:ext>
            </a:extLst>
          </p:cNvPr>
          <p:cNvSpPr txBox="1"/>
          <p:nvPr/>
        </p:nvSpPr>
        <p:spPr>
          <a:xfrm>
            <a:off x="4406374" y="2842351"/>
            <a:ext cx="31261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CARRE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4B1FD13-4F91-F2E3-1D20-4DD8E298B7A2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42750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450815" y="2655066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16916" y="3955055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349826"/>
            <a:ext cx="217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côtés égaux.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E86A2BA-4290-4D21-B56A-461D8D4839C5}"/>
              </a:ext>
            </a:extLst>
          </p:cNvPr>
          <p:cNvSpPr txBox="1"/>
          <p:nvPr/>
        </p:nvSpPr>
        <p:spPr>
          <a:xfrm>
            <a:off x="11170567" y="7711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6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9D2488D-52D9-41B7-9D7B-28D62C32F0AF}"/>
              </a:ext>
            </a:extLst>
          </p:cNvPr>
          <p:cNvGrpSpPr/>
          <p:nvPr/>
        </p:nvGrpSpPr>
        <p:grpSpPr>
          <a:xfrm>
            <a:off x="545117" y="383240"/>
            <a:ext cx="1876758" cy="1800000"/>
            <a:chOff x="545117" y="383240"/>
            <a:chExt cx="1876758" cy="1800000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19765CE9-1D0D-4E3C-9383-57AF29BC61E1}"/>
                </a:ext>
              </a:extLst>
            </p:cNvPr>
            <p:cNvGrpSpPr/>
            <p:nvPr/>
          </p:nvGrpSpPr>
          <p:grpSpPr>
            <a:xfrm>
              <a:off x="650947" y="383240"/>
              <a:ext cx="1655956" cy="1800000"/>
              <a:chOff x="833610" y="407624"/>
              <a:chExt cx="5530468" cy="2058318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D972BC4-7B18-4FBF-AB74-AA93A38C063A}"/>
                  </a:ext>
                </a:extLst>
              </p:cNvPr>
              <p:cNvSpPr/>
              <p:nvPr/>
            </p:nvSpPr>
            <p:spPr>
              <a:xfrm>
                <a:off x="833610" y="1997647"/>
                <a:ext cx="953453" cy="2901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24EAB49-B87B-42BB-9698-103285784B76}"/>
                  </a:ext>
                </a:extLst>
              </p:cNvPr>
              <p:cNvSpPr/>
              <p:nvPr/>
            </p:nvSpPr>
            <p:spPr>
              <a:xfrm>
                <a:off x="5540000" y="1972451"/>
                <a:ext cx="824078" cy="29334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0BCAE54-B4B0-4669-8124-37DE07412ECD}"/>
                  </a:ext>
                </a:extLst>
              </p:cNvPr>
              <p:cNvSpPr/>
              <p:nvPr/>
            </p:nvSpPr>
            <p:spPr>
              <a:xfrm>
                <a:off x="5503206" y="593073"/>
                <a:ext cx="851691" cy="34635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46E806E-69B0-4D08-B722-13F125A16EFE}"/>
                  </a:ext>
                </a:extLst>
              </p:cNvPr>
              <p:cNvSpPr/>
              <p:nvPr/>
            </p:nvSpPr>
            <p:spPr>
              <a:xfrm>
                <a:off x="848298" y="605927"/>
                <a:ext cx="791589" cy="29570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81BC16A-019C-419C-9E3D-A524AD7D5737}"/>
                  </a:ext>
                </a:extLst>
              </p:cNvPr>
              <p:cNvSpPr/>
              <p:nvPr/>
            </p:nvSpPr>
            <p:spPr>
              <a:xfrm>
                <a:off x="837282" y="594911"/>
                <a:ext cx="5519451" cy="168558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77B88404-79A3-4CD5-B27A-590DBF3DEA44}"/>
                  </a:ext>
                </a:extLst>
              </p:cNvPr>
              <p:cNvCxnSpPr/>
              <p:nvPr/>
            </p:nvCxnSpPr>
            <p:spPr>
              <a:xfrm>
                <a:off x="3503364" y="407624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F2EBEFCC-4808-4786-897F-8C3B27783484}"/>
                  </a:ext>
                </a:extLst>
              </p:cNvPr>
              <p:cNvCxnSpPr/>
              <p:nvPr/>
            </p:nvCxnSpPr>
            <p:spPr>
              <a:xfrm>
                <a:off x="3743899" y="2091368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2BB9B347-FF72-4040-AC74-EE43CA88BFBB}"/>
                </a:ext>
              </a:extLst>
            </p:cNvPr>
            <p:cNvCxnSpPr>
              <a:cxnSpLocks/>
            </p:cNvCxnSpPr>
            <p:nvPr/>
          </p:nvCxnSpPr>
          <p:spPr>
            <a:xfrm>
              <a:off x="545117" y="1141567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196CC731-ED01-4016-81C9-8DEDC5E13CD2}"/>
                </a:ext>
              </a:extLst>
            </p:cNvPr>
            <p:cNvCxnSpPr>
              <a:cxnSpLocks/>
            </p:cNvCxnSpPr>
            <p:nvPr/>
          </p:nvCxnSpPr>
          <p:spPr>
            <a:xfrm>
              <a:off x="2151744" y="1227865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C85F25A1-F3CB-4303-AA68-C8A78C86753B}"/>
              </a:ext>
            </a:extLst>
          </p:cNvPr>
          <p:cNvGrpSpPr/>
          <p:nvPr/>
        </p:nvGrpSpPr>
        <p:grpSpPr>
          <a:xfrm rot="2714651">
            <a:off x="607546" y="3047486"/>
            <a:ext cx="2880000" cy="2880000"/>
            <a:chOff x="607546" y="3047486"/>
            <a:chExt cx="1935514" cy="1800000"/>
          </a:xfrm>
        </p:grpSpPr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055713E9-FDCA-4AFD-B562-1EF695C27BA7}"/>
                </a:ext>
              </a:extLst>
            </p:cNvPr>
            <p:cNvGrpSpPr/>
            <p:nvPr/>
          </p:nvGrpSpPr>
          <p:grpSpPr>
            <a:xfrm>
              <a:off x="737245" y="3047486"/>
              <a:ext cx="1655956" cy="1800000"/>
              <a:chOff x="833610" y="407624"/>
              <a:chExt cx="5530468" cy="205831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93AEAF4-EDBE-4DE3-9FF3-6679654BB33C}"/>
                  </a:ext>
                </a:extLst>
              </p:cNvPr>
              <p:cNvSpPr/>
              <p:nvPr/>
            </p:nvSpPr>
            <p:spPr>
              <a:xfrm>
                <a:off x="833610" y="1997647"/>
                <a:ext cx="953453" cy="2901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BE13B4A-D4A9-4A0E-9D72-05A3B219402B}"/>
                  </a:ext>
                </a:extLst>
              </p:cNvPr>
              <p:cNvSpPr/>
              <p:nvPr/>
            </p:nvSpPr>
            <p:spPr>
              <a:xfrm>
                <a:off x="5540000" y="1972451"/>
                <a:ext cx="824078" cy="29334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5D100C6-BCAD-48D5-B901-CCE914A45424}"/>
                  </a:ext>
                </a:extLst>
              </p:cNvPr>
              <p:cNvSpPr/>
              <p:nvPr/>
            </p:nvSpPr>
            <p:spPr>
              <a:xfrm>
                <a:off x="5503206" y="593073"/>
                <a:ext cx="851691" cy="34635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9D94C3D-FC24-4CE4-BA2D-E2594D71FA33}"/>
                  </a:ext>
                </a:extLst>
              </p:cNvPr>
              <p:cNvSpPr/>
              <p:nvPr/>
            </p:nvSpPr>
            <p:spPr>
              <a:xfrm>
                <a:off x="848298" y="605927"/>
                <a:ext cx="791589" cy="29570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926181-4B60-434F-9931-69BEEED6983E}"/>
                  </a:ext>
                </a:extLst>
              </p:cNvPr>
              <p:cNvSpPr/>
              <p:nvPr/>
            </p:nvSpPr>
            <p:spPr>
              <a:xfrm>
                <a:off x="837282" y="594911"/>
                <a:ext cx="5519451" cy="168558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F089E5D4-AA54-41EF-8949-96808742D79D}"/>
                  </a:ext>
                </a:extLst>
              </p:cNvPr>
              <p:cNvCxnSpPr/>
              <p:nvPr/>
            </p:nvCxnSpPr>
            <p:spPr>
              <a:xfrm>
                <a:off x="3503364" y="407624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14FBD314-B327-4183-9F41-3E4DE2AFA7F3}"/>
                  </a:ext>
                </a:extLst>
              </p:cNvPr>
              <p:cNvCxnSpPr/>
              <p:nvPr/>
            </p:nvCxnSpPr>
            <p:spPr>
              <a:xfrm>
                <a:off x="3743899" y="2091368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2B945D76-B056-444D-B148-96DD3ABD61FC}"/>
                </a:ext>
              </a:extLst>
            </p:cNvPr>
            <p:cNvCxnSpPr>
              <a:cxnSpLocks/>
            </p:cNvCxnSpPr>
            <p:nvPr/>
          </p:nvCxnSpPr>
          <p:spPr>
            <a:xfrm>
              <a:off x="2272929" y="3982082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EC9FE556-7DFA-4581-B973-025DC26EFBC3}"/>
                </a:ext>
              </a:extLst>
            </p:cNvPr>
            <p:cNvCxnSpPr>
              <a:cxnSpLocks/>
            </p:cNvCxnSpPr>
            <p:nvPr/>
          </p:nvCxnSpPr>
          <p:spPr>
            <a:xfrm>
              <a:off x="607546" y="3969229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87AE59B9-C555-67EE-EB3E-BFADB3D2F8CA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4966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6DC511E4-FDA8-4E82-8714-31F8F0B522BA}"/>
              </a:ext>
            </a:extLst>
          </p:cNvPr>
          <p:cNvSpPr txBox="1"/>
          <p:nvPr/>
        </p:nvSpPr>
        <p:spPr>
          <a:xfrm>
            <a:off x="6830458" y="110168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1AAE6DD-8BBB-49AE-913A-74099FD2A604}"/>
              </a:ext>
            </a:extLst>
          </p:cNvPr>
          <p:cNvSpPr txBox="1"/>
          <p:nvPr/>
        </p:nvSpPr>
        <p:spPr>
          <a:xfrm>
            <a:off x="4450815" y="2655066"/>
            <a:ext cx="7557197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Dans la famille des quadrilatères, 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934C8BA-EEF6-47BB-9356-6E49F1C092AF}"/>
              </a:ext>
            </a:extLst>
          </p:cNvPr>
          <p:cNvSpPr txBox="1"/>
          <p:nvPr/>
        </p:nvSpPr>
        <p:spPr>
          <a:xfrm>
            <a:off x="4516916" y="3955055"/>
            <a:ext cx="22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angles droits.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EA8A47E-9AE9-435D-A3B6-93F8ED82CC72}"/>
              </a:ext>
            </a:extLst>
          </p:cNvPr>
          <p:cNvSpPr txBox="1"/>
          <p:nvPr/>
        </p:nvSpPr>
        <p:spPr>
          <a:xfrm>
            <a:off x="4559147" y="4349826"/>
            <a:ext cx="2173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4 côtés égaux.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9D2488D-52D9-41B7-9D7B-28D62C32F0AF}"/>
              </a:ext>
            </a:extLst>
          </p:cNvPr>
          <p:cNvGrpSpPr/>
          <p:nvPr/>
        </p:nvGrpSpPr>
        <p:grpSpPr>
          <a:xfrm>
            <a:off x="545117" y="383240"/>
            <a:ext cx="3600000" cy="3600000"/>
            <a:chOff x="545117" y="383240"/>
            <a:chExt cx="1876758" cy="1800000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19765CE9-1D0D-4E3C-9383-57AF29BC61E1}"/>
                </a:ext>
              </a:extLst>
            </p:cNvPr>
            <p:cNvGrpSpPr/>
            <p:nvPr/>
          </p:nvGrpSpPr>
          <p:grpSpPr>
            <a:xfrm>
              <a:off x="650947" y="383240"/>
              <a:ext cx="1655956" cy="1800000"/>
              <a:chOff x="833610" y="407624"/>
              <a:chExt cx="5530468" cy="2058318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D972BC4-7B18-4FBF-AB74-AA93A38C063A}"/>
                  </a:ext>
                </a:extLst>
              </p:cNvPr>
              <p:cNvSpPr/>
              <p:nvPr/>
            </p:nvSpPr>
            <p:spPr>
              <a:xfrm>
                <a:off x="833610" y="1997647"/>
                <a:ext cx="953453" cy="2901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24EAB49-B87B-42BB-9698-103285784B76}"/>
                  </a:ext>
                </a:extLst>
              </p:cNvPr>
              <p:cNvSpPr/>
              <p:nvPr/>
            </p:nvSpPr>
            <p:spPr>
              <a:xfrm>
                <a:off x="5540000" y="1972451"/>
                <a:ext cx="824078" cy="29334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0BCAE54-B4B0-4669-8124-37DE07412ECD}"/>
                  </a:ext>
                </a:extLst>
              </p:cNvPr>
              <p:cNvSpPr/>
              <p:nvPr/>
            </p:nvSpPr>
            <p:spPr>
              <a:xfrm>
                <a:off x="5503206" y="593073"/>
                <a:ext cx="851691" cy="34635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46E806E-69B0-4D08-B722-13F125A16EFE}"/>
                  </a:ext>
                </a:extLst>
              </p:cNvPr>
              <p:cNvSpPr/>
              <p:nvPr/>
            </p:nvSpPr>
            <p:spPr>
              <a:xfrm>
                <a:off x="848298" y="605927"/>
                <a:ext cx="791589" cy="29570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81BC16A-019C-419C-9E3D-A524AD7D5737}"/>
                  </a:ext>
                </a:extLst>
              </p:cNvPr>
              <p:cNvSpPr/>
              <p:nvPr/>
            </p:nvSpPr>
            <p:spPr>
              <a:xfrm>
                <a:off x="837282" y="594911"/>
                <a:ext cx="5519451" cy="168558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77B88404-79A3-4CD5-B27A-590DBF3DEA44}"/>
                  </a:ext>
                </a:extLst>
              </p:cNvPr>
              <p:cNvCxnSpPr/>
              <p:nvPr/>
            </p:nvCxnSpPr>
            <p:spPr>
              <a:xfrm>
                <a:off x="3503364" y="407624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F2EBEFCC-4808-4786-897F-8C3B27783484}"/>
                  </a:ext>
                </a:extLst>
              </p:cNvPr>
              <p:cNvCxnSpPr/>
              <p:nvPr/>
            </p:nvCxnSpPr>
            <p:spPr>
              <a:xfrm>
                <a:off x="3743899" y="2091368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2BB9B347-FF72-4040-AC74-EE43CA88BFBB}"/>
                </a:ext>
              </a:extLst>
            </p:cNvPr>
            <p:cNvCxnSpPr>
              <a:cxnSpLocks/>
            </p:cNvCxnSpPr>
            <p:nvPr/>
          </p:nvCxnSpPr>
          <p:spPr>
            <a:xfrm>
              <a:off x="545117" y="1141567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196CC731-ED01-4016-81C9-8DEDC5E13CD2}"/>
                </a:ext>
              </a:extLst>
            </p:cNvPr>
            <p:cNvCxnSpPr>
              <a:cxnSpLocks/>
            </p:cNvCxnSpPr>
            <p:nvPr/>
          </p:nvCxnSpPr>
          <p:spPr>
            <a:xfrm>
              <a:off x="2151744" y="1227865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C85F25A1-F3CB-4303-AA68-C8A78C86753B}"/>
              </a:ext>
            </a:extLst>
          </p:cNvPr>
          <p:cNvGrpSpPr/>
          <p:nvPr/>
        </p:nvGrpSpPr>
        <p:grpSpPr>
          <a:xfrm rot="10274332">
            <a:off x="1546021" y="4481470"/>
            <a:ext cx="1080000" cy="1080000"/>
            <a:chOff x="607546" y="3047486"/>
            <a:chExt cx="1935514" cy="1800000"/>
          </a:xfrm>
        </p:grpSpPr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055713E9-FDCA-4AFD-B562-1EF695C27BA7}"/>
                </a:ext>
              </a:extLst>
            </p:cNvPr>
            <p:cNvGrpSpPr/>
            <p:nvPr/>
          </p:nvGrpSpPr>
          <p:grpSpPr>
            <a:xfrm>
              <a:off x="737245" y="3047486"/>
              <a:ext cx="1655956" cy="1800000"/>
              <a:chOff x="833610" y="407624"/>
              <a:chExt cx="5530468" cy="205831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93AEAF4-EDBE-4DE3-9FF3-6679654BB33C}"/>
                  </a:ext>
                </a:extLst>
              </p:cNvPr>
              <p:cNvSpPr/>
              <p:nvPr/>
            </p:nvSpPr>
            <p:spPr>
              <a:xfrm>
                <a:off x="833610" y="1997647"/>
                <a:ext cx="953453" cy="2901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BE13B4A-D4A9-4A0E-9D72-05A3B219402B}"/>
                  </a:ext>
                </a:extLst>
              </p:cNvPr>
              <p:cNvSpPr/>
              <p:nvPr/>
            </p:nvSpPr>
            <p:spPr>
              <a:xfrm>
                <a:off x="5540000" y="1972451"/>
                <a:ext cx="824078" cy="29334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5D100C6-BCAD-48D5-B901-CCE914A45424}"/>
                  </a:ext>
                </a:extLst>
              </p:cNvPr>
              <p:cNvSpPr/>
              <p:nvPr/>
            </p:nvSpPr>
            <p:spPr>
              <a:xfrm>
                <a:off x="5503206" y="593073"/>
                <a:ext cx="851691" cy="34635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9D94C3D-FC24-4CE4-BA2D-E2594D71FA33}"/>
                  </a:ext>
                </a:extLst>
              </p:cNvPr>
              <p:cNvSpPr/>
              <p:nvPr/>
            </p:nvSpPr>
            <p:spPr>
              <a:xfrm>
                <a:off x="848298" y="605927"/>
                <a:ext cx="791589" cy="29570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926181-4B60-434F-9931-69BEEED6983E}"/>
                  </a:ext>
                </a:extLst>
              </p:cNvPr>
              <p:cNvSpPr/>
              <p:nvPr/>
            </p:nvSpPr>
            <p:spPr>
              <a:xfrm>
                <a:off x="837282" y="594911"/>
                <a:ext cx="5519451" cy="168558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F089E5D4-AA54-41EF-8949-96808742D79D}"/>
                  </a:ext>
                </a:extLst>
              </p:cNvPr>
              <p:cNvCxnSpPr/>
              <p:nvPr/>
            </p:nvCxnSpPr>
            <p:spPr>
              <a:xfrm>
                <a:off x="3503364" y="407624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14FBD314-B327-4183-9F41-3E4DE2AFA7F3}"/>
                  </a:ext>
                </a:extLst>
              </p:cNvPr>
              <p:cNvCxnSpPr/>
              <p:nvPr/>
            </p:nvCxnSpPr>
            <p:spPr>
              <a:xfrm>
                <a:off x="3743899" y="2091368"/>
                <a:ext cx="297456" cy="37457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2B945D76-B056-444D-B148-96DD3ABD61FC}"/>
                </a:ext>
              </a:extLst>
            </p:cNvPr>
            <p:cNvCxnSpPr>
              <a:cxnSpLocks/>
            </p:cNvCxnSpPr>
            <p:nvPr/>
          </p:nvCxnSpPr>
          <p:spPr>
            <a:xfrm>
              <a:off x="2272929" y="3982082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EC9FE556-7DFA-4581-B973-025DC26EFBC3}"/>
                </a:ext>
              </a:extLst>
            </p:cNvPr>
            <p:cNvCxnSpPr>
              <a:cxnSpLocks/>
            </p:cNvCxnSpPr>
            <p:nvPr/>
          </p:nvCxnSpPr>
          <p:spPr>
            <a:xfrm>
              <a:off x="607546" y="3969229"/>
              <a:ext cx="270131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ZoneTexte 31">
            <a:extLst>
              <a:ext uri="{FF2B5EF4-FFF2-40B4-BE49-F238E27FC236}">
                <a16:creationId xmlns:a16="http://schemas.microsoft.com/office/drawing/2014/main" id="{8D422E43-91C6-F2DE-4697-3F26F8BBE51C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1141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4039AD5A-5E44-41D9-8CBB-83422DE4725F}"/>
              </a:ext>
            </a:extLst>
          </p:cNvPr>
          <p:cNvGrpSpPr/>
          <p:nvPr/>
        </p:nvGrpSpPr>
        <p:grpSpPr>
          <a:xfrm>
            <a:off x="1327759" y="727031"/>
            <a:ext cx="7970207" cy="5954752"/>
            <a:chOff x="1327759" y="727031"/>
            <a:chExt cx="7970207" cy="5954752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AFAB36BF-5540-4B4E-9CEF-96CED6867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7759" y="727031"/>
              <a:ext cx="7970207" cy="595475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5F12DC3-0088-43C5-B25F-701FB26A02F2}"/>
                </a:ext>
              </a:extLst>
            </p:cNvPr>
            <p:cNvSpPr/>
            <p:nvPr/>
          </p:nvSpPr>
          <p:spPr>
            <a:xfrm>
              <a:off x="2179529" y="6275540"/>
              <a:ext cx="1478071" cy="2505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8761E41E-B127-4F97-AF96-CAF98B275859}"/>
              </a:ext>
            </a:extLst>
          </p:cNvPr>
          <p:cNvSpPr txBox="1"/>
          <p:nvPr/>
        </p:nvSpPr>
        <p:spPr>
          <a:xfrm>
            <a:off x="1608463" y="264405"/>
            <a:ext cx="5799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Trions ces figures</a:t>
            </a:r>
            <a:r>
              <a:rPr lang="fr-FR" sz="2000" b="1" dirty="0"/>
              <a:t>: est-ce que ce sont des polygones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0218246-8C0C-4A9F-889F-CC64E88D17B6}"/>
              </a:ext>
            </a:extLst>
          </p:cNvPr>
          <p:cNvSpPr txBox="1"/>
          <p:nvPr/>
        </p:nvSpPr>
        <p:spPr>
          <a:xfrm>
            <a:off x="2577947" y="1608463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B08DF-E53F-48DC-AF73-1A1D20E41E08}"/>
              </a:ext>
            </a:extLst>
          </p:cNvPr>
          <p:cNvSpPr txBox="1"/>
          <p:nvPr/>
        </p:nvSpPr>
        <p:spPr>
          <a:xfrm>
            <a:off x="7831157" y="1573576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AD4E32F-FE63-41A2-A312-6BE6415E9A07}"/>
              </a:ext>
            </a:extLst>
          </p:cNvPr>
          <p:cNvSpPr txBox="1"/>
          <p:nvPr/>
        </p:nvSpPr>
        <p:spPr>
          <a:xfrm>
            <a:off x="5229340" y="1604791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8CA35A1-F00D-4E56-A2B9-E27A157AE6A3}"/>
              </a:ext>
            </a:extLst>
          </p:cNvPr>
          <p:cNvSpPr txBox="1"/>
          <p:nvPr/>
        </p:nvSpPr>
        <p:spPr>
          <a:xfrm>
            <a:off x="1902372" y="557657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16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05EC05-F5DE-459D-A791-7864BE581E78}"/>
              </a:ext>
            </a:extLst>
          </p:cNvPr>
          <p:cNvSpPr txBox="1"/>
          <p:nvPr/>
        </p:nvSpPr>
        <p:spPr>
          <a:xfrm>
            <a:off x="7902766" y="3540087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C63202-2DBB-4DE3-90E1-5814075ECF64}"/>
              </a:ext>
            </a:extLst>
          </p:cNvPr>
          <p:cNvSpPr txBox="1"/>
          <p:nvPr/>
        </p:nvSpPr>
        <p:spPr>
          <a:xfrm>
            <a:off x="5521286" y="378062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4820D3C-91C5-4F03-B1D6-6F24C2621A63}"/>
              </a:ext>
            </a:extLst>
          </p:cNvPr>
          <p:cNvSpPr txBox="1"/>
          <p:nvPr/>
        </p:nvSpPr>
        <p:spPr>
          <a:xfrm>
            <a:off x="2420090" y="3650206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C289A9-3506-4253-8E62-F054692A9BDF}"/>
              </a:ext>
            </a:extLst>
          </p:cNvPr>
          <p:cNvSpPr txBox="1"/>
          <p:nvPr/>
        </p:nvSpPr>
        <p:spPr>
          <a:xfrm>
            <a:off x="5243175" y="545702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17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9F7D82F-53A0-408E-BFA8-916932E69B45}"/>
              </a:ext>
            </a:extLst>
          </p:cNvPr>
          <p:cNvSpPr txBox="1"/>
          <p:nvPr/>
        </p:nvSpPr>
        <p:spPr>
          <a:xfrm>
            <a:off x="7560036" y="5564172"/>
            <a:ext cx="68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128101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D252EF4-0CAD-46B7-BB7F-E2523E4E0F4D}"/>
              </a:ext>
            </a:extLst>
          </p:cNvPr>
          <p:cNvSpPr txBox="1"/>
          <p:nvPr/>
        </p:nvSpPr>
        <p:spPr>
          <a:xfrm>
            <a:off x="2097758" y="175976"/>
            <a:ext cx="3857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dirty="0"/>
              <a:t>DONC, UN CARRE, C’EST QUOI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3AB759-B129-4CD3-9CB3-F03C8017D714}"/>
              </a:ext>
            </a:extLst>
          </p:cNvPr>
          <p:cNvSpPr txBox="1"/>
          <p:nvPr/>
        </p:nvSpPr>
        <p:spPr>
          <a:xfrm>
            <a:off x="2775369" y="937315"/>
            <a:ext cx="18832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POLYGONE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8A0F58D-32B9-4DD0-AF10-739FBBC107F0}"/>
              </a:ext>
            </a:extLst>
          </p:cNvPr>
          <p:cNvCxnSpPr>
            <a:cxnSpLocks/>
          </p:cNvCxnSpPr>
          <p:nvPr/>
        </p:nvCxnSpPr>
        <p:spPr>
          <a:xfrm>
            <a:off x="3800966" y="1429162"/>
            <a:ext cx="0" cy="728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7FA7864C-48DD-4DC1-89AB-D6B8899F4791}"/>
              </a:ext>
            </a:extLst>
          </p:cNvPr>
          <p:cNvSpPr txBox="1"/>
          <p:nvPr/>
        </p:nvSpPr>
        <p:spPr>
          <a:xfrm>
            <a:off x="2584704" y="2243328"/>
            <a:ext cx="24152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200" b="1" dirty="0"/>
              <a:t>UN QUADRILATERE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213C2304-23AE-45EF-B720-1D241452B5A3}"/>
              </a:ext>
            </a:extLst>
          </p:cNvPr>
          <p:cNvGrpSpPr/>
          <p:nvPr/>
        </p:nvGrpSpPr>
        <p:grpSpPr>
          <a:xfrm>
            <a:off x="5041392" y="1862328"/>
            <a:ext cx="6906768" cy="1075944"/>
            <a:chOff x="5090160" y="2337816"/>
            <a:chExt cx="6906768" cy="1075944"/>
          </a:xfrm>
        </p:grpSpPr>
        <p:pic>
          <p:nvPicPr>
            <p:cNvPr id="12" name="Graphique 11" descr="Avertissement">
              <a:extLst>
                <a:ext uri="{FF2B5EF4-FFF2-40B4-BE49-F238E27FC236}">
                  <a16:creationId xmlns:a16="http://schemas.microsoft.com/office/drawing/2014/main" id="{926E84E1-6178-4B30-B767-B647D0F70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90160" y="2337816"/>
              <a:ext cx="1075944" cy="1075944"/>
            </a:xfrm>
            <a:prstGeom prst="rect">
              <a:avLst/>
            </a:prstGeom>
          </p:spPr>
        </p:pic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979D03B-C16D-4D96-BDF6-C9E8B0727669}"/>
                </a:ext>
              </a:extLst>
            </p:cNvPr>
            <p:cNvSpPr txBox="1"/>
            <p:nvPr/>
          </p:nvSpPr>
          <p:spPr>
            <a:xfrm>
              <a:off x="6205728" y="2670048"/>
              <a:ext cx="5791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00" b="1" dirty="0">
                  <a:solidFill>
                    <a:srgbClr val="FF0000"/>
                  </a:solidFill>
                </a:rPr>
                <a:t>CE N’EST PAS N’IMPORTE QUEL QUADRILATERE !</a:t>
              </a:r>
            </a:p>
          </p:txBody>
        </p:sp>
      </p:grp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4184760-4DE2-4585-A130-3DE73D0B6755}"/>
              </a:ext>
            </a:extLst>
          </p:cNvPr>
          <p:cNvCxnSpPr>
            <a:cxnSpLocks/>
          </p:cNvCxnSpPr>
          <p:nvPr/>
        </p:nvCxnSpPr>
        <p:spPr>
          <a:xfrm flipH="1">
            <a:off x="2755392" y="2703226"/>
            <a:ext cx="759062" cy="1112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34704F6-3387-4B76-9293-FEB48AAE3F49}"/>
              </a:ext>
            </a:extLst>
          </p:cNvPr>
          <p:cNvSpPr txBox="1"/>
          <p:nvPr/>
        </p:nvSpPr>
        <p:spPr>
          <a:xfrm>
            <a:off x="743712" y="3828288"/>
            <a:ext cx="2414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ANGLES DROITS</a:t>
            </a: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D32A294D-92F2-4E87-A1E5-99435DF7E301}"/>
              </a:ext>
            </a:extLst>
          </p:cNvPr>
          <p:cNvCxnSpPr>
            <a:cxnSpLocks/>
          </p:cNvCxnSpPr>
          <p:nvPr/>
        </p:nvCxnSpPr>
        <p:spPr>
          <a:xfrm>
            <a:off x="4203302" y="2672746"/>
            <a:ext cx="917338" cy="1131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037936C9-9629-478A-9AF7-A243ED1A100B}"/>
              </a:ext>
            </a:extLst>
          </p:cNvPr>
          <p:cNvSpPr txBox="1"/>
          <p:nvPr/>
        </p:nvSpPr>
        <p:spPr>
          <a:xfrm>
            <a:off x="4492752" y="3834384"/>
            <a:ext cx="4126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FF0000"/>
                </a:solidFill>
              </a:rPr>
              <a:t>4 COTES EGAUX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4195B7-3AFB-4115-88A4-DFF7F9FB6461}"/>
              </a:ext>
            </a:extLst>
          </p:cNvPr>
          <p:cNvSpPr/>
          <p:nvPr/>
        </p:nvSpPr>
        <p:spPr>
          <a:xfrm>
            <a:off x="2674749" y="4450667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EBBFCE-1CF0-4555-9A9D-18B81FCA64D8}"/>
              </a:ext>
            </a:extLst>
          </p:cNvPr>
          <p:cNvSpPr/>
          <p:nvPr/>
        </p:nvSpPr>
        <p:spPr>
          <a:xfrm>
            <a:off x="4559221" y="4439650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7CDCCE-805E-4FE6-9E4F-71D6903B7470}"/>
              </a:ext>
            </a:extLst>
          </p:cNvPr>
          <p:cNvSpPr/>
          <p:nvPr/>
        </p:nvSpPr>
        <p:spPr>
          <a:xfrm>
            <a:off x="4566713" y="6327794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F0A926-585A-4D28-AF04-EE4895303C73}"/>
              </a:ext>
            </a:extLst>
          </p:cNvPr>
          <p:cNvSpPr/>
          <p:nvPr/>
        </p:nvSpPr>
        <p:spPr>
          <a:xfrm>
            <a:off x="2663731" y="6360845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6AEA95-4EA2-46B1-BAC4-F01C60DDCD3F}"/>
              </a:ext>
            </a:extLst>
          </p:cNvPr>
          <p:cNvSpPr/>
          <p:nvPr/>
        </p:nvSpPr>
        <p:spPr>
          <a:xfrm>
            <a:off x="2681065" y="4434657"/>
            <a:ext cx="2160000" cy="2160000"/>
          </a:xfrm>
          <a:prstGeom prst="rect">
            <a:avLst/>
          </a:prstGeom>
          <a:noFill/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E11A4B5A-5AD9-4F8C-8897-886978BB2F85}"/>
              </a:ext>
            </a:extLst>
          </p:cNvPr>
          <p:cNvGrpSpPr/>
          <p:nvPr/>
        </p:nvGrpSpPr>
        <p:grpSpPr>
          <a:xfrm>
            <a:off x="2677539" y="4251786"/>
            <a:ext cx="2160000" cy="360000"/>
            <a:chOff x="1719072" y="4952313"/>
            <a:chExt cx="5303520" cy="387783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096886DE-286C-47C6-BE18-4A2EB4D7046E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73910C8A-54B9-4871-B22E-207B45F7E076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20ED4B71-E21A-45CF-A5E4-F90FBB34321C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6CD27F3-277D-4C8E-97C2-75C40323F0D0}"/>
              </a:ext>
            </a:extLst>
          </p:cNvPr>
          <p:cNvGrpSpPr/>
          <p:nvPr/>
        </p:nvGrpSpPr>
        <p:grpSpPr>
          <a:xfrm>
            <a:off x="2661600" y="6393098"/>
            <a:ext cx="2160000" cy="387783"/>
            <a:chOff x="1719072" y="4952313"/>
            <a:chExt cx="5303520" cy="38778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5E296866-7CD1-4FE7-9BF2-963764B8EED6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C504626C-993F-44E9-B827-ED1EED3C6840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6FFEFBFD-1675-4A6D-9798-AB53B7A49E8E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38B652D4-4EA9-489A-B913-98768221F037}"/>
              </a:ext>
            </a:extLst>
          </p:cNvPr>
          <p:cNvGrpSpPr/>
          <p:nvPr/>
        </p:nvGrpSpPr>
        <p:grpSpPr>
          <a:xfrm rot="5400000">
            <a:off x="3759390" y="5336587"/>
            <a:ext cx="2196000" cy="360000"/>
            <a:chOff x="1719072" y="4952313"/>
            <a:chExt cx="5303520" cy="387783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F722E0F9-9299-4EE4-8EA4-6D52C3896314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E2C29238-A041-401C-AB14-54D705349A3A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83F9A8F0-524B-4DE6-B224-0071AF098E58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371051B-FB65-4690-9E6F-428BB563D853}"/>
              </a:ext>
            </a:extLst>
          </p:cNvPr>
          <p:cNvGrpSpPr/>
          <p:nvPr/>
        </p:nvGrpSpPr>
        <p:grpSpPr>
          <a:xfrm rot="5400000">
            <a:off x="1587231" y="5334751"/>
            <a:ext cx="2196000" cy="360000"/>
            <a:chOff x="1719072" y="4952313"/>
            <a:chExt cx="5303520" cy="387783"/>
          </a:xfrm>
        </p:grpSpPr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A484CF27-6B97-4679-A1B1-37CA40837A6E}"/>
                </a:ext>
              </a:extLst>
            </p:cNvPr>
            <p:cNvCxnSpPr/>
            <p:nvPr/>
          </p:nvCxnSpPr>
          <p:spPr>
            <a:xfrm>
              <a:off x="1719072" y="5157216"/>
              <a:ext cx="5303520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7254E9B5-B13B-406F-A50A-383DB1992D71}"/>
                </a:ext>
              </a:extLst>
            </p:cNvPr>
            <p:cNvCxnSpPr>
              <a:cxnSpLocks/>
            </p:cNvCxnSpPr>
            <p:nvPr/>
          </p:nvCxnSpPr>
          <p:spPr>
            <a:xfrm>
              <a:off x="3940678" y="498279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885EE508-65E4-4F7D-8335-8936838072AC}"/>
                </a:ext>
              </a:extLst>
            </p:cNvPr>
            <p:cNvCxnSpPr>
              <a:cxnSpLocks/>
            </p:cNvCxnSpPr>
            <p:nvPr/>
          </p:nvCxnSpPr>
          <p:spPr>
            <a:xfrm>
              <a:off x="4032118" y="4952313"/>
              <a:ext cx="326522" cy="35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ZoneTexte 37">
            <a:extLst>
              <a:ext uri="{FF2B5EF4-FFF2-40B4-BE49-F238E27FC236}">
                <a16:creationId xmlns:a16="http://schemas.microsoft.com/office/drawing/2014/main" id="{3AD9AD30-72D3-B813-E52A-876FF972942A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3074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7" grpId="0"/>
      <p:bldP spid="20" grpId="0"/>
      <p:bldP spid="22" grpId="0" animBg="1"/>
      <p:bldP spid="23" grpId="0" animBg="1"/>
      <p:bldP spid="24" grpId="0" animBg="1"/>
      <p:bldP spid="25" grpId="0" animBg="1"/>
      <p:bldP spid="2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63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ABCD de 5 cm de côté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FAF5E8-55B2-FA61-5854-5522DDB7B311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7624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63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ABCD de 5 cm de côté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7485" y="4579798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2956560" y="5894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766659" cy="741188"/>
            <a:chOff x="7863840" y="1450848"/>
            <a:chExt cx="2766659" cy="741188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015728" y="1834896"/>
              <a:ext cx="614771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C6E21BCF-7EC2-99BD-5E63-39FE4206DCEC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97674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63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ABCD de 5 cm de côté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4165270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2956560" y="5894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766659" cy="741188"/>
            <a:chOff x="7863840" y="1450848"/>
            <a:chExt cx="2766659" cy="741188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015728" y="1834896"/>
              <a:ext cx="614771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F47CFAD-3303-2340-CAA1-355F44626235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3694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7F4C8EED-A762-4B25-9B81-2530B0E39334}"/>
              </a:ext>
            </a:extLst>
          </p:cNvPr>
          <p:cNvSpPr/>
          <p:nvPr/>
        </p:nvSpPr>
        <p:spPr>
          <a:xfrm>
            <a:off x="3528997" y="238529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95638A-B13E-4B7C-8622-C5E206C127BE}"/>
              </a:ext>
            </a:extLst>
          </p:cNvPr>
          <p:cNvSpPr/>
          <p:nvPr/>
        </p:nvSpPr>
        <p:spPr>
          <a:xfrm>
            <a:off x="352899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CA19556-192F-407B-A364-48A62DA9A52B}"/>
              </a:ext>
            </a:extLst>
          </p:cNvPr>
          <p:cNvSpPr/>
          <p:nvPr/>
        </p:nvSpPr>
        <p:spPr>
          <a:xfrm>
            <a:off x="712563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3F6B5D-852F-4E88-8A0F-2F07740E7DF7}"/>
              </a:ext>
            </a:extLst>
          </p:cNvPr>
          <p:cNvSpPr/>
          <p:nvPr/>
        </p:nvSpPr>
        <p:spPr>
          <a:xfrm>
            <a:off x="7131733" y="2391394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63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ABCD de 5 cm de côté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2956560" y="5894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 cm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F822783E-0C15-4D94-B89D-806D8D7E327C}"/>
              </a:ext>
            </a:extLst>
          </p:cNvPr>
          <p:cNvCxnSpPr/>
          <p:nvPr/>
        </p:nvCxnSpPr>
        <p:spPr>
          <a:xfrm rot="2714651">
            <a:off x="5384222" y="2170860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3101312B-A908-44A4-9885-15B3EB584226}"/>
              </a:ext>
            </a:extLst>
          </p:cNvPr>
          <p:cNvCxnSpPr/>
          <p:nvPr/>
        </p:nvCxnSpPr>
        <p:spPr>
          <a:xfrm rot="2714651">
            <a:off x="5164765" y="5962572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0BA2B4B-0335-4741-A954-798D84076D9E}"/>
              </a:ext>
            </a:extLst>
          </p:cNvPr>
          <p:cNvCxnSpPr>
            <a:cxnSpLocks/>
          </p:cNvCxnSpPr>
          <p:nvPr/>
        </p:nvCxnSpPr>
        <p:spPr>
          <a:xfrm flipH="1">
            <a:off x="3250606" y="3993402"/>
            <a:ext cx="41918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40BA1C9-A3E7-4962-8408-2523B12CEE7B}"/>
              </a:ext>
            </a:extLst>
          </p:cNvPr>
          <p:cNvCxnSpPr>
            <a:cxnSpLocks/>
          </p:cNvCxnSpPr>
          <p:nvPr/>
        </p:nvCxnSpPr>
        <p:spPr>
          <a:xfrm flipH="1">
            <a:off x="7176430" y="4151898"/>
            <a:ext cx="50453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FB639B4D-15BE-16D1-135D-66311D7D786E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597187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54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GRIS de 4 cm de côté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C5BF3FF-7FAC-491E-028D-04BD96641010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7410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7485" y="4579798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2956560" y="58948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748224" cy="741188"/>
            <a:chOff x="7863840" y="1450848"/>
            <a:chExt cx="2748224" cy="741188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015728" y="1834896"/>
              <a:ext cx="596336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7B6C749E-6BD8-4482-80AE-8D998DE1FA1B}"/>
              </a:ext>
            </a:extLst>
          </p:cNvPr>
          <p:cNvSpPr txBox="1"/>
          <p:nvPr/>
        </p:nvSpPr>
        <p:spPr>
          <a:xfrm>
            <a:off x="1743456" y="975360"/>
            <a:ext cx="354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GRIS de 4 cm de côté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536884C-777B-8AD7-E5FD-3CD606D5752B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9332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4165270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3151632" y="588264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943296" cy="728996"/>
            <a:chOff x="7863840" y="1450848"/>
            <a:chExt cx="2943296" cy="728996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210800" y="1822704"/>
              <a:ext cx="596336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A9161AD-1B2C-4AB4-9D5A-FDD50522D47E}"/>
              </a:ext>
            </a:extLst>
          </p:cNvPr>
          <p:cNvSpPr txBox="1"/>
          <p:nvPr/>
        </p:nvSpPr>
        <p:spPr>
          <a:xfrm>
            <a:off x="1743456" y="975360"/>
            <a:ext cx="354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GRIS de 4 cm de côté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5938DE1-397F-4A9A-75EB-DA4BE06BB0E9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89960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7F4C8EED-A762-4B25-9B81-2530B0E39334}"/>
              </a:ext>
            </a:extLst>
          </p:cNvPr>
          <p:cNvSpPr/>
          <p:nvPr/>
        </p:nvSpPr>
        <p:spPr>
          <a:xfrm>
            <a:off x="3528997" y="238529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95638A-B13E-4B7C-8622-C5E206C127BE}"/>
              </a:ext>
            </a:extLst>
          </p:cNvPr>
          <p:cNvSpPr/>
          <p:nvPr/>
        </p:nvSpPr>
        <p:spPr>
          <a:xfrm>
            <a:off x="352899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CA19556-192F-407B-A364-48A62DA9A52B}"/>
              </a:ext>
            </a:extLst>
          </p:cNvPr>
          <p:cNvSpPr/>
          <p:nvPr/>
        </p:nvSpPr>
        <p:spPr>
          <a:xfrm>
            <a:off x="712563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3F6B5D-852F-4E88-8A0F-2F07740E7DF7}"/>
              </a:ext>
            </a:extLst>
          </p:cNvPr>
          <p:cNvSpPr/>
          <p:nvPr/>
        </p:nvSpPr>
        <p:spPr>
          <a:xfrm>
            <a:off x="7131733" y="2391394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3127248" y="602894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cm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F822783E-0C15-4D94-B89D-806D8D7E327C}"/>
              </a:ext>
            </a:extLst>
          </p:cNvPr>
          <p:cNvCxnSpPr/>
          <p:nvPr/>
        </p:nvCxnSpPr>
        <p:spPr>
          <a:xfrm rot="2714651">
            <a:off x="5384222" y="2170860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3101312B-A908-44A4-9885-15B3EB584226}"/>
              </a:ext>
            </a:extLst>
          </p:cNvPr>
          <p:cNvCxnSpPr/>
          <p:nvPr/>
        </p:nvCxnSpPr>
        <p:spPr>
          <a:xfrm rot="2714651">
            <a:off x="5164765" y="5962572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0BA2B4B-0335-4741-A954-798D84076D9E}"/>
              </a:ext>
            </a:extLst>
          </p:cNvPr>
          <p:cNvCxnSpPr>
            <a:cxnSpLocks/>
          </p:cNvCxnSpPr>
          <p:nvPr/>
        </p:nvCxnSpPr>
        <p:spPr>
          <a:xfrm flipH="1">
            <a:off x="3250606" y="3993402"/>
            <a:ext cx="41918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40BA1C9-A3E7-4962-8408-2523B12CEE7B}"/>
              </a:ext>
            </a:extLst>
          </p:cNvPr>
          <p:cNvCxnSpPr>
            <a:cxnSpLocks/>
          </p:cNvCxnSpPr>
          <p:nvPr/>
        </p:nvCxnSpPr>
        <p:spPr>
          <a:xfrm flipH="1">
            <a:off x="7176430" y="4151898"/>
            <a:ext cx="50453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A6E440EF-ED5D-4EAC-87C5-22435BE797AF}"/>
              </a:ext>
            </a:extLst>
          </p:cNvPr>
          <p:cNvSpPr txBox="1"/>
          <p:nvPr/>
        </p:nvSpPr>
        <p:spPr>
          <a:xfrm>
            <a:off x="1743456" y="975360"/>
            <a:ext cx="354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GRIS de 4 cm de côté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EBDBC74-859A-859A-6AD8-255E8B56242F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6006994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86635D-7637-4A45-AD6E-CD1305E8110E}"/>
              </a:ext>
            </a:extLst>
          </p:cNvPr>
          <p:cNvSpPr txBox="1"/>
          <p:nvPr/>
        </p:nvSpPr>
        <p:spPr>
          <a:xfrm>
            <a:off x="1743456" y="975360"/>
            <a:ext cx="36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STUV de 7 cm  de côté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37629" y="2312086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79DDD4D-EC36-6743-7672-9F2141C298B0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6638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9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1F0D0D9-57F2-44F9-B202-2206C6C5B3A4}"/>
              </a:ext>
            </a:extLst>
          </p:cNvPr>
          <p:cNvGraphicFramePr>
            <a:graphicFrameLocks noGrp="1"/>
          </p:cNvGraphicFramePr>
          <p:nvPr/>
        </p:nvGraphicFramePr>
        <p:xfrm>
          <a:off x="209319" y="190856"/>
          <a:ext cx="11788050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025">
                  <a:extLst>
                    <a:ext uri="{9D8B030D-6E8A-4147-A177-3AD203B41FA5}">
                      <a16:colId xmlns:a16="http://schemas.microsoft.com/office/drawing/2014/main" val="1197017014"/>
                    </a:ext>
                  </a:extLst>
                </a:gridCol>
                <a:gridCol w="5894025">
                  <a:extLst>
                    <a:ext uri="{9D8B030D-6E8A-4147-A177-3AD203B41FA5}">
                      <a16:colId xmlns:a16="http://schemas.microsoft.com/office/drawing/2014/main" val="36339412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C’EST UN POLYGONE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CE N’EST PAS UN POLYGONE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3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15823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1C222477-FF0C-4387-BB38-FA67A21ED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616" y="1054469"/>
            <a:ext cx="2807877" cy="187662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80E700F-86EB-4336-B087-46B46F89E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86" y="2778103"/>
            <a:ext cx="2707509" cy="15934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33746E1-28D9-46CF-BAC3-E664B570F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7828" y="1753844"/>
            <a:ext cx="1981721" cy="167502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DFFC015-3974-4EB9-ACFB-5B03268A08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2779" y="1265129"/>
            <a:ext cx="1672617" cy="14880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674EF2DE-8EC1-4680-920E-3EE07CDD9A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9793" y="1415441"/>
            <a:ext cx="2074947" cy="1776673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0FAE0761-68A4-4186-8342-13CC09908A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7009" y="3673321"/>
            <a:ext cx="2343216" cy="198818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A85CD27E-A740-4DAB-B5DD-EAE506AB79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6106" y="4459266"/>
            <a:ext cx="3085100" cy="176734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56CF82F-780C-45C7-988D-701326BF2B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570" y="4281097"/>
            <a:ext cx="2266625" cy="1673268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353A67DF-8883-49D8-8CA5-109B366C57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26288" y="4158641"/>
            <a:ext cx="2791128" cy="187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6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47485" y="4579798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2956560" y="589483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761048" cy="741188"/>
            <a:chOff x="7863840" y="1450848"/>
            <a:chExt cx="2761048" cy="741188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015728" y="1834896"/>
              <a:ext cx="609160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93B223EC-E21E-496D-B422-CEA5B153B3C9}"/>
              </a:ext>
            </a:extLst>
          </p:cNvPr>
          <p:cNvSpPr txBox="1"/>
          <p:nvPr/>
        </p:nvSpPr>
        <p:spPr>
          <a:xfrm>
            <a:off x="1743456" y="975360"/>
            <a:ext cx="36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STUV de 7 cm  de côté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14AAADB-2639-0523-1C65-E6EA8C1AE0A6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2880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pic>
        <p:nvPicPr>
          <p:cNvPr id="1026" name="Picture 2" descr="Equerre 60° 22 cm en plastique incassable">
            <a:extLst>
              <a:ext uri="{FF2B5EF4-FFF2-40B4-BE49-F238E27FC236}">
                <a16:creationId xmlns:a16="http://schemas.microsoft.com/office/drawing/2014/main" id="{5D1A43CF-8AC4-423A-8063-237A0211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67581" y="4165270"/>
            <a:ext cx="2143209" cy="21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08A7C8A4-9A46-4F54-ACD3-A78C9D0193DA}"/>
              </a:ext>
            </a:extLst>
          </p:cNvPr>
          <p:cNvGrpSpPr/>
          <p:nvPr/>
        </p:nvGrpSpPr>
        <p:grpSpPr>
          <a:xfrm>
            <a:off x="7485888" y="1475232"/>
            <a:ext cx="3072792" cy="829056"/>
            <a:chOff x="7485888" y="1450848"/>
            <a:chExt cx="3072792" cy="829056"/>
          </a:xfrm>
        </p:grpSpPr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17421354-9255-4BFD-9CD1-A11372158877}"/>
                </a:ext>
              </a:extLst>
            </p:cNvPr>
            <p:cNvCxnSpPr/>
            <p:nvPr/>
          </p:nvCxnSpPr>
          <p:spPr>
            <a:xfrm flipH="1">
              <a:off x="7485888" y="1816608"/>
              <a:ext cx="390144" cy="46329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6E8BE1-7F80-499F-A6B1-5DD268CB615E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2CC51B2-EB4D-49AE-B2C9-F7437D22C49D}"/>
              </a:ext>
            </a:extLst>
          </p:cNvPr>
          <p:cNvGrpSpPr/>
          <p:nvPr/>
        </p:nvGrpSpPr>
        <p:grpSpPr>
          <a:xfrm>
            <a:off x="7510272" y="5870448"/>
            <a:ext cx="3603144" cy="566928"/>
            <a:chOff x="6955536" y="1450848"/>
            <a:chExt cx="3603144" cy="566928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A49F8A71-64CE-40B0-9C7E-7A7EA01875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55536" y="1810512"/>
              <a:ext cx="853440" cy="2072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022B9C4-E808-4CBF-8A1C-1A9CA897521F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3151632" y="58826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15A9C58-9A82-4408-BAD4-FC3D0C2AF9F8}"/>
              </a:ext>
            </a:extLst>
          </p:cNvPr>
          <p:cNvGrpSpPr/>
          <p:nvPr/>
        </p:nvGrpSpPr>
        <p:grpSpPr>
          <a:xfrm>
            <a:off x="353568" y="5522976"/>
            <a:ext cx="2956120" cy="728996"/>
            <a:chOff x="7863840" y="1450848"/>
            <a:chExt cx="2956120" cy="728996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7C385E08-3ADA-4AB9-9079-58632B71C67B}"/>
                </a:ext>
              </a:extLst>
            </p:cNvPr>
            <p:cNvCxnSpPr>
              <a:cxnSpLocks/>
              <a:endCxn id="25" idx="2"/>
            </p:cNvCxnSpPr>
            <p:nvPr/>
          </p:nvCxnSpPr>
          <p:spPr>
            <a:xfrm>
              <a:off x="10210800" y="1822704"/>
              <a:ext cx="609160" cy="35714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80D2BD84-4C74-4C22-A14B-B89F1387137B}"/>
                </a:ext>
              </a:extLst>
            </p:cNvPr>
            <p:cNvSpPr txBox="1"/>
            <p:nvPr/>
          </p:nvSpPr>
          <p:spPr>
            <a:xfrm>
              <a:off x="7863840" y="1450848"/>
              <a:ext cx="269484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dirty="0"/>
                <a:t>Il faut tracer un angle droit</a:t>
              </a:r>
            </a:p>
          </p:txBody>
        </p:sp>
      </p:grp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256AC3E-7C77-414B-ACC4-CFA29213E31C}"/>
              </a:ext>
            </a:extLst>
          </p:cNvPr>
          <p:cNvSpPr txBox="1"/>
          <p:nvPr/>
        </p:nvSpPr>
        <p:spPr>
          <a:xfrm>
            <a:off x="1743456" y="975360"/>
            <a:ext cx="36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STUV de 7 cm  de côté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A5AC392-E75D-B793-06F8-5A010EF8E4CB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3077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7F4C8EED-A762-4B25-9B81-2530B0E39334}"/>
              </a:ext>
            </a:extLst>
          </p:cNvPr>
          <p:cNvSpPr/>
          <p:nvPr/>
        </p:nvSpPr>
        <p:spPr>
          <a:xfrm>
            <a:off x="3528997" y="238529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95638A-B13E-4B7C-8622-C5E206C127BE}"/>
              </a:ext>
            </a:extLst>
          </p:cNvPr>
          <p:cNvSpPr/>
          <p:nvPr/>
        </p:nvSpPr>
        <p:spPr>
          <a:xfrm>
            <a:off x="352899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CA19556-192F-407B-A364-48A62DA9A52B}"/>
              </a:ext>
            </a:extLst>
          </p:cNvPr>
          <p:cNvSpPr/>
          <p:nvPr/>
        </p:nvSpPr>
        <p:spPr>
          <a:xfrm>
            <a:off x="7125637" y="5981938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3F6B5D-852F-4E88-8A0F-2F07740E7DF7}"/>
              </a:ext>
            </a:extLst>
          </p:cNvPr>
          <p:cNvSpPr/>
          <p:nvPr/>
        </p:nvSpPr>
        <p:spPr>
          <a:xfrm>
            <a:off x="7131733" y="2391394"/>
            <a:ext cx="264405" cy="2533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A1E44C-427D-4C5B-B263-AE9C6B0DBDD8}"/>
              </a:ext>
            </a:extLst>
          </p:cNvPr>
          <p:cNvSpPr txBox="1"/>
          <p:nvPr/>
        </p:nvSpPr>
        <p:spPr>
          <a:xfrm>
            <a:off x="1658112" y="377952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COMMENT CONSTRUIRE UN CARRE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349EBE0-6BF5-496E-BA40-D9F77E2166E6}"/>
              </a:ext>
            </a:extLst>
          </p:cNvPr>
          <p:cNvSpPr txBox="1"/>
          <p:nvPr/>
        </p:nvSpPr>
        <p:spPr>
          <a:xfrm>
            <a:off x="5205984" y="1889760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536695-CCF3-4FD4-9836-9904D3F9AD6F}"/>
              </a:ext>
            </a:extLst>
          </p:cNvPr>
          <p:cNvCxnSpPr/>
          <p:nvPr/>
        </p:nvCxnSpPr>
        <p:spPr>
          <a:xfrm>
            <a:off x="3523488" y="2389632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D7290A3-59FC-40E5-BA53-3A4F6B234F0E}"/>
              </a:ext>
            </a:extLst>
          </p:cNvPr>
          <p:cNvCxnSpPr>
            <a:cxnSpLocks/>
          </p:cNvCxnSpPr>
          <p:nvPr/>
        </p:nvCxnSpPr>
        <p:spPr>
          <a:xfrm flipV="1">
            <a:off x="7394448" y="2371344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E510AF69-3E73-4779-BB1E-41FB33F8A689}"/>
              </a:ext>
            </a:extLst>
          </p:cNvPr>
          <p:cNvSpPr txBox="1"/>
          <p:nvPr/>
        </p:nvSpPr>
        <p:spPr>
          <a:xfrm>
            <a:off x="3352800" y="19263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2432150-3579-4196-89F3-1EE95FF8297A}"/>
              </a:ext>
            </a:extLst>
          </p:cNvPr>
          <p:cNvSpPr txBox="1"/>
          <p:nvPr/>
        </p:nvSpPr>
        <p:spPr>
          <a:xfrm>
            <a:off x="7162800" y="19324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507504A-B507-4053-9CE9-0B501C32D382}"/>
              </a:ext>
            </a:extLst>
          </p:cNvPr>
          <p:cNvSpPr txBox="1"/>
          <p:nvPr/>
        </p:nvSpPr>
        <p:spPr>
          <a:xfrm>
            <a:off x="7437120" y="59131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7581621-C60F-4A95-B863-5CF79847D42C}"/>
              </a:ext>
            </a:extLst>
          </p:cNvPr>
          <p:cNvSpPr txBox="1"/>
          <p:nvPr/>
        </p:nvSpPr>
        <p:spPr>
          <a:xfrm>
            <a:off x="7504176" y="367588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8E2FB22-C716-4E5E-86DA-207229D8E90E}"/>
              </a:ext>
            </a:extLst>
          </p:cNvPr>
          <p:cNvCxnSpPr/>
          <p:nvPr/>
        </p:nvCxnSpPr>
        <p:spPr>
          <a:xfrm>
            <a:off x="3529584" y="6236208"/>
            <a:ext cx="3877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0D9F27D5-EE2A-45B5-8E80-9A719AE7C08D}"/>
              </a:ext>
            </a:extLst>
          </p:cNvPr>
          <p:cNvSpPr txBox="1"/>
          <p:nvPr/>
        </p:nvSpPr>
        <p:spPr>
          <a:xfrm>
            <a:off x="5212080" y="6272784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57CF9FF-9119-4159-9E16-4BD351E7BE08}"/>
              </a:ext>
            </a:extLst>
          </p:cNvPr>
          <p:cNvSpPr txBox="1"/>
          <p:nvPr/>
        </p:nvSpPr>
        <p:spPr>
          <a:xfrm>
            <a:off x="3127248" y="602894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57FD040-27D6-4B99-9DF9-3781F9D63933}"/>
              </a:ext>
            </a:extLst>
          </p:cNvPr>
          <p:cNvCxnSpPr>
            <a:cxnSpLocks/>
          </p:cNvCxnSpPr>
          <p:nvPr/>
        </p:nvCxnSpPr>
        <p:spPr>
          <a:xfrm flipV="1">
            <a:off x="3523488" y="2377440"/>
            <a:ext cx="0" cy="3877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C72FBAD-2666-4728-B141-BE315DF99ED0}"/>
              </a:ext>
            </a:extLst>
          </p:cNvPr>
          <p:cNvSpPr txBox="1"/>
          <p:nvPr/>
        </p:nvSpPr>
        <p:spPr>
          <a:xfrm>
            <a:off x="2779776" y="4011168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 cm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F822783E-0C15-4D94-B89D-806D8D7E327C}"/>
              </a:ext>
            </a:extLst>
          </p:cNvPr>
          <p:cNvCxnSpPr/>
          <p:nvPr/>
        </p:nvCxnSpPr>
        <p:spPr>
          <a:xfrm rot="2714651">
            <a:off x="5384222" y="2170860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3101312B-A908-44A4-9885-15B3EB584226}"/>
              </a:ext>
            </a:extLst>
          </p:cNvPr>
          <p:cNvCxnSpPr/>
          <p:nvPr/>
        </p:nvCxnSpPr>
        <p:spPr>
          <a:xfrm rot="2714651">
            <a:off x="5164765" y="5962572"/>
            <a:ext cx="132527" cy="5241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F0BA2B4B-0335-4741-A954-798D84076D9E}"/>
              </a:ext>
            </a:extLst>
          </p:cNvPr>
          <p:cNvCxnSpPr>
            <a:cxnSpLocks/>
          </p:cNvCxnSpPr>
          <p:nvPr/>
        </p:nvCxnSpPr>
        <p:spPr>
          <a:xfrm flipH="1">
            <a:off x="3250606" y="3993402"/>
            <a:ext cx="41918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40BA1C9-A3E7-4962-8408-2523B12CEE7B}"/>
              </a:ext>
            </a:extLst>
          </p:cNvPr>
          <p:cNvCxnSpPr>
            <a:cxnSpLocks/>
          </p:cNvCxnSpPr>
          <p:nvPr/>
        </p:nvCxnSpPr>
        <p:spPr>
          <a:xfrm flipH="1">
            <a:off x="7176430" y="4151898"/>
            <a:ext cx="50453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477BD461-2ABB-4957-833E-3DA096DBA200}"/>
              </a:ext>
            </a:extLst>
          </p:cNvPr>
          <p:cNvSpPr txBox="1"/>
          <p:nvPr/>
        </p:nvSpPr>
        <p:spPr>
          <a:xfrm>
            <a:off x="1743456" y="975360"/>
            <a:ext cx="36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carré STUV de 7 cm  de côté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A178DF4-890F-4383-7926-1C968DFB3A0A}"/>
              </a:ext>
            </a:extLst>
          </p:cNvPr>
          <p:cNvSpPr txBox="1"/>
          <p:nvPr/>
        </p:nvSpPr>
        <p:spPr>
          <a:xfrm>
            <a:off x="10168570" y="6514639"/>
            <a:ext cx="24266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7740036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736A3-7F07-CC61-E3F8-DEE971E87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417" y="2237993"/>
            <a:ext cx="10515600" cy="1325563"/>
          </a:xfrm>
        </p:spPr>
        <p:txBody>
          <a:bodyPr/>
          <a:lstStyle/>
          <a:p>
            <a:r>
              <a:rPr lang="fr-FR" dirty="0"/>
              <a:t>LES TRIANGLES</a:t>
            </a:r>
          </a:p>
        </p:txBody>
      </p:sp>
    </p:spTree>
    <p:extLst>
      <p:ext uri="{BB962C8B-B14F-4D97-AF65-F5344CB8AC3E}">
        <p14:creationId xmlns:p14="http://schemas.microsoft.com/office/powerpoint/2010/main" val="14608144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F7554253-3CBA-FB9C-EEEA-A8709B2B20B7}"/>
              </a:ext>
            </a:extLst>
          </p:cNvPr>
          <p:cNvSpPr/>
          <p:nvPr/>
        </p:nvSpPr>
        <p:spPr>
          <a:xfrm>
            <a:off x="947451" y="826265"/>
            <a:ext cx="2941503" cy="2500829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1266CC60-B01F-671B-2AC0-3090B3E8BBCD}"/>
              </a:ext>
            </a:extLst>
          </p:cNvPr>
          <p:cNvSpPr/>
          <p:nvPr/>
        </p:nvSpPr>
        <p:spPr>
          <a:xfrm>
            <a:off x="4349827" y="515957"/>
            <a:ext cx="2941503" cy="1367927"/>
          </a:xfrm>
          <a:prstGeom prst="triangle">
            <a:avLst>
              <a:gd name="adj" fmla="val 72846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D686BBBA-9F1B-39C5-E42F-F7AD6DC9A0F4}"/>
              </a:ext>
            </a:extLst>
          </p:cNvPr>
          <p:cNvSpPr/>
          <p:nvPr/>
        </p:nvSpPr>
        <p:spPr>
          <a:xfrm rot="9079885">
            <a:off x="2882749" y="3697996"/>
            <a:ext cx="2941503" cy="1367927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63D77E9-FF25-8383-E4C6-A2CAF53BD286}"/>
              </a:ext>
            </a:extLst>
          </p:cNvPr>
          <p:cNvSpPr txBox="1"/>
          <p:nvPr/>
        </p:nvSpPr>
        <p:spPr>
          <a:xfrm>
            <a:off x="7943162" y="297455"/>
            <a:ext cx="3755708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/>
              <a:t>Est-ce que ce sont des polygones ?</a:t>
            </a:r>
          </a:p>
          <a:p>
            <a:pPr>
              <a:lnSpc>
                <a:spcPct val="200000"/>
              </a:lnSpc>
            </a:pPr>
            <a:r>
              <a:rPr lang="fr-FR" b="1" dirty="0"/>
              <a:t>Comment s’appellent ces polygones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4656C8-8B45-ABDE-E42B-FBAE3D24FF44}"/>
              </a:ext>
            </a:extLst>
          </p:cNvPr>
          <p:cNvSpPr txBox="1"/>
          <p:nvPr/>
        </p:nvSpPr>
        <p:spPr>
          <a:xfrm>
            <a:off x="5673688" y="2566931"/>
            <a:ext cx="4335161" cy="1122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Quel nom peux-tu donner à ces polygones ?</a:t>
            </a:r>
          </a:p>
          <a:p>
            <a:pPr>
              <a:lnSpc>
                <a:spcPct val="200000"/>
              </a:lnSpc>
            </a:pPr>
            <a:r>
              <a:rPr lang="fr-FR" b="1" dirty="0">
                <a:solidFill>
                  <a:srgbClr val="7030A0"/>
                </a:solidFill>
              </a:rPr>
              <a:t>Pourquoi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B359CED-ADAB-9AA5-5F0B-690F0C177244}"/>
              </a:ext>
            </a:extLst>
          </p:cNvPr>
          <p:cNvSpPr txBox="1"/>
          <p:nvPr/>
        </p:nvSpPr>
        <p:spPr>
          <a:xfrm>
            <a:off x="5750805" y="4076241"/>
            <a:ext cx="3441327" cy="1711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</a:rPr>
              <a:t>Ce sont des triangles.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</a:rPr>
              <a:t>Ils ont 3 angles (tri = trois en latin)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</a:rPr>
              <a:t>Ils ont 3 côtés.</a:t>
            </a:r>
          </a:p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</a:rPr>
              <a:t>Ils ont sommets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25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7BE188B5-5587-8D8B-0DB6-578B00F72263}"/>
              </a:ext>
            </a:extLst>
          </p:cNvPr>
          <p:cNvSpPr/>
          <p:nvPr/>
        </p:nvSpPr>
        <p:spPr>
          <a:xfrm>
            <a:off x="4340646" y="747310"/>
            <a:ext cx="2267639" cy="2139109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EB6D93FC-80CC-960C-5544-B021429D3766}"/>
              </a:ext>
            </a:extLst>
          </p:cNvPr>
          <p:cNvSpPr/>
          <p:nvPr/>
        </p:nvSpPr>
        <p:spPr>
          <a:xfrm rot="8864547">
            <a:off x="8636701" y="3908647"/>
            <a:ext cx="2185617" cy="2322675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02E09A41-DBBE-5FE5-B916-EAB7AEBE7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0" t="15348" r="8185" b="18250"/>
          <a:stretch/>
        </p:blipFill>
        <p:spPr bwMode="auto">
          <a:xfrm rot="18060210">
            <a:off x="-191559" y="3601298"/>
            <a:ext cx="2917000" cy="243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9937D9B4-95B1-A565-0299-DEE3058F6F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0" t="15348" r="8185" b="18250"/>
          <a:stretch/>
        </p:blipFill>
        <p:spPr bwMode="auto">
          <a:xfrm rot="12633468">
            <a:off x="7942201" y="710214"/>
            <a:ext cx="2485097" cy="207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riangle isocèle 20">
            <a:extLst>
              <a:ext uri="{FF2B5EF4-FFF2-40B4-BE49-F238E27FC236}">
                <a16:creationId xmlns:a16="http://schemas.microsoft.com/office/drawing/2014/main" id="{8CBA378A-B458-BF78-D8A5-A44DE6C51966}"/>
              </a:ext>
            </a:extLst>
          </p:cNvPr>
          <p:cNvSpPr/>
          <p:nvPr/>
        </p:nvSpPr>
        <p:spPr>
          <a:xfrm rot="5880441" flipV="1">
            <a:off x="3945652" y="2132279"/>
            <a:ext cx="2735623" cy="4524285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rectangle 16">
            <a:extLst>
              <a:ext uri="{FF2B5EF4-FFF2-40B4-BE49-F238E27FC236}">
                <a16:creationId xmlns:a16="http://schemas.microsoft.com/office/drawing/2014/main" id="{38B653D8-45C6-016F-7232-B9D59B8AC705}"/>
              </a:ext>
            </a:extLst>
          </p:cNvPr>
          <p:cNvSpPr/>
          <p:nvPr/>
        </p:nvSpPr>
        <p:spPr>
          <a:xfrm>
            <a:off x="209320" y="1233889"/>
            <a:ext cx="2577947" cy="2544897"/>
          </a:xfrm>
          <a:custGeom>
            <a:avLst/>
            <a:gdLst>
              <a:gd name="connsiteX0" fmla="*/ 0 w 1211856"/>
              <a:gd name="connsiteY0" fmla="*/ 1454226 h 1454226"/>
              <a:gd name="connsiteX1" fmla="*/ 0 w 1211856"/>
              <a:gd name="connsiteY1" fmla="*/ 0 h 1454226"/>
              <a:gd name="connsiteX2" fmla="*/ 1211856 w 1211856"/>
              <a:gd name="connsiteY2" fmla="*/ 1454226 h 1454226"/>
              <a:gd name="connsiteX3" fmla="*/ 0 w 1211856"/>
              <a:gd name="connsiteY3" fmla="*/ 1454226 h 1454226"/>
              <a:gd name="connsiteX0" fmla="*/ 683045 w 1894901"/>
              <a:gd name="connsiteY0" fmla="*/ 2005069 h 2005069"/>
              <a:gd name="connsiteX1" fmla="*/ 0 w 1894901"/>
              <a:gd name="connsiteY1" fmla="*/ 0 h 2005069"/>
              <a:gd name="connsiteX2" fmla="*/ 1894901 w 1894901"/>
              <a:gd name="connsiteY2" fmla="*/ 2005069 h 2005069"/>
              <a:gd name="connsiteX3" fmla="*/ 683045 w 1894901"/>
              <a:gd name="connsiteY3" fmla="*/ 2005069 h 2005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4901" h="2005069">
                <a:moveTo>
                  <a:pt x="683045" y="2005069"/>
                </a:moveTo>
                <a:lnTo>
                  <a:pt x="0" y="0"/>
                </a:lnTo>
                <a:lnTo>
                  <a:pt x="1894901" y="2005069"/>
                </a:lnTo>
                <a:lnTo>
                  <a:pt x="683045" y="20050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2F2D64E7-1A5D-9689-A5DA-BC377A9FB2F5}"/>
              </a:ext>
            </a:extLst>
          </p:cNvPr>
          <p:cNvSpPr/>
          <p:nvPr/>
        </p:nvSpPr>
        <p:spPr>
          <a:xfrm>
            <a:off x="10774496" y="2941504"/>
            <a:ext cx="947451" cy="2346592"/>
          </a:xfrm>
          <a:custGeom>
            <a:avLst/>
            <a:gdLst>
              <a:gd name="connsiteX0" fmla="*/ 0 w 914400"/>
              <a:gd name="connsiteY0" fmla="*/ 914400 h 914400"/>
              <a:gd name="connsiteX1" fmla="*/ 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0" fmla="*/ 506775 w 914400"/>
              <a:gd name="connsiteY0" fmla="*/ 2280492 h 2280492"/>
              <a:gd name="connsiteX1" fmla="*/ 0 w 914400"/>
              <a:gd name="connsiteY1" fmla="*/ 0 h 2280492"/>
              <a:gd name="connsiteX2" fmla="*/ 914400 w 914400"/>
              <a:gd name="connsiteY2" fmla="*/ 914400 h 2280492"/>
              <a:gd name="connsiteX3" fmla="*/ 506775 w 914400"/>
              <a:gd name="connsiteY3" fmla="*/ 2280492 h 2280492"/>
              <a:gd name="connsiteX0" fmla="*/ 506775 w 947451"/>
              <a:gd name="connsiteY0" fmla="*/ 2280492 h 2280492"/>
              <a:gd name="connsiteX1" fmla="*/ 0 w 947451"/>
              <a:gd name="connsiteY1" fmla="*/ 0 h 2280492"/>
              <a:gd name="connsiteX2" fmla="*/ 947451 w 947451"/>
              <a:gd name="connsiteY2" fmla="*/ 454019 h 2280492"/>
              <a:gd name="connsiteX3" fmla="*/ 506775 w 947451"/>
              <a:gd name="connsiteY3" fmla="*/ 2280492 h 22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451" h="2280492">
                <a:moveTo>
                  <a:pt x="506775" y="2280492"/>
                </a:moveTo>
                <a:lnTo>
                  <a:pt x="0" y="0"/>
                </a:lnTo>
                <a:lnTo>
                  <a:pt x="947451" y="454019"/>
                </a:lnTo>
                <a:lnTo>
                  <a:pt x="506775" y="228049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4E3B1DF-5802-31C7-A6A9-DEA4DD26E38F}"/>
              </a:ext>
            </a:extLst>
          </p:cNvPr>
          <p:cNvSpPr txBox="1"/>
          <p:nvPr/>
        </p:nvSpPr>
        <p:spPr>
          <a:xfrm>
            <a:off x="176269" y="165253"/>
            <a:ext cx="757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Triangles à trier en fonction de critères communs. Lesquels mettre ensemble ? 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BE4EB4AC-2224-3B0C-331E-4649E1823B49}"/>
              </a:ext>
            </a:extLst>
          </p:cNvPr>
          <p:cNvGrpSpPr/>
          <p:nvPr/>
        </p:nvGrpSpPr>
        <p:grpSpPr>
          <a:xfrm>
            <a:off x="1079652" y="661012"/>
            <a:ext cx="3624550" cy="1090670"/>
            <a:chOff x="1079652" y="661012"/>
            <a:chExt cx="3624550" cy="1090670"/>
          </a:xfrm>
        </p:grpSpPr>
        <p:sp>
          <p:nvSpPr>
            <p:cNvPr id="4" name="Triangle isocèle 3">
              <a:extLst>
                <a:ext uri="{FF2B5EF4-FFF2-40B4-BE49-F238E27FC236}">
                  <a16:creationId xmlns:a16="http://schemas.microsoft.com/office/drawing/2014/main" id="{B934951F-9999-2C00-24C9-44BF9EF533AE}"/>
                </a:ext>
              </a:extLst>
            </p:cNvPr>
            <p:cNvSpPr/>
            <p:nvPr/>
          </p:nvSpPr>
          <p:spPr>
            <a:xfrm>
              <a:off x="1079652" y="661012"/>
              <a:ext cx="3624550" cy="109067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AA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CBEB82C-D4D9-4655-CB32-64FC7B1288F0}"/>
                </a:ext>
              </a:extLst>
            </p:cNvPr>
            <p:cNvSpPr txBox="1"/>
            <p:nvPr/>
          </p:nvSpPr>
          <p:spPr>
            <a:xfrm>
              <a:off x="2754217" y="969484"/>
              <a:ext cx="3194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DFEC9314-277B-2777-4D3E-A6FC8A6907FB}"/>
              </a:ext>
            </a:extLst>
          </p:cNvPr>
          <p:cNvSpPr txBox="1"/>
          <p:nvPr/>
        </p:nvSpPr>
        <p:spPr>
          <a:xfrm>
            <a:off x="5892188" y="1848997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FF44982-2FE5-711E-8BCE-ED31F36856C3}"/>
              </a:ext>
            </a:extLst>
          </p:cNvPr>
          <p:cNvSpPr txBox="1"/>
          <p:nvPr/>
        </p:nvSpPr>
        <p:spPr>
          <a:xfrm>
            <a:off x="9087080" y="1375272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EBE22C8-5F24-AF43-545C-8601FD46D06B}"/>
              </a:ext>
            </a:extLst>
          </p:cNvPr>
          <p:cNvSpPr txBox="1"/>
          <p:nvPr/>
        </p:nvSpPr>
        <p:spPr>
          <a:xfrm>
            <a:off x="9031996" y="4757450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7642444-7FC3-97FB-6368-AAF25211FB80}"/>
              </a:ext>
            </a:extLst>
          </p:cNvPr>
          <p:cNvSpPr txBox="1"/>
          <p:nvPr/>
        </p:nvSpPr>
        <p:spPr>
          <a:xfrm>
            <a:off x="6121706" y="4270872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6F3AF30-640E-253B-9FAD-DCD668009B43}"/>
              </a:ext>
            </a:extLst>
          </p:cNvPr>
          <p:cNvSpPr txBox="1"/>
          <p:nvPr/>
        </p:nvSpPr>
        <p:spPr>
          <a:xfrm>
            <a:off x="1217364" y="2891927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AE963B0-DBAD-9249-34EC-14AC096F0457}"/>
              </a:ext>
            </a:extLst>
          </p:cNvPr>
          <p:cNvSpPr txBox="1"/>
          <p:nvPr/>
        </p:nvSpPr>
        <p:spPr>
          <a:xfrm>
            <a:off x="11070116" y="3457460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B027C336-EFBE-9EAE-C9AA-9B00A73AC856}"/>
              </a:ext>
            </a:extLst>
          </p:cNvPr>
          <p:cNvSpPr txBox="1"/>
          <p:nvPr/>
        </p:nvSpPr>
        <p:spPr>
          <a:xfrm>
            <a:off x="1375272" y="4867619"/>
            <a:ext cx="31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9102557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1C470B9-9AAB-DB59-DC98-E59801173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229540"/>
              </p:ext>
            </p:extLst>
          </p:nvPr>
        </p:nvGraphicFramePr>
        <p:xfrm>
          <a:off x="517793" y="730683"/>
          <a:ext cx="10928732" cy="594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2183">
                  <a:extLst>
                    <a:ext uri="{9D8B030D-6E8A-4147-A177-3AD203B41FA5}">
                      <a16:colId xmlns:a16="http://schemas.microsoft.com/office/drawing/2014/main" val="210486115"/>
                    </a:ext>
                  </a:extLst>
                </a:gridCol>
                <a:gridCol w="2732183">
                  <a:extLst>
                    <a:ext uri="{9D8B030D-6E8A-4147-A177-3AD203B41FA5}">
                      <a16:colId xmlns:a16="http://schemas.microsoft.com/office/drawing/2014/main" val="218640460"/>
                    </a:ext>
                  </a:extLst>
                </a:gridCol>
                <a:gridCol w="2732183">
                  <a:extLst>
                    <a:ext uri="{9D8B030D-6E8A-4147-A177-3AD203B41FA5}">
                      <a16:colId xmlns:a16="http://schemas.microsoft.com/office/drawing/2014/main" val="2320753718"/>
                    </a:ext>
                  </a:extLst>
                </a:gridCol>
                <a:gridCol w="2732183">
                  <a:extLst>
                    <a:ext uri="{9D8B030D-6E8A-4147-A177-3AD203B41FA5}">
                      <a16:colId xmlns:a16="http://schemas.microsoft.com/office/drawing/2014/main" val="1906727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37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8873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0AFB1190-90ED-B813-CB90-AF93E73CECA5}"/>
              </a:ext>
            </a:extLst>
          </p:cNvPr>
          <p:cNvSpPr txBox="1"/>
          <p:nvPr/>
        </p:nvSpPr>
        <p:spPr>
          <a:xfrm>
            <a:off x="3415230" y="3128789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de même longueur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BC39B4-2AF5-1AC1-41D0-32672A3FA25B}"/>
              </a:ext>
            </a:extLst>
          </p:cNvPr>
          <p:cNvSpPr txBox="1"/>
          <p:nvPr/>
        </p:nvSpPr>
        <p:spPr>
          <a:xfrm>
            <a:off x="3316077" y="1322024"/>
            <a:ext cx="213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 et E</a:t>
            </a:r>
          </a:p>
          <a:p>
            <a:pPr algn="ctr"/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02ECAE9-78DB-222D-9408-A668C47885F2}"/>
              </a:ext>
            </a:extLst>
          </p:cNvPr>
          <p:cNvSpPr txBox="1"/>
          <p:nvPr/>
        </p:nvSpPr>
        <p:spPr>
          <a:xfrm>
            <a:off x="3172857" y="738130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 ISOCELE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730C52D-E06D-3527-6926-83AFCB26EB57}"/>
              </a:ext>
            </a:extLst>
          </p:cNvPr>
          <p:cNvSpPr txBox="1"/>
          <p:nvPr/>
        </p:nvSpPr>
        <p:spPr>
          <a:xfrm>
            <a:off x="989682" y="1375272"/>
            <a:ext cx="213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B et F</a:t>
            </a:r>
          </a:p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24F03AD-0625-7254-D760-5D40A1761B2D}"/>
              </a:ext>
            </a:extLst>
          </p:cNvPr>
          <p:cNvSpPr txBox="1"/>
          <p:nvPr/>
        </p:nvSpPr>
        <p:spPr>
          <a:xfrm>
            <a:off x="675840" y="3201179"/>
            <a:ext cx="243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1 angle droit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887B300-9D88-0D28-E46C-4D10F5EA541D}"/>
              </a:ext>
            </a:extLst>
          </p:cNvPr>
          <p:cNvSpPr txBox="1"/>
          <p:nvPr/>
        </p:nvSpPr>
        <p:spPr>
          <a:xfrm>
            <a:off x="616347" y="730510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 RECTANGLE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8A48EED-ABBF-3335-7A80-837E62A71C16}"/>
              </a:ext>
            </a:extLst>
          </p:cNvPr>
          <p:cNvSpPr txBox="1"/>
          <p:nvPr/>
        </p:nvSpPr>
        <p:spPr>
          <a:xfrm>
            <a:off x="6074517" y="1337264"/>
            <a:ext cx="213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H et C</a:t>
            </a:r>
          </a:p>
          <a:p>
            <a:pPr algn="ctr"/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FCAAC56-3E65-CBA4-6715-D5E1DA036E3B}"/>
              </a:ext>
            </a:extLst>
          </p:cNvPr>
          <p:cNvSpPr txBox="1"/>
          <p:nvPr/>
        </p:nvSpPr>
        <p:spPr>
          <a:xfrm>
            <a:off x="6127950" y="3132599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3 côtés de même longueur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367CD82-F5EE-CCDD-074B-5F75C7C3C2FB}"/>
              </a:ext>
            </a:extLst>
          </p:cNvPr>
          <p:cNvSpPr txBox="1"/>
          <p:nvPr/>
        </p:nvSpPr>
        <p:spPr>
          <a:xfrm>
            <a:off x="6045597" y="753370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 EQUILATERAL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4089086-FC2A-E10D-4CA0-B959016B0958}"/>
              </a:ext>
            </a:extLst>
          </p:cNvPr>
          <p:cNvSpPr txBox="1"/>
          <p:nvPr/>
        </p:nvSpPr>
        <p:spPr>
          <a:xfrm>
            <a:off x="8878677" y="1363934"/>
            <a:ext cx="213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 et D</a:t>
            </a:r>
          </a:p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B52E3D8-9B53-DBD6-B5C0-6504DB17F5D5}"/>
              </a:ext>
            </a:extLst>
          </p:cNvPr>
          <p:cNvSpPr txBox="1"/>
          <p:nvPr/>
        </p:nvSpPr>
        <p:spPr>
          <a:xfrm>
            <a:off x="8840670" y="3182129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n’ont aucune particularité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75DA180-B3B2-F083-68F0-3A613A87C250}"/>
              </a:ext>
            </a:extLst>
          </p:cNvPr>
          <p:cNvSpPr txBox="1"/>
          <p:nvPr/>
        </p:nvSpPr>
        <p:spPr>
          <a:xfrm>
            <a:off x="8735457" y="768610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 QUELCONQUE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5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5E3E61E0-6DC4-554B-8B7F-6A8BB06A7461}"/>
              </a:ext>
            </a:extLst>
          </p:cNvPr>
          <p:cNvGrpSpPr/>
          <p:nvPr/>
        </p:nvGrpSpPr>
        <p:grpSpPr>
          <a:xfrm>
            <a:off x="960120" y="708660"/>
            <a:ext cx="2663190" cy="2366010"/>
            <a:chOff x="960120" y="708660"/>
            <a:chExt cx="2663190" cy="236601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52E1E04C-153A-8029-53B6-1F91B308F18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4" name="Triangle isocèle 3">
                <a:extLst>
                  <a:ext uri="{FF2B5EF4-FFF2-40B4-BE49-F238E27FC236}">
                    <a16:creationId xmlns:a16="http://schemas.microsoft.com/office/drawing/2014/main" id="{62E00683-092F-B159-0226-FC0313ECAA6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AE8953E2-B0C0-03F2-D54A-5ED10AC26D86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D4404328-B9B5-8E12-2536-DB48B86912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9DC2E1B-58B7-B151-04F4-6D4BC63C5F9B}"/>
                </a:ext>
              </a:extLst>
            </p:cNvPr>
            <p:cNvSpPr txBox="1"/>
            <p:nvPr/>
          </p:nvSpPr>
          <p:spPr>
            <a:xfrm>
              <a:off x="2080260" y="2080260"/>
              <a:ext cx="525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BFD7477-805B-C242-079E-1B5C81D8D97E}"/>
              </a:ext>
            </a:extLst>
          </p:cNvPr>
          <p:cNvGrpSpPr/>
          <p:nvPr/>
        </p:nvGrpSpPr>
        <p:grpSpPr>
          <a:xfrm>
            <a:off x="10183233" y="1356320"/>
            <a:ext cx="1376090" cy="1756103"/>
            <a:chOff x="4123738" y="2169445"/>
            <a:chExt cx="1376090" cy="1756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C8B04524-CE53-6E28-165B-2972059B4E4C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16" name="Triangle isocèle 15">
                <a:extLst>
                  <a:ext uri="{FF2B5EF4-FFF2-40B4-BE49-F238E27FC236}">
                    <a16:creationId xmlns:a16="http://schemas.microsoft.com/office/drawing/2014/main" id="{150508FB-FA62-1450-13CB-B21BE0B8991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FE44E8BB-B11C-AE19-482B-E9BF30489F8F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0312B31-5A8F-FDC1-99CE-2E3C4D48B5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F70B439-C2F3-D87A-7CA0-6837EFA5B6C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6882FEE-7B65-8486-DF1F-080E8E9A933B}"/>
              </a:ext>
            </a:extLst>
          </p:cNvPr>
          <p:cNvGrpSpPr/>
          <p:nvPr/>
        </p:nvGrpSpPr>
        <p:grpSpPr>
          <a:xfrm>
            <a:off x="4127548" y="5189220"/>
            <a:ext cx="2947622" cy="1151868"/>
            <a:chOff x="4123738" y="2169445"/>
            <a:chExt cx="1376090" cy="1756103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5D8E26F9-EC48-F24A-6857-13C8C966A14A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24" name="Triangle isocèle 23">
                <a:extLst>
                  <a:ext uri="{FF2B5EF4-FFF2-40B4-BE49-F238E27FC236}">
                    <a16:creationId xmlns:a16="http://schemas.microsoft.com/office/drawing/2014/main" id="{0F23CB66-CEA8-FF8B-7AB4-C2760D68D076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2A3E8E6-DB2B-136C-29BD-CCB1DFD36545}"/>
                  </a:ext>
                </a:extLst>
              </p:cNvPr>
              <p:cNvCxnSpPr>
                <a:cxnSpLocks/>
              </p:cNvCxnSpPr>
              <p:nvPr/>
            </p:nvCxnSpPr>
            <p:spPr>
              <a:xfrm rot="15482715" flipH="1">
                <a:off x="1524602" y="1684715"/>
                <a:ext cx="169393" cy="64919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88D59D38-C24D-1E67-5D97-D7B0C684830B}"/>
                  </a:ext>
                </a:extLst>
              </p:cNvPr>
              <p:cNvCxnSpPr>
                <a:cxnSpLocks/>
              </p:cNvCxnSpPr>
              <p:nvPr/>
            </p:nvCxnSpPr>
            <p:spPr>
              <a:xfrm rot="15482715">
                <a:off x="2823036" y="1532915"/>
                <a:ext cx="190943" cy="74745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DA6A79C-FA38-C527-B676-B0E0DB33FA5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0C55F18A-82BC-8497-3731-B07281C072FF}"/>
              </a:ext>
            </a:extLst>
          </p:cNvPr>
          <p:cNvGrpSpPr/>
          <p:nvPr/>
        </p:nvGrpSpPr>
        <p:grpSpPr>
          <a:xfrm rot="1150017">
            <a:off x="3810000" y="449580"/>
            <a:ext cx="2663190" cy="2366010"/>
            <a:chOff x="960120" y="708660"/>
            <a:chExt cx="2663190" cy="2366010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7AE79A2-FD4D-A49B-7D55-D3B3849A80F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30" name="Triangle isocèle 29">
                <a:extLst>
                  <a:ext uri="{FF2B5EF4-FFF2-40B4-BE49-F238E27FC236}">
                    <a16:creationId xmlns:a16="http://schemas.microsoft.com/office/drawing/2014/main" id="{0165B6AE-3574-F33F-74FD-E6259B5384DF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09B2E8F1-F4DE-E4AF-24C3-B6BDFA190A12}"/>
                  </a:ext>
                </a:extLst>
              </p:cNvPr>
              <p:cNvCxnSpPr>
                <a:cxnSpLocks/>
              </p:cNvCxnSpPr>
              <p:nvPr/>
            </p:nvCxnSpPr>
            <p:spPr>
              <a:xfrm rot="20449983">
                <a:off x="1617742" y="1478016"/>
                <a:ext cx="175093" cy="484557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C42049A-0DF1-B721-E783-EEE102453869}"/>
                  </a:ext>
                </a:extLst>
              </p:cNvPr>
              <p:cNvCxnSpPr>
                <a:cxnSpLocks/>
              </p:cNvCxnSpPr>
              <p:nvPr/>
            </p:nvCxnSpPr>
            <p:spPr>
              <a:xfrm rot="20449983" flipV="1">
                <a:off x="2677126" y="1621077"/>
                <a:ext cx="413676" cy="264691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D673477-2BBF-CAD4-8CF6-63343205B209}"/>
                </a:ext>
              </a:extLst>
            </p:cNvPr>
            <p:cNvSpPr txBox="1"/>
            <p:nvPr/>
          </p:nvSpPr>
          <p:spPr>
            <a:xfrm>
              <a:off x="2080260" y="2080260"/>
              <a:ext cx="525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</p:grp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8E256D8-2D81-19FE-DF6C-14EA710573B8}"/>
              </a:ext>
            </a:extLst>
          </p:cNvPr>
          <p:cNvCxnSpPr/>
          <p:nvPr/>
        </p:nvCxnSpPr>
        <p:spPr>
          <a:xfrm>
            <a:off x="4922337" y="2569684"/>
            <a:ext cx="0" cy="5029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6B202DC0-6393-5913-D964-1B0CFB228ECD}"/>
              </a:ext>
            </a:extLst>
          </p:cNvPr>
          <p:cNvGrpSpPr/>
          <p:nvPr/>
        </p:nvGrpSpPr>
        <p:grpSpPr>
          <a:xfrm>
            <a:off x="7777908" y="3375426"/>
            <a:ext cx="1506090" cy="1915852"/>
            <a:chOff x="7777908" y="3375426"/>
            <a:chExt cx="1506090" cy="1915852"/>
          </a:xfrm>
        </p:grpSpPr>
        <p:sp>
          <p:nvSpPr>
            <p:cNvPr id="35" name="Triangle isocèle 34">
              <a:extLst>
                <a:ext uri="{FF2B5EF4-FFF2-40B4-BE49-F238E27FC236}">
                  <a16:creationId xmlns:a16="http://schemas.microsoft.com/office/drawing/2014/main" id="{2EA4FE0E-03F5-D881-A7B6-A4F4082A5EBA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8A4E7372-B943-778F-5260-9F4A0D35AE81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501E0605-0397-4BB7-ACE7-555FEBD9AC72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E44C0E3-709D-1D98-29C4-AD5F46F06E2E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C8C9C7D-5BEE-A1B8-26B9-481203013A92}"/>
                </a:ext>
              </a:extLst>
            </p:cNvPr>
            <p:cNvSpPr txBox="1"/>
            <p:nvPr/>
          </p:nvSpPr>
          <p:spPr>
            <a:xfrm>
              <a:off x="8163499" y="4109292"/>
              <a:ext cx="495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F39F5E11-FEE9-A32F-F71A-35B6C9FE380F}"/>
              </a:ext>
            </a:extLst>
          </p:cNvPr>
          <p:cNvGrpSpPr/>
          <p:nvPr/>
        </p:nvGrpSpPr>
        <p:grpSpPr>
          <a:xfrm rot="18738142">
            <a:off x="1989894" y="3013136"/>
            <a:ext cx="1688292" cy="2437410"/>
            <a:chOff x="7777908" y="3375426"/>
            <a:chExt cx="1506090" cy="1915852"/>
          </a:xfrm>
        </p:grpSpPr>
        <p:sp>
          <p:nvSpPr>
            <p:cNvPr id="37" name="Triangle isocèle 36">
              <a:extLst>
                <a:ext uri="{FF2B5EF4-FFF2-40B4-BE49-F238E27FC236}">
                  <a16:creationId xmlns:a16="http://schemas.microsoft.com/office/drawing/2014/main" id="{9DB62681-B771-F662-4D22-A489C3F8A770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12716F08-F230-C94C-E708-8F264708B95E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85F9E03F-EE96-6D5F-A074-D2EDDF69715D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F9EA403E-D95F-80D1-8972-1736BA96B121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C748D09-FFA7-88D2-FC76-F3B4FB051385}"/>
                </a:ext>
              </a:extLst>
            </p:cNvPr>
            <p:cNvSpPr txBox="1"/>
            <p:nvPr/>
          </p:nvSpPr>
          <p:spPr>
            <a:xfrm rot="3558409">
              <a:off x="8192969" y="4129221"/>
              <a:ext cx="436818" cy="3294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65DF4F6A-FFE4-1A32-324D-C5553124DF47}"/>
              </a:ext>
            </a:extLst>
          </p:cNvPr>
          <p:cNvGrpSpPr/>
          <p:nvPr/>
        </p:nvGrpSpPr>
        <p:grpSpPr>
          <a:xfrm>
            <a:off x="6555164" y="530731"/>
            <a:ext cx="1983037" cy="2258458"/>
            <a:chOff x="6863508" y="583894"/>
            <a:chExt cx="1983037" cy="2258458"/>
          </a:xfrm>
        </p:grpSpPr>
        <p:sp>
          <p:nvSpPr>
            <p:cNvPr id="42" name="Triangle rectangle 41">
              <a:extLst>
                <a:ext uri="{FF2B5EF4-FFF2-40B4-BE49-F238E27FC236}">
                  <a16:creationId xmlns:a16="http://schemas.microsoft.com/office/drawing/2014/main" id="{4FB3AE13-5634-921B-26BF-8B5F5D379BCB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ED42697-6598-C8C2-34A8-7DA27693D5EB}"/>
                </a:ext>
              </a:extLst>
            </p:cNvPr>
            <p:cNvSpPr txBox="1"/>
            <p:nvPr/>
          </p:nvSpPr>
          <p:spPr>
            <a:xfrm>
              <a:off x="7282149" y="1883884"/>
              <a:ext cx="649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D14258-8F9C-111B-984B-51F888D7AFB7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8D4E655-3522-14CD-CE37-A35A3202DD10}"/>
              </a:ext>
            </a:extLst>
          </p:cNvPr>
          <p:cNvGrpSpPr/>
          <p:nvPr/>
        </p:nvGrpSpPr>
        <p:grpSpPr>
          <a:xfrm rot="17629425">
            <a:off x="5453975" y="3354259"/>
            <a:ext cx="1257388" cy="1136229"/>
            <a:chOff x="6863508" y="583894"/>
            <a:chExt cx="1983037" cy="2258458"/>
          </a:xfrm>
        </p:grpSpPr>
        <p:sp>
          <p:nvSpPr>
            <p:cNvPr id="47" name="Triangle rectangle 46">
              <a:extLst>
                <a:ext uri="{FF2B5EF4-FFF2-40B4-BE49-F238E27FC236}">
                  <a16:creationId xmlns:a16="http://schemas.microsoft.com/office/drawing/2014/main" id="{9E10633B-9553-FE1A-6EA0-0271D84826E2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2FC9290B-ADA7-14FB-6977-3DE0A3A6064B}"/>
                </a:ext>
              </a:extLst>
            </p:cNvPr>
            <p:cNvSpPr txBox="1"/>
            <p:nvPr/>
          </p:nvSpPr>
          <p:spPr>
            <a:xfrm rot="3063345">
              <a:off x="7197541" y="1777311"/>
              <a:ext cx="819210" cy="58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H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412335-E9DB-77C0-1041-5E7BE4597083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Triangle rectangle 49">
            <a:extLst>
              <a:ext uri="{FF2B5EF4-FFF2-40B4-BE49-F238E27FC236}">
                <a16:creationId xmlns:a16="http://schemas.microsoft.com/office/drawing/2014/main" id="{3AE2FFB0-6009-CEB0-04BF-55EF62D25521}"/>
              </a:ext>
            </a:extLst>
          </p:cNvPr>
          <p:cNvSpPr/>
          <p:nvPr/>
        </p:nvSpPr>
        <p:spPr>
          <a:xfrm>
            <a:off x="10253032" y="3413051"/>
            <a:ext cx="1729861" cy="2473543"/>
          </a:xfrm>
          <a:custGeom>
            <a:avLst/>
            <a:gdLst>
              <a:gd name="connsiteX0" fmla="*/ 0 w 914400"/>
              <a:gd name="connsiteY0" fmla="*/ 914400 h 914400"/>
              <a:gd name="connsiteX1" fmla="*/ 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0" fmla="*/ 0 w 1652530"/>
              <a:gd name="connsiteY0" fmla="*/ 2434728 h 2434728"/>
              <a:gd name="connsiteX1" fmla="*/ 738130 w 1652530"/>
              <a:gd name="connsiteY1" fmla="*/ 0 h 2434728"/>
              <a:gd name="connsiteX2" fmla="*/ 1652530 w 1652530"/>
              <a:gd name="connsiteY2" fmla="*/ 914400 h 2434728"/>
              <a:gd name="connsiteX3" fmla="*/ 0 w 1652530"/>
              <a:gd name="connsiteY3" fmla="*/ 2434728 h 2434728"/>
              <a:gd name="connsiteX0" fmla="*/ 0 w 1938968"/>
              <a:gd name="connsiteY0" fmla="*/ 2434728 h 2434728"/>
              <a:gd name="connsiteX1" fmla="*/ 738130 w 1938968"/>
              <a:gd name="connsiteY1" fmla="*/ 0 h 2434728"/>
              <a:gd name="connsiteX2" fmla="*/ 1938968 w 1938968"/>
              <a:gd name="connsiteY2" fmla="*/ 1641513 h 2434728"/>
              <a:gd name="connsiteX3" fmla="*/ 0 w 1938968"/>
              <a:gd name="connsiteY3" fmla="*/ 2434728 h 243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8968" h="2434728">
                <a:moveTo>
                  <a:pt x="0" y="2434728"/>
                </a:moveTo>
                <a:lnTo>
                  <a:pt x="738130" y="0"/>
                </a:lnTo>
                <a:lnTo>
                  <a:pt x="1938968" y="1641513"/>
                </a:lnTo>
                <a:lnTo>
                  <a:pt x="0" y="24347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72B8943-3B60-F5A7-83FB-90DF5AE5C688}"/>
              </a:ext>
            </a:extLst>
          </p:cNvPr>
          <p:cNvSpPr txBox="1"/>
          <p:nvPr/>
        </p:nvSpPr>
        <p:spPr>
          <a:xfrm>
            <a:off x="11038261" y="454189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52" name="Triangle isocèle 51">
            <a:extLst>
              <a:ext uri="{FF2B5EF4-FFF2-40B4-BE49-F238E27FC236}">
                <a16:creationId xmlns:a16="http://schemas.microsoft.com/office/drawing/2014/main" id="{52CBA60A-76AF-C857-A5AE-9A0D406BB50E}"/>
              </a:ext>
            </a:extLst>
          </p:cNvPr>
          <p:cNvSpPr/>
          <p:nvPr/>
        </p:nvSpPr>
        <p:spPr>
          <a:xfrm>
            <a:off x="644487" y="3305061"/>
            <a:ext cx="1437701" cy="3249976"/>
          </a:xfrm>
          <a:custGeom>
            <a:avLst/>
            <a:gdLst>
              <a:gd name="connsiteX0" fmla="*/ 0 w 1002535"/>
              <a:gd name="connsiteY0" fmla="*/ 1079653 h 1079653"/>
              <a:gd name="connsiteX1" fmla="*/ 501268 w 1002535"/>
              <a:gd name="connsiteY1" fmla="*/ 0 h 1079653"/>
              <a:gd name="connsiteX2" fmla="*/ 1002535 w 1002535"/>
              <a:gd name="connsiteY2" fmla="*/ 1079653 h 1079653"/>
              <a:gd name="connsiteX3" fmla="*/ 0 w 1002535"/>
              <a:gd name="connsiteY3" fmla="*/ 1079653 h 1079653"/>
              <a:gd name="connsiteX0" fmla="*/ 435166 w 1437701"/>
              <a:gd name="connsiteY0" fmla="*/ 3249976 h 3249976"/>
              <a:gd name="connsiteX1" fmla="*/ 0 w 1437701"/>
              <a:gd name="connsiteY1" fmla="*/ 0 h 3249976"/>
              <a:gd name="connsiteX2" fmla="*/ 1437701 w 1437701"/>
              <a:gd name="connsiteY2" fmla="*/ 3249976 h 3249976"/>
              <a:gd name="connsiteX3" fmla="*/ 435166 w 1437701"/>
              <a:gd name="connsiteY3" fmla="*/ 3249976 h 324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7701" h="3249976">
                <a:moveTo>
                  <a:pt x="435166" y="3249976"/>
                </a:moveTo>
                <a:lnTo>
                  <a:pt x="0" y="0"/>
                </a:lnTo>
                <a:lnTo>
                  <a:pt x="1437701" y="3249976"/>
                </a:lnTo>
                <a:lnTo>
                  <a:pt x="435166" y="3249976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B2E0F77-E381-D938-8C7D-5031CBA2B78E}"/>
              </a:ext>
            </a:extLst>
          </p:cNvPr>
          <p:cNvSpPr txBox="1"/>
          <p:nvPr/>
        </p:nvSpPr>
        <p:spPr>
          <a:xfrm>
            <a:off x="1200838" y="5607585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F183E06-2E25-3904-EC09-B334E0C3D44D}"/>
              </a:ext>
            </a:extLst>
          </p:cNvPr>
          <p:cNvSpPr txBox="1"/>
          <p:nvPr/>
        </p:nvSpPr>
        <p:spPr>
          <a:xfrm>
            <a:off x="265814" y="148856"/>
            <a:ext cx="174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Trie ces triangles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45231F15-2351-B9A2-ED0B-23BBC20D0B52}"/>
              </a:ext>
            </a:extLst>
          </p:cNvPr>
          <p:cNvGrpSpPr/>
          <p:nvPr/>
        </p:nvGrpSpPr>
        <p:grpSpPr>
          <a:xfrm>
            <a:off x="8343014" y="439479"/>
            <a:ext cx="2487697" cy="2660764"/>
            <a:chOff x="8343014" y="439479"/>
            <a:chExt cx="2487697" cy="2660764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AD0FFC70-1BB5-43DD-3A41-74AF0DD38110}"/>
                </a:ext>
              </a:extLst>
            </p:cNvPr>
            <p:cNvGrpSpPr/>
            <p:nvPr/>
          </p:nvGrpSpPr>
          <p:grpSpPr>
            <a:xfrm rot="4103448">
              <a:off x="8426219" y="695751"/>
              <a:ext cx="2514791" cy="2294193"/>
              <a:chOff x="6863508" y="583894"/>
              <a:chExt cx="1983037" cy="2258458"/>
            </a:xfrm>
          </p:grpSpPr>
          <p:sp>
            <p:nvSpPr>
              <p:cNvPr id="9" name="Triangle rectangle 8">
                <a:extLst>
                  <a:ext uri="{FF2B5EF4-FFF2-40B4-BE49-F238E27FC236}">
                    <a16:creationId xmlns:a16="http://schemas.microsoft.com/office/drawing/2014/main" id="{DF808A0C-2F84-9358-CE63-98A8C5B56153}"/>
                  </a:ext>
                </a:extLst>
              </p:cNvPr>
              <p:cNvSpPr/>
              <p:nvPr/>
            </p:nvSpPr>
            <p:spPr>
              <a:xfrm>
                <a:off x="6863508" y="583894"/>
                <a:ext cx="1983037" cy="2258458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AC13951C-50A3-55D6-BD20-7C6AC7D2505A}"/>
                  </a:ext>
                </a:extLst>
              </p:cNvPr>
              <p:cNvSpPr txBox="1"/>
              <p:nvPr/>
            </p:nvSpPr>
            <p:spPr>
              <a:xfrm rot="17787578">
                <a:off x="7282149" y="1883884"/>
                <a:ext cx="6499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K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8C32C94-0E9B-ACB6-C87F-86F1A3362AFA}"/>
                  </a:ext>
                </a:extLst>
              </p:cNvPr>
              <p:cNvSpPr/>
              <p:nvPr/>
            </p:nvSpPr>
            <p:spPr>
              <a:xfrm>
                <a:off x="6863508" y="2599981"/>
                <a:ext cx="220338" cy="2423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E0FAC364-9E74-EE7F-745A-B6863FE77097}"/>
                </a:ext>
              </a:extLst>
            </p:cNvPr>
            <p:cNvCxnSpPr/>
            <p:nvPr/>
          </p:nvCxnSpPr>
          <p:spPr>
            <a:xfrm>
              <a:off x="9112102" y="457200"/>
              <a:ext cx="95693" cy="435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2755A3EC-A62E-6304-371D-305B84210BA7}"/>
                </a:ext>
              </a:extLst>
            </p:cNvPr>
            <p:cNvCxnSpPr/>
            <p:nvPr/>
          </p:nvCxnSpPr>
          <p:spPr>
            <a:xfrm>
              <a:off x="9158176" y="439479"/>
              <a:ext cx="95693" cy="4359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D135471D-0D19-63B0-14CE-7EDBC52932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43014" y="1988289"/>
              <a:ext cx="365052" cy="1878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5F6CC416-69D0-FA6B-2C58-7F93D2AF9F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67823" y="2034363"/>
              <a:ext cx="365052" cy="1878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B697B055-3AA5-3835-0EF6-16270C55C1D9}"/>
              </a:ext>
            </a:extLst>
          </p:cNvPr>
          <p:cNvGrpSpPr/>
          <p:nvPr/>
        </p:nvGrpSpPr>
        <p:grpSpPr>
          <a:xfrm>
            <a:off x="7917064" y="4197274"/>
            <a:ext cx="2153944" cy="2188108"/>
            <a:chOff x="7917064" y="4197274"/>
            <a:chExt cx="2153944" cy="2188108"/>
          </a:xfrm>
        </p:grpSpPr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0DAF36A1-AB19-46EF-394A-01118ADDC1D2}"/>
                </a:ext>
              </a:extLst>
            </p:cNvPr>
            <p:cNvGrpSpPr/>
            <p:nvPr/>
          </p:nvGrpSpPr>
          <p:grpSpPr>
            <a:xfrm rot="17629425">
              <a:off x="7873479" y="4240859"/>
              <a:ext cx="2162608" cy="2075438"/>
              <a:chOff x="6863508" y="583894"/>
              <a:chExt cx="1983037" cy="2258458"/>
            </a:xfrm>
          </p:grpSpPr>
          <p:sp>
            <p:nvSpPr>
              <p:cNvPr id="68" name="Triangle rectangle 67">
                <a:extLst>
                  <a:ext uri="{FF2B5EF4-FFF2-40B4-BE49-F238E27FC236}">
                    <a16:creationId xmlns:a16="http://schemas.microsoft.com/office/drawing/2014/main" id="{5EADB694-1F58-993E-3179-79F281D86B81}"/>
                  </a:ext>
                </a:extLst>
              </p:cNvPr>
              <p:cNvSpPr/>
              <p:nvPr/>
            </p:nvSpPr>
            <p:spPr>
              <a:xfrm>
                <a:off x="6863508" y="583894"/>
                <a:ext cx="1983037" cy="2258458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9" name="ZoneTexte 68">
                <a:extLst>
                  <a:ext uri="{FF2B5EF4-FFF2-40B4-BE49-F238E27FC236}">
                    <a16:creationId xmlns:a16="http://schemas.microsoft.com/office/drawing/2014/main" id="{3CFDBF5D-800F-5769-697C-A2C70E932F74}"/>
                  </a:ext>
                </a:extLst>
              </p:cNvPr>
              <p:cNvSpPr txBox="1"/>
              <p:nvPr/>
            </p:nvSpPr>
            <p:spPr>
              <a:xfrm rot="3063345">
                <a:off x="7197541" y="1899216"/>
                <a:ext cx="819210" cy="338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L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11EF627-4FB0-E1C6-19FB-6DB20F098F80}"/>
                  </a:ext>
                </a:extLst>
              </p:cNvPr>
              <p:cNvSpPr/>
              <p:nvPr/>
            </p:nvSpPr>
            <p:spPr>
              <a:xfrm>
                <a:off x="6863508" y="2599981"/>
                <a:ext cx="220338" cy="2423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6F93568A-1269-ACB0-72B2-687D4C7761C9}"/>
                </a:ext>
              </a:extLst>
            </p:cNvPr>
            <p:cNvCxnSpPr/>
            <p:nvPr/>
          </p:nvCxnSpPr>
          <p:spPr>
            <a:xfrm rot="18738142" flipV="1">
              <a:off x="8402078" y="6052611"/>
              <a:ext cx="209944" cy="448512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5F479CB4-1E5C-D541-945B-D98AC7101E2A}"/>
                </a:ext>
              </a:extLst>
            </p:cNvPr>
            <p:cNvCxnSpPr/>
            <p:nvPr/>
          </p:nvCxnSpPr>
          <p:spPr>
            <a:xfrm rot="18738142" flipV="1">
              <a:off x="8448152" y="6056154"/>
              <a:ext cx="209944" cy="448512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48CAD673-124C-9C59-CAF9-C01FE8800C4C}"/>
                </a:ext>
              </a:extLst>
            </p:cNvPr>
            <p:cNvCxnSpPr/>
            <p:nvPr/>
          </p:nvCxnSpPr>
          <p:spPr>
            <a:xfrm rot="18738142" flipV="1">
              <a:off x="9706338" y="5708824"/>
              <a:ext cx="209944" cy="448512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03162B97-1B26-C5B7-321E-EF38717A64A6}"/>
                </a:ext>
              </a:extLst>
            </p:cNvPr>
            <p:cNvCxnSpPr/>
            <p:nvPr/>
          </p:nvCxnSpPr>
          <p:spPr>
            <a:xfrm rot="18738142" flipV="1">
              <a:off x="9741780" y="5669838"/>
              <a:ext cx="209944" cy="448512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081956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1C470B9-9AAB-DB59-DC98-E59801173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45952"/>
              </p:ext>
            </p:extLst>
          </p:nvPr>
        </p:nvGraphicFramePr>
        <p:xfrm>
          <a:off x="138224" y="560562"/>
          <a:ext cx="11897835" cy="611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9567">
                  <a:extLst>
                    <a:ext uri="{9D8B030D-6E8A-4147-A177-3AD203B41FA5}">
                      <a16:colId xmlns:a16="http://schemas.microsoft.com/office/drawing/2014/main" val="210486115"/>
                    </a:ext>
                  </a:extLst>
                </a:gridCol>
                <a:gridCol w="2379567">
                  <a:extLst>
                    <a:ext uri="{9D8B030D-6E8A-4147-A177-3AD203B41FA5}">
                      <a16:colId xmlns:a16="http://schemas.microsoft.com/office/drawing/2014/main" val="218640460"/>
                    </a:ext>
                  </a:extLst>
                </a:gridCol>
                <a:gridCol w="2379567">
                  <a:extLst>
                    <a:ext uri="{9D8B030D-6E8A-4147-A177-3AD203B41FA5}">
                      <a16:colId xmlns:a16="http://schemas.microsoft.com/office/drawing/2014/main" val="2710553895"/>
                    </a:ext>
                  </a:extLst>
                </a:gridCol>
                <a:gridCol w="2379567">
                  <a:extLst>
                    <a:ext uri="{9D8B030D-6E8A-4147-A177-3AD203B41FA5}">
                      <a16:colId xmlns:a16="http://schemas.microsoft.com/office/drawing/2014/main" val="2320753718"/>
                    </a:ext>
                  </a:extLst>
                </a:gridCol>
                <a:gridCol w="2379567">
                  <a:extLst>
                    <a:ext uri="{9D8B030D-6E8A-4147-A177-3AD203B41FA5}">
                      <a16:colId xmlns:a16="http://schemas.microsoft.com/office/drawing/2014/main" val="190672725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37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Pourquoi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8873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0AFB1190-90ED-B813-CB90-AF93E73CECA5}"/>
              </a:ext>
            </a:extLst>
          </p:cNvPr>
          <p:cNvSpPr txBox="1"/>
          <p:nvPr/>
        </p:nvSpPr>
        <p:spPr>
          <a:xfrm>
            <a:off x="2511463" y="3139421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Ils ont 2 côtés de même longueur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BC39B4-2AF5-1AC1-41D0-32672A3FA25B}"/>
              </a:ext>
            </a:extLst>
          </p:cNvPr>
          <p:cNvSpPr txBox="1"/>
          <p:nvPr/>
        </p:nvSpPr>
        <p:spPr>
          <a:xfrm>
            <a:off x="2624961" y="1343289"/>
            <a:ext cx="2137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A C B</a:t>
            </a:r>
          </a:p>
          <a:p>
            <a:pPr algn="ctr"/>
            <a:endParaRPr lang="fr-FR" sz="25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02ECAE9-78DB-222D-9408-A668C47885F2}"/>
              </a:ext>
            </a:extLst>
          </p:cNvPr>
          <p:cNvSpPr txBox="1"/>
          <p:nvPr/>
        </p:nvSpPr>
        <p:spPr>
          <a:xfrm>
            <a:off x="2711302" y="738130"/>
            <a:ext cx="241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TRIANGLE ISOCELE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730C52D-E06D-3527-6926-83AFCB26EB57}"/>
              </a:ext>
            </a:extLst>
          </p:cNvPr>
          <p:cNvSpPr txBox="1"/>
          <p:nvPr/>
        </p:nvSpPr>
        <p:spPr>
          <a:xfrm>
            <a:off x="394258" y="1354006"/>
            <a:ext cx="2137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L H G K</a:t>
            </a:r>
          </a:p>
          <a:p>
            <a:pPr algn="ctr"/>
            <a:endParaRPr lang="fr-FR" sz="25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24F03AD-0625-7254-D760-5D40A1761B2D}"/>
              </a:ext>
            </a:extLst>
          </p:cNvPr>
          <p:cNvSpPr txBox="1"/>
          <p:nvPr/>
        </p:nvSpPr>
        <p:spPr>
          <a:xfrm>
            <a:off x="218640" y="3201179"/>
            <a:ext cx="243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Ils ont 1 angle droit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887B300-9D88-0D28-E46C-4D10F5EA541D}"/>
              </a:ext>
            </a:extLst>
          </p:cNvPr>
          <p:cNvSpPr txBox="1"/>
          <p:nvPr/>
        </p:nvSpPr>
        <p:spPr>
          <a:xfrm>
            <a:off x="21265" y="645449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TRIANGLE RECTANGLE</a:t>
            </a:r>
          </a:p>
          <a:p>
            <a:pPr algn="ctr"/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8A48EED-ABBF-3335-7A80-837E62A71C16}"/>
              </a:ext>
            </a:extLst>
          </p:cNvPr>
          <p:cNvSpPr txBox="1"/>
          <p:nvPr/>
        </p:nvSpPr>
        <p:spPr>
          <a:xfrm>
            <a:off x="5085689" y="1241571"/>
            <a:ext cx="2137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K L </a:t>
            </a:r>
          </a:p>
          <a:p>
            <a:pPr algn="ctr"/>
            <a:endParaRPr lang="fr-FR" sz="25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FCAAC56-3E65-CBA4-6715-D5E1DA036E3B}"/>
              </a:ext>
            </a:extLst>
          </p:cNvPr>
          <p:cNvSpPr txBox="1"/>
          <p:nvPr/>
        </p:nvSpPr>
        <p:spPr>
          <a:xfrm>
            <a:off x="7223103" y="3132599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Ils ont 3 côtés de même longueur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367CD82-F5EE-CCDD-074B-5F75C7C3C2FB}"/>
              </a:ext>
            </a:extLst>
          </p:cNvPr>
          <p:cNvSpPr txBox="1"/>
          <p:nvPr/>
        </p:nvSpPr>
        <p:spPr>
          <a:xfrm>
            <a:off x="7140749" y="732105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TRIANGLE EQUILATERAL</a:t>
            </a:r>
          </a:p>
          <a:p>
            <a:pPr algn="ctr"/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4089086-FC2A-E10D-4CA0-B959016B0958}"/>
              </a:ext>
            </a:extLst>
          </p:cNvPr>
          <p:cNvSpPr txBox="1"/>
          <p:nvPr/>
        </p:nvSpPr>
        <p:spPr>
          <a:xfrm>
            <a:off x="9750546" y="1374567"/>
            <a:ext cx="2137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I J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B52E3D8-9B53-DBD6-B5C0-6504DB17F5D5}"/>
              </a:ext>
            </a:extLst>
          </p:cNvPr>
          <p:cNvSpPr txBox="1"/>
          <p:nvPr/>
        </p:nvSpPr>
        <p:spPr>
          <a:xfrm>
            <a:off x="9757272" y="3097069"/>
            <a:ext cx="2434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Ils n’ont aucune particularité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75DA180-B3B2-F083-68F0-3A613A87C250}"/>
              </a:ext>
            </a:extLst>
          </p:cNvPr>
          <p:cNvSpPr txBox="1"/>
          <p:nvPr/>
        </p:nvSpPr>
        <p:spPr>
          <a:xfrm>
            <a:off x="9603036" y="757977"/>
            <a:ext cx="258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TRIANGLE QUELCONQUE</a:t>
            </a:r>
          </a:p>
          <a:p>
            <a:pPr algn="ctr"/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7D2549-27C2-2219-EFE2-270E804770D2}"/>
              </a:ext>
            </a:extLst>
          </p:cNvPr>
          <p:cNvSpPr txBox="1"/>
          <p:nvPr/>
        </p:nvSpPr>
        <p:spPr>
          <a:xfrm>
            <a:off x="4739387" y="497125"/>
            <a:ext cx="2588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TRIANGLE RECTANGLE</a:t>
            </a:r>
          </a:p>
          <a:p>
            <a:pPr algn="ctr"/>
            <a:r>
              <a:rPr lang="fr-FR" b="1" dirty="0">
                <a:solidFill>
                  <a:srgbClr val="7030A0"/>
                </a:solidFill>
              </a:rPr>
              <a:t>ISOCELE</a:t>
            </a:r>
          </a:p>
          <a:p>
            <a:pPr algn="ctr"/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153D943-664D-0D8B-A954-9418A3E4A4E4}"/>
              </a:ext>
            </a:extLst>
          </p:cNvPr>
          <p:cNvSpPr txBox="1"/>
          <p:nvPr/>
        </p:nvSpPr>
        <p:spPr>
          <a:xfrm>
            <a:off x="5088086" y="3929774"/>
            <a:ext cx="2434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Ils ont 1 angle droit</a:t>
            </a:r>
          </a:p>
          <a:p>
            <a:r>
              <a:rPr lang="fr-FR" b="1" dirty="0">
                <a:solidFill>
                  <a:srgbClr val="7030A0"/>
                </a:solidFill>
              </a:rPr>
              <a:t>Et 2 côtés de même longueur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5760D27-2F55-0F96-8F9C-5ABA3F351976}"/>
              </a:ext>
            </a:extLst>
          </p:cNvPr>
          <p:cNvSpPr txBox="1"/>
          <p:nvPr/>
        </p:nvSpPr>
        <p:spPr>
          <a:xfrm>
            <a:off x="7215745" y="1372706"/>
            <a:ext cx="2137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D F E </a:t>
            </a:r>
          </a:p>
          <a:p>
            <a:pPr algn="ctr"/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45461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6" grpId="0"/>
      <p:bldP spid="17" grpId="0"/>
      <p:bldP spid="19" grpId="0"/>
      <p:bldP spid="20" grpId="0"/>
      <p:bldP spid="3" grpId="0"/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5E3E61E0-6DC4-554B-8B7F-6A8BB06A7461}"/>
              </a:ext>
            </a:extLst>
          </p:cNvPr>
          <p:cNvGrpSpPr/>
          <p:nvPr/>
        </p:nvGrpSpPr>
        <p:grpSpPr>
          <a:xfrm>
            <a:off x="457199" y="967563"/>
            <a:ext cx="2222206" cy="1169581"/>
            <a:chOff x="960120" y="708660"/>
            <a:chExt cx="2663190" cy="236601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52E1E04C-153A-8029-53B6-1F91B308F18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4" name="Triangle isocèle 3">
                <a:extLst>
                  <a:ext uri="{FF2B5EF4-FFF2-40B4-BE49-F238E27FC236}">
                    <a16:creationId xmlns:a16="http://schemas.microsoft.com/office/drawing/2014/main" id="{62E00683-092F-B159-0226-FC0313ECAA6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AE8953E2-B0C0-03F2-D54A-5ED10AC26D86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D4404328-B9B5-8E12-2536-DB48B86912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9DC2E1B-58B7-B151-04F4-6D4BC63C5F9B}"/>
                </a:ext>
              </a:extLst>
            </p:cNvPr>
            <p:cNvSpPr txBox="1"/>
            <p:nvPr/>
          </p:nvSpPr>
          <p:spPr>
            <a:xfrm>
              <a:off x="2080260" y="2080260"/>
              <a:ext cx="525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BFD7477-805B-C242-079E-1B5C81D8D97E}"/>
              </a:ext>
            </a:extLst>
          </p:cNvPr>
          <p:cNvGrpSpPr/>
          <p:nvPr/>
        </p:nvGrpSpPr>
        <p:grpSpPr>
          <a:xfrm>
            <a:off x="8325293" y="531628"/>
            <a:ext cx="2936318" cy="2123595"/>
            <a:chOff x="4123738" y="2169445"/>
            <a:chExt cx="1376090" cy="1756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C8B04524-CE53-6E28-165B-2972059B4E4C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16" name="Triangle isocèle 15">
                <a:extLst>
                  <a:ext uri="{FF2B5EF4-FFF2-40B4-BE49-F238E27FC236}">
                    <a16:creationId xmlns:a16="http://schemas.microsoft.com/office/drawing/2014/main" id="{150508FB-FA62-1450-13CB-B21BE0B8991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FE44E8BB-B11C-AE19-482B-E9BF30489F8F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0312B31-5A8F-FDC1-99CE-2E3C4D48B5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F70B439-C2F3-D87A-7CA0-6837EFA5B6C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05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6882FEE-7B65-8486-DF1F-080E8E9A933B}"/>
              </a:ext>
            </a:extLst>
          </p:cNvPr>
          <p:cNvGrpSpPr/>
          <p:nvPr/>
        </p:nvGrpSpPr>
        <p:grpSpPr>
          <a:xfrm>
            <a:off x="4946255" y="4593265"/>
            <a:ext cx="2947622" cy="1971106"/>
            <a:chOff x="4123738" y="2169445"/>
            <a:chExt cx="1376090" cy="1756103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5D8E26F9-EC48-F24A-6857-13C8C966A14A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24" name="Triangle isocèle 23">
                <a:extLst>
                  <a:ext uri="{FF2B5EF4-FFF2-40B4-BE49-F238E27FC236}">
                    <a16:creationId xmlns:a16="http://schemas.microsoft.com/office/drawing/2014/main" id="{0F23CB66-CEA8-FF8B-7AB4-C2760D68D076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2A3E8E6-DB2B-136C-29BD-CCB1DFD36545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88D59D38-C24D-1E67-5D97-D7B0C684830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DA6A79C-FA38-C527-B676-B0E0DB33FA52}"/>
                </a:ext>
              </a:extLst>
            </p:cNvPr>
            <p:cNvSpPr txBox="1"/>
            <p:nvPr/>
          </p:nvSpPr>
          <p:spPr>
            <a:xfrm>
              <a:off x="4384156" y="2794479"/>
              <a:ext cx="217170" cy="329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0C55F18A-82BC-8497-3731-B07281C072FF}"/>
              </a:ext>
            </a:extLst>
          </p:cNvPr>
          <p:cNvGrpSpPr/>
          <p:nvPr/>
        </p:nvGrpSpPr>
        <p:grpSpPr>
          <a:xfrm rot="1150017" flipV="1">
            <a:off x="3164793" y="607626"/>
            <a:ext cx="2286358" cy="1270206"/>
            <a:chOff x="960120" y="708660"/>
            <a:chExt cx="2663190" cy="2366010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7AE79A2-FD4D-A49B-7D55-D3B3849A80F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30" name="Triangle isocèle 29">
                <a:extLst>
                  <a:ext uri="{FF2B5EF4-FFF2-40B4-BE49-F238E27FC236}">
                    <a16:creationId xmlns:a16="http://schemas.microsoft.com/office/drawing/2014/main" id="{0165B6AE-3574-F33F-74FD-E6259B5384DF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09B2E8F1-F4DE-E4AF-24C3-B6BDFA190A12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C42049A-0DF1-B721-E783-EEE1024538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D673477-2BBF-CAD4-8CF6-63343205B209}"/>
                </a:ext>
              </a:extLst>
            </p:cNvPr>
            <p:cNvSpPr txBox="1"/>
            <p:nvPr/>
          </p:nvSpPr>
          <p:spPr>
            <a:xfrm rot="12414846">
              <a:off x="2080260" y="1920949"/>
              <a:ext cx="525780" cy="687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6B202DC0-6393-5913-D964-1B0CFB228ECD}"/>
              </a:ext>
            </a:extLst>
          </p:cNvPr>
          <p:cNvGrpSpPr/>
          <p:nvPr/>
        </p:nvGrpSpPr>
        <p:grpSpPr>
          <a:xfrm>
            <a:off x="7586521" y="2817628"/>
            <a:ext cx="2992873" cy="2505547"/>
            <a:chOff x="7777908" y="3375426"/>
            <a:chExt cx="1506090" cy="1915852"/>
          </a:xfrm>
        </p:grpSpPr>
        <p:sp>
          <p:nvSpPr>
            <p:cNvPr id="35" name="Triangle isocèle 34">
              <a:extLst>
                <a:ext uri="{FF2B5EF4-FFF2-40B4-BE49-F238E27FC236}">
                  <a16:creationId xmlns:a16="http://schemas.microsoft.com/office/drawing/2014/main" id="{2EA4FE0E-03F5-D881-A7B6-A4F4082A5EBA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8A4E7372-B943-778F-5260-9F4A0D35AE81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501E0605-0397-4BB7-ACE7-555FEBD9AC72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E44C0E3-709D-1D98-29C4-AD5F46F06E2E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C8C9C7D-5BEE-A1B8-26B9-481203013A92}"/>
                </a:ext>
              </a:extLst>
            </p:cNvPr>
            <p:cNvSpPr txBox="1"/>
            <p:nvPr/>
          </p:nvSpPr>
          <p:spPr>
            <a:xfrm>
              <a:off x="8163499" y="4109292"/>
              <a:ext cx="495759" cy="282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H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F39F5E11-FEE9-A32F-F71A-35B6C9FE380F}"/>
              </a:ext>
            </a:extLst>
          </p:cNvPr>
          <p:cNvGrpSpPr/>
          <p:nvPr/>
        </p:nvGrpSpPr>
        <p:grpSpPr>
          <a:xfrm rot="10644272">
            <a:off x="1439280" y="1778617"/>
            <a:ext cx="1683251" cy="4886084"/>
            <a:chOff x="7949707" y="3375426"/>
            <a:chExt cx="1334291" cy="1915852"/>
          </a:xfrm>
        </p:grpSpPr>
        <p:sp>
          <p:nvSpPr>
            <p:cNvPr id="37" name="Triangle isocèle 36">
              <a:extLst>
                <a:ext uri="{FF2B5EF4-FFF2-40B4-BE49-F238E27FC236}">
                  <a16:creationId xmlns:a16="http://schemas.microsoft.com/office/drawing/2014/main" id="{9DB62681-B771-F662-4D22-A489C3F8A770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C748D09-FFA7-88D2-FC76-F3B4FB051385}"/>
                </a:ext>
              </a:extLst>
            </p:cNvPr>
            <p:cNvSpPr txBox="1"/>
            <p:nvPr/>
          </p:nvSpPr>
          <p:spPr>
            <a:xfrm rot="9908371">
              <a:off x="8191806" y="4200727"/>
              <a:ext cx="439145" cy="186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65DF4F6A-FFE4-1A32-324D-C5553124DF47}"/>
              </a:ext>
            </a:extLst>
          </p:cNvPr>
          <p:cNvGrpSpPr/>
          <p:nvPr/>
        </p:nvGrpSpPr>
        <p:grpSpPr>
          <a:xfrm>
            <a:off x="6772940" y="1020725"/>
            <a:ext cx="797698" cy="1470752"/>
            <a:chOff x="6863508" y="583894"/>
            <a:chExt cx="1983037" cy="2258458"/>
          </a:xfrm>
        </p:grpSpPr>
        <p:sp>
          <p:nvSpPr>
            <p:cNvPr id="42" name="Triangle rectangle 41">
              <a:extLst>
                <a:ext uri="{FF2B5EF4-FFF2-40B4-BE49-F238E27FC236}">
                  <a16:creationId xmlns:a16="http://schemas.microsoft.com/office/drawing/2014/main" id="{4FB3AE13-5634-921B-26BF-8B5F5D379BCB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ED42697-6598-C8C2-34A8-7DA27693D5EB}"/>
                </a:ext>
              </a:extLst>
            </p:cNvPr>
            <p:cNvSpPr txBox="1"/>
            <p:nvPr/>
          </p:nvSpPr>
          <p:spPr>
            <a:xfrm>
              <a:off x="7282149" y="1883884"/>
              <a:ext cx="649996" cy="567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D14258-8F9C-111B-984B-51F888D7AFB7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8D4E655-3522-14CD-CE37-A35A3202DD10}"/>
              </a:ext>
            </a:extLst>
          </p:cNvPr>
          <p:cNvGrpSpPr/>
          <p:nvPr/>
        </p:nvGrpSpPr>
        <p:grpSpPr>
          <a:xfrm rot="17629425">
            <a:off x="3896368" y="1841239"/>
            <a:ext cx="1947586" cy="2091000"/>
            <a:chOff x="6863508" y="583894"/>
            <a:chExt cx="1983037" cy="2258458"/>
          </a:xfrm>
        </p:grpSpPr>
        <p:sp>
          <p:nvSpPr>
            <p:cNvPr id="47" name="Triangle rectangle 46">
              <a:extLst>
                <a:ext uri="{FF2B5EF4-FFF2-40B4-BE49-F238E27FC236}">
                  <a16:creationId xmlns:a16="http://schemas.microsoft.com/office/drawing/2014/main" id="{9E10633B-9553-FE1A-6EA0-0271D84826E2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2FC9290B-ADA7-14FB-6977-3DE0A3A6064B}"/>
                </a:ext>
              </a:extLst>
            </p:cNvPr>
            <p:cNvSpPr txBox="1"/>
            <p:nvPr/>
          </p:nvSpPr>
          <p:spPr>
            <a:xfrm rot="3063345">
              <a:off x="7197541" y="1880522"/>
              <a:ext cx="819210" cy="376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412335-E9DB-77C0-1041-5E7BE4597083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Triangle rectangle 49">
            <a:extLst>
              <a:ext uri="{FF2B5EF4-FFF2-40B4-BE49-F238E27FC236}">
                <a16:creationId xmlns:a16="http://schemas.microsoft.com/office/drawing/2014/main" id="{3AE2FFB0-6009-CEB0-04BF-55EF62D25521}"/>
              </a:ext>
            </a:extLst>
          </p:cNvPr>
          <p:cNvSpPr/>
          <p:nvPr/>
        </p:nvSpPr>
        <p:spPr>
          <a:xfrm>
            <a:off x="11186348" y="1754372"/>
            <a:ext cx="583894" cy="4780808"/>
          </a:xfrm>
          <a:custGeom>
            <a:avLst/>
            <a:gdLst>
              <a:gd name="connsiteX0" fmla="*/ 0 w 914400"/>
              <a:gd name="connsiteY0" fmla="*/ 914400 h 914400"/>
              <a:gd name="connsiteX1" fmla="*/ 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0" fmla="*/ 0 w 1652530"/>
              <a:gd name="connsiteY0" fmla="*/ 2434728 h 2434728"/>
              <a:gd name="connsiteX1" fmla="*/ 738130 w 1652530"/>
              <a:gd name="connsiteY1" fmla="*/ 0 h 2434728"/>
              <a:gd name="connsiteX2" fmla="*/ 1652530 w 1652530"/>
              <a:gd name="connsiteY2" fmla="*/ 914400 h 2434728"/>
              <a:gd name="connsiteX3" fmla="*/ 0 w 1652530"/>
              <a:gd name="connsiteY3" fmla="*/ 2434728 h 2434728"/>
              <a:gd name="connsiteX0" fmla="*/ 0 w 1938968"/>
              <a:gd name="connsiteY0" fmla="*/ 2434728 h 2434728"/>
              <a:gd name="connsiteX1" fmla="*/ 738130 w 1938968"/>
              <a:gd name="connsiteY1" fmla="*/ 0 h 2434728"/>
              <a:gd name="connsiteX2" fmla="*/ 1938968 w 1938968"/>
              <a:gd name="connsiteY2" fmla="*/ 1641513 h 2434728"/>
              <a:gd name="connsiteX3" fmla="*/ 0 w 1938968"/>
              <a:gd name="connsiteY3" fmla="*/ 2434728 h 243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8968" h="2434728">
                <a:moveTo>
                  <a:pt x="0" y="2434728"/>
                </a:moveTo>
                <a:lnTo>
                  <a:pt x="738130" y="0"/>
                </a:lnTo>
                <a:lnTo>
                  <a:pt x="1938968" y="1641513"/>
                </a:lnTo>
                <a:lnTo>
                  <a:pt x="0" y="24347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72B8943-3B60-F5A7-83FB-90DF5AE5C688}"/>
              </a:ext>
            </a:extLst>
          </p:cNvPr>
          <p:cNvSpPr txBox="1"/>
          <p:nvPr/>
        </p:nvSpPr>
        <p:spPr>
          <a:xfrm>
            <a:off x="11346605" y="4701384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52" name="Triangle isocèle 51">
            <a:extLst>
              <a:ext uri="{FF2B5EF4-FFF2-40B4-BE49-F238E27FC236}">
                <a16:creationId xmlns:a16="http://schemas.microsoft.com/office/drawing/2014/main" id="{52CBA60A-76AF-C857-A5AE-9A0D406BB50E}"/>
              </a:ext>
            </a:extLst>
          </p:cNvPr>
          <p:cNvSpPr/>
          <p:nvPr/>
        </p:nvSpPr>
        <p:spPr>
          <a:xfrm>
            <a:off x="644487" y="3305061"/>
            <a:ext cx="1437701" cy="3249976"/>
          </a:xfrm>
          <a:custGeom>
            <a:avLst/>
            <a:gdLst>
              <a:gd name="connsiteX0" fmla="*/ 0 w 1002535"/>
              <a:gd name="connsiteY0" fmla="*/ 1079653 h 1079653"/>
              <a:gd name="connsiteX1" fmla="*/ 501268 w 1002535"/>
              <a:gd name="connsiteY1" fmla="*/ 0 h 1079653"/>
              <a:gd name="connsiteX2" fmla="*/ 1002535 w 1002535"/>
              <a:gd name="connsiteY2" fmla="*/ 1079653 h 1079653"/>
              <a:gd name="connsiteX3" fmla="*/ 0 w 1002535"/>
              <a:gd name="connsiteY3" fmla="*/ 1079653 h 1079653"/>
              <a:gd name="connsiteX0" fmla="*/ 435166 w 1437701"/>
              <a:gd name="connsiteY0" fmla="*/ 3249976 h 3249976"/>
              <a:gd name="connsiteX1" fmla="*/ 0 w 1437701"/>
              <a:gd name="connsiteY1" fmla="*/ 0 h 3249976"/>
              <a:gd name="connsiteX2" fmla="*/ 1437701 w 1437701"/>
              <a:gd name="connsiteY2" fmla="*/ 3249976 h 3249976"/>
              <a:gd name="connsiteX3" fmla="*/ 435166 w 1437701"/>
              <a:gd name="connsiteY3" fmla="*/ 3249976 h 324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7701" h="3249976">
                <a:moveTo>
                  <a:pt x="435166" y="3249976"/>
                </a:moveTo>
                <a:lnTo>
                  <a:pt x="0" y="0"/>
                </a:lnTo>
                <a:lnTo>
                  <a:pt x="1437701" y="3249976"/>
                </a:lnTo>
                <a:lnTo>
                  <a:pt x="435166" y="3249976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B2E0F77-E381-D938-8C7D-5031CBA2B78E}"/>
              </a:ext>
            </a:extLst>
          </p:cNvPr>
          <p:cNvSpPr txBox="1"/>
          <p:nvPr/>
        </p:nvSpPr>
        <p:spPr>
          <a:xfrm>
            <a:off x="1200838" y="5607585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F183E06-2E25-3904-EC09-B334E0C3D44D}"/>
              </a:ext>
            </a:extLst>
          </p:cNvPr>
          <p:cNvSpPr txBox="1"/>
          <p:nvPr/>
        </p:nvSpPr>
        <p:spPr>
          <a:xfrm>
            <a:off x="265814" y="148856"/>
            <a:ext cx="174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Trie ces triangles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AC74EB-95E6-976D-EFE0-E97119E16AAD}"/>
              </a:ext>
            </a:extLst>
          </p:cNvPr>
          <p:cNvSpPr/>
          <p:nvPr/>
        </p:nvSpPr>
        <p:spPr>
          <a:xfrm rot="18836040">
            <a:off x="1435396" y="1031358"/>
            <a:ext cx="265814" cy="23391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774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1F0D0D9-57F2-44F9-B202-2206C6C5B3A4}"/>
              </a:ext>
            </a:extLst>
          </p:cNvPr>
          <p:cNvGraphicFramePr>
            <a:graphicFrameLocks noGrp="1"/>
          </p:cNvGraphicFramePr>
          <p:nvPr/>
        </p:nvGraphicFramePr>
        <p:xfrm>
          <a:off x="209319" y="190856"/>
          <a:ext cx="5894025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025">
                  <a:extLst>
                    <a:ext uri="{9D8B030D-6E8A-4147-A177-3AD203B41FA5}">
                      <a16:colId xmlns:a16="http://schemas.microsoft.com/office/drawing/2014/main" val="1197017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/>
                        <a:t>C’EST UN POLYGONE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3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15823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1C222477-FF0C-4387-BB38-FA67A21ED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616" y="1054469"/>
            <a:ext cx="2807877" cy="187662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80E700F-86EB-4336-B087-46B46F89E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86" y="2778103"/>
            <a:ext cx="2707509" cy="15934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33746E1-28D9-46CF-BAC3-E664B570F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7828" y="1753844"/>
            <a:ext cx="1981721" cy="167502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56CF82F-780C-45C7-988D-701326BF2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570" y="4281097"/>
            <a:ext cx="2266625" cy="1673268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353A67DF-8883-49D8-8CA5-109B366C5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6288" y="4158641"/>
            <a:ext cx="2791128" cy="1878644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EAD5C96-80C3-46B9-8D73-4B0B6480CA7E}"/>
              </a:ext>
            </a:extLst>
          </p:cNvPr>
          <p:cNvSpPr txBox="1"/>
          <p:nvPr/>
        </p:nvSpPr>
        <p:spPr>
          <a:xfrm>
            <a:off x="6852492" y="275423"/>
            <a:ext cx="50126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/>
              <a:t>C’est quoi un polygone 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36BA6D7-F3AA-4BD8-9871-E5D9B93EFB22}"/>
              </a:ext>
            </a:extLst>
          </p:cNvPr>
          <p:cNvSpPr txBox="1"/>
          <p:nvPr/>
        </p:nvSpPr>
        <p:spPr>
          <a:xfrm>
            <a:off x="6533002" y="1465243"/>
            <a:ext cx="4323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Une figure géométrique qui est fermée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DFDB03-51D6-4F97-A455-E52F0E33A9D2}"/>
              </a:ext>
            </a:extLst>
          </p:cNvPr>
          <p:cNvSpPr txBox="1"/>
          <p:nvPr/>
        </p:nvSpPr>
        <p:spPr>
          <a:xfrm>
            <a:off x="6564217" y="2201537"/>
            <a:ext cx="447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Une figure géométrique tracée à la règle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BEB44CD-7CE4-4A48-9CB9-583A705E8BD8}"/>
              </a:ext>
            </a:extLst>
          </p:cNvPr>
          <p:cNvSpPr txBox="1"/>
          <p:nvPr/>
        </p:nvSpPr>
        <p:spPr>
          <a:xfrm>
            <a:off x="6639499" y="3014949"/>
            <a:ext cx="1796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Elle a des </a:t>
            </a:r>
            <a:r>
              <a:rPr lang="fr-FR" sz="2000" b="1" dirty="0">
                <a:solidFill>
                  <a:srgbClr val="7030A0"/>
                </a:solidFill>
              </a:rPr>
              <a:t>côtés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898EAA2-6054-4137-A08E-FFAFD34D8C36}"/>
              </a:ext>
            </a:extLst>
          </p:cNvPr>
          <p:cNvSpPr txBox="1"/>
          <p:nvPr/>
        </p:nvSpPr>
        <p:spPr>
          <a:xfrm>
            <a:off x="8621038" y="3447881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</a:rPr>
              <a:t>et des </a:t>
            </a:r>
            <a:r>
              <a:rPr lang="fr-FR" sz="1800" b="1" dirty="0">
                <a:solidFill>
                  <a:srgbClr val="00B050"/>
                </a:solidFill>
              </a:rPr>
              <a:t>sommets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7E24FC2-5937-4EC0-940A-B1C97D033E46}"/>
              </a:ext>
            </a:extLst>
          </p:cNvPr>
          <p:cNvCxnSpPr/>
          <p:nvPr/>
        </p:nvCxnSpPr>
        <p:spPr>
          <a:xfrm>
            <a:off x="1803748" y="3093929"/>
            <a:ext cx="1453019" cy="92692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4DBC2A3-1C8D-404B-ABDD-B22E3920B464}"/>
              </a:ext>
            </a:extLst>
          </p:cNvPr>
          <p:cNvCxnSpPr>
            <a:cxnSpLocks/>
          </p:cNvCxnSpPr>
          <p:nvPr/>
        </p:nvCxnSpPr>
        <p:spPr>
          <a:xfrm>
            <a:off x="676405" y="4035468"/>
            <a:ext cx="258245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5624A9F-603D-4992-A0AF-F6493436B5DD}"/>
              </a:ext>
            </a:extLst>
          </p:cNvPr>
          <p:cNvCxnSpPr>
            <a:cxnSpLocks/>
          </p:cNvCxnSpPr>
          <p:nvPr/>
        </p:nvCxnSpPr>
        <p:spPr>
          <a:xfrm flipH="1">
            <a:off x="651353" y="3096017"/>
            <a:ext cx="1154482" cy="89978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ED1186F2-6F43-43D2-9ECE-BEE4FBA1F231}"/>
              </a:ext>
            </a:extLst>
          </p:cNvPr>
          <p:cNvSpPr/>
          <p:nvPr/>
        </p:nvSpPr>
        <p:spPr>
          <a:xfrm>
            <a:off x="1640910" y="2906038"/>
            <a:ext cx="400832" cy="400833"/>
          </a:xfrm>
          <a:prstGeom prst="flowChartConnector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rganigramme : Connecteur 25">
            <a:extLst>
              <a:ext uri="{FF2B5EF4-FFF2-40B4-BE49-F238E27FC236}">
                <a16:creationId xmlns:a16="http://schemas.microsoft.com/office/drawing/2014/main" id="{90D07019-F7AB-471A-9EBD-6E8FBC26C322}"/>
              </a:ext>
            </a:extLst>
          </p:cNvPr>
          <p:cNvSpPr/>
          <p:nvPr/>
        </p:nvSpPr>
        <p:spPr>
          <a:xfrm>
            <a:off x="503130" y="3772421"/>
            <a:ext cx="400832" cy="400833"/>
          </a:xfrm>
          <a:prstGeom prst="flowChartConnector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Connecteur 26">
            <a:extLst>
              <a:ext uri="{FF2B5EF4-FFF2-40B4-BE49-F238E27FC236}">
                <a16:creationId xmlns:a16="http://schemas.microsoft.com/office/drawing/2014/main" id="{421261CF-3F53-4D9B-A994-EED09A5E116C}"/>
              </a:ext>
            </a:extLst>
          </p:cNvPr>
          <p:cNvSpPr/>
          <p:nvPr/>
        </p:nvSpPr>
        <p:spPr>
          <a:xfrm>
            <a:off x="3008335" y="3835052"/>
            <a:ext cx="400832" cy="400833"/>
          </a:xfrm>
          <a:prstGeom prst="flowChartConnector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9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2" grpId="0"/>
      <p:bldP spid="23" grpId="0"/>
      <p:bldP spid="10" grpId="0" animBg="1"/>
      <p:bldP spid="26" grpId="0" animBg="1"/>
      <p:bldP spid="2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DA88875-EFF6-E354-FB67-BE539C71846F}"/>
              </a:ext>
            </a:extLst>
          </p:cNvPr>
          <p:cNvSpPr/>
          <p:nvPr/>
        </p:nvSpPr>
        <p:spPr>
          <a:xfrm>
            <a:off x="2971800" y="408051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00126" y="220337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729317" y="1123720"/>
            <a:ext cx="3588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ABC rectangle en A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8471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B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2985571" y="204913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2585474" y="15474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/>
          <p:nvPr/>
        </p:nvCxnSpPr>
        <p:spPr>
          <a:xfrm>
            <a:off x="2960370" y="2068830"/>
            <a:ext cx="5669280" cy="2377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452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ABC est rectangle en A. </a:t>
            </a:r>
          </a:p>
        </p:txBody>
      </p:sp>
    </p:spTree>
    <p:extLst>
      <p:ext uri="{BB962C8B-B14F-4D97-AF65-F5344CB8AC3E}">
        <p14:creationId xmlns:p14="http://schemas.microsoft.com/office/powerpoint/2010/main" val="312557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48148E-6 L -0.01654 -0.821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  <p:bldP spid="8" grpId="0"/>
      <p:bldP spid="12" grpId="0"/>
      <p:bldP spid="1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97756" y="268343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729317" y="1123720"/>
            <a:ext cx="363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ABC  rectangle en B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6185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B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8643421" y="210628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8540504" y="179887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>
            <a:cxnSpLocks/>
          </p:cNvCxnSpPr>
          <p:nvPr/>
        </p:nvCxnSpPr>
        <p:spPr>
          <a:xfrm flipV="1">
            <a:off x="3006090" y="2114550"/>
            <a:ext cx="5623560" cy="2228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44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ABC est rectangle en B.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0AA5DD-D80C-7DFB-A76D-799780231244}"/>
              </a:ext>
            </a:extLst>
          </p:cNvPr>
          <p:cNvSpPr/>
          <p:nvPr/>
        </p:nvSpPr>
        <p:spPr>
          <a:xfrm>
            <a:off x="8298180" y="413766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61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1654 -0.821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5" grpId="0"/>
      <p:bldP spid="1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97756" y="268343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729317" y="1123720"/>
            <a:ext cx="630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ABC  rectangle en C  avec BC = 6 </a:t>
            </a:r>
            <a:r>
              <a:rPr lang="fr-FR"/>
              <a:t>cm et CA </a:t>
            </a:r>
            <a:r>
              <a:rPr lang="fr-FR" dirty="0"/>
              <a:t>= </a:t>
            </a:r>
            <a:r>
              <a:rPr lang="fr-FR"/>
              <a:t>4 cm</a:t>
            </a:r>
            <a:endParaRPr lang="fr-FR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6185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8643421" y="210628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8540504" y="179887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A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>
            <a:cxnSpLocks/>
          </p:cNvCxnSpPr>
          <p:nvPr/>
        </p:nvCxnSpPr>
        <p:spPr>
          <a:xfrm flipV="1">
            <a:off x="3006090" y="2114550"/>
            <a:ext cx="5623560" cy="2228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44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ABC est rectangle en C.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0AA5DD-D80C-7DFB-A76D-799780231244}"/>
              </a:ext>
            </a:extLst>
          </p:cNvPr>
          <p:cNvSpPr/>
          <p:nvPr/>
        </p:nvSpPr>
        <p:spPr>
          <a:xfrm>
            <a:off x="8298180" y="413766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FADB2C-C8EC-2A59-CA4C-C4234BC542EF}"/>
              </a:ext>
            </a:extLst>
          </p:cNvPr>
          <p:cNvSpPr txBox="1"/>
          <p:nvPr/>
        </p:nvSpPr>
        <p:spPr>
          <a:xfrm>
            <a:off x="5474970" y="450342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6 cm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BD1E5AD-36C6-731E-60CB-5E6C0C3BDA3C}"/>
              </a:ext>
            </a:extLst>
          </p:cNvPr>
          <p:cNvSpPr txBox="1"/>
          <p:nvPr/>
        </p:nvSpPr>
        <p:spPr>
          <a:xfrm>
            <a:off x="8656320" y="299847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353266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1654 -0.8210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5" grpId="0"/>
      <p:bldP spid="17" grpId="0" animBg="1"/>
      <p:bldP spid="3" grpId="0"/>
      <p:bldP spid="1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1B02198-02BB-A891-9BCE-1968E9D417D0}"/>
              </a:ext>
            </a:extLst>
          </p:cNvPr>
          <p:cNvSpPr txBox="1"/>
          <p:nvPr/>
        </p:nvSpPr>
        <p:spPr>
          <a:xfrm>
            <a:off x="467833" y="510385"/>
            <a:ext cx="11376837" cy="4175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000" dirty="0"/>
              <a:t>TRACER DES TRIANGLES RECTANGLES: </a:t>
            </a:r>
          </a:p>
          <a:p>
            <a:pPr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000" dirty="0"/>
              <a:t>A) Trace un triangle MON rectangle en M.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B) Trace un triangle SUD rectangle en D tel que UD = 5 cm.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C) Trace un triangle EST rectangle en T tel que ET = 7 cm et ST = 5 cm.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D) Trace un triangle RAT rectangle en R tel que RA = 7 cm et RT = 6 cm.</a:t>
            </a:r>
          </a:p>
        </p:txBody>
      </p:sp>
    </p:spTree>
    <p:extLst>
      <p:ext uri="{BB962C8B-B14F-4D97-AF65-F5344CB8AC3E}">
        <p14:creationId xmlns:p14="http://schemas.microsoft.com/office/powerpoint/2010/main" val="2503902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DA88875-EFF6-E354-FB67-BE539C71846F}"/>
              </a:ext>
            </a:extLst>
          </p:cNvPr>
          <p:cNvSpPr/>
          <p:nvPr/>
        </p:nvSpPr>
        <p:spPr>
          <a:xfrm>
            <a:off x="2971800" y="408051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00126" y="220337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729317" y="1123720"/>
            <a:ext cx="376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MON rectangle en M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8471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N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2985571" y="204913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2585474" y="15474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O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/>
          <p:nvPr/>
        </p:nvCxnSpPr>
        <p:spPr>
          <a:xfrm>
            <a:off x="2960370" y="2068830"/>
            <a:ext cx="5669280" cy="2377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632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MON est rectangle en M. </a:t>
            </a:r>
          </a:p>
        </p:txBody>
      </p:sp>
    </p:spTree>
    <p:extLst>
      <p:ext uri="{BB962C8B-B14F-4D97-AF65-F5344CB8AC3E}">
        <p14:creationId xmlns:p14="http://schemas.microsoft.com/office/powerpoint/2010/main" val="299950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48148E-6 L -0.01654 -0.821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  <p:bldP spid="8" grpId="0"/>
      <p:bldP spid="12" grpId="0"/>
      <p:bldP spid="1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DA88875-EFF6-E354-FB67-BE539C71846F}"/>
              </a:ext>
            </a:extLst>
          </p:cNvPr>
          <p:cNvSpPr/>
          <p:nvPr/>
        </p:nvSpPr>
        <p:spPr>
          <a:xfrm>
            <a:off x="2971800" y="408051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00126" y="220337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8471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U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2985571" y="204913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2585474" y="15474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S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/>
          <p:nvPr/>
        </p:nvCxnSpPr>
        <p:spPr>
          <a:xfrm>
            <a:off x="2960370" y="2068830"/>
            <a:ext cx="5669280" cy="23774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46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SUD est rectangle en D.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DFF62EB-7C6B-B96E-767C-48895DB21849}"/>
              </a:ext>
            </a:extLst>
          </p:cNvPr>
          <p:cNvSpPr txBox="1"/>
          <p:nvPr/>
        </p:nvSpPr>
        <p:spPr>
          <a:xfrm>
            <a:off x="1185531" y="1016891"/>
            <a:ext cx="63263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/>
              <a:t>B) Trace un triangle SUD rectangle en D tel que UD = 5 cm.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ABDF1A4-647A-DB2B-C69A-363A21759819}"/>
              </a:ext>
            </a:extLst>
          </p:cNvPr>
          <p:cNvSpPr txBox="1"/>
          <p:nvPr/>
        </p:nvSpPr>
        <p:spPr>
          <a:xfrm>
            <a:off x="4869712" y="445504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5 cm</a:t>
            </a:r>
          </a:p>
        </p:txBody>
      </p:sp>
    </p:spTree>
    <p:extLst>
      <p:ext uri="{BB962C8B-B14F-4D97-AF65-F5344CB8AC3E}">
        <p14:creationId xmlns:p14="http://schemas.microsoft.com/office/powerpoint/2010/main" val="9378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48148E-6 L -0.01654 -0.8210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  <p:bldP spid="8" grpId="0"/>
      <p:bldP spid="12" grpId="0"/>
      <p:bldP spid="15" grpId="0"/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97756" y="268343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6185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T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8643421" y="210628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8540504" y="179887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S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>
            <a:cxnSpLocks/>
          </p:cNvCxnSpPr>
          <p:nvPr/>
        </p:nvCxnSpPr>
        <p:spPr>
          <a:xfrm flipV="1">
            <a:off x="3006090" y="2114550"/>
            <a:ext cx="5623560" cy="2228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386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triangle EST est rectangle en T.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0AA5DD-D80C-7DFB-A76D-799780231244}"/>
              </a:ext>
            </a:extLst>
          </p:cNvPr>
          <p:cNvSpPr/>
          <p:nvPr/>
        </p:nvSpPr>
        <p:spPr>
          <a:xfrm>
            <a:off x="8298180" y="413766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FADB2C-C8EC-2A59-CA4C-C4234BC542EF}"/>
              </a:ext>
            </a:extLst>
          </p:cNvPr>
          <p:cNvSpPr txBox="1"/>
          <p:nvPr/>
        </p:nvSpPr>
        <p:spPr>
          <a:xfrm>
            <a:off x="5474970" y="450342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7 cm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BD1E5AD-36C6-731E-60CB-5E6C0C3BDA3C}"/>
              </a:ext>
            </a:extLst>
          </p:cNvPr>
          <p:cNvSpPr txBox="1"/>
          <p:nvPr/>
        </p:nvSpPr>
        <p:spPr>
          <a:xfrm>
            <a:off x="8656320" y="299847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5 cm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079A2AF-4FF4-7962-1396-67DE52CAFA34}"/>
              </a:ext>
            </a:extLst>
          </p:cNvPr>
          <p:cNvSpPr txBox="1"/>
          <p:nvPr/>
        </p:nvSpPr>
        <p:spPr>
          <a:xfrm>
            <a:off x="789213" y="917805"/>
            <a:ext cx="83112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C) Trace un triangle EST rectangle en T tel que ET = 7 cm et ST = 5 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509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1654 -0.8210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5" grpId="0"/>
      <p:bldP spid="17" grpId="0" animBg="1"/>
      <p:bldP spid="3" grpId="0"/>
      <p:bldP spid="16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Equerre 60° 22 cm en plastique incassable">
            <a:extLst>
              <a:ext uri="{FF2B5EF4-FFF2-40B4-BE49-F238E27FC236}">
                <a16:creationId xmlns:a16="http://schemas.microsoft.com/office/drawing/2014/main" id="{ADFF6CB8-7B33-023C-F525-9339F9C54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97756" y="2683435"/>
            <a:ext cx="2284972" cy="228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rectangles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15AF386-3F54-8EF9-E553-D4018BE9473C}"/>
              </a:ext>
            </a:extLst>
          </p:cNvPr>
          <p:cNvCxnSpPr/>
          <p:nvPr/>
        </p:nvCxnSpPr>
        <p:spPr>
          <a:xfrm>
            <a:off x="2985570" y="4361854"/>
            <a:ext cx="5662670" cy="771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C94BBC8-B346-5320-86A6-3037EA492CDA}"/>
              </a:ext>
            </a:extLst>
          </p:cNvPr>
          <p:cNvSpPr txBox="1"/>
          <p:nvPr/>
        </p:nvSpPr>
        <p:spPr>
          <a:xfrm>
            <a:off x="2478794" y="425251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B21FD3-6488-2F2F-6AD0-C19C73F43CB2}"/>
              </a:ext>
            </a:extLst>
          </p:cNvPr>
          <p:cNvSpPr txBox="1"/>
          <p:nvPr/>
        </p:nvSpPr>
        <p:spPr>
          <a:xfrm>
            <a:off x="8690471" y="4426946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R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DFDB337-6CB3-AD2C-9F79-17EC65E5776E}"/>
              </a:ext>
            </a:extLst>
          </p:cNvPr>
          <p:cNvCxnSpPr/>
          <p:nvPr/>
        </p:nvCxnSpPr>
        <p:spPr>
          <a:xfrm flipV="1">
            <a:off x="8643421" y="2106287"/>
            <a:ext cx="0" cy="23355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A8CF25F1-CADB-2DF4-D50E-5BAB695C73BA}"/>
              </a:ext>
            </a:extLst>
          </p:cNvPr>
          <p:cNvSpPr txBox="1"/>
          <p:nvPr/>
        </p:nvSpPr>
        <p:spPr>
          <a:xfrm>
            <a:off x="8540504" y="1798872"/>
            <a:ext cx="39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T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5E72388-1055-9998-74E7-28E410D8F2DB}"/>
              </a:ext>
            </a:extLst>
          </p:cNvPr>
          <p:cNvCxnSpPr>
            <a:cxnSpLocks/>
          </p:cNvCxnSpPr>
          <p:nvPr/>
        </p:nvCxnSpPr>
        <p:spPr>
          <a:xfrm flipV="1">
            <a:off x="3006090" y="2114550"/>
            <a:ext cx="5623560" cy="2228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BA6FDE12-C068-03F6-D6EE-B2D1D9C8C9F0}"/>
              </a:ext>
            </a:extLst>
          </p:cNvPr>
          <p:cNvSpPr txBox="1"/>
          <p:nvPr/>
        </p:nvSpPr>
        <p:spPr>
          <a:xfrm>
            <a:off x="1143000" y="5543550"/>
            <a:ext cx="3415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Le </a:t>
            </a:r>
            <a:r>
              <a:rPr lang="fr-FR">
                <a:solidFill>
                  <a:srgbClr val="FF0000"/>
                </a:solidFill>
              </a:rPr>
              <a:t>triangle RAT </a:t>
            </a:r>
            <a:r>
              <a:rPr lang="fr-FR" dirty="0">
                <a:solidFill>
                  <a:srgbClr val="FF0000"/>
                </a:solidFill>
              </a:rPr>
              <a:t>est rectangle </a:t>
            </a:r>
            <a:r>
              <a:rPr lang="fr-FR">
                <a:solidFill>
                  <a:srgbClr val="FF0000"/>
                </a:solidFill>
              </a:rPr>
              <a:t>en R.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0AA5DD-D80C-7DFB-A76D-799780231244}"/>
              </a:ext>
            </a:extLst>
          </p:cNvPr>
          <p:cNvSpPr/>
          <p:nvPr/>
        </p:nvSpPr>
        <p:spPr>
          <a:xfrm>
            <a:off x="8298180" y="4137660"/>
            <a:ext cx="354330" cy="30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FADB2C-C8EC-2A59-CA4C-C4234BC542EF}"/>
              </a:ext>
            </a:extLst>
          </p:cNvPr>
          <p:cNvSpPr txBox="1"/>
          <p:nvPr/>
        </p:nvSpPr>
        <p:spPr>
          <a:xfrm>
            <a:off x="5474970" y="450342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7 cm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BD1E5AD-36C6-731E-60CB-5E6C0C3BDA3C}"/>
              </a:ext>
            </a:extLst>
          </p:cNvPr>
          <p:cNvSpPr txBox="1"/>
          <p:nvPr/>
        </p:nvSpPr>
        <p:spPr>
          <a:xfrm>
            <a:off x="8656320" y="2998470"/>
            <a:ext cx="129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6 cm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079A2AF-4FF4-7962-1396-67DE52CAFA34}"/>
              </a:ext>
            </a:extLst>
          </p:cNvPr>
          <p:cNvSpPr txBox="1"/>
          <p:nvPr/>
        </p:nvSpPr>
        <p:spPr>
          <a:xfrm>
            <a:off x="789213" y="917805"/>
            <a:ext cx="83112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D) Trace un triangle RAT rectangle en R tel que RA = 7 cm et RT = 6 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44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-0.01654 -0.8210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4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5" grpId="0"/>
      <p:bldP spid="17" grpId="0" animBg="1"/>
      <p:bldP spid="3" grpId="0"/>
      <p:bldP spid="1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5E3E61E0-6DC4-554B-8B7F-6A8BB06A7461}"/>
              </a:ext>
            </a:extLst>
          </p:cNvPr>
          <p:cNvGrpSpPr/>
          <p:nvPr/>
        </p:nvGrpSpPr>
        <p:grpSpPr>
          <a:xfrm rot="17373881">
            <a:off x="8872165" y="2986084"/>
            <a:ext cx="1618240" cy="1884848"/>
            <a:chOff x="960120" y="708660"/>
            <a:chExt cx="2663190" cy="236601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52E1E04C-153A-8029-53B6-1F91B308F18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4" name="Triangle isocèle 3">
                <a:extLst>
                  <a:ext uri="{FF2B5EF4-FFF2-40B4-BE49-F238E27FC236}">
                    <a16:creationId xmlns:a16="http://schemas.microsoft.com/office/drawing/2014/main" id="{62E00683-092F-B159-0226-FC0313ECAA6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AE8953E2-B0C0-03F2-D54A-5ED10AC26D86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D4404328-B9B5-8E12-2536-DB48B86912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9DC2E1B-58B7-B151-04F4-6D4BC63C5F9B}"/>
                </a:ext>
              </a:extLst>
            </p:cNvPr>
            <p:cNvSpPr txBox="1"/>
            <p:nvPr/>
          </p:nvSpPr>
          <p:spPr>
            <a:xfrm rot="4973462">
              <a:off x="2142631" y="1961016"/>
              <a:ext cx="401038" cy="607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J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BFD7477-805B-C242-079E-1B5C81D8D97E}"/>
              </a:ext>
            </a:extLst>
          </p:cNvPr>
          <p:cNvGrpSpPr/>
          <p:nvPr/>
        </p:nvGrpSpPr>
        <p:grpSpPr>
          <a:xfrm>
            <a:off x="9747298" y="1335055"/>
            <a:ext cx="1376090" cy="1756103"/>
            <a:chOff x="4123738" y="2169445"/>
            <a:chExt cx="1376090" cy="1756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C8B04524-CE53-6E28-165B-2972059B4E4C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16" name="Triangle isocèle 15">
                <a:extLst>
                  <a:ext uri="{FF2B5EF4-FFF2-40B4-BE49-F238E27FC236}">
                    <a16:creationId xmlns:a16="http://schemas.microsoft.com/office/drawing/2014/main" id="{150508FB-FA62-1450-13CB-B21BE0B8991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FE44E8BB-B11C-AE19-482B-E9BF30489F8F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0312B31-5A8F-FDC1-99CE-2E3C4D48B5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F70B439-C2F3-D87A-7CA0-6837EFA5B6C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6882FEE-7B65-8486-DF1F-080E8E9A933B}"/>
              </a:ext>
            </a:extLst>
          </p:cNvPr>
          <p:cNvGrpSpPr/>
          <p:nvPr/>
        </p:nvGrpSpPr>
        <p:grpSpPr>
          <a:xfrm>
            <a:off x="2636976" y="1414823"/>
            <a:ext cx="1162909" cy="2947622"/>
            <a:chOff x="4159404" y="9294"/>
            <a:chExt cx="542901" cy="4493855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5D8E26F9-EC48-F24A-6857-13C8C966A14A}"/>
                </a:ext>
              </a:extLst>
            </p:cNvPr>
            <p:cNvGrpSpPr/>
            <p:nvPr/>
          </p:nvGrpSpPr>
          <p:grpSpPr>
            <a:xfrm rot="6117285">
              <a:off x="2183927" y="1984771"/>
              <a:ext cx="4493855" cy="542901"/>
              <a:chOff x="-2170135" y="2347508"/>
              <a:chExt cx="6815084" cy="933450"/>
            </a:xfrm>
          </p:grpSpPr>
          <p:sp>
            <p:nvSpPr>
              <p:cNvPr id="24" name="Triangle isocèle 23">
                <a:extLst>
                  <a:ext uri="{FF2B5EF4-FFF2-40B4-BE49-F238E27FC236}">
                    <a16:creationId xmlns:a16="http://schemas.microsoft.com/office/drawing/2014/main" id="{0F23CB66-CEA8-FF8B-7AB4-C2760D68D076}"/>
                  </a:ext>
                </a:extLst>
              </p:cNvPr>
              <p:cNvSpPr/>
              <p:nvPr/>
            </p:nvSpPr>
            <p:spPr>
              <a:xfrm rot="13991646">
                <a:off x="775114" y="-597741"/>
                <a:ext cx="924586" cy="6815084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2A3E8E6-DB2B-136C-29BD-CCB1DFD36545}"/>
                  </a:ext>
                </a:extLst>
              </p:cNvPr>
              <p:cNvCxnSpPr>
                <a:cxnSpLocks/>
              </p:cNvCxnSpPr>
              <p:nvPr/>
            </p:nvCxnSpPr>
            <p:spPr>
              <a:xfrm rot="15482715" flipH="1" flipV="1">
                <a:off x="1099647" y="2715953"/>
                <a:ext cx="539826" cy="5901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88D59D38-C24D-1E67-5D97-D7B0C684830B}"/>
                  </a:ext>
                </a:extLst>
              </p:cNvPr>
              <p:cNvCxnSpPr>
                <a:cxnSpLocks/>
              </p:cNvCxnSpPr>
              <p:nvPr/>
            </p:nvCxnSpPr>
            <p:spPr>
              <a:xfrm rot="15482715">
                <a:off x="675061" y="2032957"/>
                <a:ext cx="0" cy="127286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DA6A79C-FA38-C527-B676-B0E0DB33FA52}"/>
                </a:ext>
              </a:extLst>
            </p:cNvPr>
            <p:cNvSpPr txBox="1"/>
            <p:nvPr/>
          </p:nvSpPr>
          <p:spPr>
            <a:xfrm>
              <a:off x="4389120" y="2766059"/>
              <a:ext cx="217170" cy="56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0C55F18A-82BC-8497-3731-B07281C072FF}"/>
              </a:ext>
            </a:extLst>
          </p:cNvPr>
          <p:cNvGrpSpPr/>
          <p:nvPr/>
        </p:nvGrpSpPr>
        <p:grpSpPr>
          <a:xfrm rot="1150017">
            <a:off x="3602984" y="4007948"/>
            <a:ext cx="2663190" cy="2366010"/>
            <a:chOff x="960120" y="708660"/>
            <a:chExt cx="2663190" cy="2366010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7AE79A2-FD4D-A49B-7D55-D3B3849A80F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30" name="Triangle isocèle 29">
                <a:extLst>
                  <a:ext uri="{FF2B5EF4-FFF2-40B4-BE49-F238E27FC236}">
                    <a16:creationId xmlns:a16="http://schemas.microsoft.com/office/drawing/2014/main" id="{0165B6AE-3574-F33F-74FD-E6259B5384DF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09B2E8F1-F4DE-E4AF-24C3-B6BDFA190A12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C42049A-0DF1-B721-E783-EEE1024538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D673477-2BBF-CAD4-8CF6-63343205B209}"/>
                </a:ext>
              </a:extLst>
            </p:cNvPr>
            <p:cNvSpPr txBox="1"/>
            <p:nvPr/>
          </p:nvSpPr>
          <p:spPr>
            <a:xfrm>
              <a:off x="2080260" y="2080260"/>
              <a:ext cx="525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H</a:t>
              </a:r>
            </a:p>
          </p:txBody>
        </p:sp>
      </p:grp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8E256D8-2D81-19FE-DF6C-14EA710573B8}"/>
              </a:ext>
            </a:extLst>
          </p:cNvPr>
          <p:cNvCxnSpPr/>
          <p:nvPr/>
        </p:nvCxnSpPr>
        <p:spPr>
          <a:xfrm>
            <a:off x="4518299" y="6046531"/>
            <a:ext cx="0" cy="502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6B202DC0-6393-5913-D964-1B0CFB228ECD}"/>
              </a:ext>
            </a:extLst>
          </p:cNvPr>
          <p:cNvGrpSpPr/>
          <p:nvPr/>
        </p:nvGrpSpPr>
        <p:grpSpPr>
          <a:xfrm>
            <a:off x="7246281" y="3747565"/>
            <a:ext cx="1506090" cy="1915852"/>
            <a:chOff x="7777908" y="3375426"/>
            <a:chExt cx="1506090" cy="1915852"/>
          </a:xfrm>
        </p:grpSpPr>
        <p:sp>
          <p:nvSpPr>
            <p:cNvPr id="35" name="Triangle isocèle 34">
              <a:extLst>
                <a:ext uri="{FF2B5EF4-FFF2-40B4-BE49-F238E27FC236}">
                  <a16:creationId xmlns:a16="http://schemas.microsoft.com/office/drawing/2014/main" id="{2EA4FE0E-03F5-D881-A7B6-A4F4082A5EBA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8A4E7372-B943-778F-5260-9F4A0D35AE81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501E0605-0397-4BB7-ACE7-555FEBD9AC72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E44C0E3-709D-1D98-29C4-AD5F46F06E2E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C8C9C7D-5BEE-A1B8-26B9-481203013A92}"/>
                </a:ext>
              </a:extLst>
            </p:cNvPr>
            <p:cNvSpPr txBox="1"/>
            <p:nvPr/>
          </p:nvSpPr>
          <p:spPr>
            <a:xfrm>
              <a:off x="8163499" y="4109292"/>
              <a:ext cx="495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F39F5E11-FEE9-A32F-F71A-35B6C9FE380F}"/>
              </a:ext>
            </a:extLst>
          </p:cNvPr>
          <p:cNvGrpSpPr/>
          <p:nvPr/>
        </p:nvGrpSpPr>
        <p:grpSpPr>
          <a:xfrm rot="18738142">
            <a:off x="5194452" y="336617"/>
            <a:ext cx="1209835" cy="1882845"/>
            <a:chOff x="7777908" y="3375426"/>
            <a:chExt cx="1506090" cy="1915852"/>
          </a:xfrm>
        </p:grpSpPr>
        <p:sp>
          <p:nvSpPr>
            <p:cNvPr id="37" name="Triangle isocèle 36">
              <a:extLst>
                <a:ext uri="{FF2B5EF4-FFF2-40B4-BE49-F238E27FC236}">
                  <a16:creationId xmlns:a16="http://schemas.microsoft.com/office/drawing/2014/main" id="{9DB62681-B771-F662-4D22-A489C3F8A770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12716F08-F230-C94C-E708-8F264708B95E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85F9E03F-EE96-6D5F-A074-D2EDDF69715D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F9EA403E-D95F-80D1-8972-1736BA96B121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C748D09-FFA7-88D2-FC76-F3B4FB051385}"/>
                </a:ext>
              </a:extLst>
            </p:cNvPr>
            <p:cNvSpPr txBox="1"/>
            <p:nvPr/>
          </p:nvSpPr>
          <p:spPr>
            <a:xfrm rot="3558409">
              <a:off x="8192969" y="4064071"/>
              <a:ext cx="436818" cy="459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65DF4F6A-FFE4-1A32-324D-C5553124DF47}"/>
              </a:ext>
            </a:extLst>
          </p:cNvPr>
          <p:cNvGrpSpPr/>
          <p:nvPr/>
        </p:nvGrpSpPr>
        <p:grpSpPr>
          <a:xfrm rot="11138772">
            <a:off x="6896559" y="627961"/>
            <a:ext cx="1983037" cy="2258458"/>
            <a:chOff x="6863508" y="583894"/>
            <a:chExt cx="1983037" cy="2258458"/>
          </a:xfrm>
        </p:grpSpPr>
        <p:sp>
          <p:nvSpPr>
            <p:cNvPr id="42" name="Triangle rectangle 41">
              <a:extLst>
                <a:ext uri="{FF2B5EF4-FFF2-40B4-BE49-F238E27FC236}">
                  <a16:creationId xmlns:a16="http://schemas.microsoft.com/office/drawing/2014/main" id="{4FB3AE13-5634-921B-26BF-8B5F5D379BCB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ED42697-6598-C8C2-34A8-7DA27693D5EB}"/>
                </a:ext>
              </a:extLst>
            </p:cNvPr>
            <p:cNvSpPr txBox="1"/>
            <p:nvPr/>
          </p:nvSpPr>
          <p:spPr>
            <a:xfrm rot="10822344">
              <a:off x="7282149" y="1883884"/>
              <a:ext cx="649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D14258-8F9C-111B-984B-51F888D7AFB7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8D4E655-3522-14CD-CE37-A35A3202DD10}"/>
              </a:ext>
            </a:extLst>
          </p:cNvPr>
          <p:cNvGrpSpPr/>
          <p:nvPr/>
        </p:nvGrpSpPr>
        <p:grpSpPr>
          <a:xfrm rot="17629425">
            <a:off x="5911175" y="1950762"/>
            <a:ext cx="1257388" cy="1136229"/>
            <a:chOff x="6863508" y="583894"/>
            <a:chExt cx="1983037" cy="2258458"/>
          </a:xfrm>
        </p:grpSpPr>
        <p:sp>
          <p:nvSpPr>
            <p:cNvPr id="47" name="Triangle rectangle 46">
              <a:extLst>
                <a:ext uri="{FF2B5EF4-FFF2-40B4-BE49-F238E27FC236}">
                  <a16:creationId xmlns:a16="http://schemas.microsoft.com/office/drawing/2014/main" id="{9E10633B-9553-FE1A-6EA0-0271D84826E2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2FC9290B-ADA7-14FB-6977-3DE0A3A6064B}"/>
                </a:ext>
              </a:extLst>
            </p:cNvPr>
            <p:cNvSpPr txBox="1"/>
            <p:nvPr/>
          </p:nvSpPr>
          <p:spPr>
            <a:xfrm rot="3063345">
              <a:off x="7197541" y="1777311"/>
              <a:ext cx="819210" cy="582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412335-E9DB-77C0-1041-5E7BE4597083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Triangle rectangle 49">
            <a:extLst>
              <a:ext uri="{FF2B5EF4-FFF2-40B4-BE49-F238E27FC236}">
                <a16:creationId xmlns:a16="http://schemas.microsoft.com/office/drawing/2014/main" id="{3AE2FFB0-6009-CEB0-04BF-55EF62D25521}"/>
              </a:ext>
            </a:extLst>
          </p:cNvPr>
          <p:cNvSpPr/>
          <p:nvPr/>
        </p:nvSpPr>
        <p:spPr>
          <a:xfrm>
            <a:off x="96845" y="638338"/>
            <a:ext cx="4065223" cy="793215"/>
          </a:xfrm>
          <a:custGeom>
            <a:avLst/>
            <a:gdLst>
              <a:gd name="connsiteX0" fmla="*/ 0 w 914400"/>
              <a:gd name="connsiteY0" fmla="*/ 914400 h 914400"/>
              <a:gd name="connsiteX1" fmla="*/ 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0" fmla="*/ 0 w 1652530"/>
              <a:gd name="connsiteY0" fmla="*/ 2434728 h 2434728"/>
              <a:gd name="connsiteX1" fmla="*/ 738130 w 1652530"/>
              <a:gd name="connsiteY1" fmla="*/ 0 h 2434728"/>
              <a:gd name="connsiteX2" fmla="*/ 1652530 w 1652530"/>
              <a:gd name="connsiteY2" fmla="*/ 914400 h 2434728"/>
              <a:gd name="connsiteX3" fmla="*/ 0 w 1652530"/>
              <a:gd name="connsiteY3" fmla="*/ 2434728 h 2434728"/>
              <a:gd name="connsiteX0" fmla="*/ 0 w 1938968"/>
              <a:gd name="connsiteY0" fmla="*/ 2434728 h 2434728"/>
              <a:gd name="connsiteX1" fmla="*/ 738130 w 1938968"/>
              <a:gd name="connsiteY1" fmla="*/ 0 h 2434728"/>
              <a:gd name="connsiteX2" fmla="*/ 1938968 w 1938968"/>
              <a:gd name="connsiteY2" fmla="*/ 1641513 h 2434728"/>
              <a:gd name="connsiteX3" fmla="*/ 0 w 1938968"/>
              <a:gd name="connsiteY3" fmla="*/ 2434728 h 2434728"/>
              <a:gd name="connsiteX0" fmla="*/ 2126255 w 4065223"/>
              <a:gd name="connsiteY0" fmla="*/ 793215 h 793215"/>
              <a:gd name="connsiteX1" fmla="*/ 0 w 4065223"/>
              <a:gd name="connsiteY1" fmla="*/ 583894 h 793215"/>
              <a:gd name="connsiteX2" fmla="*/ 4065223 w 4065223"/>
              <a:gd name="connsiteY2" fmla="*/ 0 h 793215"/>
              <a:gd name="connsiteX3" fmla="*/ 2126255 w 4065223"/>
              <a:gd name="connsiteY3" fmla="*/ 793215 h 79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5223" h="793215">
                <a:moveTo>
                  <a:pt x="2126255" y="793215"/>
                </a:moveTo>
                <a:lnTo>
                  <a:pt x="0" y="583894"/>
                </a:lnTo>
                <a:lnTo>
                  <a:pt x="4065223" y="0"/>
                </a:lnTo>
                <a:lnTo>
                  <a:pt x="2126255" y="793215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72B8943-3B60-F5A7-83FB-90DF5AE5C688}"/>
              </a:ext>
            </a:extLst>
          </p:cNvPr>
          <p:cNvSpPr txBox="1"/>
          <p:nvPr/>
        </p:nvSpPr>
        <p:spPr>
          <a:xfrm>
            <a:off x="2261405" y="8940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2" name="Triangle isocèle 51">
            <a:extLst>
              <a:ext uri="{FF2B5EF4-FFF2-40B4-BE49-F238E27FC236}">
                <a16:creationId xmlns:a16="http://schemas.microsoft.com/office/drawing/2014/main" id="{52CBA60A-76AF-C857-A5AE-9A0D406BB50E}"/>
              </a:ext>
            </a:extLst>
          </p:cNvPr>
          <p:cNvSpPr/>
          <p:nvPr/>
        </p:nvSpPr>
        <p:spPr>
          <a:xfrm flipH="1">
            <a:off x="455406" y="3253563"/>
            <a:ext cx="1713636" cy="2812376"/>
          </a:xfrm>
          <a:custGeom>
            <a:avLst/>
            <a:gdLst>
              <a:gd name="connsiteX0" fmla="*/ 0 w 1002535"/>
              <a:gd name="connsiteY0" fmla="*/ 1079653 h 1079653"/>
              <a:gd name="connsiteX1" fmla="*/ 501268 w 1002535"/>
              <a:gd name="connsiteY1" fmla="*/ 0 h 1079653"/>
              <a:gd name="connsiteX2" fmla="*/ 1002535 w 1002535"/>
              <a:gd name="connsiteY2" fmla="*/ 1079653 h 1079653"/>
              <a:gd name="connsiteX3" fmla="*/ 0 w 1002535"/>
              <a:gd name="connsiteY3" fmla="*/ 1079653 h 1079653"/>
              <a:gd name="connsiteX0" fmla="*/ 435166 w 1437701"/>
              <a:gd name="connsiteY0" fmla="*/ 3249976 h 3249976"/>
              <a:gd name="connsiteX1" fmla="*/ 0 w 1437701"/>
              <a:gd name="connsiteY1" fmla="*/ 0 h 3249976"/>
              <a:gd name="connsiteX2" fmla="*/ 1437701 w 1437701"/>
              <a:gd name="connsiteY2" fmla="*/ 3249976 h 3249976"/>
              <a:gd name="connsiteX3" fmla="*/ 435166 w 1437701"/>
              <a:gd name="connsiteY3" fmla="*/ 3249976 h 324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7701" h="3249976">
                <a:moveTo>
                  <a:pt x="435166" y="3249976"/>
                </a:moveTo>
                <a:lnTo>
                  <a:pt x="0" y="0"/>
                </a:lnTo>
                <a:lnTo>
                  <a:pt x="1437701" y="3249976"/>
                </a:lnTo>
                <a:lnTo>
                  <a:pt x="435166" y="3249976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B2E0F77-E381-D938-8C7D-5031CBA2B78E}"/>
              </a:ext>
            </a:extLst>
          </p:cNvPr>
          <p:cNvSpPr txBox="1"/>
          <p:nvPr/>
        </p:nvSpPr>
        <p:spPr>
          <a:xfrm>
            <a:off x="1200838" y="56075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10E72E-6405-62BB-C14F-A49AE4E8A067}"/>
              </a:ext>
            </a:extLst>
          </p:cNvPr>
          <p:cNvSpPr txBox="1"/>
          <p:nvPr/>
        </p:nvSpPr>
        <p:spPr>
          <a:xfrm>
            <a:off x="265814" y="148856"/>
            <a:ext cx="174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Trie ces triangles</a:t>
            </a:r>
          </a:p>
        </p:txBody>
      </p:sp>
    </p:spTree>
    <p:extLst>
      <p:ext uri="{BB962C8B-B14F-4D97-AF65-F5344CB8AC3E}">
        <p14:creationId xmlns:p14="http://schemas.microsoft.com/office/powerpoint/2010/main" val="61394061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5E3E61E0-6DC4-554B-8B7F-6A8BB06A7461}"/>
              </a:ext>
            </a:extLst>
          </p:cNvPr>
          <p:cNvGrpSpPr/>
          <p:nvPr/>
        </p:nvGrpSpPr>
        <p:grpSpPr>
          <a:xfrm>
            <a:off x="457199" y="953209"/>
            <a:ext cx="2209180" cy="1183935"/>
            <a:chOff x="960120" y="708660"/>
            <a:chExt cx="2663190" cy="236601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52E1E04C-153A-8029-53B6-1F91B308F18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4" name="Triangle isocèle 3">
                <a:extLst>
                  <a:ext uri="{FF2B5EF4-FFF2-40B4-BE49-F238E27FC236}">
                    <a16:creationId xmlns:a16="http://schemas.microsoft.com/office/drawing/2014/main" id="{62E00683-092F-B159-0226-FC0313ECAA6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AE8953E2-B0C0-03F2-D54A-5ED10AC26D86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D4404328-B9B5-8E12-2536-DB48B86912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9DC2E1B-58B7-B151-04F4-6D4BC63C5F9B}"/>
                </a:ext>
              </a:extLst>
            </p:cNvPr>
            <p:cNvSpPr txBox="1"/>
            <p:nvPr/>
          </p:nvSpPr>
          <p:spPr>
            <a:xfrm>
              <a:off x="2080260" y="2080260"/>
              <a:ext cx="5257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A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BFD7477-805B-C242-079E-1B5C81D8D97E}"/>
              </a:ext>
            </a:extLst>
          </p:cNvPr>
          <p:cNvGrpSpPr/>
          <p:nvPr/>
        </p:nvGrpSpPr>
        <p:grpSpPr>
          <a:xfrm>
            <a:off x="8325293" y="531628"/>
            <a:ext cx="2936318" cy="2123595"/>
            <a:chOff x="4123738" y="2169445"/>
            <a:chExt cx="1376090" cy="1756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C8B04524-CE53-6E28-165B-2972059B4E4C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16" name="Triangle isocèle 15">
                <a:extLst>
                  <a:ext uri="{FF2B5EF4-FFF2-40B4-BE49-F238E27FC236}">
                    <a16:creationId xmlns:a16="http://schemas.microsoft.com/office/drawing/2014/main" id="{150508FB-FA62-1450-13CB-B21BE0B89912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FE44E8BB-B11C-AE19-482B-E9BF30489F8F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0312B31-5A8F-FDC1-99CE-2E3C4D48B5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F70B439-C2F3-D87A-7CA0-6837EFA5B6C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05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46882FEE-7B65-8486-DF1F-080E8E9A933B}"/>
              </a:ext>
            </a:extLst>
          </p:cNvPr>
          <p:cNvGrpSpPr/>
          <p:nvPr/>
        </p:nvGrpSpPr>
        <p:grpSpPr>
          <a:xfrm>
            <a:off x="4946255" y="4593265"/>
            <a:ext cx="2947622" cy="1971106"/>
            <a:chOff x="4123738" y="2169445"/>
            <a:chExt cx="1376090" cy="1756103"/>
          </a:xfrm>
        </p:grpSpPr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5D8E26F9-EC48-F24A-6857-13C8C966A14A}"/>
                </a:ext>
              </a:extLst>
            </p:cNvPr>
            <p:cNvGrpSpPr/>
            <p:nvPr/>
          </p:nvGrpSpPr>
          <p:grpSpPr>
            <a:xfrm rot="6117285">
              <a:off x="3933731" y="2359452"/>
              <a:ext cx="1756103" cy="1376090"/>
              <a:chOff x="960120" y="708660"/>
              <a:chExt cx="2663190" cy="2366010"/>
            </a:xfrm>
          </p:grpSpPr>
          <p:sp>
            <p:nvSpPr>
              <p:cNvPr id="24" name="Triangle isocèle 23">
                <a:extLst>
                  <a:ext uri="{FF2B5EF4-FFF2-40B4-BE49-F238E27FC236}">
                    <a16:creationId xmlns:a16="http://schemas.microsoft.com/office/drawing/2014/main" id="{0F23CB66-CEA8-FF8B-7AB4-C2760D68D076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42A3E8E6-DB2B-136C-29BD-CCB1DFD36545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88D59D38-C24D-1E67-5D97-D7B0C684830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DA6A79C-FA38-C527-B676-B0E0DB33FA52}"/>
                </a:ext>
              </a:extLst>
            </p:cNvPr>
            <p:cNvSpPr txBox="1"/>
            <p:nvPr/>
          </p:nvSpPr>
          <p:spPr>
            <a:xfrm>
              <a:off x="4389120" y="2766060"/>
              <a:ext cx="217170" cy="329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I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0C55F18A-82BC-8497-3731-B07281C072FF}"/>
              </a:ext>
            </a:extLst>
          </p:cNvPr>
          <p:cNvGrpSpPr/>
          <p:nvPr/>
        </p:nvGrpSpPr>
        <p:grpSpPr>
          <a:xfrm rot="1150017" flipV="1">
            <a:off x="4430068" y="2936154"/>
            <a:ext cx="2286358" cy="1270206"/>
            <a:chOff x="960120" y="708660"/>
            <a:chExt cx="2663190" cy="2366010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7AE79A2-FD4D-A49B-7D55-D3B3849A80FC}"/>
                </a:ext>
              </a:extLst>
            </p:cNvPr>
            <p:cNvGrpSpPr/>
            <p:nvPr/>
          </p:nvGrpSpPr>
          <p:grpSpPr>
            <a:xfrm>
              <a:off x="960120" y="708660"/>
              <a:ext cx="2663190" cy="2366010"/>
              <a:chOff x="960120" y="708660"/>
              <a:chExt cx="2663190" cy="2366010"/>
            </a:xfrm>
          </p:grpSpPr>
          <p:sp>
            <p:nvSpPr>
              <p:cNvPr id="30" name="Triangle isocèle 29">
                <a:extLst>
                  <a:ext uri="{FF2B5EF4-FFF2-40B4-BE49-F238E27FC236}">
                    <a16:creationId xmlns:a16="http://schemas.microsoft.com/office/drawing/2014/main" id="{0165B6AE-3574-F33F-74FD-E6259B5384DF}"/>
                  </a:ext>
                </a:extLst>
              </p:cNvPr>
              <p:cNvSpPr/>
              <p:nvPr/>
            </p:nvSpPr>
            <p:spPr>
              <a:xfrm>
                <a:off x="960120" y="708660"/>
                <a:ext cx="2663190" cy="236601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09B2E8F1-F4DE-E4AF-24C3-B6BDFA190A12}"/>
                  </a:ext>
                </a:extLst>
              </p:cNvPr>
              <p:cNvCxnSpPr/>
              <p:nvPr/>
            </p:nvCxnSpPr>
            <p:spPr>
              <a:xfrm>
                <a:off x="1543050" y="1520190"/>
                <a:ext cx="434340" cy="5486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C42049A-0DF1-B721-E783-EEE10245386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850" y="1543050"/>
                <a:ext cx="476250" cy="4838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6D673477-2BBF-CAD4-8CF6-63343205B209}"/>
                </a:ext>
              </a:extLst>
            </p:cNvPr>
            <p:cNvSpPr txBox="1"/>
            <p:nvPr/>
          </p:nvSpPr>
          <p:spPr>
            <a:xfrm rot="12414846">
              <a:off x="2080260" y="1920949"/>
              <a:ext cx="525780" cy="687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</p:grp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28E256D8-2D81-19FE-DF6C-14EA710573B8}"/>
              </a:ext>
            </a:extLst>
          </p:cNvPr>
          <p:cNvCxnSpPr/>
          <p:nvPr/>
        </p:nvCxnSpPr>
        <p:spPr>
          <a:xfrm>
            <a:off x="5762310" y="2676010"/>
            <a:ext cx="0" cy="502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6B202DC0-6393-5913-D964-1B0CFB228ECD}"/>
              </a:ext>
            </a:extLst>
          </p:cNvPr>
          <p:cNvGrpSpPr/>
          <p:nvPr/>
        </p:nvGrpSpPr>
        <p:grpSpPr>
          <a:xfrm>
            <a:off x="7586521" y="2817628"/>
            <a:ext cx="2992873" cy="2505547"/>
            <a:chOff x="7777908" y="3375426"/>
            <a:chExt cx="1506090" cy="1915852"/>
          </a:xfrm>
        </p:grpSpPr>
        <p:sp>
          <p:nvSpPr>
            <p:cNvPr id="35" name="Triangle isocèle 34">
              <a:extLst>
                <a:ext uri="{FF2B5EF4-FFF2-40B4-BE49-F238E27FC236}">
                  <a16:creationId xmlns:a16="http://schemas.microsoft.com/office/drawing/2014/main" id="{2EA4FE0E-03F5-D881-A7B6-A4F4082A5EBA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8A4E7372-B943-778F-5260-9F4A0D35AE81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501E0605-0397-4BB7-ACE7-555FEBD9AC72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FE44C0E3-709D-1D98-29C4-AD5F46F06E2E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C8C9C7D-5BEE-A1B8-26B9-481203013A92}"/>
                </a:ext>
              </a:extLst>
            </p:cNvPr>
            <p:cNvSpPr txBox="1"/>
            <p:nvPr/>
          </p:nvSpPr>
          <p:spPr>
            <a:xfrm>
              <a:off x="8163499" y="4109292"/>
              <a:ext cx="495759" cy="282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F39F5E11-FEE9-A32F-F71A-35B6C9FE380F}"/>
              </a:ext>
            </a:extLst>
          </p:cNvPr>
          <p:cNvGrpSpPr/>
          <p:nvPr/>
        </p:nvGrpSpPr>
        <p:grpSpPr>
          <a:xfrm rot="10644272">
            <a:off x="1169365" y="1877693"/>
            <a:ext cx="2967359" cy="3794797"/>
            <a:chOff x="7777908" y="3375426"/>
            <a:chExt cx="1506090" cy="1915852"/>
          </a:xfrm>
        </p:grpSpPr>
        <p:sp>
          <p:nvSpPr>
            <p:cNvPr id="37" name="Triangle isocèle 36">
              <a:extLst>
                <a:ext uri="{FF2B5EF4-FFF2-40B4-BE49-F238E27FC236}">
                  <a16:creationId xmlns:a16="http://schemas.microsoft.com/office/drawing/2014/main" id="{9DB62681-B771-F662-4D22-A489C3F8A770}"/>
                </a:ext>
              </a:extLst>
            </p:cNvPr>
            <p:cNvSpPr/>
            <p:nvPr/>
          </p:nvSpPr>
          <p:spPr>
            <a:xfrm rot="5737183">
              <a:off x="7658927" y="3666206"/>
              <a:ext cx="1915852" cy="1334291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E</a:t>
              </a:r>
            </a:p>
          </p:txBody>
        </p: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12716F08-F230-C94C-E708-8F264708B95E}"/>
                </a:ext>
              </a:extLst>
            </p:cNvPr>
            <p:cNvCxnSpPr/>
            <p:nvPr/>
          </p:nvCxnSpPr>
          <p:spPr>
            <a:xfrm flipV="1">
              <a:off x="8571123" y="3690651"/>
              <a:ext cx="187287" cy="3525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85F9E03F-EE96-6D5F-A074-D2EDDF69715D}"/>
                </a:ext>
              </a:extLst>
            </p:cNvPr>
            <p:cNvCxnSpPr/>
            <p:nvPr/>
          </p:nvCxnSpPr>
          <p:spPr>
            <a:xfrm flipH="1" flipV="1">
              <a:off x="7777908" y="4230477"/>
              <a:ext cx="341523" cy="1211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F9EA403E-D95F-80D1-8972-1736BA96B121}"/>
                </a:ext>
              </a:extLst>
            </p:cNvPr>
            <p:cNvCxnSpPr/>
            <p:nvPr/>
          </p:nvCxnSpPr>
          <p:spPr>
            <a:xfrm>
              <a:off x="8460954" y="4660135"/>
              <a:ext cx="165253" cy="2644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C748D09-FFA7-88D2-FC76-F3B4FB051385}"/>
                </a:ext>
              </a:extLst>
            </p:cNvPr>
            <p:cNvSpPr txBox="1"/>
            <p:nvPr/>
          </p:nvSpPr>
          <p:spPr>
            <a:xfrm rot="9908371">
              <a:off x="8191806" y="4200727"/>
              <a:ext cx="439145" cy="186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65DF4F6A-FFE4-1A32-324D-C5553124DF47}"/>
              </a:ext>
            </a:extLst>
          </p:cNvPr>
          <p:cNvGrpSpPr/>
          <p:nvPr/>
        </p:nvGrpSpPr>
        <p:grpSpPr>
          <a:xfrm>
            <a:off x="6772940" y="1020725"/>
            <a:ext cx="797698" cy="1470752"/>
            <a:chOff x="6863508" y="583894"/>
            <a:chExt cx="1983037" cy="2258458"/>
          </a:xfrm>
        </p:grpSpPr>
        <p:sp>
          <p:nvSpPr>
            <p:cNvPr id="42" name="Triangle rectangle 41">
              <a:extLst>
                <a:ext uri="{FF2B5EF4-FFF2-40B4-BE49-F238E27FC236}">
                  <a16:creationId xmlns:a16="http://schemas.microsoft.com/office/drawing/2014/main" id="{4FB3AE13-5634-921B-26BF-8B5F5D379BCB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5ED42697-6598-C8C2-34A8-7DA27693D5EB}"/>
                </a:ext>
              </a:extLst>
            </p:cNvPr>
            <p:cNvSpPr txBox="1"/>
            <p:nvPr/>
          </p:nvSpPr>
          <p:spPr>
            <a:xfrm>
              <a:off x="7282149" y="1883884"/>
              <a:ext cx="649996" cy="567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D14258-8F9C-111B-984B-51F888D7AFB7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8D4E655-3522-14CD-CE37-A35A3202DD10}"/>
              </a:ext>
            </a:extLst>
          </p:cNvPr>
          <p:cNvGrpSpPr/>
          <p:nvPr/>
        </p:nvGrpSpPr>
        <p:grpSpPr>
          <a:xfrm rot="17629425">
            <a:off x="3896367" y="-104519"/>
            <a:ext cx="1947586" cy="2091000"/>
            <a:chOff x="6863508" y="583894"/>
            <a:chExt cx="1983037" cy="2258458"/>
          </a:xfrm>
        </p:grpSpPr>
        <p:sp>
          <p:nvSpPr>
            <p:cNvPr id="47" name="Triangle rectangle 46">
              <a:extLst>
                <a:ext uri="{FF2B5EF4-FFF2-40B4-BE49-F238E27FC236}">
                  <a16:creationId xmlns:a16="http://schemas.microsoft.com/office/drawing/2014/main" id="{9E10633B-9553-FE1A-6EA0-0271D84826E2}"/>
                </a:ext>
              </a:extLst>
            </p:cNvPr>
            <p:cNvSpPr/>
            <p:nvPr/>
          </p:nvSpPr>
          <p:spPr>
            <a:xfrm>
              <a:off x="6863508" y="583894"/>
              <a:ext cx="1983037" cy="2258458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2FC9290B-ADA7-14FB-6977-3DE0A3A6064B}"/>
                </a:ext>
              </a:extLst>
            </p:cNvPr>
            <p:cNvSpPr txBox="1"/>
            <p:nvPr/>
          </p:nvSpPr>
          <p:spPr>
            <a:xfrm rot="3063345">
              <a:off x="7197541" y="1880522"/>
              <a:ext cx="819210" cy="376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F412335-E9DB-77C0-1041-5E7BE4597083}"/>
                </a:ext>
              </a:extLst>
            </p:cNvPr>
            <p:cNvSpPr/>
            <p:nvPr/>
          </p:nvSpPr>
          <p:spPr>
            <a:xfrm>
              <a:off x="6863508" y="2599981"/>
              <a:ext cx="220338" cy="242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Triangle rectangle 49">
            <a:extLst>
              <a:ext uri="{FF2B5EF4-FFF2-40B4-BE49-F238E27FC236}">
                <a16:creationId xmlns:a16="http://schemas.microsoft.com/office/drawing/2014/main" id="{3AE2FFB0-6009-CEB0-04BF-55EF62D25521}"/>
              </a:ext>
            </a:extLst>
          </p:cNvPr>
          <p:cNvSpPr/>
          <p:nvPr/>
        </p:nvSpPr>
        <p:spPr>
          <a:xfrm>
            <a:off x="9942339" y="4281206"/>
            <a:ext cx="1938968" cy="2434728"/>
          </a:xfrm>
          <a:custGeom>
            <a:avLst/>
            <a:gdLst>
              <a:gd name="connsiteX0" fmla="*/ 0 w 914400"/>
              <a:gd name="connsiteY0" fmla="*/ 914400 h 914400"/>
              <a:gd name="connsiteX1" fmla="*/ 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0" fmla="*/ 0 w 1652530"/>
              <a:gd name="connsiteY0" fmla="*/ 2434728 h 2434728"/>
              <a:gd name="connsiteX1" fmla="*/ 738130 w 1652530"/>
              <a:gd name="connsiteY1" fmla="*/ 0 h 2434728"/>
              <a:gd name="connsiteX2" fmla="*/ 1652530 w 1652530"/>
              <a:gd name="connsiteY2" fmla="*/ 914400 h 2434728"/>
              <a:gd name="connsiteX3" fmla="*/ 0 w 1652530"/>
              <a:gd name="connsiteY3" fmla="*/ 2434728 h 2434728"/>
              <a:gd name="connsiteX0" fmla="*/ 0 w 1938968"/>
              <a:gd name="connsiteY0" fmla="*/ 2434728 h 2434728"/>
              <a:gd name="connsiteX1" fmla="*/ 738130 w 1938968"/>
              <a:gd name="connsiteY1" fmla="*/ 0 h 2434728"/>
              <a:gd name="connsiteX2" fmla="*/ 1938968 w 1938968"/>
              <a:gd name="connsiteY2" fmla="*/ 1641513 h 2434728"/>
              <a:gd name="connsiteX3" fmla="*/ 0 w 1938968"/>
              <a:gd name="connsiteY3" fmla="*/ 2434728 h 243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8968" h="2434728">
                <a:moveTo>
                  <a:pt x="0" y="2434728"/>
                </a:moveTo>
                <a:lnTo>
                  <a:pt x="738130" y="0"/>
                </a:lnTo>
                <a:lnTo>
                  <a:pt x="1938968" y="1641513"/>
                </a:lnTo>
                <a:lnTo>
                  <a:pt x="0" y="24347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72B8943-3B60-F5A7-83FB-90DF5AE5C688}"/>
              </a:ext>
            </a:extLst>
          </p:cNvPr>
          <p:cNvSpPr txBox="1"/>
          <p:nvPr/>
        </p:nvSpPr>
        <p:spPr>
          <a:xfrm>
            <a:off x="10410940" y="5233012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52" name="Triangle isocèle 51">
            <a:extLst>
              <a:ext uri="{FF2B5EF4-FFF2-40B4-BE49-F238E27FC236}">
                <a16:creationId xmlns:a16="http://schemas.microsoft.com/office/drawing/2014/main" id="{52CBA60A-76AF-C857-A5AE-9A0D406BB50E}"/>
              </a:ext>
            </a:extLst>
          </p:cNvPr>
          <p:cNvSpPr/>
          <p:nvPr/>
        </p:nvSpPr>
        <p:spPr>
          <a:xfrm>
            <a:off x="644487" y="3305061"/>
            <a:ext cx="1437701" cy="3249976"/>
          </a:xfrm>
          <a:custGeom>
            <a:avLst/>
            <a:gdLst>
              <a:gd name="connsiteX0" fmla="*/ 0 w 1002535"/>
              <a:gd name="connsiteY0" fmla="*/ 1079653 h 1079653"/>
              <a:gd name="connsiteX1" fmla="*/ 501268 w 1002535"/>
              <a:gd name="connsiteY1" fmla="*/ 0 h 1079653"/>
              <a:gd name="connsiteX2" fmla="*/ 1002535 w 1002535"/>
              <a:gd name="connsiteY2" fmla="*/ 1079653 h 1079653"/>
              <a:gd name="connsiteX3" fmla="*/ 0 w 1002535"/>
              <a:gd name="connsiteY3" fmla="*/ 1079653 h 1079653"/>
              <a:gd name="connsiteX0" fmla="*/ 435166 w 1437701"/>
              <a:gd name="connsiteY0" fmla="*/ 3249976 h 3249976"/>
              <a:gd name="connsiteX1" fmla="*/ 0 w 1437701"/>
              <a:gd name="connsiteY1" fmla="*/ 0 h 3249976"/>
              <a:gd name="connsiteX2" fmla="*/ 1437701 w 1437701"/>
              <a:gd name="connsiteY2" fmla="*/ 3249976 h 3249976"/>
              <a:gd name="connsiteX3" fmla="*/ 435166 w 1437701"/>
              <a:gd name="connsiteY3" fmla="*/ 3249976 h 324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7701" h="3249976">
                <a:moveTo>
                  <a:pt x="435166" y="3249976"/>
                </a:moveTo>
                <a:lnTo>
                  <a:pt x="0" y="0"/>
                </a:lnTo>
                <a:lnTo>
                  <a:pt x="1437701" y="3249976"/>
                </a:lnTo>
                <a:lnTo>
                  <a:pt x="435166" y="3249976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B2E0F77-E381-D938-8C7D-5031CBA2B78E}"/>
              </a:ext>
            </a:extLst>
          </p:cNvPr>
          <p:cNvSpPr txBox="1"/>
          <p:nvPr/>
        </p:nvSpPr>
        <p:spPr>
          <a:xfrm>
            <a:off x="1200838" y="560758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F183E06-2E25-3904-EC09-B334E0C3D44D}"/>
              </a:ext>
            </a:extLst>
          </p:cNvPr>
          <p:cNvSpPr txBox="1"/>
          <p:nvPr/>
        </p:nvSpPr>
        <p:spPr>
          <a:xfrm>
            <a:off x="265814" y="148856"/>
            <a:ext cx="174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Trie ces triangles</a:t>
            </a:r>
          </a:p>
        </p:txBody>
      </p:sp>
    </p:spTree>
    <p:extLst>
      <p:ext uri="{BB962C8B-B14F-4D97-AF65-F5344CB8AC3E}">
        <p14:creationId xmlns:p14="http://schemas.microsoft.com/office/powerpoint/2010/main" val="306064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1751397" y="286439"/>
            <a:ext cx="421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figures: sont-ce des polygones ?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>
            <a:off x="398897" y="1159776"/>
            <a:ext cx="1888176" cy="108065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>
            <a:off x="1079653" y="3216926"/>
            <a:ext cx="1938969" cy="925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0544A9E2-0A27-4A57-99DA-D3FB97E2CAA7}"/>
              </a:ext>
            </a:extLst>
          </p:cNvPr>
          <p:cNvSpPr/>
          <p:nvPr/>
        </p:nvSpPr>
        <p:spPr>
          <a:xfrm>
            <a:off x="10168570" y="661012"/>
            <a:ext cx="1652530" cy="24677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4021157" y="1949985"/>
            <a:ext cx="1905918" cy="161947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25CF30C-9AB8-4DE3-989F-012D9E8BD996}"/>
              </a:ext>
            </a:extLst>
          </p:cNvPr>
          <p:cNvSpPr/>
          <p:nvPr/>
        </p:nvSpPr>
        <p:spPr>
          <a:xfrm>
            <a:off x="6841475" y="2181340"/>
            <a:ext cx="1564395" cy="193896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DF1BE63-5788-468D-A60A-2D26BC9C58AF}"/>
              </a:ext>
            </a:extLst>
          </p:cNvPr>
          <p:cNvSpPr/>
          <p:nvPr/>
        </p:nvSpPr>
        <p:spPr>
          <a:xfrm>
            <a:off x="870332" y="4704204"/>
            <a:ext cx="1586429" cy="1311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3404212" y="4483865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4" name="Arc partiel 13">
            <a:extLst>
              <a:ext uri="{FF2B5EF4-FFF2-40B4-BE49-F238E27FC236}">
                <a16:creationId xmlns:a16="http://schemas.microsoft.com/office/drawing/2014/main" id="{ABA03F1C-09D9-41A3-84A3-FBD599632184}"/>
              </a:ext>
            </a:extLst>
          </p:cNvPr>
          <p:cNvSpPr/>
          <p:nvPr/>
        </p:nvSpPr>
        <p:spPr>
          <a:xfrm>
            <a:off x="7799942" y="4759287"/>
            <a:ext cx="1883884" cy="1916935"/>
          </a:xfrm>
          <a:prstGeom prst="pie">
            <a:avLst>
              <a:gd name="adj1" fmla="val 0"/>
              <a:gd name="adj2" fmla="val 180828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5971142" y="4935557"/>
            <a:ext cx="1178805" cy="1156771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6" name="Larme 15">
            <a:extLst>
              <a:ext uri="{FF2B5EF4-FFF2-40B4-BE49-F238E27FC236}">
                <a16:creationId xmlns:a16="http://schemas.microsoft.com/office/drawing/2014/main" id="{69B0BF40-A2AF-4A8C-BAFE-1294BD0A73F8}"/>
              </a:ext>
            </a:extLst>
          </p:cNvPr>
          <p:cNvSpPr/>
          <p:nvPr/>
        </p:nvSpPr>
        <p:spPr>
          <a:xfrm>
            <a:off x="2897436" y="1068636"/>
            <a:ext cx="1112703" cy="1322024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Organigramme : Bande perforée 16">
            <a:extLst>
              <a:ext uri="{FF2B5EF4-FFF2-40B4-BE49-F238E27FC236}">
                <a16:creationId xmlns:a16="http://schemas.microsoft.com/office/drawing/2014/main" id="{1CEB9F76-DECB-4AD6-BC0D-56604E7EA5E9}"/>
              </a:ext>
            </a:extLst>
          </p:cNvPr>
          <p:cNvSpPr/>
          <p:nvPr/>
        </p:nvSpPr>
        <p:spPr>
          <a:xfrm>
            <a:off x="5794873" y="793213"/>
            <a:ext cx="1520327" cy="1002535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9C9B4C42-F561-440B-901D-74D3FF2813A6}"/>
              </a:ext>
            </a:extLst>
          </p:cNvPr>
          <p:cNvGrpSpPr/>
          <p:nvPr/>
        </p:nvGrpSpPr>
        <p:grpSpPr>
          <a:xfrm>
            <a:off x="8317735" y="451691"/>
            <a:ext cx="1366092" cy="1432193"/>
            <a:chOff x="8449937" y="473725"/>
            <a:chExt cx="1366092" cy="1432193"/>
          </a:xfrm>
        </p:grpSpPr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8A014E74-EAC9-4620-B3C9-28969A26EBF5}"/>
                </a:ext>
              </a:extLst>
            </p:cNvPr>
            <p:cNvCxnSpPr/>
            <p:nvPr/>
          </p:nvCxnSpPr>
          <p:spPr>
            <a:xfrm>
              <a:off x="8449937" y="738130"/>
              <a:ext cx="407624" cy="11677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E424FA1B-C81E-4855-9365-95A2775DFAE6}"/>
                </a:ext>
              </a:extLst>
            </p:cNvPr>
            <p:cNvCxnSpPr/>
            <p:nvPr/>
          </p:nvCxnSpPr>
          <p:spPr>
            <a:xfrm flipV="1">
              <a:off x="8460954" y="484742"/>
              <a:ext cx="1355075" cy="2533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32EF2C1D-59DA-45D3-99B0-C4DDDDCDBE80}"/>
                </a:ext>
              </a:extLst>
            </p:cNvPr>
            <p:cNvCxnSpPr/>
            <p:nvPr/>
          </p:nvCxnSpPr>
          <p:spPr>
            <a:xfrm flipH="1">
              <a:off x="9177051" y="473725"/>
              <a:ext cx="627961" cy="10796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A2CD32A-CE14-41A2-BB6D-8982168428FE}"/>
              </a:ext>
            </a:extLst>
          </p:cNvPr>
          <p:cNvGrpSpPr/>
          <p:nvPr/>
        </p:nvGrpSpPr>
        <p:grpSpPr>
          <a:xfrm>
            <a:off x="9716878" y="4120309"/>
            <a:ext cx="2082188" cy="2093205"/>
            <a:chOff x="9507557" y="4098275"/>
            <a:chExt cx="2082188" cy="2093205"/>
          </a:xfrm>
        </p:grpSpPr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7179229A-453E-444A-92FB-1342F655ECDC}"/>
                </a:ext>
              </a:extLst>
            </p:cNvPr>
            <p:cNvCxnSpPr/>
            <p:nvPr/>
          </p:nvCxnSpPr>
          <p:spPr>
            <a:xfrm flipH="1">
              <a:off x="11060935" y="4957591"/>
              <a:ext cx="528810" cy="12338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5002A59F-9559-4D49-825D-3B6C84884B29}"/>
                </a:ext>
              </a:extLst>
            </p:cNvPr>
            <p:cNvCxnSpPr/>
            <p:nvPr/>
          </p:nvCxnSpPr>
          <p:spPr>
            <a:xfrm flipH="1" flipV="1">
              <a:off x="10609244" y="4098275"/>
              <a:ext cx="980501" cy="8593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91AD9F3A-7E66-45B5-84F1-6DE4FE8E60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07557" y="4098275"/>
              <a:ext cx="1112703" cy="2313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384086AB-7FA2-463D-98F4-07184602A427}"/>
                </a:ext>
              </a:extLst>
            </p:cNvPr>
            <p:cNvCxnSpPr/>
            <p:nvPr/>
          </p:nvCxnSpPr>
          <p:spPr>
            <a:xfrm>
              <a:off x="9507557" y="4329629"/>
              <a:ext cx="1299990" cy="74914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1BEB17B9-0E19-4186-9109-8D6A8D5039ED}"/>
                </a:ext>
              </a:extLst>
            </p:cNvPr>
            <p:cNvCxnSpPr/>
            <p:nvPr/>
          </p:nvCxnSpPr>
          <p:spPr>
            <a:xfrm flipH="1">
              <a:off x="10631277" y="5089793"/>
              <a:ext cx="176270" cy="90338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0572E22E-64E0-4B1E-9E02-E71CAED5251C}"/>
              </a:ext>
            </a:extLst>
          </p:cNvPr>
          <p:cNvSpPr txBox="1"/>
          <p:nvPr/>
        </p:nvSpPr>
        <p:spPr>
          <a:xfrm>
            <a:off x="8736376" y="100253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39554D1-4D30-479A-A57F-1C1D739B6150}"/>
              </a:ext>
            </a:extLst>
          </p:cNvPr>
          <p:cNvSpPr txBox="1"/>
          <p:nvPr/>
        </p:nvSpPr>
        <p:spPr>
          <a:xfrm>
            <a:off x="8172680" y="537439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FA6CC114-0C6D-4216-BA7F-72A6D0433D96}"/>
              </a:ext>
            </a:extLst>
          </p:cNvPr>
          <p:cNvSpPr txBox="1"/>
          <p:nvPr/>
        </p:nvSpPr>
        <p:spPr>
          <a:xfrm>
            <a:off x="10660656" y="437002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EC2109DC-76A2-4CD7-B346-39727AB737A6}"/>
              </a:ext>
            </a:extLst>
          </p:cNvPr>
          <p:cNvSpPr txBox="1"/>
          <p:nvPr/>
        </p:nvSpPr>
        <p:spPr>
          <a:xfrm>
            <a:off x="10410940" y="14321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15948629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1B02198-02BB-A891-9BCE-1968E9D417D0}"/>
              </a:ext>
            </a:extLst>
          </p:cNvPr>
          <p:cNvSpPr txBox="1"/>
          <p:nvPr/>
        </p:nvSpPr>
        <p:spPr>
          <a:xfrm>
            <a:off x="467833" y="510385"/>
            <a:ext cx="11376837" cy="4175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000" dirty="0"/>
              <a:t>TRACER DES TRIANGLES RECTANGLES: </a:t>
            </a:r>
          </a:p>
          <a:p>
            <a:pPr>
              <a:lnSpc>
                <a:spcPct val="150000"/>
              </a:lnSpc>
            </a:pPr>
            <a:endParaRPr lang="fr-FR" sz="3000" dirty="0"/>
          </a:p>
          <a:p>
            <a:pPr>
              <a:lnSpc>
                <a:spcPct val="150000"/>
              </a:lnSpc>
            </a:pPr>
            <a:r>
              <a:rPr lang="fr-FR" sz="3000" dirty="0"/>
              <a:t>A) Trace un triangle TRI rectangle en I.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B) Trace un triangle MOU rectangle en M tel que MO = 8 cm.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C) Trace un triangle HOU rectangle en U tel que HU = 6 cm et OU = 3 cm.</a:t>
            </a:r>
          </a:p>
          <a:p>
            <a:pPr>
              <a:lnSpc>
                <a:spcPct val="150000"/>
              </a:lnSpc>
            </a:pPr>
            <a:r>
              <a:rPr lang="fr-FR" sz="3000" dirty="0"/>
              <a:t>D) Trace un </a:t>
            </a:r>
            <a:r>
              <a:rPr lang="fr-FR" sz="3000"/>
              <a:t>triangle LIN </a:t>
            </a:r>
            <a:r>
              <a:rPr lang="fr-FR" sz="3000" dirty="0"/>
              <a:t>rectangle </a:t>
            </a:r>
            <a:r>
              <a:rPr lang="fr-FR" sz="3000"/>
              <a:t>en L </a:t>
            </a:r>
            <a:r>
              <a:rPr lang="fr-FR" sz="3000" dirty="0"/>
              <a:t>tel </a:t>
            </a:r>
            <a:r>
              <a:rPr lang="fr-FR" sz="3000"/>
              <a:t>que LI = 8 </a:t>
            </a:r>
            <a:r>
              <a:rPr lang="fr-FR" sz="3000" dirty="0"/>
              <a:t>cm </a:t>
            </a:r>
            <a:r>
              <a:rPr lang="fr-FR" sz="3000"/>
              <a:t>et LN = 5 </a:t>
            </a:r>
            <a:r>
              <a:rPr lang="fr-FR" sz="3000" dirty="0"/>
              <a:t>cm.</a:t>
            </a:r>
          </a:p>
        </p:txBody>
      </p:sp>
    </p:spTree>
    <p:extLst>
      <p:ext uri="{BB962C8B-B14F-4D97-AF65-F5344CB8AC3E}">
        <p14:creationId xmlns:p14="http://schemas.microsoft.com/office/powerpoint/2010/main" val="38337986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468" y="199488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isocèles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1069558" y="1187516"/>
            <a:ext cx="6764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 DEF isocèle en F tel que DF = EF = 6 cm et DE = 4 cm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8C341C2-E20F-6887-077C-FF4AC0BF1DA5}"/>
              </a:ext>
            </a:extLst>
          </p:cNvPr>
          <p:cNvCxnSpPr/>
          <p:nvPr/>
        </p:nvCxnSpPr>
        <p:spPr>
          <a:xfrm>
            <a:off x="3801139" y="5742378"/>
            <a:ext cx="42519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Afficher l'image d'origine">
            <a:extLst>
              <a:ext uri="{FF2B5EF4-FFF2-40B4-BE49-F238E27FC236}">
                <a16:creationId xmlns:a16="http://schemas.microsoft.com/office/drawing/2014/main" id="{6838876F-3143-4B82-9646-695FA3EF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8489">
            <a:off x="-322109" y="600404"/>
            <a:ext cx="7650959" cy="5274742"/>
          </a:xfrm>
          <a:prstGeom prst="rect">
            <a:avLst/>
          </a:prstGeom>
          <a:noFill/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C946AF35-3737-1519-AEB5-FC461F312D20}"/>
              </a:ext>
            </a:extLst>
          </p:cNvPr>
          <p:cNvSpPr/>
          <p:nvPr/>
        </p:nvSpPr>
        <p:spPr>
          <a:xfrm rot="21376202">
            <a:off x="2343561" y="2245323"/>
            <a:ext cx="4448326" cy="4480469"/>
          </a:xfrm>
          <a:prstGeom prst="arc">
            <a:avLst/>
          </a:prstGeom>
          <a:ln w="508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93E1497-F275-59CF-CA0E-C1E4F02BDBB3}"/>
              </a:ext>
            </a:extLst>
          </p:cNvPr>
          <p:cNvSpPr txBox="1"/>
          <p:nvPr/>
        </p:nvSpPr>
        <p:spPr>
          <a:xfrm rot="17985222">
            <a:off x="4189759" y="413074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50"/>
                </a:solidFill>
              </a:rPr>
              <a:t>6 cm</a:t>
            </a:r>
          </a:p>
        </p:txBody>
      </p:sp>
      <p:pic>
        <p:nvPicPr>
          <p:cNvPr id="21" name="Picture 2" descr="Afficher l'image d'origine">
            <a:extLst>
              <a:ext uri="{FF2B5EF4-FFF2-40B4-BE49-F238E27FC236}">
                <a16:creationId xmlns:a16="http://schemas.microsoft.com/office/drawing/2014/main" id="{A9C8F4A0-DA9C-3724-2AED-72129BAE1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66493" flipH="1">
            <a:off x="4157523" y="86201"/>
            <a:ext cx="7694710" cy="5688085"/>
          </a:xfrm>
          <a:prstGeom prst="rect">
            <a:avLst/>
          </a:prstGeom>
          <a:noFill/>
        </p:spPr>
      </p:pic>
      <p:sp>
        <p:nvSpPr>
          <p:cNvPr id="23" name="Arc 22">
            <a:extLst>
              <a:ext uri="{FF2B5EF4-FFF2-40B4-BE49-F238E27FC236}">
                <a16:creationId xmlns:a16="http://schemas.microsoft.com/office/drawing/2014/main" id="{B31AC381-9F4D-3D26-761B-8D0FFAC3F26C}"/>
              </a:ext>
            </a:extLst>
          </p:cNvPr>
          <p:cNvSpPr/>
          <p:nvPr/>
        </p:nvSpPr>
        <p:spPr>
          <a:xfrm rot="15783069">
            <a:off x="5254399" y="1791941"/>
            <a:ext cx="4448326" cy="4480469"/>
          </a:xfrm>
          <a:prstGeom prst="arc">
            <a:avLst/>
          </a:prstGeom>
          <a:ln w="508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5A2F0FD-6AF5-03B1-3E18-200F5D864A0F}"/>
              </a:ext>
            </a:extLst>
          </p:cNvPr>
          <p:cNvCxnSpPr/>
          <p:nvPr/>
        </p:nvCxnSpPr>
        <p:spPr>
          <a:xfrm flipH="1" flipV="1">
            <a:off x="5789959" y="2576268"/>
            <a:ext cx="2263140" cy="316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07717BD9-354E-29D4-4DF1-6701DDD651EC}"/>
              </a:ext>
            </a:extLst>
          </p:cNvPr>
          <p:cNvSpPr txBox="1"/>
          <p:nvPr/>
        </p:nvSpPr>
        <p:spPr>
          <a:xfrm rot="3293290">
            <a:off x="6795799" y="398215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70C0"/>
                </a:solidFill>
              </a:rPr>
              <a:t>6 cm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457158C-B0BF-22D2-5BC1-B04532BA7650}"/>
              </a:ext>
            </a:extLst>
          </p:cNvPr>
          <p:cNvCxnSpPr/>
          <p:nvPr/>
        </p:nvCxnSpPr>
        <p:spPr>
          <a:xfrm flipV="1">
            <a:off x="3801139" y="2576268"/>
            <a:ext cx="2011680" cy="317754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40770E8B-B887-1F93-B136-C99FAC85334C}"/>
              </a:ext>
            </a:extLst>
          </p:cNvPr>
          <p:cNvSpPr txBox="1"/>
          <p:nvPr/>
        </p:nvSpPr>
        <p:spPr>
          <a:xfrm>
            <a:off x="3538249" y="579952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22A61D3-732F-2E23-0025-47CBA93F7368}"/>
              </a:ext>
            </a:extLst>
          </p:cNvPr>
          <p:cNvSpPr txBox="1"/>
          <p:nvPr/>
        </p:nvSpPr>
        <p:spPr>
          <a:xfrm>
            <a:off x="7976899" y="574618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A86ACD2-8CC6-29F5-E110-3AF58BD8DCFE}"/>
              </a:ext>
            </a:extLst>
          </p:cNvPr>
          <p:cNvSpPr txBox="1"/>
          <p:nvPr/>
        </p:nvSpPr>
        <p:spPr>
          <a:xfrm>
            <a:off x="5648989" y="209239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A133F3E-08DA-9ACC-2179-56520209AD1B}"/>
              </a:ext>
            </a:extLst>
          </p:cNvPr>
          <p:cNvSpPr txBox="1"/>
          <p:nvPr/>
        </p:nvSpPr>
        <p:spPr>
          <a:xfrm>
            <a:off x="5507665" y="5805375"/>
            <a:ext cx="6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4 cm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27AE4084-0FD5-2254-5349-E2416D720545}"/>
              </a:ext>
            </a:extLst>
          </p:cNvPr>
          <p:cNvGrpSpPr/>
          <p:nvPr/>
        </p:nvGrpSpPr>
        <p:grpSpPr>
          <a:xfrm>
            <a:off x="4901610" y="3639879"/>
            <a:ext cx="1814622" cy="595424"/>
            <a:chOff x="4986671" y="2938131"/>
            <a:chExt cx="1814622" cy="595424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F01E721-F9CF-2487-E563-EB55207A6B54}"/>
                </a:ext>
              </a:extLst>
            </p:cNvPr>
            <p:cNvGrpSpPr/>
            <p:nvPr/>
          </p:nvGrpSpPr>
          <p:grpSpPr>
            <a:xfrm rot="19183437">
              <a:off x="4986671" y="2998382"/>
              <a:ext cx="56707" cy="535173"/>
              <a:chOff x="701749" y="4253023"/>
              <a:chExt cx="56707" cy="535173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BD29E934-4B9E-ADD5-6389-E6D807F77C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49" y="4253023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BDFE23A3-197D-1855-7206-9BD3385B41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456" y="4267200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BC4697B6-B446-C1BC-6C87-EC1DEE56067C}"/>
                </a:ext>
              </a:extLst>
            </p:cNvPr>
            <p:cNvGrpSpPr/>
            <p:nvPr/>
          </p:nvGrpSpPr>
          <p:grpSpPr>
            <a:xfrm rot="2574553">
              <a:off x="6744586" y="2938131"/>
              <a:ext cx="56707" cy="535173"/>
              <a:chOff x="701749" y="4253023"/>
              <a:chExt cx="56707" cy="535173"/>
            </a:xfrm>
          </p:grpSpPr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02A1F71C-4973-0EE7-BAE3-6327EC3CD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49" y="4253023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8D349DB1-B732-F7EF-C4A8-13FDC26045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456" y="4267200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2630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7.40741E-7 L -0.52591 -0.1400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2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33333E-6 L 0.52917 0.035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58" y="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/>
      <p:bldP spid="23" grpId="0" animBg="1"/>
      <p:bldP spid="23" grpId="1" animBg="1"/>
      <p:bldP spid="26" grpId="0"/>
      <p:bldP spid="31" grpId="0"/>
      <p:bldP spid="32" grpId="0"/>
      <p:bldP spid="3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547" y="114427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isocèles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837923" y="816897"/>
            <a:ext cx="6613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 DEF isocèle en E avec DE et FE = 6 cm et DF = 8 cm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8C341C2-E20F-6887-077C-FF4AC0BF1DA5}"/>
              </a:ext>
            </a:extLst>
          </p:cNvPr>
          <p:cNvCxnSpPr/>
          <p:nvPr/>
        </p:nvCxnSpPr>
        <p:spPr>
          <a:xfrm>
            <a:off x="4037335" y="6094773"/>
            <a:ext cx="42519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Afficher l'image d'origine">
            <a:extLst>
              <a:ext uri="{FF2B5EF4-FFF2-40B4-BE49-F238E27FC236}">
                <a16:creationId xmlns:a16="http://schemas.microsoft.com/office/drawing/2014/main" id="{6838876F-3143-4B82-9646-695FA3EF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8489">
            <a:off x="-84002" y="837565"/>
            <a:ext cx="7650959" cy="5274742"/>
          </a:xfrm>
          <a:prstGeom prst="rect">
            <a:avLst/>
          </a:prstGeom>
          <a:noFill/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C946AF35-3737-1519-AEB5-FC461F312D20}"/>
              </a:ext>
            </a:extLst>
          </p:cNvPr>
          <p:cNvSpPr/>
          <p:nvPr/>
        </p:nvSpPr>
        <p:spPr>
          <a:xfrm rot="21376202">
            <a:off x="2590642" y="2543288"/>
            <a:ext cx="4448326" cy="4480469"/>
          </a:xfrm>
          <a:prstGeom prst="arc">
            <a:avLst/>
          </a:prstGeom>
          <a:ln w="508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93E1497-F275-59CF-CA0E-C1E4F02BDBB3}"/>
              </a:ext>
            </a:extLst>
          </p:cNvPr>
          <p:cNvSpPr txBox="1"/>
          <p:nvPr/>
        </p:nvSpPr>
        <p:spPr>
          <a:xfrm rot="17985222">
            <a:off x="4425955" y="448314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50"/>
                </a:solidFill>
              </a:rPr>
              <a:t>6 cm</a:t>
            </a:r>
          </a:p>
        </p:txBody>
      </p:sp>
      <p:pic>
        <p:nvPicPr>
          <p:cNvPr id="21" name="Picture 2" descr="Afficher l'image d'origine">
            <a:extLst>
              <a:ext uri="{FF2B5EF4-FFF2-40B4-BE49-F238E27FC236}">
                <a16:creationId xmlns:a16="http://schemas.microsoft.com/office/drawing/2014/main" id="{A9C8F4A0-DA9C-3724-2AED-72129BAE1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35874" flipH="1">
            <a:off x="4537393" y="394765"/>
            <a:ext cx="7830919" cy="5688085"/>
          </a:xfrm>
          <a:prstGeom prst="rect">
            <a:avLst/>
          </a:prstGeom>
          <a:noFill/>
        </p:spPr>
      </p:pic>
      <p:sp>
        <p:nvSpPr>
          <p:cNvPr id="23" name="Arc 22">
            <a:extLst>
              <a:ext uri="{FF2B5EF4-FFF2-40B4-BE49-F238E27FC236}">
                <a16:creationId xmlns:a16="http://schemas.microsoft.com/office/drawing/2014/main" id="{B31AC381-9F4D-3D26-761B-8D0FFAC3F26C}"/>
              </a:ext>
            </a:extLst>
          </p:cNvPr>
          <p:cNvSpPr/>
          <p:nvPr/>
        </p:nvSpPr>
        <p:spPr>
          <a:xfrm rot="15783069">
            <a:off x="5490595" y="2144336"/>
            <a:ext cx="4448326" cy="4480469"/>
          </a:xfrm>
          <a:prstGeom prst="arc">
            <a:avLst/>
          </a:prstGeom>
          <a:ln w="508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5A2F0FD-6AF5-03B1-3E18-200F5D864A0F}"/>
              </a:ext>
            </a:extLst>
          </p:cNvPr>
          <p:cNvCxnSpPr/>
          <p:nvPr/>
        </p:nvCxnSpPr>
        <p:spPr>
          <a:xfrm flipH="1" flipV="1">
            <a:off x="6026155" y="2928663"/>
            <a:ext cx="2263140" cy="316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07717BD9-354E-29D4-4DF1-6701DDD651EC}"/>
              </a:ext>
            </a:extLst>
          </p:cNvPr>
          <p:cNvSpPr txBox="1"/>
          <p:nvPr/>
        </p:nvSpPr>
        <p:spPr>
          <a:xfrm rot="3293290">
            <a:off x="7031995" y="433455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70C0"/>
                </a:solidFill>
              </a:rPr>
              <a:t>6 cm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457158C-B0BF-22D2-5BC1-B04532BA7650}"/>
              </a:ext>
            </a:extLst>
          </p:cNvPr>
          <p:cNvCxnSpPr/>
          <p:nvPr/>
        </p:nvCxnSpPr>
        <p:spPr>
          <a:xfrm flipV="1">
            <a:off x="4037335" y="2928663"/>
            <a:ext cx="2011680" cy="317754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40770E8B-B887-1F93-B136-C99FAC85334C}"/>
              </a:ext>
            </a:extLst>
          </p:cNvPr>
          <p:cNvSpPr txBox="1"/>
          <p:nvPr/>
        </p:nvSpPr>
        <p:spPr>
          <a:xfrm>
            <a:off x="3774445" y="615192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22A61D3-732F-2E23-0025-47CBA93F7368}"/>
              </a:ext>
            </a:extLst>
          </p:cNvPr>
          <p:cNvSpPr txBox="1"/>
          <p:nvPr/>
        </p:nvSpPr>
        <p:spPr>
          <a:xfrm>
            <a:off x="8213095" y="609858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F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A86ACD2-8CC6-29F5-E110-3AF58BD8DCFE}"/>
              </a:ext>
            </a:extLst>
          </p:cNvPr>
          <p:cNvSpPr txBox="1"/>
          <p:nvPr/>
        </p:nvSpPr>
        <p:spPr>
          <a:xfrm>
            <a:off x="5885185" y="24447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58C2285-9A31-6402-148E-BF1356D67272}"/>
              </a:ext>
            </a:extLst>
          </p:cNvPr>
          <p:cNvGrpSpPr/>
          <p:nvPr/>
        </p:nvGrpSpPr>
        <p:grpSpPr>
          <a:xfrm>
            <a:off x="5206410" y="3988224"/>
            <a:ext cx="1814622" cy="595424"/>
            <a:chOff x="4986671" y="2938131"/>
            <a:chExt cx="1814622" cy="595424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0682A791-EB4C-6915-E76A-4211617F60E1}"/>
                </a:ext>
              </a:extLst>
            </p:cNvPr>
            <p:cNvGrpSpPr/>
            <p:nvPr/>
          </p:nvGrpSpPr>
          <p:grpSpPr>
            <a:xfrm rot="19183437">
              <a:off x="4986671" y="2998382"/>
              <a:ext cx="56707" cy="535173"/>
              <a:chOff x="701749" y="4253023"/>
              <a:chExt cx="56707" cy="535173"/>
            </a:xfrm>
          </p:grpSpPr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72865822-E5BD-0CE9-9673-416AAF9C96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49" y="4253023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862AAF12-8ED5-35BA-57B2-0799503AAC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456" y="4267200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e 6">
              <a:extLst>
                <a:ext uri="{FF2B5EF4-FFF2-40B4-BE49-F238E27FC236}">
                  <a16:creationId xmlns:a16="http://schemas.microsoft.com/office/drawing/2014/main" id="{5B55737E-DCEA-4CD8-66AB-C422A6C84E29}"/>
                </a:ext>
              </a:extLst>
            </p:cNvPr>
            <p:cNvGrpSpPr/>
            <p:nvPr/>
          </p:nvGrpSpPr>
          <p:grpSpPr>
            <a:xfrm rot="2574553">
              <a:off x="6744586" y="2938131"/>
              <a:ext cx="56707" cy="535173"/>
              <a:chOff x="701749" y="4253023"/>
              <a:chExt cx="56707" cy="535173"/>
            </a:xfrm>
          </p:grpSpPr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41D9751D-BD61-FE2F-FBC5-0ED9887FD0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49" y="4253023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B82B2C7C-7BC3-DDC5-3941-B12E3E832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456" y="4267200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2BE50592-9E1C-F90E-A112-08B697B5808B}"/>
              </a:ext>
            </a:extLst>
          </p:cNvPr>
          <p:cNvSpPr txBox="1"/>
          <p:nvPr/>
        </p:nvSpPr>
        <p:spPr>
          <a:xfrm>
            <a:off x="5921829" y="6128657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8 cm</a:t>
            </a:r>
          </a:p>
        </p:txBody>
      </p:sp>
    </p:spTree>
    <p:extLst>
      <p:ext uri="{BB962C8B-B14F-4D97-AF65-F5344CB8AC3E}">
        <p14:creationId xmlns:p14="http://schemas.microsoft.com/office/powerpoint/2010/main" val="36689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-0.52591 -0.1400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2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52917 0.035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58" y="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/>
      <p:bldP spid="23" grpId="0" animBg="1"/>
      <p:bldP spid="23" grpId="1" animBg="1"/>
      <p:bldP spid="26" grpId="0"/>
      <p:bldP spid="31" grpId="0"/>
      <p:bldP spid="32" grpId="0"/>
      <p:bldP spid="3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1B02198-02BB-A891-9BCE-1968E9D417D0}"/>
              </a:ext>
            </a:extLst>
          </p:cNvPr>
          <p:cNvSpPr txBox="1"/>
          <p:nvPr/>
        </p:nvSpPr>
        <p:spPr>
          <a:xfrm>
            <a:off x="520996" y="-85039"/>
            <a:ext cx="11376837" cy="4596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000" dirty="0"/>
              <a:t>TRACER DES TRIANGLES ISOCELES: 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A) Trace un triangle HOP isocèle en O (HO = OP).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B) Trace un triangle CRI </a:t>
            </a:r>
            <a:r>
              <a:rPr lang="fr-FR" sz="2800" b="1" dirty="0"/>
              <a:t>isocèle en C </a:t>
            </a:r>
            <a:r>
              <a:rPr lang="fr-FR" sz="2800" dirty="0"/>
              <a:t>tel que </a:t>
            </a:r>
            <a:r>
              <a:rPr lang="fr-FR" sz="2800" b="1" dirty="0"/>
              <a:t>CR = CI = 6 cm.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C) Trace un triangle BLA </a:t>
            </a:r>
            <a:r>
              <a:rPr lang="fr-FR" sz="2800" b="1" dirty="0"/>
              <a:t>isocèle en A </a:t>
            </a:r>
            <a:r>
              <a:rPr lang="fr-FR" sz="2800" dirty="0"/>
              <a:t>tel BL = 7 cm et </a:t>
            </a:r>
            <a:r>
              <a:rPr lang="fr-FR" sz="2800" b="1" dirty="0"/>
              <a:t>BA = LA = 8 cm. 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D) Trace un triangle FIN </a:t>
            </a:r>
            <a:r>
              <a:rPr lang="fr-FR" sz="2800" b="1" dirty="0"/>
              <a:t>isocèle en F </a:t>
            </a:r>
            <a:r>
              <a:rPr lang="fr-FR" sz="2800" dirty="0"/>
              <a:t>tel que IN = 5 cm et </a:t>
            </a:r>
            <a:r>
              <a:rPr lang="fr-FR" sz="2800" b="1" dirty="0"/>
              <a:t>FI = FN = 7 cm.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E) Trace un triangle BON </a:t>
            </a:r>
            <a:r>
              <a:rPr lang="fr-FR" sz="2800" b="1" dirty="0"/>
              <a:t>isocèle en N </a:t>
            </a:r>
            <a:r>
              <a:rPr lang="fr-FR" sz="2800" dirty="0"/>
              <a:t>tel que BO = 3 cm et </a:t>
            </a:r>
            <a:r>
              <a:rPr lang="fr-FR" sz="2800" b="1" dirty="0"/>
              <a:t>BN = ON = 9 cm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F) Rédige le programme de construction de ces 2 figures: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27CCFDE-F12E-FB60-F35A-3ECF92BEE2DA}"/>
              </a:ext>
            </a:extLst>
          </p:cNvPr>
          <p:cNvGrpSpPr/>
          <p:nvPr/>
        </p:nvGrpSpPr>
        <p:grpSpPr>
          <a:xfrm>
            <a:off x="2254102" y="5660064"/>
            <a:ext cx="311888" cy="241005"/>
            <a:chOff x="2307265" y="5404883"/>
            <a:chExt cx="311888" cy="241005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1AA1F8B6-9A3F-7F7A-AC67-F4B3B44C3BB1}"/>
                </a:ext>
              </a:extLst>
            </p:cNvPr>
            <p:cNvCxnSpPr>
              <a:cxnSpLocks/>
            </p:cNvCxnSpPr>
            <p:nvPr/>
          </p:nvCxnSpPr>
          <p:spPr>
            <a:xfrm>
              <a:off x="2307265" y="5433237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3223A8FB-F290-B7CA-BD2B-C7A2F83F7C78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39" y="5404883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204B0E3-958D-9666-7C47-2F4C095398D3}"/>
              </a:ext>
            </a:extLst>
          </p:cNvPr>
          <p:cNvGrpSpPr/>
          <p:nvPr/>
        </p:nvGrpSpPr>
        <p:grpSpPr>
          <a:xfrm rot="5222951">
            <a:off x="2874335" y="5706139"/>
            <a:ext cx="311888" cy="241005"/>
            <a:chOff x="2307265" y="5404883"/>
            <a:chExt cx="311888" cy="241005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5F118639-6893-7FA1-FDEE-8B4689B17DDF}"/>
                </a:ext>
              </a:extLst>
            </p:cNvPr>
            <p:cNvCxnSpPr>
              <a:cxnSpLocks/>
            </p:cNvCxnSpPr>
            <p:nvPr/>
          </p:nvCxnSpPr>
          <p:spPr>
            <a:xfrm>
              <a:off x="2307265" y="5433237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2B06D872-CFC1-3284-4CAF-61C6D9B8E346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39" y="5404883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76B608CE-35C2-6535-4093-260A117700E9}"/>
              </a:ext>
            </a:extLst>
          </p:cNvPr>
          <p:cNvGrpSpPr/>
          <p:nvPr/>
        </p:nvGrpSpPr>
        <p:grpSpPr>
          <a:xfrm>
            <a:off x="1726018" y="4625161"/>
            <a:ext cx="9610997" cy="2189421"/>
            <a:chOff x="1726018" y="4625161"/>
            <a:chExt cx="9610997" cy="2189421"/>
          </a:xfrm>
        </p:grpSpPr>
        <p:sp>
          <p:nvSpPr>
            <p:cNvPr id="2" name="Triangle isocèle 1">
              <a:extLst>
                <a:ext uri="{FF2B5EF4-FFF2-40B4-BE49-F238E27FC236}">
                  <a16:creationId xmlns:a16="http://schemas.microsoft.com/office/drawing/2014/main" id="{D7AAB50D-AA2F-0316-71A3-59641B2892BB}"/>
                </a:ext>
              </a:extLst>
            </p:cNvPr>
            <p:cNvSpPr/>
            <p:nvPr/>
          </p:nvSpPr>
          <p:spPr>
            <a:xfrm>
              <a:off x="1967023" y="5071729"/>
              <a:ext cx="1541722" cy="1584251"/>
            </a:xfrm>
            <a:prstGeom prst="triangle">
              <a:avLst/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72C14DBD-FCF5-2747-E513-01987DB3F525}"/>
                </a:ext>
              </a:extLst>
            </p:cNvPr>
            <p:cNvGrpSpPr/>
            <p:nvPr/>
          </p:nvGrpSpPr>
          <p:grpSpPr>
            <a:xfrm>
              <a:off x="1726018" y="4625161"/>
              <a:ext cx="2159765" cy="2189421"/>
              <a:chOff x="1726018" y="4659288"/>
              <a:chExt cx="2159765" cy="172098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9EE46E3-982C-9D35-D6EF-F5C7E9FE1432}"/>
                  </a:ext>
                </a:extLst>
              </p:cNvPr>
              <p:cNvSpPr txBox="1"/>
              <p:nvPr/>
            </p:nvSpPr>
            <p:spPr>
              <a:xfrm>
                <a:off x="2573079" y="4659288"/>
                <a:ext cx="328348" cy="290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A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DC51A36-7202-3ADA-6A50-BFF849553012}"/>
                  </a:ext>
                </a:extLst>
              </p:cNvPr>
              <p:cNvSpPr txBox="1"/>
              <p:nvPr/>
            </p:nvSpPr>
            <p:spPr>
              <a:xfrm>
                <a:off x="3576083" y="6010939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B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3BC32A07-D8A5-8E42-27BE-580B8DB2FF22}"/>
                  </a:ext>
                </a:extLst>
              </p:cNvPr>
              <p:cNvSpPr txBox="1"/>
              <p:nvPr/>
            </p:nvSpPr>
            <p:spPr>
              <a:xfrm>
                <a:off x="1726018" y="6010940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5B53774-1FB0-E94A-E61C-69D63D1F3BE4}"/>
                  </a:ext>
                </a:extLst>
              </p:cNvPr>
              <p:cNvSpPr txBox="1"/>
              <p:nvPr/>
            </p:nvSpPr>
            <p:spPr>
              <a:xfrm>
                <a:off x="2923954" y="5126328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0070C0"/>
                    </a:solidFill>
                  </a:rPr>
                  <a:t>7cm</a:t>
                </a:r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D8531114-ED02-590A-6816-F671ABA6D44D}"/>
                  </a:ext>
                </a:extLst>
              </p:cNvPr>
              <p:cNvSpPr txBox="1"/>
              <p:nvPr/>
            </p:nvSpPr>
            <p:spPr>
              <a:xfrm>
                <a:off x="2449033" y="5978203"/>
                <a:ext cx="583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7030A0"/>
                    </a:solidFill>
                  </a:rPr>
                  <a:t>4cm</a:t>
                </a:r>
              </a:p>
            </p:txBody>
          </p:sp>
        </p:grp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B8794255-4D30-43A7-5B90-1650932289E5}"/>
                </a:ext>
              </a:extLst>
            </p:cNvPr>
            <p:cNvGrpSpPr/>
            <p:nvPr/>
          </p:nvGrpSpPr>
          <p:grpSpPr>
            <a:xfrm>
              <a:off x="7021033" y="4816548"/>
              <a:ext cx="4315982" cy="1659416"/>
              <a:chOff x="7021033" y="4816548"/>
              <a:chExt cx="4315982" cy="1659416"/>
            </a:xfrm>
          </p:grpSpPr>
          <p:grpSp>
            <p:nvGrpSpPr>
              <p:cNvPr id="25" name="Groupe 24">
                <a:extLst>
                  <a:ext uri="{FF2B5EF4-FFF2-40B4-BE49-F238E27FC236}">
                    <a16:creationId xmlns:a16="http://schemas.microsoft.com/office/drawing/2014/main" id="{5697BE4C-3BCF-E0E5-1787-771D032FA3CA}"/>
                  </a:ext>
                </a:extLst>
              </p:cNvPr>
              <p:cNvGrpSpPr/>
              <p:nvPr/>
            </p:nvGrpSpPr>
            <p:grpSpPr>
              <a:xfrm>
                <a:off x="7021033" y="4816548"/>
                <a:ext cx="4315982" cy="1659416"/>
                <a:chOff x="7021033" y="4752753"/>
                <a:chExt cx="4315982" cy="1659416"/>
              </a:xfrm>
            </p:grpSpPr>
            <p:sp>
              <p:nvSpPr>
                <p:cNvPr id="19" name="ZoneTexte 18">
                  <a:extLst>
                    <a:ext uri="{FF2B5EF4-FFF2-40B4-BE49-F238E27FC236}">
                      <a16:creationId xmlns:a16="http://schemas.microsoft.com/office/drawing/2014/main" id="{29386F3E-5717-2A99-C311-FF7DBDB29939}"/>
                    </a:ext>
                  </a:extLst>
                </p:cNvPr>
                <p:cNvSpPr txBox="1"/>
                <p:nvPr/>
              </p:nvSpPr>
              <p:spPr>
                <a:xfrm>
                  <a:off x="7336464" y="4752753"/>
                  <a:ext cx="3048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X</a:t>
                  </a:r>
                </a:p>
              </p:txBody>
            </p:sp>
            <p:sp>
              <p:nvSpPr>
                <p:cNvPr id="20" name="ZoneTexte 19">
                  <a:extLst>
                    <a:ext uri="{FF2B5EF4-FFF2-40B4-BE49-F238E27FC236}">
                      <a16:creationId xmlns:a16="http://schemas.microsoft.com/office/drawing/2014/main" id="{04FC4109-D046-E374-7EE5-D0690975F03C}"/>
                    </a:ext>
                  </a:extLst>
                </p:cNvPr>
                <p:cNvSpPr txBox="1"/>
                <p:nvPr/>
              </p:nvSpPr>
              <p:spPr>
                <a:xfrm>
                  <a:off x="11040139" y="6021572"/>
                  <a:ext cx="296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Y</a:t>
                  </a:r>
                </a:p>
              </p:txBody>
            </p:sp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28AED59F-CBED-C0DC-319B-998F81FD97E3}"/>
                    </a:ext>
                  </a:extLst>
                </p:cNvPr>
                <p:cNvSpPr txBox="1"/>
                <p:nvPr/>
              </p:nvSpPr>
              <p:spPr>
                <a:xfrm>
                  <a:off x="7329376" y="6042837"/>
                  <a:ext cx="2920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Z</a:t>
                  </a:r>
                </a:p>
              </p:txBody>
            </p:sp>
            <p:sp>
              <p:nvSpPr>
                <p:cNvPr id="22" name="ZoneTexte 21">
                  <a:extLst>
                    <a:ext uri="{FF2B5EF4-FFF2-40B4-BE49-F238E27FC236}">
                      <a16:creationId xmlns:a16="http://schemas.microsoft.com/office/drawing/2014/main" id="{9634C545-CED7-6B0E-9F0B-F52FB003AD19}"/>
                    </a:ext>
                  </a:extLst>
                </p:cNvPr>
                <p:cNvSpPr txBox="1"/>
                <p:nvPr/>
              </p:nvSpPr>
              <p:spPr>
                <a:xfrm>
                  <a:off x="8442251" y="5816009"/>
                  <a:ext cx="59542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>
                      <a:solidFill>
                        <a:srgbClr val="7030A0"/>
                      </a:solidFill>
                    </a:rPr>
                    <a:t>8cm</a:t>
                  </a:r>
                </a:p>
              </p:txBody>
            </p:sp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2D0FF5DC-63CB-A6BB-87CC-BA6C1D777E12}"/>
                    </a:ext>
                  </a:extLst>
                </p:cNvPr>
                <p:cNvSpPr txBox="1"/>
                <p:nvPr/>
              </p:nvSpPr>
              <p:spPr>
                <a:xfrm>
                  <a:off x="7021033" y="5318566"/>
                  <a:ext cx="5838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>
                      <a:solidFill>
                        <a:srgbClr val="0070C0"/>
                      </a:solidFill>
                    </a:rPr>
                    <a:t>3cm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3EA6D12-3038-F535-D537-200464D93F3E}"/>
                    </a:ext>
                  </a:extLst>
                </p:cNvPr>
                <p:cNvSpPr/>
                <p:nvPr/>
              </p:nvSpPr>
              <p:spPr>
                <a:xfrm>
                  <a:off x="7634177" y="5879805"/>
                  <a:ext cx="233916" cy="24454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" name="Triangle rectangle 2">
                <a:extLst>
                  <a:ext uri="{FF2B5EF4-FFF2-40B4-BE49-F238E27FC236}">
                    <a16:creationId xmlns:a16="http://schemas.microsoft.com/office/drawing/2014/main" id="{EECF48DC-12FB-8EF1-868E-8BE517BA5F93}"/>
                  </a:ext>
                </a:extLst>
              </p:cNvPr>
              <p:cNvSpPr/>
              <p:nvPr/>
            </p:nvSpPr>
            <p:spPr>
              <a:xfrm>
                <a:off x="7634177" y="4954773"/>
                <a:ext cx="3455581" cy="1233376"/>
              </a:xfrm>
              <a:prstGeom prst="rtTriangle">
                <a:avLst/>
              </a:prstGeom>
              <a:no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40554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1B02198-02BB-A891-9BCE-1968E9D417D0}"/>
              </a:ext>
            </a:extLst>
          </p:cNvPr>
          <p:cNvSpPr txBox="1"/>
          <p:nvPr/>
        </p:nvSpPr>
        <p:spPr>
          <a:xfrm>
            <a:off x="520996" y="-85039"/>
            <a:ext cx="11376837" cy="4596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000" dirty="0"/>
              <a:t>TRACER DES TRIANGLES ISOCELES: 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A) Trace un triangle TRO isocèle en O (TO = OR).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B) Trace un triangle PUS </a:t>
            </a:r>
            <a:r>
              <a:rPr lang="fr-FR" sz="2800" b="1" dirty="0"/>
              <a:t>isocèle en P </a:t>
            </a:r>
            <a:r>
              <a:rPr lang="fr-FR" sz="2800" dirty="0"/>
              <a:t>tel que </a:t>
            </a:r>
            <a:r>
              <a:rPr lang="fr-FR" sz="2800" b="1" dirty="0"/>
              <a:t>PU = PS = 8 cm.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C) Trace un triangle VIN </a:t>
            </a:r>
            <a:r>
              <a:rPr lang="fr-FR" sz="2800" b="1" dirty="0"/>
              <a:t>isocèle en V </a:t>
            </a:r>
            <a:r>
              <a:rPr lang="fr-FR" sz="2800" dirty="0"/>
              <a:t>tel IN = 4 cm et </a:t>
            </a:r>
            <a:r>
              <a:rPr lang="fr-FR" sz="2800" b="1" dirty="0"/>
              <a:t>VI = VN = 7 cm. 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D) Trace un triangle SAC </a:t>
            </a:r>
            <a:r>
              <a:rPr lang="fr-FR" sz="2800" b="1" dirty="0"/>
              <a:t>isocèle en C </a:t>
            </a:r>
            <a:r>
              <a:rPr lang="fr-FR" sz="2800" dirty="0"/>
              <a:t>tel que SA = 6 cm et </a:t>
            </a:r>
            <a:r>
              <a:rPr lang="fr-FR" sz="2800" b="1" dirty="0"/>
              <a:t>SC = AC = 7 cm.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E) Trace un triangle JEU </a:t>
            </a:r>
            <a:r>
              <a:rPr lang="fr-FR" sz="2800" b="1" dirty="0"/>
              <a:t>isocèle en J </a:t>
            </a:r>
            <a:r>
              <a:rPr lang="fr-FR" sz="2800" dirty="0"/>
              <a:t>tel que EU = 8 cm et </a:t>
            </a:r>
            <a:r>
              <a:rPr lang="fr-FR" sz="2800" b="1" dirty="0"/>
              <a:t>JE = JU = 10 cm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F) Rédige le programme de construction de ces 2 figures: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427CCFDE-F12E-FB60-F35A-3ECF92BEE2DA}"/>
              </a:ext>
            </a:extLst>
          </p:cNvPr>
          <p:cNvGrpSpPr/>
          <p:nvPr/>
        </p:nvGrpSpPr>
        <p:grpSpPr>
          <a:xfrm rot="14600462">
            <a:off x="2062715" y="5670696"/>
            <a:ext cx="311888" cy="241005"/>
            <a:chOff x="2307265" y="5404883"/>
            <a:chExt cx="311888" cy="241005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1AA1F8B6-9A3F-7F7A-AC67-F4B3B44C3BB1}"/>
                </a:ext>
              </a:extLst>
            </p:cNvPr>
            <p:cNvCxnSpPr>
              <a:cxnSpLocks/>
            </p:cNvCxnSpPr>
            <p:nvPr/>
          </p:nvCxnSpPr>
          <p:spPr>
            <a:xfrm>
              <a:off x="2307265" y="5433237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3223A8FB-F290-B7CA-BD2B-C7A2F83F7C78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39" y="5404883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204B0E3-958D-9666-7C47-2F4C095398D3}"/>
              </a:ext>
            </a:extLst>
          </p:cNvPr>
          <p:cNvGrpSpPr/>
          <p:nvPr/>
        </p:nvGrpSpPr>
        <p:grpSpPr>
          <a:xfrm rot="1825184">
            <a:off x="2034363" y="5142613"/>
            <a:ext cx="311888" cy="241005"/>
            <a:chOff x="2307265" y="5404883"/>
            <a:chExt cx="311888" cy="241005"/>
          </a:xfrm>
        </p:grpSpPr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5F118639-6893-7FA1-FDEE-8B4689B17DDF}"/>
                </a:ext>
              </a:extLst>
            </p:cNvPr>
            <p:cNvCxnSpPr>
              <a:cxnSpLocks/>
            </p:cNvCxnSpPr>
            <p:nvPr/>
          </p:nvCxnSpPr>
          <p:spPr>
            <a:xfrm>
              <a:off x="2307265" y="5433237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2B06D872-CFC1-3284-4CAF-61C6D9B8E346}"/>
                </a:ext>
              </a:extLst>
            </p:cNvPr>
            <p:cNvCxnSpPr>
              <a:cxnSpLocks/>
            </p:cNvCxnSpPr>
            <p:nvPr/>
          </p:nvCxnSpPr>
          <p:spPr>
            <a:xfrm>
              <a:off x="2353339" y="5404883"/>
              <a:ext cx="265814" cy="212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76B608CE-35C2-6535-4093-260A117700E9}"/>
              </a:ext>
            </a:extLst>
          </p:cNvPr>
          <p:cNvGrpSpPr/>
          <p:nvPr/>
        </p:nvGrpSpPr>
        <p:grpSpPr>
          <a:xfrm>
            <a:off x="308344" y="3493525"/>
            <a:ext cx="10142624" cy="3119927"/>
            <a:chOff x="131134" y="3493525"/>
            <a:chExt cx="10320020" cy="3119927"/>
          </a:xfrm>
        </p:grpSpPr>
        <p:sp>
          <p:nvSpPr>
            <p:cNvPr id="2" name="Triangle isocèle 1">
              <a:extLst>
                <a:ext uri="{FF2B5EF4-FFF2-40B4-BE49-F238E27FC236}">
                  <a16:creationId xmlns:a16="http://schemas.microsoft.com/office/drawing/2014/main" id="{D7AAB50D-AA2F-0316-71A3-59641B2892BB}"/>
                </a:ext>
              </a:extLst>
            </p:cNvPr>
            <p:cNvSpPr/>
            <p:nvPr/>
          </p:nvSpPr>
          <p:spPr>
            <a:xfrm rot="16387734">
              <a:off x="1530681" y="3958696"/>
              <a:ext cx="924211" cy="3110425"/>
            </a:xfrm>
            <a:prstGeom prst="triangle">
              <a:avLst>
                <a:gd name="adj" fmla="val 48107"/>
              </a:avLst>
            </a:prstGeom>
            <a:no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72C14DBD-FCF5-2747-E513-01987DB3F525}"/>
                </a:ext>
              </a:extLst>
            </p:cNvPr>
            <p:cNvGrpSpPr/>
            <p:nvPr/>
          </p:nvGrpSpPr>
          <p:grpSpPr>
            <a:xfrm>
              <a:off x="131134" y="4816548"/>
              <a:ext cx="4039133" cy="1472203"/>
              <a:chOff x="131134" y="4809726"/>
              <a:chExt cx="4039133" cy="1157218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9EE46E3-982C-9D35-D6EF-F5C7E9FE1432}"/>
                  </a:ext>
                </a:extLst>
              </p:cNvPr>
              <p:cNvSpPr txBox="1"/>
              <p:nvPr/>
            </p:nvSpPr>
            <p:spPr>
              <a:xfrm>
                <a:off x="3519377" y="4809726"/>
                <a:ext cx="328348" cy="290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O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DC51A36-7202-3ADA-6A50-BFF849553012}"/>
                  </a:ext>
                </a:extLst>
              </p:cNvPr>
              <p:cNvSpPr txBox="1"/>
              <p:nvPr/>
            </p:nvSpPr>
            <p:spPr>
              <a:xfrm>
                <a:off x="3522921" y="5676632"/>
                <a:ext cx="332142" cy="29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U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3BC32A07-D8A5-8E42-27BE-580B8DB2FF22}"/>
                  </a:ext>
                </a:extLst>
              </p:cNvPr>
              <p:cNvSpPr txBox="1"/>
              <p:nvPr/>
            </p:nvSpPr>
            <p:spPr>
              <a:xfrm>
                <a:off x="131134" y="5125027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5B53774-1FB0-E94A-E61C-69D63D1F3BE4}"/>
                  </a:ext>
                </a:extLst>
              </p:cNvPr>
              <p:cNvSpPr txBox="1"/>
              <p:nvPr/>
            </p:nvSpPr>
            <p:spPr>
              <a:xfrm>
                <a:off x="2179675" y="4867240"/>
                <a:ext cx="753732" cy="29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0070C0"/>
                    </a:solidFill>
                  </a:rPr>
                  <a:t>10 cm</a:t>
                </a:r>
              </a:p>
            </p:txBody>
          </p:sp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D8531114-ED02-590A-6816-F671ABA6D44D}"/>
                  </a:ext>
                </a:extLst>
              </p:cNvPr>
              <p:cNvSpPr txBox="1"/>
              <p:nvPr/>
            </p:nvSpPr>
            <p:spPr>
              <a:xfrm>
                <a:off x="3533554" y="5259444"/>
                <a:ext cx="636713" cy="29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7030A0"/>
                    </a:solidFill>
                  </a:rPr>
                  <a:t>2 cm</a:t>
                </a:r>
              </a:p>
            </p:txBody>
          </p:sp>
        </p:grp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B8794255-4D30-43A7-5B90-1650932289E5}"/>
                </a:ext>
              </a:extLst>
            </p:cNvPr>
            <p:cNvGrpSpPr/>
            <p:nvPr/>
          </p:nvGrpSpPr>
          <p:grpSpPr>
            <a:xfrm>
              <a:off x="7169888" y="3493525"/>
              <a:ext cx="3281266" cy="3119927"/>
              <a:chOff x="7169888" y="3493525"/>
              <a:chExt cx="3281266" cy="3119927"/>
            </a:xfrm>
          </p:grpSpPr>
          <p:grpSp>
            <p:nvGrpSpPr>
              <p:cNvPr id="25" name="Groupe 24">
                <a:extLst>
                  <a:ext uri="{FF2B5EF4-FFF2-40B4-BE49-F238E27FC236}">
                    <a16:creationId xmlns:a16="http://schemas.microsoft.com/office/drawing/2014/main" id="{5697BE4C-3BCF-E0E5-1787-771D032FA3CA}"/>
                  </a:ext>
                </a:extLst>
              </p:cNvPr>
              <p:cNvGrpSpPr/>
              <p:nvPr/>
            </p:nvGrpSpPr>
            <p:grpSpPr>
              <a:xfrm>
                <a:off x="7169888" y="3912780"/>
                <a:ext cx="3281266" cy="2700672"/>
                <a:chOff x="7169888" y="3848985"/>
                <a:chExt cx="3281266" cy="2700672"/>
              </a:xfrm>
            </p:grpSpPr>
            <p:sp>
              <p:nvSpPr>
                <p:cNvPr id="19" name="ZoneTexte 18">
                  <a:extLst>
                    <a:ext uri="{FF2B5EF4-FFF2-40B4-BE49-F238E27FC236}">
                      <a16:creationId xmlns:a16="http://schemas.microsoft.com/office/drawing/2014/main" id="{29386F3E-5717-2A99-C311-FF7DBDB29939}"/>
                    </a:ext>
                  </a:extLst>
                </p:cNvPr>
                <p:cNvSpPr txBox="1"/>
                <p:nvPr/>
              </p:nvSpPr>
              <p:spPr>
                <a:xfrm>
                  <a:off x="10154278" y="3848985"/>
                  <a:ext cx="296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E</a:t>
                  </a:r>
                </a:p>
              </p:txBody>
            </p:sp>
            <p:sp>
              <p:nvSpPr>
                <p:cNvPr id="20" name="ZoneTexte 19">
                  <a:extLst>
                    <a:ext uri="{FF2B5EF4-FFF2-40B4-BE49-F238E27FC236}">
                      <a16:creationId xmlns:a16="http://schemas.microsoft.com/office/drawing/2014/main" id="{04FC4109-D046-E374-7EE5-D0690975F03C}"/>
                    </a:ext>
                  </a:extLst>
                </p:cNvPr>
                <p:cNvSpPr txBox="1"/>
                <p:nvPr/>
              </p:nvSpPr>
              <p:spPr>
                <a:xfrm>
                  <a:off x="8509591" y="6180325"/>
                  <a:ext cx="3337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N</a:t>
                  </a:r>
                </a:p>
              </p:txBody>
            </p:sp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28AED59F-CBED-C0DC-319B-998F81FD97E3}"/>
                    </a:ext>
                  </a:extLst>
                </p:cNvPr>
                <p:cNvSpPr txBox="1"/>
                <p:nvPr/>
              </p:nvSpPr>
              <p:spPr>
                <a:xfrm>
                  <a:off x="7169888" y="5170967"/>
                  <a:ext cx="2920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Z</a:t>
                  </a:r>
                </a:p>
              </p:txBody>
            </p:sp>
            <p:sp>
              <p:nvSpPr>
                <p:cNvPr id="22" name="ZoneTexte 21">
                  <a:extLst>
                    <a:ext uri="{FF2B5EF4-FFF2-40B4-BE49-F238E27FC236}">
                      <a16:creationId xmlns:a16="http://schemas.microsoft.com/office/drawing/2014/main" id="{9634C545-CED7-6B0E-9F0B-F52FB003AD19}"/>
                    </a:ext>
                  </a:extLst>
                </p:cNvPr>
                <p:cNvSpPr txBox="1"/>
                <p:nvPr/>
              </p:nvSpPr>
              <p:spPr>
                <a:xfrm>
                  <a:off x="9249395" y="5156791"/>
                  <a:ext cx="90376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>
                      <a:solidFill>
                        <a:srgbClr val="7030A0"/>
                      </a:solidFill>
                    </a:rPr>
                    <a:t>12 cm</a:t>
                  </a:r>
                </a:p>
              </p:txBody>
            </p:sp>
            <p:sp>
              <p:nvSpPr>
                <p:cNvPr id="23" name="ZoneTexte 22">
                  <a:extLst>
                    <a:ext uri="{FF2B5EF4-FFF2-40B4-BE49-F238E27FC236}">
                      <a16:creationId xmlns:a16="http://schemas.microsoft.com/office/drawing/2014/main" id="{2D0FF5DC-63CB-A6BB-87CC-BA6C1D777E12}"/>
                    </a:ext>
                  </a:extLst>
                </p:cNvPr>
                <p:cNvSpPr txBox="1"/>
                <p:nvPr/>
              </p:nvSpPr>
              <p:spPr>
                <a:xfrm rot="2367641">
                  <a:off x="7397856" y="5722602"/>
                  <a:ext cx="6896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>
                      <a:solidFill>
                        <a:srgbClr val="0070C0"/>
                      </a:solidFill>
                    </a:rPr>
                    <a:t> 5 cm</a:t>
                  </a: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3EA6D12-3038-F535-D537-200464D93F3E}"/>
                    </a:ext>
                  </a:extLst>
                </p:cNvPr>
                <p:cNvSpPr/>
                <p:nvPr/>
              </p:nvSpPr>
              <p:spPr>
                <a:xfrm rot="2308186">
                  <a:off x="8367823" y="5975500"/>
                  <a:ext cx="233916" cy="24454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3" name="Triangle rectangle 2">
                <a:extLst>
                  <a:ext uri="{FF2B5EF4-FFF2-40B4-BE49-F238E27FC236}">
                    <a16:creationId xmlns:a16="http://schemas.microsoft.com/office/drawing/2014/main" id="{EECF48DC-12FB-8EF1-868E-8BE517BA5F93}"/>
                  </a:ext>
                </a:extLst>
              </p:cNvPr>
              <p:cNvSpPr/>
              <p:nvPr/>
            </p:nvSpPr>
            <p:spPr>
              <a:xfrm rot="18450410">
                <a:off x="7465420" y="4186541"/>
                <a:ext cx="2715101" cy="1329070"/>
              </a:xfrm>
              <a:prstGeom prst="rtTriangle">
                <a:avLst/>
              </a:prstGeom>
              <a:no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494135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30B6E-8520-CB10-F169-DCC8181B7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189" y="188855"/>
            <a:ext cx="10515600" cy="604359"/>
          </a:xfrm>
        </p:spPr>
        <p:txBody>
          <a:bodyPr>
            <a:normAutofit fontScale="90000"/>
          </a:bodyPr>
          <a:lstStyle/>
          <a:p>
            <a:r>
              <a:rPr lang="fr-FR" dirty="0"/>
              <a:t>Tracer des triangles équilatéraux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9821B8-6A7D-B24F-1143-903BB56AB2B8}"/>
              </a:ext>
            </a:extLst>
          </p:cNvPr>
          <p:cNvSpPr txBox="1"/>
          <p:nvPr/>
        </p:nvSpPr>
        <p:spPr>
          <a:xfrm>
            <a:off x="640207" y="1132073"/>
            <a:ext cx="531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Trace un triangle équilatéral IJK avec IJ = JK = KI =  6 cm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8C341C2-E20F-6887-077C-FF4AC0BF1DA5}"/>
              </a:ext>
            </a:extLst>
          </p:cNvPr>
          <p:cNvCxnSpPr/>
          <p:nvPr/>
        </p:nvCxnSpPr>
        <p:spPr>
          <a:xfrm>
            <a:off x="4114800" y="6270715"/>
            <a:ext cx="42519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Afficher l'image d'origine">
            <a:extLst>
              <a:ext uri="{FF2B5EF4-FFF2-40B4-BE49-F238E27FC236}">
                <a16:creationId xmlns:a16="http://schemas.microsoft.com/office/drawing/2014/main" id="{6838876F-3143-4B82-9646-695FA3EF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8489">
            <a:off x="-49066" y="954502"/>
            <a:ext cx="7650959" cy="5274742"/>
          </a:xfrm>
          <a:prstGeom prst="rect">
            <a:avLst/>
          </a:prstGeom>
          <a:noFill/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C946AF35-3737-1519-AEB5-FC461F312D20}"/>
              </a:ext>
            </a:extLst>
          </p:cNvPr>
          <p:cNvSpPr/>
          <p:nvPr/>
        </p:nvSpPr>
        <p:spPr>
          <a:xfrm rot="21376202">
            <a:off x="2657222" y="2773660"/>
            <a:ext cx="4448326" cy="4480469"/>
          </a:xfrm>
          <a:prstGeom prst="arc">
            <a:avLst/>
          </a:prstGeom>
          <a:ln w="508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93E1497-F275-59CF-CA0E-C1E4F02BDBB3}"/>
              </a:ext>
            </a:extLst>
          </p:cNvPr>
          <p:cNvSpPr txBox="1"/>
          <p:nvPr/>
        </p:nvSpPr>
        <p:spPr>
          <a:xfrm rot="17985222">
            <a:off x="4503420" y="465908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B050"/>
                </a:solidFill>
              </a:rPr>
              <a:t>6 cm</a:t>
            </a:r>
          </a:p>
        </p:txBody>
      </p:sp>
      <p:pic>
        <p:nvPicPr>
          <p:cNvPr id="21" name="Picture 2" descr="Afficher l'image d'origine">
            <a:extLst>
              <a:ext uri="{FF2B5EF4-FFF2-40B4-BE49-F238E27FC236}">
                <a16:creationId xmlns:a16="http://schemas.microsoft.com/office/drawing/2014/main" id="{A9C8F4A0-DA9C-3724-2AED-72129BAE1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66493" flipH="1">
            <a:off x="4503082" y="614538"/>
            <a:ext cx="7694710" cy="5688085"/>
          </a:xfrm>
          <a:prstGeom prst="rect">
            <a:avLst/>
          </a:prstGeom>
          <a:noFill/>
        </p:spPr>
      </p:pic>
      <p:sp>
        <p:nvSpPr>
          <p:cNvPr id="23" name="Arc 22">
            <a:extLst>
              <a:ext uri="{FF2B5EF4-FFF2-40B4-BE49-F238E27FC236}">
                <a16:creationId xmlns:a16="http://schemas.microsoft.com/office/drawing/2014/main" id="{B31AC381-9F4D-3D26-761B-8D0FFAC3F26C}"/>
              </a:ext>
            </a:extLst>
          </p:cNvPr>
          <p:cNvSpPr/>
          <p:nvPr/>
        </p:nvSpPr>
        <p:spPr>
          <a:xfrm rot="15783069">
            <a:off x="5568060" y="2320278"/>
            <a:ext cx="4448326" cy="4480469"/>
          </a:xfrm>
          <a:prstGeom prst="arc">
            <a:avLst/>
          </a:prstGeom>
          <a:ln w="508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5A2F0FD-6AF5-03B1-3E18-200F5D864A0F}"/>
              </a:ext>
            </a:extLst>
          </p:cNvPr>
          <p:cNvCxnSpPr/>
          <p:nvPr/>
        </p:nvCxnSpPr>
        <p:spPr>
          <a:xfrm flipH="1" flipV="1">
            <a:off x="6103620" y="3104605"/>
            <a:ext cx="2263140" cy="316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07717BD9-354E-29D4-4DF1-6701DDD651EC}"/>
              </a:ext>
            </a:extLst>
          </p:cNvPr>
          <p:cNvSpPr txBox="1"/>
          <p:nvPr/>
        </p:nvSpPr>
        <p:spPr>
          <a:xfrm rot="3293290">
            <a:off x="7109460" y="45104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0070C0"/>
                </a:solidFill>
              </a:rPr>
              <a:t>6 cm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8457158C-B0BF-22D2-5BC1-B04532BA7650}"/>
              </a:ext>
            </a:extLst>
          </p:cNvPr>
          <p:cNvCxnSpPr/>
          <p:nvPr/>
        </p:nvCxnSpPr>
        <p:spPr>
          <a:xfrm flipV="1">
            <a:off x="4114800" y="3104605"/>
            <a:ext cx="2011680" cy="317754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40770E8B-B887-1F93-B136-C99FAC85334C}"/>
              </a:ext>
            </a:extLst>
          </p:cNvPr>
          <p:cNvSpPr txBox="1"/>
          <p:nvPr/>
        </p:nvSpPr>
        <p:spPr>
          <a:xfrm>
            <a:off x="3851910" y="6327865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22A61D3-732F-2E23-0025-47CBA93F7368}"/>
              </a:ext>
            </a:extLst>
          </p:cNvPr>
          <p:cNvSpPr txBox="1"/>
          <p:nvPr/>
        </p:nvSpPr>
        <p:spPr>
          <a:xfrm>
            <a:off x="8290560" y="6274525"/>
            <a:ext cx="2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A86ACD2-8CC6-29F5-E110-3AF58BD8DCFE}"/>
              </a:ext>
            </a:extLst>
          </p:cNvPr>
          <p:cNvSpPr txBox="1"/>
          <p:nvPr/>
        </p:nvSpPr>
        <p:spPr>
          <a:xfrm>
            <a:off x="5962650" y="262073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K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D63D2B8-3DFE-5B97-64F4-82FF9D1735AD}"/>
              </a:ext>
            </a:extLst>
          </p:cNvPr>
          <p:cNvSpPr txBox="1"/>
          <p:nvPr/>
        </p:nvSpPr>
        <p:spPr>
          <a:xfrm>
            <a:off x="5821681" y="630881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6 cm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CA786A94-456C-FC10-4B18-7645DE65C399}"/>
              </a:ext>
            </a:extLst>
          </p:cNvPr>
          <p:cNvGrpSpPr/>
          <p:nvPr/>
        </p:nvGrpSpPr>
        <p:grpSpPr>
          <a:xfrm>
            <a:off x="5206410" y="3988224"/>
            <a:ext cx="1814622" cy="2609281"/>
            <a:chOff x="5206410" y="3988224"/>
            <a:chExt cx="1814622" cy="2609281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26184E65-6482-342D-01EC-DB57DBD79FD5}"/>
                </a:ext>
              </a:extLst>
            </p:cNvPr>
            <p:cNvGrpSpPr/>
            <p:nvPr/>
          </p:nvGrpSpPr>
          <p:grpSpPr>
            <a:xfrm>
              <a:off x="5206410" y="3988224"/>
              <a:ext cx="1814622" cy="595424"/>
              <a:chOff x="4986671" y="2938131"/>
              <a:chExt cx="1814622" cy="595424"/>
            </a:xfrm>
          </p:grpSpPr>
          <p:grpSp>
            <p:nvGrpSpPr>
              <p:cNvPr id="6" name="Groupe 5">
                <a:extLst>
                  <a:ext uri="{FF2B5EF4-FFF2-40B4-BE49-F238E27FC236}">
                    <a16:creationId xmlns:a16="http://schemas.microsoft.com/office/drawing/2014/main" id="{9654FB09-2326-DCC7-045C-B5BDD611FBFC}"/>
                  </a:ext>
                </a:extLst>
              </p:cNvPr>
              <p:cNvGrpSpPr/>
              <p:nvPr/>
            </p:nvGrpSpPr>
            <p:grpSpPr>
              <a:xfrm rot="19183437">
                <a:off x="4986671" y="2998382"/>
                <a:ext cx="56707" cy="535173"/>
                <a:chOff x="701749" y="4253023"/>
                <a:chExt cx="56707" cy="535173"/>
              </a:xfrm>
            </p:grpSpPr>
            <p:cxnSp>
              <p:nvCxnSpPr>
                <p:cNvPr id="10" name="Connecteur droit 9">
                  <a:extLst>
                    <a:ext uri="{FF2B5EF4-FFF2-40B4-BE49-F238E27FC236}">
                      <a16:creationId xmlns:a16="http://schemas.microsoft.com/office/drawing/2014/main" id="{49782FB0-C24B-8C79-5EAF-BA1C329733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749" y="4253023"/>
                  <a:ext cx="0" cy="5209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>
                  <a:extLst>
                    <a:ext uri="{FF2B5EF4-FFF2-40B4-BE49-F238E27FC236}">
                      <a16:creationId xmlns:a16="http://schemas.microsoft.com/office/drawing/2014/main" id="{4C66402F-13A6-D964-D92D-2C39D24EC1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8456" y="4267200"/>
                  <a:ext cx="0" cy="5209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347D111D-51BC-D20D-27BE-E9F698D784EF}"/>
                  </a:ext>
                </a:extLst>
              </p:cNvPr>
              <p:cNvGrpSpPr/>
              <p:nvPr/>
            </p:nvGrpSpPr>
            <p:grpSpPr>
              <a:xfrm rot="2574553">
                <a:off x="6744586" y="2938131"/>
                <a:ext cx="56707" cy="535173"/>
                <a:chOff x="701749" y="4253023"/>
                <a:chExt cx="56707" cy="535173"/>
              </a:xfrm>
            </p:grpSpPr>
            <p:cxnSp>
              <p:nvCxnSpPr>
                <p:cNvPr id="8" name="Connecteur droit 7">
                  <a:extLst>
                    <a:ext uri="{FF2B5EF4-FFF2-40B4-BE49-F238E27FC236}">
                      <a16:creationId xmlns:a16="http://schemas.microsoft.com/office/drawing/2014/main" id="{D5B2DFEF-94BC-B095-BF78-A1E3BB5892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749" y="4253023"/>
                  <a:ext cx="0" cy="5209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Connecteur droit 8">
                  <a:extLst>
                    <a:ext uri="{FF2B5EF4-FFF2-40B4-BE49-F238E27FC236}">
                      <a16:creationId xmlns:a16="http://schemas.microsoft.com/office/drawing/2014/main" id="{56BB540E-C708-BCA8-417B-6B9D891448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8456" y="4267200"/>
                  <a:ext cx="0" cy="5209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7CE0F41E-184A-E26D-98FE-23F4C4F98B88}"/>
                </a:ext>
              </a:extLst>
            </p:cNvPr>
            <p:cNvGrpSpPr/>
            <p:nvPr/>
          </p:nvGrpSpPr>
          <p:grpSpPr>
            <a:xfrm rot="19183437">
              <a:off x="6197010" y="6062332"/>
              <a:ext cx="56707" cy="535173"/>
              <a:chOff x="701749" y="4253023"/>
              <a:chExt cx="56707" cy="535173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8FC9BBF0-20C4-E6CB-0E30-5F190D2E43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749" y="4253023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CFFBA5DD-8588-78C8-D3D2-07C4535616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8456" y="4267200"/>
                <a:ext cx="0" cy="5209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81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1.11111E-6 L -0.52592 -0.1400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2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0.52916 0.0351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58" y="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/>
      <p:bldP spid="23" grpId="0" animBg="1"/>
      <p:bldP spid="23" grpId="1" animBg="1"/>
      <p:bldP spid="26" grpId="0"/>
      <p:bldP spid="31" grpId="0"/>
      <p:bldP spid="32" grpId="0"/>
      <p:bldP spid="33" grpId="0"/>
      <p:bldP spid="16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8489">
            <a:off x="-2283323" y="-457398"/>
            <a:ext cx="8405830" cy="6584567"/>
          </a:xfrm>
          <a:prstGeom prst="rect">
            <a:avLst/>
          </a:prstGeom>
          <a:noFill/>
        </p:spPr>
      </p:pic>
      <p:cxnSp>
        <p:nvCxnSpPr>
          <p:cNvPr id="5" name="Connecteur droit 4"/>
          <p:cNvCxnSpPr/>
          <p:nvPr/>
        </p:nvCxnSpPr>
        <p:spPr>
          <a:xfrm>
            <a:off x="2135560" y="1484784"/>
            <a:ext cx="1800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2135560" y="548680"/>
            <a:ext cx="504056" cy="9361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2639616" y="548680"/>
            <a:ext cx="1296144" cy="93610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495600" y="6021288"/>
            <a:ext cx="720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467775">
            <a:off x="976305" y="-76910"/>
            <a:ext cx="2088232" cy="1635781"/>
          </a:xfrm>
          <a:prstGeom prst="rect">
            <a:avLst/>
          </a:prstGeom>
          <a:noFill/>
        </p:spPr>
      </p:pic>
      <p:cxnSp>
        <p:nvCxnSpPr>
          <p:cNvPr id="14" name="Connecteur droit 13"/>
          <p:cNvCxnSpPr/>
          <p:nvPr/>
        </p:nvCxnSpPr>
        <p:spPr>
          <a:xfrm flipV="1">
            <a:off x="2495600" y="2276872"/>
            <a:ext cx="2016000" cy="3744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4511824" y="2276872"/>
            <a:ext cx="5184576" cy="37444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99891" flipH="1">
            <a:off x="2119302" y="-826077"/>
            <a:ext cx="3027964" cy="2389996"/>
          </a:xfrm>
          <a:prstGeom prst="rect">
            <a:avLst/>
          </a:prstGeom>
          <a:noFill/>
        </p:spPr>
      </p:pic>
      <p:pic>
        <p:nvPicPr>
          <p:cNvPr id="18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14819" flipH="1">
            <a:off x="2193108" y="-4051727"/>
            <a:ext cx="12469570" cy="10364635"/>
          </a:xfrm>
          <a:prstGeom prst="rect">
            <a:avLst/>
          </a:prstGeom>
          <a:noFill/>
        </p:spPr>
      </p:pic>
      <p:sp>
        <p:nvSpPr>
          <p:cNvPr id="19" name="Arc 18"/>
          <p:cNvSpPr/>
          <p:nvPr/>
        </p:nvSpPr>
        <p:spPr>
          <a:xfrm rot="15783069">
            <a:off x="4276470" y="1147343"/>
            <a:ext cx="4448326" cy="4480469"/>
          </a:xfrm>
          <a:prstGeom prst="arc">
            <a:avLst/>
          </a:prstGeom>
          <a:ln w="508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c 19"/>
          <p:cNvSpPr/>
          <p:nvPr/>
        </p:nvSpPr>
        <p:spPr>
          <a:xfrm rot="21376202">
            <a:off x="908433" y="1840755"/>
            <a:ext cx="4448326" cy="4480469"/>
          </a:xfrm>
          <a:prstGeom prst="arc">
            <a:avLst/>
          </a:prstGeom>
          <a:ln w="508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33D9C6A-01D2-4AF8-ADA7-04141A8D3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8247"/>
              </p:ext>
            </p:extLst>
          </p:nvPr>
        </p:nvGraphicFramePr>
        <p:xfrm>
          <a:off x="429658" y="644915"/>
          <a:ext cx="11149070" cy="594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3942">
                  <a:extLst>
                    <a:ext uri="{9D8B030D-6E8A-4147-A177-3AD203B41FA5}">
                      <a16:colId xmlns:a16="http://schemas.microsoft.com/office/drawing/2014/main" val="1896331922"/>
                    </a:ext>
                  </a:extLst>
                </a:gridCol>
                <a:gridCol w="5635128">
                  <a:extLst>
                    <a:ext uri="{9D8B030D-6E8A-4147-A177-3AD203B41FA5}">
                      <a16:colId xmlns:a16="http://schemas.microsoft.com/office/drawing/2014/main" val="1183773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POLYGONES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NON POLYGONES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81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9512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E3569A6-C14C-4684-AC4E-686CFD3A3758}"/>
              </a:ext>
            </a:extLst>
          </p:cNvPr>
          <p:cNvSpPr txBox="1"/>
          <p:nvPr/>
        </p:nvSpPr>
        <p:spPr>
          <a:xfrm>
            <a:off x="1751397" y="286439"/>
            <a:ext cx="421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Classe ces figures: sont-ce des polygones ?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3196EB9-C61C-429C-BAB5-3CDD83606E2B}"/>
              </a:ext>
            </a:extLst>
          </p:cNvPr>
          <p:cNvSpPr/>
          <p:nvPr/>
        </p:nvSpPr>
        <p:spPr>
          <a:xfrm>
            <a:off x="773471" y="1369097"/>
            <a:ext cx="1888176" cy="108065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278FF8-DD3F-424D-A9E1-7DA4D512B578}"/>
              </a:ext>
            </a:extLst>
          </p:cNvPr>
          <p:cNvSpPr/>
          <p:nvPr/>
        </p:nvSpPr>
        <p:spPr>
          <a:xfrm>
            <a:off x="1079653" y="3216926"/>
            <a:ext cx="1938969" cy="925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0544A9E2-0A27-4A57-99DA-D3FB97E2CAA7}"/>
              </a:ext>
            </a:extLst>
          </p:cNvPr>
          <p:cNvSpPr/>
          <p:nvPr/>
        </p:nvSpPr>
        <p:spPr>
          <a:xfrm>
            <a:off x="2974556" y="1046602"/>
            <a:ext cx="1652530" cy="246777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Étoile : 5 branches 9">
            <a:extLst>
              <a:ext uri="{FF2B5EF4-FFF2-40B4-BE49-F238E27FC236}">
                <a16:creationId xmlns:a16="http://schemas.microsoft.com/office/drawing/2014/main" id="{14F822A9-569D-426B-BA72-B0F6EC97E345}"/>
              </a:ext>
            </a:extLst>
          </p:cNvPr>
          <p:cNvSpPr/>
          <p:nvPr/>
        </p:nvSpPr>
        <p:spPr>
          <a:xfrm>
            <a:off x="3977090" y="2820317"/>
            <a:ext cx="1905918" cy="161947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25CF30C-9AB8-4DE3-989F-012D9E8BD996}"/>
              </a:ext>
            </a:extLst>
          </p:cNvPr>
          <p:cNvSpPr/>
          <p:nvPr/>
        </p:nvSpPr>
        <p:spPr>
          <a:xfrm>
            <a:off x="6499952" y="2853369"/>
            <a:ext cx="1564395" cy="193896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DF1BE63-5788-468D-A60A-2D26BC9C58AF}"/>
              </a:ext>
            </a:extLst>
          </p:cNvPr>
          <p:cNvSpPr/>
          <p:nvPr/>
        </p:nvSpPr>
        <p:spPr>
          <a:xfrm>
            <a:off x="8571122" y="2721167"/>
            <a:ext cx="1586429" cy="1311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3" name="Pentagone 12">
            <a:extLst>
              <a:ext uri="{FF2B5EF4-FFF2-40B4-BE49-F238E27FC236}">
                <a16:creationId xmlns:a16="http://schemas.microsoft.com/office/drawing/2014/main" id="{6AD75293-A56D-419A-9093-F1C18445FD38}"/>
              </a:ext>
            </a:extLst>
          </p:cNvPr>
          <p:cNvSpPr/>
          <p:nvPr/>
        </p:nvSpPr>
        <p:spPr>
          <a:xfrm>
            <a:off x="716097" y="4527932"/>
            <a:ext cx="1883885" cy="1619479"/>
          </a:xfrm>
          <a:prstGeom prst="pen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15" name="Croix 14">
            <a:extLst>
              <a:ext uri="{FF2B5EF4-FFF2-40B4-BE49-F238E27FC236}">
                <a16:creationId xmlns:a16="http://schemas.microsoft.com/office/drawing/2014/main" id="{FA116C68-1CA1-4A7B-BE10-90F4A6CD5121}"/>
              </a:ext>
            </a:extLst>
          </p:cNvPr>
          <p:cNvSpPr/>
          <p:nvPr/>
        </p:nvSpPr>
        <p:spPr>
          <a:xfrm>
            <a:off x="3106756" y="4990641"/>
            <a:ext cx="1178805" cy="1156771"/>
          </a:xfrm>
          <a:prstGeom prst="plu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6" name="Larme 15">
            <a:extLst>
              <a:ext uri="{FF2B5EF4-FFF2-40B4-BE49-F238E27FC236}">
                <a16:creationId xmlns:a16="http://schemas.microsoft.com/office/drawing/2014/main" id="{69B0BF40-A2AF-4A8C-BAFE-1294BD0A73F8}"/>
              </a:ext>
            </a:extLst>
          </p:cNvPr>
          <p:cNvSpPr/>
          <p:nvPr/>
        </p:nvSpPr>
        <p:spPr>
          <a:xfrm>
            <a:off x="6444867" y="1344058"/>
            <a:ext cx="1112703" cy="1322024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Organigramme : Bande perforée 16">
            <a:extLst>
              <a:ext uri="{FF2B5EF4-FFF2-40B4-BE49-F238E27FC236}">
                <a16:creationId xmlns:a16="http://schemas.microsoft.com/office/drawing/2014/main" id="{1CEB9F76-DECB-4AD6-BC0D-56604E7EA5E9}"/>
              </a:ext>
            </a:extLst>
          </p:cNvPr>
          <p:cNvSpPr/>
          <p:nvPr/>
        </p:nvSpPr>
        <p:spPr>
          <a:xfrm>
            <a:off x="8020280" y="1255922"/>
            <a:ext cx="1520327" cy="1002535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50EF9FA-A225-4511-B4C3-F3783FB6A877}"/>
              </a:ext>
            </a:extLst>
          </p:cNvPr>
          <p:cNvGrpSpPr/>
          <p:nvPr/>
        </p:nvGrpSpPr>
        <p:grpSpPr>
          <a:xfrm>
            <a:off x="9904164" y="1090669"/>
            <a:ext cx="1366092" cy="1432193"/>
            <a:chOff x="9904164" y="1090669"/>
            <a:chExt cx="1366092" cy="1432193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9C9B4C42-F561-440B-901D-74D3FF2813A6}"/>
                </a:ext>
              </a:extLst>
            </p:cNvPr>
            <p:cNvGrpSpPr/>
            <p:nvPr/>
          </p:nvGrpSpPr>
          <p:grpSpPr>
            <a:xfrm>
              <a:off x="9904164" y="1090669"/>
              <a:ext cx="1366092" cy="1432193"/>
              <a:chOff x="8449937" y="473725"/>
              <a:chExt cx="1366092" cy="1432193"/>
            </a:xfrm>
          </p:grpSpPr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id="{8A014E74-EAC9-4620-B3C9-28969A26EBF5}"/>
                  </a:ext>
                </a:extLst>
              </p:cNvPr>
              <p:cNvCxnSpPr/>
              <p:nvPr/>
            </p:nvCxnSpPr>
            <p:spPr>
              <a:xfrm>
                <a:off x="8449937" y="738130"/>
                <a:ext cx="407624" cy="11677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E424FA1B-C81E-4855-9365-95A2775DFAE6}"/>
                  </a:ext>
                </a:extLst>
              </p:cNvPr>
              <p:cNvCxnSpPr/>
              <p:nvPr/>
            </p:nvCxnSpPr>
            <p:spPr>
              <a:xfrm flipV="1">
                <a:off x="8460954" y="484742"/>
                <a:ext cx="1355075" cy="2533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2EF2C1D-59DA-45D3-99B0-C4DDDDCDBE80}"/>
                  </a:ext>
                </a:extLst>
              </p:cNvPr>
              <p:cNvCxnSpPr/>
              <p:nvPr/>
            </p:nvCxnSpPr>
            <p:spPr>
              <a:xfrm flipH="1">
                <a:off x="9177051" y="473725"/>
                <a:ext cx="627961" cy="107965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0572E22E-64E0-4B1E-9E02-E71CAED5251C}"/>
                </a:ext>
              </a:extLst>
            </p:cNvPr>
            <p:cNvSpPr txBox="1"/>
            <p:nvPr/>
          </p:nvSpPr>
          <p:spPr>
            <a:xfrm>
              <a:off x="10410940" y="1498294"/>
              <a:ext cx="3194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3F27BEB7-BDFF-444F-94D5-D41A5989563A}"/>
              </a:ext>
            </a:extLst>
          </p:cNvPr>
          <p:cNvGrpSpPr/>
          <p:nvPr/>
        </p:nvGrpSpPr>
        <p:grpSpPr>
          <a:xfrm>
            <a:off x="7810959" y="4450814"/>
            <a:ext cx="1883884" cy="1916935"/>
            <a:chOff x="7810959" y="4450814"/>
            <a:chExt cx="1883884" cy="1916935"/>
          </a:xfrm>
        </p:grpSpPr>
        <p:sp>
          <p:nvSpPr>
            <p:cNvPr id="14" name="Arc partiel 13">
              <a:extLst>
                <a:ext uri="{FF2B5EF4-FFF2-40B4-BE49-F238E27FC236}">
                  <a16:creationId xmlns:a16="http://schemas.microsoft.com/office/drawing/2014/main" id="{ABA03F1C-09D9-41A3-84A3-FBD599632184}"/>
                </a:ext>
              </a:extLst>
            </p:cNvPr>
            <p:cNvSpPr/>
            <p:nvPr/>
          </p:nvSpPr>
          <p:spPr>
            <a:xfrm>
              <a:off x="7810959" y="4450814"/>
              <a:ext cx="1883884" cy="1916935"/>
            </a:xfrm>
            <a:prstGeom prst="pie">
              <a:avLst>
                <a:gd name="adj1" fmla="val 0"/>
                <a:gd name="adj2" fmla="val 1808285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039554D1-4D30-479A-A57F-1C1D739B6150}"/>
                </a:ext>
              </a:extLst>
            </p:cNvPr>
            <p:cNvSpPr txBox="1"/>
            <p:nvPr/>
          </p:nvSpPr>
          <p:spPr>
            <a:xfrm>
              <a:off x="8172680" y="5374396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L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10CAA1C3-5695-4E9D-A5AA-525126CD4EE6}"/>
              </a:ext>
            </a:extLst>
          </p:cNvPr>
          <p:cNvGrpSpPr/>
          <p:nvPr/>
        </p:nvGrpSpPr>
        <p:grpSpPr>
          <a:xfrm>
            <a:off x="9309254" y="4120309"/>
            <a:ext cx="2082188" cy="2093205"/>
            <a:chOff x="9309254" y="4120309"/>
            <a:chExt cx="2082188" cy="2093205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FA2CD32A-CE14-41A2-BB6D-8982168428FE}"/>
                </a:ext>
              </a:extLst>
            </p:cNvPr>
            <p:cNvGrpSpPr/>
            <p:nvPr/>
          </p:nvGrpSpPr>
          <p:grpSpPr>
            <a:xfrm>
              <a:off x="9309254" y="4120309"/>
              <a:ext cx="2082188" cy="2093205"/>
              <a:chOff x="9507557" y="4098275"/>
              <a:chExt cx="2082188" cy="2093205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7179229A-453E-444A-92FB-1342F655ECDC}"/>
                  </a:ext>
                </a:extLst>
              </p:cNvPr>
              <p:cNvCxnSpPr/>
              <p:nvPr/>
            </p:nvCxnSpPr>
            <p:spPr>
              <a:xfrm flipH="1">
                <a:off x="11060935" y="4957591"/>
                <a:ext cx="528810" cy="123388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5002A59F-9559-4D49-825D-3B6C84884B29}"/>
                  </a:ext>
                </a:extLst>
              </p:cNvPr>
              <p:cNvCxnSpPr/>
              <p:nvPr/>
            </p:nvCxnSpPr>
            <p:spPr>
              <a:xfrm flipH="1" flipV="1">
                <a:off x="10609244" y="4098275"/>
                <a:ext cx="980501" cy="8593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91AD9F3A-7E66-45B5-84F1-6DE4FE8E60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07557" y="4098275"/>
                <a:ext cx="1112703" cy="23135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384086AB-7FA2-463D-98F4-07184602A427}"/>
                  </a:ext>
                </a:extLst>
              </p:cNvPr>
              <p:cNvCxnSpPr/>
              <p:nvPr/>
            </p:nvCxnSpPr>
            <p:spPr>
              <a:xfrm>
                <a:off x="9507557" y="4329629"/>
                <a:ext cx="1299990" cy="749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1BEB17B9-0E19-4186-9109-8D6A8D5039ED}"/>
                  </a:ext>
                </a:extLst>
              </p:cNvPr>
              <p:cNvCxnSpPr/>
              <p:nvPr/>
            </p:nvCxnSpPr>
            <p:spPr>
              <a:xfrm flipH="1">
                <a:off x="10631277" y="5089793"/>
                <a:ext cx="176270" cy="90338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A6CC114-0C6D-4216-BA7F-72A6D0433D96}"/>
                </a:ext>
              </a:extLst>
            </p:cNvPr>
            <p:cNvSpPr txBox="1"/>
            <p:nvPr/>
          </p:nvSpPr>
          <p:spPr>
            <a:xfrm>
              <a:off x="10649640" y="4645447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EC2109DC-76A2-4CD7-B346-39727AB737A6}"/>
              </a:ext>
            </a:extLst>
          </p:cNvPr>
          <p:cNvSpPr txBox="1"/>
          <p:nvPr/>
        </p:nvSpPr>
        <p:spPr>
          <a:xfrm>
            <a:off x="10410940" y="143219"/>
            <a:ext cx="1128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Séance 1</a:t>
            </a:r>
          </a:p>
        </p:txBody>
      </p:sp>
    </p:spTree>
    <p:extLst>
      <p:ext uri="{BB962C8B-B14F-4D97-AF65-F5344CB8AC3E}">
        <p14:creationId xmlns:p14="http://schemas.microsoft.com/office/powerpoint/2010/main" val="275795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3333</Words>
  <Application>Microsoft Office PowerPoint</Application>
  <PresentationFormat>Grand écran</PresentationFormat>
  <Paragraphs>1036</Paragraphs>
  <Slides>86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86</vt:i4>
      </vt:variant>
    </vt:vector>
  </HeadingPairs>
  <TitlesOfParts>
    <vt:vector size="92" baseType="lpstr">
      <vt:lpstr>Arial</vt:lpstr>
      <vt:lpstr>Calibri</vt:lpstr>
      <vt:lpstr>Calibri Light</vt:lpstr>
      <vt:lpstr>Comic Sans MS</vt:lpstr>
      <vt:lpstr>Curlz MT</vt:lpstr>
      <vt:lpstr>Thème Office</vt:lpstr>
      <vt:lpstr>GEOM. 3: LES POLYGONES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TRIANGLES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Tracer des triangles rectangles</vt:lpstr>
      <vt:lpstr>Tracer des triangles rectangles</vt:lpstr>
      <vt:lpstr>Tracer des triangles rectangles</vt:lpstr>
      <vt:lpstr>Présentation PowerPoint</vt:lpstr>
      <vt:lpstr>Tracer des triangles rectangles</vt:lpstr>
      <vt:lpstr>Tracer des triangles rectangles</vt:lpstr>
      <vt:lpstr>Tracer des triangles rectangles</vt:lpstr>
      <vt:lpstr>Tracer des triangles rectangles</vt:lpstr>
      <vt:lpstr>Présentation PowerPoint</vt:lpstr>
      <vt:lpstr>Présentation PowerPoint</vt:lpstr>
      <vt:lpstr>Présentation PowerPoint</vt:lpstr>
      <vt:lpstr>Tracer des triangles isocèles</vt:lpstr>
      <vt:lpstr>Tracer des triangles isocèles</vt:lpstr>
      <vt:lpstr>Présentation PowerPoint</vt:lpstr>
      <vt:lpstr>Présentation PowerPoint</vt:lpstr>
      <vt:lpstr>Tracer des triangles équilatéraux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GEOM. 3: LES POLYGONES</dc:title>
  <dc:creator>Can dice</dc:creator>
  <cp:lastModifiedBy>Can dice</cp:lastModifiedBy>
  <cp:revision>47</cp:revision>
  <dcterms:created xsi:type="dcterms:W3CDTF">2020-07-16T09:37:00Z</dcterms:created>
  <dcterms:modified xsi:type="dcterms:W3CDTF">2023-03-07T10:59:08Z</dcterms:modified>
</cp:coreProperties>
</file>