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0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5" r:id="rId27"/>
    <p:sldId id="286" r:id="rId28"/>
    <p:sldId id="287" r:id="rId29"/>
    <p:sldId id="282" r:id="rId30"/>
    <p:sldId id="283" r:id="rId31"/>
    <p:sldId id="284" r:id="rId32"/>
    <p:sldId id="291" r:id="rId33"/>
    <p:sldId id="288" r:id="rId34"/>
    <p:sldId id="289" r:id="rId35"/>
    <p:sldId id="290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3" r:id="rId47"/>
    <p:sldId id="304" r:id="rId48"/>
    <p:sldId id="305" r:id="rId49"/>
    <p:sldId id="306" r:id="rId50"/>
    <p:sldId id="307" r:id="rId51"/>
    <p:sldId id="309" r:id="rId52"/>
    <p:sldId id="310" r:id="rId53"/>
    <p:sldId id="311" r:id="rId54"/>
    <p:sldId id="312" r:id="rId55"/>
    <p:sldId id="313" r:id="rId56"/>
    <p:sldId id="314" r:id="rId5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C3498EF-0922-4B9C-B335-36AC4C0AE481}">
          <p14:sldIdLst>
            <p14:sldId id="256"/>
          </p14:sldIdLst>
        </p14:section>
        <p14:section name="Section sans titre" id="{12C3D6D5-36D0-4B9D-9401-06335FDA71A2}">
          <p14:sldIdLst>
            <p14:sldId id="257"/>
            <p14:sldId id="263"/>
            <p14:sldId id="258"/>
            <p14:sldId id="264"/>
            <p14:sldId id="259"/>
            <p14:sldId id="260"/>
            <p14:sldId id="261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5"/>
            <p14:sldId id="286"/>
            <p14:sldId id="287"/>
            <p14:sldId id="282"/>
            <p14:sldId id="283"/>
            <p14:sldId id="284"/>
            <p14:sldId id="291"/>
            <p14:sldId id="288"/>
            <p14:sldId id="289"/>
            <p14:sldId id="290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3"/>
            <p14:sldId id="304"/>
            <p14:sldId id="305"/>
            <p14:sldId id="306"/>
            <p14:sldId id="307"/>
            <p14:sldId id="309"/>
            <p14:sldId id="310"/>
            <p14:sldId id="311"/>
            <p14:sldId id="312"/>
            <p14:sldId id="313"/>
            <p14:sldId id="31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88" autoAdjust="0"/>
    <p:restoredTop sz="94660"/>
  </p:normalViewPr>
  <p:slideViewPr>
    <p:cSldViewPr snapToGrid="0">
      <p:cViewPr varScale="1">
        <p:scale>
          <a:sx n="87" d="100"/>
          <a:sy n="87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846413-B756-418C-B89E-72A4D0A81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398038-2D84-4D19-839F-5D963DCA9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A22D5E-F573-4DB0-A145-E3E933C6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CD5CF2-7A42-4811-A70F-B61A38601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D0B471-5295-4D17-AEB6-1E0EC9904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23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20F816-DEAE-4B8F-A56A-9A6E7AE5B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03E4877-B782-419C-851B-A83883815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8CB569-5AF4-42EB-B43E-2AA9D439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E5573A-6F78-4CA5-B193-358A8C0FB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A8F18C-45E5-4AB8-BFD8-DFBFC2630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34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2DDE0CB-71E2-4ED8-839D-B9936FB78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3254D9-808B-4D14-875D-1FF6780F0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7117ED-A002-42CD-9B16-1B10483DB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A3A4EB-67CD-4A25-863A-CA2769D90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32C2B3-5781-4536-8A90-EF048B23F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43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A4051B-EFF1-4FE1-B14C-8806353D3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EA5880-FDAC-4E10-A922-CFD80318D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443F4C-B4E6-4ECF-8494-49730D55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1F961A-5670-4A9B-82FA-9166AE11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B8E0C5-89ED-4920-A74D-543617BA3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79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C83905-6370-449B-A5BB-1E922A585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2F9472-B9BA-432D-97A8-94026E0C0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188DA8-CC5E-4FB6-96F5-3E9692583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ED0533-81FC-4E19-B409-C7F559D0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566303-4C1D-44A9-993F-8CB7A86D7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69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8CD924-2BE0-4127-BE1C-FBE9D64A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EE2AFC-3908-45E7-87F2-B1F1F98BA7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74A71C-BDC9-4E6E-B7D9-DE4541CA5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D91AB1-C044-4E69-9F4C-09CF235FA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8A08E3-9241-401C-9D00-8457C665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008BA8-3A09-4BF5-A80A-614BA456E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61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C5F93-0279-481B-B690-8C19272D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17C8BD-CF45-4DEE-8410-241F3224A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7AF5B3-802D-48B0-82DB-52D939631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B279A0A-E8EF-4942-8D60-7A9B2A64A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EB07006-6D94-45A7-B4C9-1654DA08BB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20E654B-03A7-40FE-84F7-0EAF371A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48133D1-175C-440D-B689-61219873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225F17F-BA0E-4D4C-86E6-FEB60E46F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74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4E7A07-A132-4161-B06B-91E246D8D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678958-515A-4F7D-BC1D-B6265F19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162BCE-72C8-4C56-BFE3-4177450A4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5015594-1CBF-4C1F-8798-E2C78797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66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50477B-20B0-4C21-9638-0CA8F4471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AE84BD7-1BBD-4050-B5C4-205120194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66DDE5-BAE0-4C4C-B681-ED930E6FB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84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1B1A24-A9B7-481C-83C7-E9B9E8095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6BD532-696C-44C9-B8A8-AA9CEFA01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297569-138B-486C-8884-AEDB302CC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F5E9FA-7F09-482F-9FAE-04D050C9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E6D259-4C42-4607-95A9-C74584CB7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4F0B4C-AB30-4FDB-B375-A2647D833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74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CDAC45-1707-4945-ACE4-308C90706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595EB90-5AA8-467C-A901-D5949861A0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22E699-6D68-403B-80BC-414902F27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CA74AB-6556-41A2-B04B-38151618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D7E0-7A19-44F1-A576-582EB3B8D22F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8B97FA-1A8F-4C0D-B232-C05BF9CA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43440D-D18E-4174-9071-A317BABAF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73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337D8B6-5E05-4898-AA48-DFD586E6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C6159A-8552-4690-8F27-49A476182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7104DC-AC6E-4B41-9C72-0D4246FD74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9D7E0-7A19-44F1-A576-582EB3B8D22F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40EE2D-49E0-4B40-A97D-C699A2474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2782E6-63F4-4616-AC1C-476514BE75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FBE12-2293-401B-B75B-194A12501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55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468C93-40EB-421E-8B3B-B6D2C3E732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GEOM. 3: LES POLYGONES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7D57679-7845-4602-9B34-3F3F6165F392}"/>
              </a:ext>
            </a:extLst>
          </p:cNvPr>
          <p:cNvSpPr txBox="1"/>
          <p:nvPr/>
        </p:nvSpPr>
        <p:spPr>
          <a:xfrm>
            <a:off x="8523130" y="605927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3242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e 30">
            <a:extLst>
              <a:ext uri="{FF2B5EF4-FFF2-40B4-BE49-F238E27FC236}">
                <a16:creationId xmlns:a16="http://schemas.microsoft.com/office/drawing/2014/main" id="{19765CE9-1D0D-4E3C-9383-57AF29BC61E1}"/>
              </a:ext>
            </a:extLst>
          </p:cNvPr>
          <p:cNvGrpSpPr/>
          <p:nvPr/>
        </p:nvGrpSpPr>
        <p:grpSpPr>
          <a:xfrm>
            <a:off x="2952520" y="363557"/>
            <a:ext cx="3576810" cy="1222872"/>
            <a:chOff x="572877" y="407624"/>
            <a:chExt cx="6011538" cy="20583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D972BC4-7B18-4FBF-AB74-AA93A38C063A}"/>
                </a:ext>
              </a:extLst>
            </p:cNvPr>
            <p:cNvSpPr/>
            <p:nvPr/>
          </p:nvSpPr>
          <p:spPr>
            <a:xfrm>
              <a:off x="833610" y="203444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24EAB49-B87B-42BB-9698-103285784B76}"/>
                </a:ext>
              </a:extLst>
            </p:cNvPr>
            <p:cNvSpPr/>
            <p:nvPr/>
          </p:nvSpPr>
          <p:spPr>
            <a:xfrm>
              <a:off x="6099673" y="201241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BCAE54-B4B0-4669-8124-37DE07412ECD}"/>
                </a:ext>
              </a:extLst>
            </p:cNvPr>
            <p:cNvSpPr/>
            <p:nvPr/>
          </p:nvSpPr>
          <p:spPr>
            <a:xfrm>
              <a:off x="6090492" y="593073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6E806E-69B0-4D08-B722-13F125A16EFE}"/>
                </a:ext>
              </a:extLst>
            </p:cNvPr>
            <p:cNvSpPr/>
            <p:nvPr/>
          </p:nvSpPr>
          <p:spPr>
            <a:xfrm>
              <a:off x="848299" y="60592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81BC16A-019C-419C-9E3D-A524AD7D5737}"/>
                </a:ext>
              </a:extLst>
            </p:cNvPr>
            <p:cNvSpPr/>
            <p:nvPr/>
          </p:nvSpPr>
          <p:spPr>
            <a:xfrm>
              <a:off x="837282" y="594911"/>
              <a:ext cx="5519451" cy="16855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1C6D56DA-5610-4418-9BDA-CEDCDAD4057F}"/>
                </a:ext>
              </a:extLst>
            </p:cNvPr>
            <p:cNvGrpSpPr/>
            <p:nvPr/>
          </p:nvGrpSpPr>
          <p:grpSpPr>
            <a:xfrm>
              <a:off x="572877" y="1222872"/>
              <a:ext cx="515957" cy="86298"/>
              <a:chOff x="572877" y="1222872"/>
              <a:chExt cx="515957" cy="86298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FA59D25C-01CD-47E2-9E32-B3699C3B5A25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D1BBB9D9-F3FC-4715-A261-BB7B1DAC28D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F207082F-7A78-4A46-B1D6-EF409144A177}"/>
                </a:ext>
              </a:extLst>
            </p:cNvPr>
            <p:cNvGrpSpPr/>
            <p:nvPr/>
          </p:nvGrpSpPr>
          <p:grpSpPr>
            <a:xfrm>
              <a:off x="6068458" y="1364255"/>
              <a:ext cx="515957" cy="86298"/>
              <a:chOff x="572877" y="1222872"/>
              <a:chExt cx="515957" cy="86298"/>
            </a:xfrm>
          </p:grpSpPr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EDEB2C26-33F8-4F5F-B60D-7E4351BBCA3A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256434E9-3BCC-4E09-924D-97C9C126B577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7B88404-79A3-4CD5-B27A-590DBF3DEA44}"/>
                </a:ext>
              </a:extLst>
            </p:cNvPr>
            <p:cNvCxnSpPr/>
            <p:nvPr/>
          </p:nvCxnSpPr>
          <p:spPr>
            <a:xfrm>
              <a:off x="3503364" y="407624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F2EBEFCC-4808-4786-897F-8C3B27783484}"/>
                </a:ext>
              </a:extLst>
            </p:cNvPr>
            <p:cNvCxnSpPr/>
            <p:nvPr/>
          </p:nvCxnSpPr>
          <p:spPr>
            <a:xfrm>
              <a:off x="3743899" y="2091368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6DC511E4-FDA8-4E82-8714-31F8F0B522BA}"/>
              </a:ext>
            </a:extLst>
          </p:cNvPr>
          <p:cNvSpPr txBox="1"/>
          <p:nvPr/>
        </p:nvSpPr>
        <p:spPr>
          <a:xfrm>
            <a:off x="6830458" y="110168"/>
            <a:ext cx="3755708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/>
              <a:t>Est-ce que ce sont des polygones ?</a:t>
            </a:r>
          </a:p>
          <a:p>
            <a:pPr>
              <a:lnSpc>
                <a:spcPct val="200000"/>
              </a:lnSpc>
            </a:pPr>
            <a:r>
              <a:rPr lang="fr-FR" b="1" dirty="0"/>
              <a:t>Comment s’appellent ces polygones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1AAE6DD-8BBB-49AE-913A-74099FD2A604}"/>
              </a:ext>
            </a:extLst>
          </p:cNvPr>
          <p:cNvSpPr txBox="1"/>
          <p:nvPr/>
        </p:nvSpPr>
        <p:spPr>
          <a:xfrm>
            <a:off x="4450815" y="2655066"/>
            <a:ext cx="7557197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Dans la famille des quadrilatères, quel nom peux-tu donner à ces polygones ?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Pourquoi ?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34C8BA-EEF6-47BB-9356-6E49F1C092AF}"/>
              </a:ext>
            </a:extLst>
          </p:cNvPr>
          <p:cNvSpPr txBox="1"/>
          <p:nvPr/>
        </p:nvSpPr>
        <p:spPr>
          <a:xfrm>
            <a:off x="4516916" y="3955055"/>
            <a:ext cx="227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angles droits.</a:t>
            </a: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646C7E54-C773-40DF-B93D-9BBABFA959C1}"/>
              </a:ext>
            </a:extLst>
          </p:cNvPr>
          <p:cNvGrpSpPr/>
          <p:nvPr/>
        </p:nvGrpSpPr>
        <p:grpSpPr>
          <a:xfrm rot="16733617">
            <a:off x="-379045" y="2183482"/>
            <a:ext cx="5179763" cy="3664945"/>
            <a:chOff x="703244" y="2603651"/>
            <a:chExt cx="2622015" cy="3664945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ECD666EC-9A68-4C78-914E-3D1FB6216CA9}"/>
                </a:ext>
              </a:extLst>
            </p:cNvPr>
            <p:cNvGrpSpPr/>
            <p:nvPr/>
          </p:nvGrpSpPr>
          <p:grpSpPr>
            <a:xfrm rot="6548008">
              <a:off x="1670890" y="5967469"/>
              <a:ext cx="515957" cy="86298"/>
              <a:chOff x="572877" y="1222872"/>
              <a:chExt cx="515957" cy="86298"/>
            </a:xfrm>
          </p:grpSpPr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82782879-71AC-4A7F-A37A-BD4E40A4C0D5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E3FCD70C-1497-4A4F-9085-3365619F57F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76A1EA04-FD27-43E5-934D-782D54CA818C}"/>
                </a:ext>
              </a:extLst>
            </p:cNvPr>
            <p:cNvCxnSpPr/>
            <p:nvPr/>
          </p:nvCxnSpPr>
          <p:spPr>
            <a:xfrm>
              <a:off x="3027803" y="4338810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DD417BE-1535-419E-B6A1-A4D825D4536D}"/>
                </a:ext>
              </a:extLst>
            </p:cNvPr>
            <p:cNvSpPr/>
            <p:nvPr/>
          </p:nvSpPr>
          <p:spPr>
            <a:xfrm>
              <a:off x="857480" y="285153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0684547-A9DC-4692-A402-F09D9F98AA4A}"/>
                </a:ext>
              </a:extLst>
            </p:cNvPr>
            <p:cNvSpPr/>
            <p:nvPr/>
          </p:nvSpPr>
          <p:spPr>
            <a:xfrm>
              <a:off x="2873566" y="285153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3695C53-8F84-4A67-9240-EDACE1886AE5}"/>
                </a:ext>
              </a:extLst>
            </p:cNvPr>
            <p:cNvSpPr/>
            <p:nvPr/>
          </p:nvSpPr>
          <p:spPr>
            <a:xfrm>
              <a:off x="2873566" y="5748968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331CA6F-0D1A-4B77-B3C2-23C1FFC09B61}"/>
                </a:ext>
              </a:extLst>
            </p:cNvPr>
            <p:cNvSpPr/>
            <p:nvPr/>
          </p:nvSpPr>
          <p:spPr>
            <a:xfrm>
              <a:off x="857479" y="5748968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D6071F-037C-4553-BE34-B1FD5A84335C}"/>
                </a:ext>
              </a:extLst>
            </p:cNvPr>
            <p:cNvSpPr/>
            <p:nvPr/>
          </p:nvSpPr>
          <p:spPr>
            <a:xfrm>
              <a:off x="859316" y="2853369"/>
              <a:ext cx="2278656" cy="31489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E985D41C-7CB8-4115-8365-6B424697244C}"/>
                </a:ext>
              </a:extLst>
            </p:cNvPr>
            <p:cNvCxnSpPr/>
            <p:nvPr/>
          </p:nvCxnSpPr>
          <p:spPr>
            <a:xfrm>
              <a:off x="703244" y="4228641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48D4864D-BDA2-4D90-AD52-B2022E2C0DA9}"/>
                </a:ext>
              </a:extLst>
            </p:cNvPr>
            <p:cNvGrpSpPr/>
            <p:nvPr/>
          </p:nvGrpSpPr>
          <p:grpSpPr>
            <a:xfrm rot="6548008">
              <a:off x="1826963" y="2818481"/>
              <a:ext cx="515957" cy="86298"/>
              <a:chOff x="572877" y="1222872"/>
              <a:chExt cx="515957" cy="86298"/>
            </a:xfrm>
          </p:grpSpPr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B2D1ED68-74D4-4072-B22C-770B55EFE12B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EC289857-B6BD-4D11-9A13-D530E358FFD1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3EA8A47E-9AE9-435D-A3B6-93F8ED82CC72}"/>
              </a:ext>
            </a:extLst>
          </p:cNvPr>
          <p:cNvSpPr txBox="1"/>
          <p:nvPr/>
        </p:nvSpPr>
        <p:spPr>
          <a:xfrm>
            <a:off x="4559147" y="4349826"/>
            <a:ext cx="338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côtés égaux deux à deux.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FF17F00E-9E72-4146-980F-E3B7661EBBC3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647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e 30">
            <a:extLst>
              <a:ext uri="{FF2B5EF4-FFF2-40B4-BE49-F238E27FC236}">
                <a16:creationId xmlns:a16="http://schemas.microsoft.com/office/drawing/2014/main" id="{19765CE9-1D0D-4E3C-9383-57AF29BC61E1}"/>
              </a:ext>
            </a:extLst>
          </p:cNvPr>
          <p:cNvGrpSpPr/>
          <p:nvPr/>
        </p:nvGrpSpPr>
        <p:grpSpPr>
          <a:xfrm>
            <a:off x="-117661" y="-121920"/>
            <a:ext cx="8648241" cy="4274545"/>
            <a:chOff x="572877" y="407624"/>
            <a:chExt cx="6011538" cy="20583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D972BC4-7B18-4FBF-AB74-AA93A38C063A}"/>
                </a:ext>
              </a:extLst>
            </p:cNvPr>
            <p:cNvSpPr/>
            <p:nvPr/>
          </p:nvSpPr>
          <p:spPr>
            <a:xfrm>
              <a:off x="833610" y="203444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24EAB49-B87B-42BB-9698-103285784B76}"/>
                </a:ext>
              </a:extLst>
            </p:cNvPr>
            <p:cNvSpPr/>
            <p:nvPr/>
          </p:nvSpPr>
          <p:spPr>
            <a:xfrm>
              <a:off x="6099673" y="201241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BCAE54-B4B0-4669-8124-37DE07412ECD}"/>
                </a:ext>
              </a:extLst>
            </p:cNvPr>
            <p:cNvSpPr/>
            <p:nvPr/>
          </p:nvSpPr>
          <p:spPr>
            <a:xfrm>
              <a:off x="6090492" y="593073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6E806E-69B0-4D08-B722-13F125A16EFE}"/>
                </a:ext>
              </a:extLst>
            </p:cNvPr>
            <p:cNvSpPr/>
            <p:nvPr/>
          </p:nvSpPr>
          <p:spPr>
            <a:xfrm>
              <a:off x="839824" y="588314"/>
              <a:ext cx="306383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81BC16A-019C-419C-9E3D-A524AD7D5737}"/>
                </a:ext>
              </a:extLst>
            </p:cNvPr>
            <p:cNvSpPr/>
            <p:nvPr/>
          </p:nvSpPr>
          <p:spPr>
            <a:xfrm>
              <a:off x="837282" y="594911"/>
              <a:ext cx="5519451" cy="16855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1C6D56DA-5610-4418-9BDA-CEDCDAD4057F}"/>
                </a:ext>
              </a:extLst>
            </p:cNvPr>
            <p:cNvGrpSpPr/>
            <p:nvPr/>
          </p:nvGrpSpPr>
          <p:grpSpPr>
            <a:xfrm>
              <a:off x="572877" y="1222872"/>
              <a:ext cx="515957" cy="86298"/>
              <a:chOff x="572877" y="1222872"/>
              <a:chExt cx="515957" cy="86298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FA59D25C-01CD-47E2-9E32-B3699C3B5A25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D1BBB9D9-F3FC-4715-A261-BB7B1DAC28D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F207082F-7A78-4A46-B1D6-EF409144A177}"/>
                </a:ext>
              </a:extLst>
            </p:cNvPr>
            <p:cNvGrpSpPr/>
            <p:nvPr/>
          </p:nvGrpSpPr>
          <p:grpSpPr>
            <a:xfrm>
              <a:off x="6068458" y="1364255"/>
              <a:ext cx="515957" cy="86298"/>
              <a:chOff x="572877" y="1222872"/>
              <a:chExt cx="515957" cy="86298"/>
            </a:xfrm>
          </p:grpSpPr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EDEB2C26-33F8-4F5F-B60D-7E4351BBCA3A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256434E9-3BCC-4E09-924D-97C9C126B577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7B88404-79A3-4CD5-B27A-590DBF3DEA44}"/>
                </a:ext>
              </a:extLst>
            </p:cNvPr>
            <p:cNvCxnSpPr/>
            <p:nvPr/>
          </p:nvCxnSpPr>
          <p:spPr>
            <a:xfrm>
              <a:off x="3503364" y="407624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F2EBEFCC-4808-4786-897F-8C3B27783484}"/>
                </a:ext>
              </a:extLst>
            </p:cNvPr>
            <p:cNvCxnSpPr/>
            <p:nvPr/>
          </p:nvCxnSpPr>
          <p:spPr>
            <a:xfrm>
              <a:off x="3743899" y="2091368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6DC511E4-FDA8-4E82-8714-31F8F0B522BA}"/>
              </a:ext>
            </a:extLst>
          </p:cNvPr>
          <p:cNvSpPr txBox="1"/>
          <p:nvPr/>
        </p:nvSpPr>
        <p:spPr>
          <a:xfrm>
            <a:off x="8436292" y="0"/>
            <a:ext cx="3755708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/>
              <a:t>Est-ce que ce sont des polygones ?</a:t>
            </a:r>
          </a:p>
          <a:p>
            <a:pPr>
              <a:lnSpc>
                <a:spcPct val="200000"/>
              </a:lnSpc>
            </a:pPr>
            <a:r>
              <a:rPr lang="fr-FR" b="1" dirty="0"/>
              <a:t>Comment s’appellent ces polygones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1AAE6DD-8BBB-49AE-913A-74099FD2A604}"/>
              </a:ext>
            </a:extLst>
          </p:cNvPr>
          <p:cNvSpPr txBox="1"/>
          <p:nvPr/>
        </p:nvSpPr>
        <p:spPr>
          <a:xfrm>
            <a:off x="4329629" y="3679635"/>
            <a:ext cx="7557197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Dans la famille des quadrilatères, quel nom peux-tu donner à ces polygones ?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Pourquoi ?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34C8BA-EEF6-47BB-9356-6E49F1C092AF}"/>
              </a:ext>
            </a:extLst>
          </p:cNvPr>
          <p:cNvSpPr txBox="1"/>
          <p:nvPr/>
        </p:nvSpPr>
        <p:spPr>
          <a:xfrm>
            <a:off x="4318612" y="5067758"/>
            <a:ext cx="227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angles droits.</a:t>
            </a: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646C7E54-C773-40DF-B93D-9BBABFA959C1}"/>
              </a:ext>
            </a:extLst>
          </p:cNvPr>
          <p:cNvGrpSpPr/>
          <p:nvPr/>
        </p:nvGrpSpPr>
        <p:grpSpPr>
          <a:xfrm rot="14833820">
            <a:off x="331954" y="4512991"/>
            <a:ext cx="2792461" cy="1524972"/>
            <a:chOff x="703244" y="2603651"/>
            <a:chExt cx="2622015" cy="3664945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ECD666EC-9A68-4C78-914E-3D1FB6216CA9}"/>
                </a:ext>
              </a:extLst>
            </p:cNvPr>
            <p:cNvGrpSpPr/>
            <p:nvPr/>
          </p:nvGrpSpPr>
          <p:grpSpPr>
            <a:xfrm rot="6548008">
              <a:off x="1670890" y="5967469"/>
              <a:ext cx="515957" cy="86298"/>
              <a:chOff x="572877" y="1222872"/>
              <a:chExt cx="515957" cy="86298"/>
            </a:xfrm>
          </p:grpSpPr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82782879-71AC-4A7F-A37A-BD4E40A4C0D5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E3FCD70C-1497-4A4F-9085-3365619F57F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76A1EA04-FD27-43E5-934D-782D54CA818C}"/>
                </a:ext>
              </a:extLst>
            </p:cNvPr>
            <p:cNvCxnSpPr/>
            <p:nvPr/>
          </p:nvCxnSpPr>
          <p:spPr>
            <a:xfrm>
              <a:off x="3027803" y="4338810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DD417BE-1535-419E-B6A1-A4D825D4536D}"/>
                </a:ext>
              </a:extLst>
            </p:cNvPr>
            <p:cNvSpPr/>
            <p:nvPr/>
          </p:nvSpPr>
          <p:spPr>
            <a:xfrm>
              <a:off x="857480" y="285153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0684547-A9DC-4692-A402-F09D9F98AA4A}"/>
                </a:ext>
              </a:extLst>
            </p:cNvPr>
            <p:cNvSpPr/>
            <p:nvPr/>
          </p:nvSpPr>
          <p:spPr>
            <a:xfrm>
              <a:off x="2873566" y="285153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3695C53-8F84-4A67-9240-EDACE1886AE5}"/>
                </a:ext>
              </a:extLst>
            </p:cNvPr>
            <p:cNvSpPr/>
            <p:nvPr/>
          </p:nvSpPr>
          <p:spPr>
            <a:xfrm>
              <a:off x="2873566" y="5748968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331CA6F-0D1A-4B77-B3C2-23C1FFC09B61}"/>
                </a:ext>
              </a:extLst>
            </p:cNvPr>
            <p:cNvSpPr/>
            <p:nvPr/>
          </p:nvSpPr>
          <p:spPr>
            <a:xfrm>
              <a:off x="857479" y="5748968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D6071F-037C-4553-BE34-B1FD5A84335C}"/>
                </a:ext>
              </a:extLst>
            </p:cNvPr>
            <p:cNvSpPr/>
            <p:nvPr/>
          </p:nvSpPr>
          <p:spPr>
            <a:xfrm>
              <a:off x="859316" y="2853369"/>
              <a:ext cx="2278656" cy="31489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E985D41C-7CB8-4115-8365-6B424697244C}"/>
                </a:ext>
              </a:extLst>
            </p:cNvPr>
            <p:cNvCxnSpPr/>
            <p:nvPr/>
          </p:nvCxnSpPr>
          <p:spPr>
            <a:xfrm>
              <a:off x="703244" y="4228641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48D4864D-BDA2-4D90-AD52-B2022E2C0DA9}"/>
                </a:ext>
              </a:extLst>
            </p:cNvPr>
            <p:cNvGrpSpPr/>
            <p:nvPr/>
          </p:nvGrpSpPr>
          <p:grpSpPr>
            <a:xfrm rot="6548008">
              <a:off x="1826963" y="2818481"/>
              <a:ext cx="515957" cy="86298"/>
              <a:chOff x="572877" y="1222872"/>
              <a:chExt cx="515957" cy="86298"/>
            </a:xfrm>
          </p:grpSpPr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B2D1ED68-74D4-4072-B22C-770B55EFE12B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EC289857-B6BD-4D11-9A13-D530E358FFD1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3EA8A47E-9AE9-435D-A3B6-93F8ED82CC72}"/>
              </a:ext>
            </a:extLst>
          </p:cNvPr>
          <p:cNvSpPr txBox="1"/>
          <p:nvPr/>
        </p:nvSpPr>
        <p:spPr>
          <a:xfrm>
            <a:off x="4316776" y="5561681"/>
            <a:ext cx="338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côtés égaux deux à deux.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A259D9B0-15EA-4304-8B84-7B845D57FA3C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443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D252EF4-0CAD-46B7-BB7F-E2523E4E0F4D}"/>
              </a:ext>
            </a:extLst>
          </p:cNvPr>
          <p:cNvSpPr txBox="1"/>
          <p:nvPr/>
        </p:nvSpPr>
        <p:spPr>
          <a:xfrm>
            <a:off x="2097758" y="175976"/>
            <a:ext cx="44341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/>
              <a:t>DONC, UN RECTANGLE, C’EST QUOI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03AB759-B129-4CD3-9CB3-F03C8017D714}"/>
              </a:ext>
            </a:extLst>
          </p:cNvPr>
          <p:cNvSpPr txBox="1"/>
          <p:nvPr/>
        </p:nvSpPr>
        <p:spPr>
          <a:xfrm>
            <a:off x="2775369" y="937315"/>
            <a:ext cx="1883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b="1" dirty="0"/>
              <a:t>UN POLYGONE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E8A0F58D-32B9-4DD0-AF10-739FBBC107F0}"/>
              </a:ext>
            </a:extLst>
          </p:cNvPr>
          <p:cNvCxnSpPr>
            <a:cxnSpLocks/>
          </p:cNvCxnSpPr>
          <p:nvPr/>
        </p:nvCxnSpPr>
        <p:spPr>
          <a:xfrm>
            <a:off x="3654662" y="1404778"/>
            <a:ext cx="0" cy="728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7FA7864C-48DD-4DC1-89AB-D6B8899F4791}"/>
              </a:ext>
            </a:extLst>
          </p:cNvPr>
          <p:cNvSpPr txBox="1"/>
          <p:nvPr/>
        </p:nvSpPr>
        <p:spPr>
          <a:xfrm>
            <a:off x="2584704" y="2243328"/>
            <a:ext cx="24152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b="1" dirty="0"/>
              <a:t>UN QUADRILATERE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213C2304-23AE-45EF-B720-1D241452B5A3}"/>
              </a:ext>
            </a:extLst>
          </p:cNvPr>
          <p:cNvGrpSpPr/>
          <p:nvPr/>
        </p:nvGrpSpPr>
        <p:grpSpPr>
          <a:xfrm>
            <a:off x="5041392" y="1862328"/>
            <a:ext cx="6906768" cy="1075944"/>
            <a:chOff x="5090160" y="2337816"/>
            <a:chExt cx="6906768" cy="1075944"/>
          </a:xfrm>
        </p:grpSpPr>
        <p:pic>
          <p:nvPicPr>
            <p:cNvPr id="12" name="Graphique 11" descr="Avertissement">
              <a:extLst>
                <a:ext uri="{FF2B5EF4-FFF2-40B4-BE49-F238E27FC236}">
                  <a16:creationId xmlns:a16="http://schemas.microsoft.com/office/drawing/2014/main" id="{926E84E1-6178-4B30-B767-B647D0F70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090160" y="2337816"/>
              <a:ext cx="1075944" cy="1075944"/>
            </a:xfrm>
            <a:prstGeom prst="rect">
              <a:avLst/>
            </a:prstGeom>
          </p:spPr>
        </p:pic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3979D03B-C16D-4D96-BDF6-C9E8B0727669}"/>
                </a:ext>
              </a:extLst>
            </p:cNvPr>
            <p:cNvSpPr txBox="1"/>
            <p:nvPr/>
          </p:nvSpPr>
          <p:spPr>
            <a:xfrm>
              <a:off x="6205728" y="2670048"/>
              <a:ext cx="5791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00" b="1" dirty="0">
                  <a:solidFill>
                    <a:srgbClr val="FF0000"/>
                  </a:solidFill>
                </a:rPr>
                <a:t>CE N’EST PAS N’IMPORTE QUEL QUADRILATERE !</a:t>
              </a:r>
            </a:p>
          </p:txBody>
        </p:sp>
      </p:grp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F4184760-4DE2-4585-A130-3DE73D0B6755}"/>
              </a:ext>
            </a:extLst>
          </p:cNvPr>
          <p:cNvCxnSpPr>
            <a:cxnSpLocks/>
          </p:cNvCxnSpPr>
          <p:nvPr/>
        </p:nvCxnSpPr>
        <p:spPr>
          <a:xfrm flipH="1">
            <a:off x="2755392" y="2703226"/>
            <a:ext cx="759062" cy="1112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B34704F6-3387-4B76-9293-FEB48AAE3F49}"/>
              </a:ext>
            </a:extLst>
          </p:cNvPr>
          <p:cNvSpPr txBox="1"/>
          <p:nvPr/>
        </p:nvSpPr>
        <p:spPr>
          <a:xfrm>
            <a:off x="743712" y="3828288"/>
            <a:ext cx="2414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>
                <a:solidFill>
                  <a:srgbClr val="FF0000"/>
                </a:solidFill>
              </a:rPr>
              <a:t>4 ANGLES DROITS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D32A294D-92F2-4E87-A1E5-99435DF7E301}"/>
              </a:ext>
            </a:extLst>
          </p:cNvPr>
          <p:cNvCxnSpPr>
            <a:cxnSpLocks/>
          </p:cNvCxnSpPr>
          <p:nvPr/>
        </p:nvCxnSpPr>
        <p:spPr>
          <a:xfrm>
            <a:off x="4203302" y="2672746"/>
            <a:ext cx="917338" cy="1131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037936C9-9629-478A-9AF7-A243ED1A100B}"/>
              </a:ext>
            </a:extLst>
          </p:cNvPr>
          <p:cNvSpPr txBox="1"/>
          <p:nvPr/>
        </p:nvSpPr>
        <p:spPr>
          <a:xfrm>
            <a:off x="4492752" y="3834384"/>
            <a:ext cx="4126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>
                <a:solidFill>
                  <a:srgbClr val="FF0000"/>
                </a:solidFill>
              </a:rPr>
              <a:t>4 COTES EGAUX DEUX A DEUX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4195B7-3AFB-4115-88A4-DFF7F9FB6461}"/>
              </a:ext>
            </a:extLst>
          </p:cNvPr>
          <p:cNvSpPr/>
          <p:nvPr/>
        </p:nvSpPr>
        <p:spPr>
          <a:xfrm>
            <a:off x="1738315" y="4604903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9EBBFCE-1CF0-4555-9A9D-18B81FCA64D8}"/>
              </a:ext>
            </a:extLst>
          </p:cNvPr>
          <p:cNvSpPr/>
          <p:nvPr/>
        </p:nvSpPr>
        <p:spPr>
          <a:xfrm>
            <a:off x="6773611" y="4604903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97CDCCE-805E-4FE6-9E4F-71D6903B7470}"/>
              </a:ext>
            </a:extLst>
          </p:cNvPr>
          <p:cNvSpPr/>
          <p:nvPr/>
        </p:nvSpPr>
        <p:spPr>
          <a:xfrm>
            <a:off x="6737035" y="5677799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BF0A926-585A-4D28-AF04-EE4895303C73}"/>
              </a:ext>
            </a:extLst>
          </p:cNvPr>
          <p:cNvSpPr/>
          <p:nvPr/>
        </p:nvSpPr>
        <p:spPr>
          <a:xfrm>
            <a:off x="1738315" y="5677799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AEA95-4EA2-46B1-BAC4-F01C60DDCD3F}"/>
              </a:ext>
            </a:extLst>
          </p:cNvPr>
          <p:cNvSpPr/>
          <p:nvPr/>
        </p:nvSpPr>
        <p:spPr>
          <a:xfrm>
            <a:off x="1755648" y="4632960"/>
            <a:ext cx="5266944" cy="1292352"/>
          </a:xfrm>
          <a:prstGeom prst="rect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E11A4B5A-5AD9-4F8C-8897-886978BB2F85}"/>
              </a:ext>
            </a:extLst>
          </p:cNvPr>
          <p:cNvGrpSpPr/>
          <p:nvPr/>
        </p:nvGrpSpPr>
        <p:grpSpPr>
          <a:xfrm>
            <a:off x="1719072" y="4428057"/>
            <a:ext cx="5303520" cy="387783"/>
            <a:chOff x="1719072" y="4952313"/>
            <a:chExt cx="5303520" cy="387783"/>
          </a:xfrm>
        </p:grpSpPr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096886DE-286C-47C6-BE18-4A2EB4D7046E}"/>
                </a:ext>
              </a:extLst>
            </p:cNvPr>
            <p:cNvCxnSpPr/>
            <p:nvPr/>
          </p:nvCxnSpPr>
          <p:spPr>
            <a:xfrm>
              <a:off x="1719072" y="5157216"/>
              <a:ext cx="5303520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73910C8A-54B9-4871-B22E-207B45F7E076}"/>
                </a:ext>
              </a:extLst>
            </p:cNvPr>
            <p:cNvCxnSpPr>
              <a:cxnSpLocks/>
            </p:cNvCxnSpPr>
            <p:nvPr/>
          </p:nvCxnSpPr>
          <p:spPr>
            <a:xfrm>
              <a:off x="3940678" y="498279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20ED4B71-E21A-45CF-A5E4-F90FBB34321C}"/>
                </a:ext>
              </a:extLst>
            </p:cNvPr>
            <p:cNvCxnSpPr>
              <a:cxnSpLocks/>
            </p:cNvCxnSpPr>
            <p:nvPr/>
          </p:nvCxnSpPr>
          <p:spPr>
            <a:xfrm>
              <a:off x="4032118" y="495231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06CD27F3-277D-4C8E-97C2-75C40323F0D0}"/>
              </a:ext>
            </a:extLst>
          </p:cNvPr>
          <p:cNvGrpSpPr/>
          <p:nvPr/>
        </p:nvGrpSpPr>
        <p:grpSpPr>
          <a:xfrm>
            <a:off x="1725168" y="5714313"/>
            <a:ext cx="5303520" cy="387783"/>
            <a:chOff x="1719072" y="4952313"/>
            <a:chExt cx="5303520" cy="387783"/>
          </a:xfrm>
        </p:grpSpPr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5E296866-7CD1-4FE7-9BF2-963764B8EED6}"/>
                </a:ext>
              </a:extLst>
            </p:cNvPr>
            <p:cNvCxnSpPr/>
            <p:nvPr/>
          </p:nvCxnSpPr>
          <p:spPr>
            <a:xfrm>
              <a:off x="1719072" y="5157216"/>
              <a:ext cx="5303520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C504626C-993F-44E9-B827-ED1EED3C6840}"/>
                </a:ext>
              </a:extLst>
            </p:cNvPr>
            <p:cNvCxnSpPr>
              <a:cxnSpLocks/>
            </p:cNvCxnSpPr>
            <p:nvPr/>
          </p:nvCxnSpPr>
          <p:spPr>
            <a:xfrm>
              <a:off x="3940678" y="498279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6FFEFBFD-1675-4A6D-9798-AB53B7A49E8E}"/>
                </a:ext>
              </a:extLst>
            </p:cNvPr>
            <p:cNvCxnSpPr>
              <a:cxnSpLocks/>
            </p:cNvCxnSpPr>
            <p:nvPr/>
          </p:nvCxnSpPr>
          <p:spPr>
            <a:xfrm>
              <a:off x="4032118" y="495231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374C21FD-02AB-4C4C-9D28-ACEAC91B9DAD}"/>
              </a:ext>
            </a:extLst>
          </p:cNvPr>
          <p:cNvGrpSpPr/>
          <p:nvPr/>
        </p:nvGrpSpPr>
        <p:grpSpPr>
          <a:xfrm>
            <a:off x="1610990" y="4608576"/>
            <a:ext cx="315346" cy="1304544"/>
            <a:chOff x="1598798" y="5169408"/>
            <a:chExt cx="315346" cy="1304544"/>
          </a:xfrm>
        </p:grpSpPr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4DCCD268-5B02-4557-B8FB-9484702FE438}"/>
                </a:ext>
              </a:extLst>
            </p:cNvPr>
            <p:cNvCxnSpPr/>
            <p:nvPr/>
          </p:nvCxnSpPr>
          <p:spPr>
            <a:xfrm>
              <a:off x="1743456" y="5169408"/>
              <a:ext cx="0" cy="130454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0B1F59C7-6B94-47A0-A0A7-1BCBC8A364A0}"/>
                </a:ext>
              </a:extLst>
            </p:cNvPr>
            <p:cNvCxnSpPr>
              <a:cxnSpLocks/>
            </p:cNvCxnSpPr>
            <p:nvPr/>
          </p:nvCxnSpPr>
          <p:spPr>
            <a:xfrm>
              <a:off x="1598798" y="5462016"/>
              <a:ext cx="315346" cy="4754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351633FC-CEED-4659-9155-5B98492AED86}"/>
              </a:ext>
            </a:extLst>
          </p:cNvPr>
          <p:cNvGrpSpPr/>
          <p:nvPr/>
        </p:nvGrpSpPr>
        <p:grpSpPr>
          <a:xfrm>
            <a:off x="6871838" y="4626864"/>
            <a:ext cx="315346" cy="1304544"/>
            <a:chOff x="1598798" y="5169408"/>
            <a:chExt cx="315346" cy="1304544"/>
          </a:xfrm>
        </p:grpSpPr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991CADA8-F168-4519-9EFD-1FBE03C4474D}"/>
                </a:ext>
              </a:extLst>
            </p:cNvPr>
            <p:cNvCxnSpPr/>
            <p:nvPr/>
          </p:nvCxnSpPr>
          <p:spPr>
            <a:xfrm>
              <a:off x="1743456" y="5169408"/>
              <a:ext cx="0" cy="130454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3E281694-DDCF-455F-9D6C-D909AAF24672}"/>
                </a:ext>
              </a:extLst>
            </p:cNvPr>
            <p:cNvCxnSpPr>
              <a:cxnSpLocks/>
            </p:cNvCxnSpPr>
            <p:nvPr/>
          </p:nvCxnSpPr>
          <p:spPr>
            <a:xfrm>
              <a:off x="1598798" y="5462016"/>
              <a:ext cx="315346" cy="4754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ACE03D29-AB80-46A0-8EEE-16FAD0952EF4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690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7" grpId="0"/>
      <p:bldP spid="20" grpId="0"/>
      <p:bldP spid="22" grpId="0" animBg="1"/>
      <p:bldP spid="23" grpId="0" animBg="1"/>
      <p:bldP spid="24" grpId="0" animBg="1"/>
      <p:bldP spid="25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97C2ECD-DC09-4882-B9BC-EC993B91C549}"/>
              </a:ext>
            </a:extLst>
          </p:cNvPr>
          <p:cNvSpPr txBox="1"/>
          <p:nvPr/>
        </p:nvSpPr>
        <p:spPr>
          <a:xfrm>
            <a:off x="585216" y="353568"/>
            <a:ext cx="5987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Quels polygones sont des rectangles ? Observe bien le codage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6571161E-5C78-4A8D-B002-07CFD4DAA570}"/>
              </a:ext>
            </a:extLst>
          </p:cNvPr>
          <p:cNvGrpSpPr/>
          <p:nvPr/>
        </p:nvGrpSpPr>
        <p:grpSpPr>
          <a:xfrm>
            <a:off x="1050568" y="839045"/>
            <a:ext cx="3576810" cy="1222872"/>
            <a:chOff x="572877" y="407624"/>
            <a:chExt cx="6011538" cy="205831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1B18AE1-A5E1-43E2-B9A1-CD85E226B475}"/>
                </a:ext>
              </a:extLst>
            </p:cNvPr>
            <p:cNvSpPr/>
            <p:nvPr/>
          </p:nvSpPr>
          <p:spPr>
            <a:xfrm>
              <a:off x="833610" y="203444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ED4D15B-6B98-4D74-A33C-A1B4E9A3E480}"/>
                </a:ext>
              </a:extLst>
            </p:cNvPr>
            <p:cNvSpPr/>
            <p:nvPr/>
          </p:nvSpPr>
          <p:spPr>
            <a:xfrm>
              <a:off x="6099673" y="201241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4F3F8A1-3964-4B5F-A3FE-570BDEF4A283}"/>
                </a:ext>
              </a:extLst>
            </p:cNvPr>
            <p:cNvSpPr/>
            <p:nvPr/>
          </p:nvSpPr>
          <p:spPr>
            <a:xfrm>
              <a:off x="6090492" y="593073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4A56D7-3C9C-4BF8-89F6-11C6D301D79A}"/>
                </a:ext>
              </a:extLst>
            </p:cNvPr>
            <p:cNvSpPr/>
            <p:nvPr/>
          </p:nvSpPr>
          <p:spPr>
            <a:xfrm>
              <a:off x="848299" y="60592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601ADDA-8843-48D0-ACBC-9BFD817C8060}"/>
                </a:ext>
              </a:extLst>
            </p:cNvPr>
            <p:cNvSpPr/>
            <p:nvPr/>
          </p:nvSpPr>
          <p:spPr>
            <a:xfrm>
              <a:off x="837282" y="594911"/>
              <a:ext cx="5519451" cy="16855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C36AC8F7-6106-40AC-9AE5-6A0B61358894}"/>
                </a:ext>
              </a:extLst>
            </p:cNvPr>
            <p:cNvGrpSpPr/>
            <p:nvPr/>
          </p:nvGrpSpPr>
          <p:grpSpPr>
            <a:xfrm>
              <a:off x="572877" y="1222872"/>
              <a:ext cx="515957" cy="86298"/>
              <a:chOff x="572877" y="1222872"/>
              <a:chExt cx="515957" cy="86298"/>
            </a:xfrm>
          </p:grpSpPr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E8F5032A-6488-410D-A379-193AD507E232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E1A511A5-ABC4-4A05-AE75-8CD7CF30E53F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D78393BE-8614-403E-B11A-576215CC67A5}"/>
                </a:ext>
              </a:extLst>
            </p:cNvPr>
            <p:cNvGrpSpPr/>
            <p:nvPr/>
          </p:nvGrpSpPr>
          <p:grpSpPr>
            <a:xfrm>
              <a:off x="6068458" y="1364255"/>
              <a:ext cx="515957" cy="86298"/>
              <a:chOff x="572877" y="1222872"/>
              <a:chExt cx="515957" cy="86298"/>
            </a:xfrm>
          </p:grpSpPr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2FFE2739-A63C-4C06-B3B2-4E8750E62B81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E646CDD9-6FD7-42B6-B07C-39BAC890B51E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399EE3CB-A875-4D96-AA82-CF7466DE5CEB}"/>
                </a:ext>
              </a:extLst>
            </p:cNvPr>
            <p:cNvCxnSpPr/>
            <p:nvPr/>
          </p:nvCxnSpPr>
          <p:spPr>
            <a:xfrm>
              <a:off x="3503364" y="407624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65F3F371-91AA-40BE-84F6-F0E2B497DA66}"/>
                </a:ext>
              </a:extLst>
            </p:cNvPr>
            <p:cNvCxnSpPr/>
            <p:nvPr/>
          </p:nvCxnSpPr>
          <p:spPr>
            <a:xfrm>
              <a:off x="3743899" y="2091368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DDA15E09-0FF0-4200-BC0D-665BD7F27DBA}"/>
              </a:ext>
            </a:extLst>
          </p:cNvPr>
          <p:cNvGrpSpPr/>
          <p:nvPr/>
        </p:nvGrpSpPr>
        <p:grpSpPr>
          <a:xfrm rot="16200000">
            <a:off x="8045177" y="137206"/>
            <a:ext cx="2676458" cy="3312251"/>
            <a:chOff x="837282" y="587184"/>
            <a:chExt cx="5519451" cy="169735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910F70C-881B-4978-9588-C33759461106}"/>
                </a:ext>
              </a:extLst>
            </p:cNvPr>
            <p:cNvSpPr/>
            <p:nvPr/>
          </p:nvSpPr>
          <p:spPr>
            <a:xfrm>
              <a:off x="858752" y="2000437"/>
              <a:ext cx="703989" cy="28115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55576D-ED16-40EF-9759-B1266AC3393E}"/>
                </a:ext>
              </a:extLst>
            </p:cNvPr>
            <p:cNvSpPr/>
            <p:nvPr/>
          </p:nvSpPr>
          <p:spPr>
            <a:xfrm>
              <a:off x="5736415" y="2031676"/>
              <a:ext cx="602523" cy="25286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4D268DF-DF99-4A6F-B590-06E51CAE221B}"/>
                </a:ext>
              </a:extLst>
            </p:cNvPr>
            <p:cNvSpPr/>
            <p:nvPr/>
          </p:nvSpPr>
          <p:spPr>
            <a:xfrm>
              <a:off x="5686134" y="593074"/>
              <a:ext cx="668766" cy="28901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FC267EC-17A7-40A8-94A1-432779E3C583}"/>
                </a:ext>
              </a:extLst>
            </p:cNvPr>
            <p:cNvSpPr/>
            <p:nvPr/>
          </p:nvSpPr>
          <p:spPr>
            <a:xfrm>
              <a:off x="873438" y="587184"/>
              <a:ext cx="664157" cy="22617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CD91B4A-E56D-4383-8437-ED4FBBDCFFE5}"/>
                </a:ext>
              </a:extLst>
            </p:cNvPr>
            <p:cNvSpPr/>
            <p:nvPr/>
          </p:nvSpPr>
          <p:spPr>
            <a:xfrm>
              <a:off x="837282" y="594911"/>
              <a:ext cx="5519451" cy="16855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BF8487E3-9FC0-4659-8066-A11122EDF1A2}"/>
              </a:ext>
            </a:extLst>
          </p:cNvPr>
          <p:cNvGrpSpPr/>
          <p:nvPr/>
        </p:nvGrpSpPr>
        <p:grpSpPr>
          <a:xfrm>
            <a:off x="1263928" y="3003124"/>
            <a:ext cx="1930376" cy="2666155"/>
            <a:chOff x="572877" y="407624"/>
            <a:chExt cx="6011538" cy="2058318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73FFCFF-0FFC-40BD-A05C-4335539055F7}"/>
                </a:ext>
              </a:extLst>
            </p:cNvPr>
            <p:cNvSpPr/>
            <p:nvPr/>
          </p:nvSpPr>
          <p:spPr>
            <a:xfrm>
              <a:off x="837282" y="594911"/>
              <a:ext cx="5519451" cy="16855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39" name="Groupe 38">
              <a:extLst>
                <a:ext uri="{FF2B5EF4-FFF2-40B4-BE49-F238E27FC236}">
                  <a16:creationId xmlns:a16="http://schemas.microsoft.com/office/drawing/2014/main" id="{2E37F055-A334-4DAC-AEBB-6BDC73416E38}"/>
                </a:ext>
              </a:extLst>
            </p:cNvPr>
            <p:cNvGrpSpPr/>
            <p:nvPr/>
          </p:nvGrpSpPr>
          <p:grpSpPr>
            <a:xfrm>
              <a:off x="572877" y="1222872"/>
              <a:ext cx="515957" cy="86298"/>
              <a:chOff x="572877" y="1222872"/>
              <a:chExt cx="515957" cy="86298"/>
            </a:xfrm>
          </p:grpSpPr>
          <p:cxnSp>
            <p:nvCxnSpPr>
              <p:cNvPr id="45" name="Connecteur droit 44">
                <a:extLst>
                  <a:ext uri="{FF2B5EF4-FFF2-40B4-BE49-F238E27FC236}">
                    <a16:creationId xmlns:a16="http://schemas.microsoft.com/office/drawing/2014/main" id="{D8D88032-F683-4806-8C63-C9CB76BC72EC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>
                <a:extLst>
                  <a:ext uri="{FF2B5EF4-FFF2-40B4-BE49-F238E27FC236}">
                    <a16:creationId xmlns:a16="http://schemas.microsoft.com/office/drawing/2014/main" id="{64502D62-5085-4611-8F49-E2FEA0CBEBCE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17875AE5-C1C2-4055-89F5-F26147DC1448}"/>
                </a:ext>
              </a:extLst>
            </p:cNvPr>
            <p:cNvGrpSpPr/>
            <p:nvPr/>
          </p:nvGrpSpPr>
          <p:grpSpPr>
            <a:xfrm>
              <a:off x="6068458" y="1364255"/>
              <a:ext cx="515957" cy="86298"/>
              <a:chOff x="572877" y="1222872"/>
              <a:chExt cx="515957" cy="86298"/>
            </a:xfrm>
          </p:grpSpPr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4E0EAF89-6B16-4738-B2AC-EDA4628953B9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>
                <a:extLst>
                  <a:ext uri="{FF2B5EF4-FFF2-40B4-BE49-F238E27FC236}">
                    <a16:creationId xmlns:a16="http://schemas.microsoft.com/office/drawing/2014/main" id="{DAC1A2EF-1381-4167-825E-E17FBB9000A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26F68086-0518-47FE-A6AC-53F7A02187BE}"/>
                </a:ext>
              </a:extLst>
            </p:cNvPr>
            <p:cNvCxnSpPr/>
            <p:nvPr/>
          </p:nvCxnSpPr>
          <p:spPr>
            <a:xfrm>
              <a:off x="3503364" y="407624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C1A50F78-1A42-47C3-BF32-FB7CA3BD270F}"/>
                </a:ext>
              </a:extLst>
            </p:cNvPr>
            <p:cNvCxnSpPr/>
            <p:nvPr/>
          </p:nvCxnSpPr>
          <p:spPr>
            <a:xfrm>
              <a:off x="3743899" y="2091368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7" name="Trapèze 46">
            <a:extLst>
              <a:ext uri="{FF2B5EF4-FFF2-40B4-BE49-F238E27FC236}">
                <a16:creationId xmlns:a16="http://schemas.microsoft.com/office/drawing/2014/main" id="{574EEE77-27CB-4520-90AB-3BD6BD9922AC}"/>
              </a:ext>
            </a:extLst>
          </p:cNvPr>
          <p:cNvSpPr/>
          <p:nvPr/>
        </p:nvSpPr>
        <p:spPr>
          <a:xfrm>
            <a:off x="4584192" y="2974848"/>
            <a:ext cx="2157984" cy="2060448"/>
          </a:xfrm>
          <a:prstGeom prst="trapezoi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Losange 47">
            <a:extLst>
              <a:ext uri="{FF2B5EF4-FFF2-40B4-BE49-F238E27FC236}">
                <a16:creationId xmlns:a16="http://schemas.microsoft.com/office/drawing/2014/main" id="{6F69EC4E-B537-4C51-9A85-579CE4DD069A}"/>
              </a:ext>
            </a:extLst>
          </p:cNvPr>
          <p:cNvSpPr/>
          <p:nvPr/>
        </p:nvSpPr>
        <p:spPr>
          <a:xfrm>
            <a:off x="7303008" y="3669792"/>
            <a:ext cx="2816352" cy="2791968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D9F32162-85CD-438D-AD5B-C903316E85B4}"/>
              </a:ext>
            </a:extLst>
          </p:cNvPr>
          <p:cNvGrpSpPr/>
          <p:nvPr/>
        </p:nvGrpSpPr>
        <p:grpSpPr>
          <a:xfrm>
            <a:off x="7725055" y="4355609"/>
            <a:ext cx="589889" cy="103632"/>
            <a:chOff x="7725055" y="4355609"/>
            <a:chExt cx="589889" cy="103632"/>
          </a:xfrm>
        </p:grpSpPr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D121990E-10C5-4AF4-8EC6-135CF674FBC5}"/>
                </a:ext>
              </a:extLst>
            </p:cNvPr>
            <p:cNvCxnSpPr>
              <a:cxnSpLocks/>
            </p:cNvCxnSpPr>
            <p:nvPr/>
          </p:nvCxnSpPr>
          <p:spPr>
            <a:xfrm>
              <a:off x="7755535" y="4355609"/>
              <a:ext cx="5594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B561CFD9-A100-42AE-85D7-D7BB385F5D52}"/>
                </a:ext>
              </a:extLst>
            </p:cNvPr>
            <p:cNvCxnSpPr>
              <a:cxnSpLocks/>
            </p:cNvCxnSpPr>
            <p:nvPr/>
          </p:nvCxnSpPr>
          <p:spPr>
            <a:xfrm>
              <a:off x="7725055" y="4459241"/>
              <a:ext cx="5594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77773F0-54B9-4BCE-B282-3427066D81DE}"/>
              </a:ext>
            </a:extLst>
          </p:cNvPr>
          <p:cNvGrpSpPr/>
          <p:nvPr/>
        </p:nvGrpSpPr>
        <p:grpSpPr>
          <a:xfrm>
            <a:off x="9133231" y="5788169"/>
            <a:ext cx="589889" cy="103632"/>
            <a:chOff x="7725055" y="4355609"/>
            <a:chExt cx="589889" cy="103632"/>
          </a:xfrm>
        </p:grpSpPr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426DE093-0A3F-4425-AB63-D199C7AD99A8}"/>
                </a:ext>
              </a:extLst>
            </p:cNvPr>
            <p:cNvCxnSpPr>
              <a:cxnSpLocks/>
            </p:cNvCxnSpPr>
            <p:nvPr/>
          </p:nvCxnSpPr>
          <p:spPr>
            <a:xfrm>
              <a:off x="7755535" y="4355609"/>
              <a:ext cx="5594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68A26E38-D8B4-4885-964C-EDFC092D926B}"/>
                </a:ext>
              </a:extLst>
            </p:cNvPr>
            <p:cNvCxnSpPr>
              <a:cxnSpLocks/>
            </p:cNvCxnSpPr>
            <p:nvPr/>
          </p:nvCxnSpPr>
          <p:spPr>
            <a:xfrm>
              <a:off x="7725055" y="4459241"/>
              <a:ext cx="5594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6E1D58F0-A916-423C-AD33-57D2F5CC2EA1}"/>
              </a:ext>
            </a:extLst>
          </p:cNvPr>
          <p:cNvCxnSpPr/>
          <p:nvPr/>
        </p:nvCxnSpPr>
        <p:spPr>
          <a:xfrm>
            <a:off x="8006325" y="5580330"/>
            <a:ext cx="95517" cy="48518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FFEFA820-31F1-44EA-B28C-FEFC52A988A2}"/>
              </a:ext>
            </a:extLst>
          </p:cNvPr>
          <p:cNvCxnSpPr/>
          <p:nvPr/>
        </p:nvCxnSpPr>
        <p:spPr>
          <a:xfrm>
            <a:off x="9457173" y="4190442"/>
            <a:ext cx="95517" cy="48518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13B17F33-6C55-4C66-88D9-01651F9CCC0E}"/>
              </a:ext>
            </a:extLst>
          </p:cNvPr>
          <p:cNvSpPr/>
          <p:nvPr/>
        </p:nvSpPr>
        <p:spPr>
          <a:xfrm rot="18863934">
            <a:off x="8577167" y="3736399"/>
            <a:ext cx="281865" cy="2912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C66E6BA-E529-43A2-B44F-1CE2D5B863B1}"/>
              </a:ext>
            </a:extLst>
          </p:cNvPr>
          <p:cNvSpPr/>
          <p:nvPr/>
        </p:nvSpPr>
        <p:spPr>
          <a:xfrm rot="18863934">
            <a:off x="9765887" y="4900736"/>
            <a:ext cx="281865" cy="2912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227B6C2-6450-4F52-A009-E052846092EF}"/>
              </a:ext>
            </a:extLst>
          </p:cNvPr>
          <p:cNvSpPr/>
          <p:nvPr/>
        </p:nvSpPr>
        <p:spPr>
          <a:xfrm rot="18863934">
            <a:off x="7376255" y="4912927"/>
            <a:ext cx="281865" cy="2912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C5B2B6E-B164-4DE3-9B45-4B8A64A55871}"/>
              </a:ext>
            </a:extLst>
          </p:cNvPr>
          <p:cNvSpPr/>
          <p:nvPr/>
        </p:nvSpPr>
        <p:spPr>
          <a:xfrm rot="18863934">
            <a:off x="8571071" y="6119935"/>
            <a:ext cx="281865" cy="2912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3AC8E304-712B-42C9-B0BD-8EBAAF69D9EB}"/>
              </a:ext>
            </a:extLst>
          </p:cNvPr>
          <p:cNvSpPr txBox="1"/>
          <p:nvPr/>
        </p:nvSpPr>
        <p:spPr>
          <a:xfrm>
            <a:off x="2840736" y="128016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AAD1EA51-F701-41AC-B9E3-BA8E59EA53F5}"/>
              </a:ext>
            </a:extLst>
          </p:cNvPr>
          <p:cNvSpPr txBox="1"/>
          <p:nvPr/>
        </p:nvSpPr>
        <p:spPr>
          <a:xfrm>
            <a:off x="9400032" y="151180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F1C7E9AB-4C78-4EC4-9399-5C9ADF8BFD9C}"/>
              </a:ext>
            </a:extLst>
          </p:cNvPr>
          <p:cNvSpPr txBox="1"/>
          <p:nvPr/>
        </p:nvSpPr>
        <p:spPr>
          <a:xfrm>
            <a:off x="2017776" y="409041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8E40BC5-D331-43C8-AF69-0E18C7ED15E0}"/>
              </a:ext>
            </a:extLst>
          </p:cNvPr>
          <p:cNvSpPr txBox="1"/>
          <p:nvPr/>
        </p:nvSpPr>
        <p:spPr>
          <a:xfrm>
            <a:off x="5516880" y="382219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A58DA2E8-3A84-45F9-BF21-029A6D98989B}"/>
              </a:ext>
            </a:extLst>
          </p:cNvPr>
          <p:cNvSpPr txBox="1"/>
          <p:nvPr/>
        </p:nvSpPr>
        <p:spPr>
          <a:xfrm>
            <a:off x="8497824" y="4876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07B21D68-6E76-4082-B097-3C6FF2629634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1904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545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ABCD tel que AB = 5 cm et BC = 2 cm.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49821" y="2360854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52FB0993-FEC9-4636-95A8-E88F6B6D055A}"/>
              </a:ext>
            </a:extLst>
          </p:cNvPr>
          <p:cNvSpPr txBox="1"/>
          <p:nvPr/>
        </p:nvSpPr>
        <p:spPr>
          <a:xfrm>
            <a:off x="7479792" y="2810256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cm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B79895F-E845-4E01-B3F8-5F8F3FECFE7E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37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402080" y="719328"/>
            <a:ext cx="545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ABCD tel que AB = 5 cm et BC = 2 cm.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23101" y="1995094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078480" y="34564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641098"/>
            <a:ext cx="3186358" cy="690634"/>
            <a:chOff x="219456" y="3641098"/>
            <a:chExt cx="3186358" cy="690634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  <a:endCxn id="23" idx="3"/>
            </p:cNvCxnSpPr>
            <p:nvPr/>
          </p:nvCxnSpPr>
          <p:spPr>
            <a:xfrm flipV="1">
              <a:off x="2926080" y="3641098"/>
              <a:ext cx="479734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D6976E57-7C34-45E7-AF43-EC93C4C0FCFF}"/>
              </a:ext>
            </a:extLst>
          </p:cNvPr>
          <p:cNvSpPr txBox="1"/>
          <p:nvPr/>
        </p:nvSpPr>
        <p:spPr>
          <a:xfrm>
            <a:off x="5248656" y="38709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560974A-7AE8-4AA2-BA56-9A189CC31C54}"/>
              </a:ext>
            </a:extLst>
          </p:cNvPr>
          <p:cNvSpPr txBox="1"/>
          <p:nvPr/>
        </p:nvSpPr>
        <p:spPr>
          <a:xfrm>
            <a:off x="7552944" y="279806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cm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1E6C361-CC04-4B2F-9F45-4F2BC84DFC19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265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402080" y="719328"/>
            <a:ext cx="545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ABCD tel que AB = 5 cm et BC = 2 cm.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158056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078480" y="34564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641098"/>
            <a:ext cx="3186358" cy="690634"/>
            <a:chOff x="219456" y="3641098"/>
            <a:chExt cx="3186358" cy="690634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  <a:endCxn id="23" idx="3"/>
            </p:cNvCxnSpPr>
            <p:nvPr/>
          </p:nvCxnSpPr>
          <p:spPr>
            <a:xfrm flipV="1">
              <a:off x="2926080" y="3641098"/>
              <a:ext cx="479734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71D3E1D-0D4F-4FB4-97F9-59CBC3DD5A8D}"/>
              </a:ext>
            </a:extLst>
          </p:cNvPr>
          <p:cNvCxnSpPr>
            <a:cxnSpLocks/>
          </p:cNvCxnSpPr>
          <p:nvPr/>
        </p:nvCxnSpPr>
        <p:spPr>
          <a:xfrm flipV="1">
            <a:off x="3535680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F83E3A4B-C604-4C67-8161-22AB3DD264B6}"/>
              </a:ext>
            </a:extLst>
          </p:cNvPr>
          <p:cNvSpPr txBox="1"/>
          <p:nvPr/>
        </p:nvSpPr>
        <p:spPr>
          <a:xfrm>
            <a:off x="5236464" y="382219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4FA99E5-55B0-4EAF-BBE4-4A2AA48E3051}"/>
              </a:ext>
            </a:extLst>
          </p:cNvPr>
          <p:cNvSpPr txBox="1"/>
          <p:nvPr/>
        </p:nvSpPr>
        <p:spPr>
          <a:xfrm>
            <a:off x="7504176" y="273710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382AB46-84BA-47B3-B2A8-6F58140F8D2F}"/>
              </a:ext>
            </a:extLst>
          </p:cNvPr>
          <p:cNvSpPr txBox="1"/>
          <p:nvPr/>
        </p:nvSpPr>
        <p:spPr>
          <a:xfrm>
            <a:off x="2822448" y="267614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cm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EA4A9D31-F737-4D26-A442-AC3FF000AD08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467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402080" y="719328"/>
            <a:ext cx="545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ABCD tel que AB = 5 cm et BC = 2 cm.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078480" y="34564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D7E58A-EEAF-4458-BE74-303515A816C1}"/>
              </a:ext>
            </a:extLst>
          </p:cNvPr>
          <p:cNvSpPr/>
          <p:nvPr/>
        </p:nvSpPr>
        <p:spPr>
          <a:xfrm>
            <a:off x="3535680" y="238963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DD18926-69EF-4756-98E9-8BFB7F7336C2}"/>
              </a:ext>
            </a:extLst>
          </p:cNvPr>
          <p:cNvSpPr/>
          <p:nvPr/>
        </p:nvSpPr>
        <p:spPr>
          <a:xfrm>
            <a:off x="7187184" y="2383536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850CAB4-5C72-42C7-940E-FAFEE6FE5665}"/>
              </a:ext>
            </a:extLst>
          </p:cNvPr>
          <p:cNvSpPr/>
          <p:nvPr/>
        </p:nvSpPr>
        <p:spPr>
          <a:xfrm>
            <a:off x="7174992" y="3383280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02A56C-F62F-4E4F-8FB3-258E2E1318D7}"/>
              </a:ext>
            </a:extLst>
          </p:cNvPr>
          <p:cNvSpPr/>
          <p:nvPr/>
        </p:nvSpPr>
        <p:spPr>
          <a:xfrm>
            <a:off x="3529584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82256" y="2383536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71D3E1D-0D4F-4FB4-97F9-59CBC3DD5A8D}"/>
              </a:ext>
            </a:extLst>
          </p:cNvPr>
          <p:cNvCxnSpPr>
            <a:cxnSpLocks/>
          </p:cNvCxnSpPr>
          <p:nvPr/>
        </p:nvCxnSpPr>
        <p:spPr>
          <a:xfrm flipV="1">
            <a:off x="3535680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DD595E4C-41EF-4E1B-A88F-2B893D1BEFE1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0212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509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IJKL tel que IJ = 7 cm et JK = 3 cm.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7629" y="231208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K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27614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cm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3041410-458C-4360-8FE3-D694059CA462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849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23101" y="1995094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K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665482"/>
            <a:ext cx="3117090" cy="666250"/>
            <a:chOff x="219456" y="3665482"/>
            <a:chExt cx="3117090" cy="66625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01696" y="366548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B9684803-E752-4628-99A7-F56B5C6B1B25}"/>
              </a:ext>
            </a:extLst>
          </p:cNvPr>
          <p:cNvSpPr txBox="1"/>
          <p:nvPr/>
        </p:nvSpPr>
        <p:spPr>
          <a:xfrm>
            <a:off x="5236464" y="376123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5DF13D6-2A68-4174-9755-62CB2756B0C6}"/>
              </a:ext>
            </a:extLst>
          </p:cNvPr>
          <p:cNvSpPr txBox="1"/>
          <p:nvPr/>
        </p:nvSpPr>
        <p:spPr>
          <a:xfrm>
            <a:off x="7431024" y="27614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F2676917-C4FA-4448-B7C6-6B39E998086D}"/>
              </a:ext>
            </a:extLst>
          </p:cNvPr>
          <p:cNvSpPr txBox="1"/>
          <p:nvPr/>
        </p:nvSpPr>
        <p:spPr>
          <a:xfrm>
            <a:off x="1743456" y="975360"/>
            <a:ext cx="509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IJKL tel que IJ = 7 cm et JK = 3 cm.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609E5C3-4587-41F4-8935-2D717C51D607}"/>
              </a:ext>
            </a:extLst>
          </p:cNvPr>
          <p:cNvSpPr txBox="1"/>
          <p:nvPr/>
        </p:nvSpPr>
        <p:spPr>
          <a:xfrm>
            <a:off x="3334512" y="368808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2EDE1F2-FC3A-4FC3-AA53-EFF0B0100C48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179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E3569A6-C14C-4684-AC4E-686CFD3A3758}"/>
              </a:ext>
            </a:extLst>
          </p:cNvPr>
          <p:cNvSpPr txBox="1"/>
          <p:nvPr/>
        </p:nvSpPr>
        <p:spPr>
          <a:xfrm>
            <a:off x="1751397" y="286439"/>
            <a:ext cx="421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Classe ces figures: sont-ce des polygones ?</a:t>
            </a:r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B3196EB9-C61C-429C-BAB5-3CDD83606E2B}"/>
              </a:ext>
            </a:extLst>
          </p:cNvPr>
          <p:cNvSpPr/>
          <p:nvPr/>
        </p:nvSpPr>
        <p:spPr>
          <a:xfrm>
            <a:off x="398897" y="1159776"/>
            <a:ext cx="1888176" cy="108065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278FF8-DD3F-424D-A9E1-7DA4D512B578}"/>
              </a:ext>
            </a:extLst>
          </p:cNvPr>
          <p:cNvSpPr/>
          <p:nvPr/>
        </p:nvSpPr>
        <p:spPr>
          <a:xfrm>
            <a:off x="1079653" y="3216926"/>
            <a:ext cx="1938969" cy="9254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0544A9E2-0A27-4A57-99DA-D3FB97E2CAA7}"/>
              </a:ext>
            </a:extLst>
          </p:cNvPr>
          <p:cNvSpPr/>
          <p:nvPr/>
        </p:nvSpPr>
        <p:spPr>
          <a:xfrm>
            <a:off x="10168570" y="661012"/>
            <a:ext cx="1652530" cy="246777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Étoile : 5 branches 9">
            <a:extLst>
              <a:ext uri="{FF2B5EF4-FFF2-40B4-BE49-F238E27FC236}">
                <a16:creationId xmlns:a16="http://schemas.microsoft.com/office/drawing/2014/main" id="{14F822A9-569D-426B-BA72-B0F6EC97E345}"/>
              </a:ext>
            </a:extLst>
          </p:cNvPr>
          <p:cNvSpPr/>
          <p:nvPr/>
        </p:nvSpPr>
        <p:spPr>
          <a:xfrm>
            <a:off x="4021157" y="1949985"/>
            <a:ext cx="1905918" cy="1619479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25CF30C-9AB8-4DE3-989F-012D9E8BD996}"/>
              </a:ext>
            </a:extLst>
          </p:cNvPr>
          <p:cNvSpPr/>
          <p:nvPr/>
        </p:nvSpPr>
        <p:spPr>
          <a:xfrm>
            <a:off x="6841475" y="2181340"/>
            <a:ext cx="1564395" cy="193896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DF1BE63-5788-468D-A60A-2D26BC9C58AF}"/>
              </a:ext>
            </a:extLst>
          </p:cNvPr>
          <p:cNvSpPr/>
          <p:nvPr/>
        </p:nvSpPr>
        <p:spPr>
          <a:xfrm>
            <a:off x="870332" y="4704204"/>
            <a:ext cx="1586429" cy="1311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3" name="Pentagone 12">
            <a:extLst>
              <a:ext uri="{FF2B5EF4-FFF2-40B4-BE49-F238E27FC236}">
                <a16:creationId xmlns:a16="http://schemas.microsoft.com/office/drawing/2014/main" id="{6AD75293-A56D-419A-9093-F1C18445FD38}"/>
              </a:ext>
            </a:extLst>
          </p:cNvPr>
          <p:cNvSpPr/>
          <p:nvPr/>
        </p:nvSpPr>
        <p:spPr>
          <a:xfrm>
            <a:off x="3404212" y="4483865"/>
            <a:ext cx="1883885" cy="1619479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14" name="Arc partiel 13">
            <a:extLst>
              <a:ext uri="{FF2B5EF4-FFF2-40B4-BE49-F238E27FC236}">
                <a16:creationId xmlns:a16="http://schemas.microsoft.com/office/drawing/2014/main" id="{ABA03F1C-09D9-41A3-84A3-FBD599632184}"/>
              </a:ext>
            </a:extLst>
          </p:cNvPr>
          <p:cNvSpPr/>
          <p:nvPr/>
        </p:nvSpPr>
        <p:spPr>
          <a:xfrm>
            <a:off x="7799942" y="4759287"/>
            <a:ext cx="1883884" cy="1916935"/>
          </a:xfrm>
          <a:prstGeom prst="pie">
            <a:avLst>
              <a:gd name="adj1" fmla="val 0"/>
              <a:gd name="adj2" fmla="val 180828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FA116C68-1CA1-4A7B-BE10-90F4A6CD5121}"/>
              </a:ext>
            </a:extLst>
          </p:cNvPr>
          <p:cNvSpPr/>
          <p:nvPr/>
        </p:nvSpPr>
        <p:spPr>
          <a:xfrm>
            <a:off x="5971142" y="4935557"/>
            <a:ext cx="1178805" cy="1156771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6" name="Larme 15">
            <a:extLst>
              <a:ext uri="{FF2B5EF4-FFF2-40B4-BE49-F238E27FC236}">
                <a16:creationId xmlns:a16="http://schemas.microsoft.com/office/drawing/2014/main" id="{69B0BF40-A2AF-4A8C-BAFE-1294BD0A73F8}"/>
              </a:ext>
            </a:extLst>
          </p:cNvPr>
          <p:cNvSpPr/>
          <p:nvPr/>
        </p:nvSpPr>
        <p:spPr>
          <a:xfrm>
            <a:off x="2897436" y="1068636"/>
            <a:ext cx="1112703" cy="1322024"/>
          </a:xfrm>
          <a:prstGeom prst="teardrop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7" name="Organigramme : Bande perforée 16">
            <a:extLst>
              <a:ext uri="{FF2B5EF4-FFF2-40B4-BE49-F238E27FC236}">
                <a16:creationId xmlns:a16="http://schemas.microsoft.com/office/drawing/2014/main" id="{1CEB9F76-DECB-4AD6-BC0D-56604E7EA5E9}"/>
              </a:ext>
            </a:extLst>
          </p:cNvPr>
          <p:cNvSpPr/>
          <p:nvPr/>
        </p:nvSpPr>
        <p:spPr>
          <a:xfrm>
            <a:off x="5794873" y="793213"/>
            <a:ext cx="1520327" cy="1002535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</a:t>
            </a: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9C9B4C42-F561-440B-901D-74D3FF2813A6}"/>
              </a:ext>
            </a:extLst>
          </p:cNvPr>
          <p:cNvGrpSpPr/>
          <p:nvPr/>
        </p:nvGrpSpPr>
        <p:grpSpPr>
          <a:xfrm>
            <a:off x="8317735" y="451691"/>
            <a:ext cx="1366092" cy="1432193"/>
            <a:chOff x="8449937" y="473725"/>
            <a:chExt cx="1366092" cy="1432193"/>
          </a:xfrm>
        </p:grpSpPr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8A014E74-EAC9-4620-B3C9-28969A26EBF5}"/>
                </a:ext>
              </a:extLst>
            </p:cNvPr>
            <p:cNvCxnSpPr/>
            <p:nvPr/>
          </p:nvCxnSpPr>
          <p:spPr>
            <a:xfrm>
              <a:off x="8449937" y="738130"/>
              <a:ext cx="407624" cy="11677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E424FA1B-C81E-4855-9365-95A2775DFAE6}"/>
                </a:ext>
              </a:extLst>
            </p:cNvPr>
            <p:cNvCxnSpPr/>
            <p:nvPr/>
          </p:nvCxnSpPr>
          <p:spPr>
            <a:xfrm flipV="1">
              <a:off x="8460954" y="484742"/>
              <a:ext cx="1355075" cy="2533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32EF2C1D-59DA-45D3-99B0-C4DDDDCDBE80}"/>
                </a:ext>
              </a:extLst>
            </p:cNvPr>
            <p:cNvCxnSpPr/>
            <p:nvPr/>
          </p:nvCxnSpPr>
          <p:spPr>
            <a:xfrm flipH="1">
              <a:off x="9177051" y="473725"/>
              <a:ext cx="627961" cy="10796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FA2CD32A-CE14-41A2-BB6D-8982168428FE}"/>
              </a:ext>
            </a:extLst>
          </p:cNvPr>
          <p:cNvGrpSpPr/>
          <p:nvPr/>
        </p:nvGrpSpPr>
        <p:grpSpPr>
          <a:xfrm>
            <a:off x="9716878" y="4120309"/>
            <a:ext cx="2082188" cy="2093205"/>
            <a:chOff x="9507557" y="4098275"/>
            <a:chExt cx="2082188" cy="2093205"/>
          </a:xfrm>
        </p:grpSpPr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7179229A-453E-444A-92FB-1342F655ECDC}"/>
                </a:ext>
              </a:extLst>
            </p:cNvPr>
            <p:cNvCxnSpPr/>
            <p:nvPr/>
          </p:nvCxnSpPr>
          <p:spPr>
            <a:xfrm flipH="1">
              <a:off x="11060935" y="4957591"/>
              <a:ext cx="528810" cy="12338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5002A59F-9559-4D49-825D-3B6C84884B29}"/>
                </a:ext>
              </a:extLst>
            </p:cNvPr>
            <p:cNvCxnSpPr/>
            <p:nvPr/>
          </p:nvCxnSpPr>
          <p:spPr>
            <a:xfrm flipH="1" flipV="1">
              <a:off x="10609244" y="4098275"/>
              <a:ext cx="980501" cy="859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91AD9F3A-7E66-45B5-84F1-6DE4FE8E60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07557" y="4098275"/>
              <a:ext cx="1112703" cy="2313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384086AB-7FA2-463D-98F4-07184602A427}"/>
                </a:ext>
              </a:extLst>
            </p:cNvPr>
            <p:cNvCxnSpPr/>
            <p:nvPr/>
          </p:nvCxnSpPr>
          <p:spPr>
            <a:xfrm>
              <a:off x="9507557" y="4329629"/>
              <a:ext cx="1299990" cy="74914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1BEB17B9-0E19-4186-9109-8D6A8D5039ED}"/>
                </a:ext>
              </a:extLst>
            </p:cNvPr>
            <p:cNvCxnSpPr/>
            <p:nvPr/>
          </p:nvCxnSpPr>
          <p:spPr>
            <a:xfrm flipH="1">
              <a:off x="10631277" y="5089793"/>
              <a:ext cx="176270" cy="9033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ZoneTexte 38">
            <a:extLst>
              <a:ext uri="{FF2B5EF4-FFF2-40B4-BE49-F238E27FC236}">
                <a16:creationId xmlns:a16="http://schemas.microsoft.com/office/drawing/2014/main" id="{0572E22E-64E0-4B1E-9E02-E71CAED5251C}"/>
              </a:ext>
            </a:extLst>
          </p:cNvPr>
          <p:cNvSpPr txBox="1"/>
          <p:nvPr/>
        </p:nvSpPr>
        <p:spPr>
          <a:xfrm>
            <a:off x="8736376" y="100253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39554D1-4D30-479A-A57F-1C1D739B6150}"/>
              </a:ext>
            </a:extLst>
          </p:cNvPr>
          <p:cNvSpPr txBox="1"/>
          <p:nvPr/>
        </p:nvSpPr>
        <p:spPr>
          <a:xfrm>
            <a:off x="8172680" y="537439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FA6CC114-0C6D-4216-BA7F-72A6D0433D96}"/>
              </a:ext>
            </a:extLst>
          </p:cNvPr>
          <p:cNvSpPr txBox="1"/>
          <p:nvPr/>
        </p:nvSpPr>
        <p:spPr>
          <a:xfrm>
            <a:off x="10660656" y="437002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EC2109DC-76A2-4CD7-B346-39727AB737A6}"/>
              </a:ext>
            </a:extLst>
          </p:cNvPr>
          <p:cNvSpPr txBox="1"/>
          <p:nvPr/>
        </p:nvSpPr>
        <p:spPr>
          <a:xfrm>
            <a:off x="10410940" y="143219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1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AE49C54-F90F-4D4C-B500-CDB16D29DBB9}"/>
              </a:ext>
            </a:extLst>
          </p:cNvPr>
          <p:cNvSpPr txBox="1"/>
          <p:nvPr/>
        </p:nvSpPr>
        <p:spPr>
          <a:xfrm>
            <a:off x="3609608" y="6356732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4862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158056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K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371088" y="377342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726442"/>
            <a:ext cx="3214626" cy="605290"/>
            <a:chOff x="219456" y="3726442"/>
            <a:chExt cx="3214626" cy="60529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99232" y="372644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71D3E1D-0D4F-4FB4-97F9-59CBC3DD5A8D}"/>
              </a:ext>
            </a:extLst>
          </p:cNvPr>
          <p:cNvCxnSpPr>
            <a:cxnSpLocks/>
          </p:cNvCxnSpPr>
          <p:nvPr/>
        </p:nvCxnSpPr>
        <p:spPr>
          <a:xfrm flipV="1">
            <a:off x="3535680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F83E3A4B-C604-4C67-8161-22AB3DD264B6}"/>
              </a:ext>
            </a:extLst>
          </p:cNvPr>
          <p:cNvSpPr txBox="1"/>
          <p:nvPr/>
        </p:nvSpPr>
        <p:spPr>
          <a:xfrm>
            <a:off x="5236464" y="382219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4FA99E5-55B0-4EAF-BBE4-4A2AA48E3051}"/>
              </a:ext>
            </a:extLst>
          </p:cNvPr>
          <p:cNvSpPr txBox="1"/>
          <p:nvPr/>
        </p:nvSpPr>
        <p:spPr>
          <a:xfrm>
            <a:off x="7504176" y="273710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382AB46-84BA-47B3-B2A8-6F58140F8D2F}"/>
              </a:ext>
            </a:extLst>
          </p:cNvPr>
          <p:cNvSpPr txBox="1"/>
          <p:nvPr/>
        </p:nvSpPr>
        <p:spPr>
          <a:xfrm>
            <a:off x="2822448" y="267614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cm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9857B25-E4E1-40AE-B796-4850DC6E329C}"/>
              </a:ext>
            </a:extLst>
          </p:cNvPr>
          <p:cNvSpPr txBox="1"/>
          <p:nvPr/>
        </p:nvSpPr>
        <p:spPr>
          <a:xfrm>
            <a:off x="1584960" y="853440"/>
            <a:ext cx="509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IJKL tel que IJ = 7 cm et JK = 3 cm.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4A691AD-AD60-43C0-B0A1-8E15E6C49A87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252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303F641-30FD-4C0D-90BD-6D86C8AA6245}"/>
              </a:ext>
            </a:extLst>
          </p:cNvPr>
          <p:cNvSpPr/>
          <p:nvPr/>
        </p:nvSpPr>
        <p:spPr>
          <a:xfrm>
            <a:off x="7199376" y="2383536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B9D3563-D09D-4072-AEE5-D297940B2C50}"/>
              </a:ext>
            </a:extLst>
          </p:cNvPr>
          <p:cNvSpPr/>
          <p:nvPr/>
        </p:nvSpPr>
        <p:spPr>
          <a:xfrm>
            <a:off x="7187184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EE959A-D7D3-48DF-B0D3-A85408E0F353}"/>
              </a:ext>
            </a:extLst>
          </p:cNvPr>
          <p:cNvSpPr/>
          <p:nvPr/>
        </p:nvSpPr>
        <p:spPr>
          <a:xfrm>
            <a:off x="3517392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209ED4-C411-43CB-9728-A7009E405542}"/>
              </a:ext>
            </a:extLst>
          </p:cNvPr>
          <p:cNvSpPr/>
          <p:nvPr/>
        </p:nvSpPr>
        <p:spPr>
          <a:xfrm>
            <a:off x="3523488" y="238963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K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371088" y="377342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9857B25-E4E1-40AE-B796-4850DC6E329C}"/>
              </a:ext>
            </a:extLst>
          </p:cNvPr>
          <p:cNvSpPr txBox="1"/>
          <p:nvPr/>
        </p:nvSpPr>
        <p:spPr>
          <a:xfrm>
            <a:off x="1584960" y="853440"/>
            <a:ext cx="509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IJKL tel que IJ = 7 cm et JK = 3 cm.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9F59034-0A63-42FA-AAFA-CDAB98469E0D}"/>
              </a:ext>
            </a:extLst>
          </p:cNvPr>
          <p:cNvCxnSpPr>
            <a:cxnSpLocks/>
          </p:cNvCxnSpPr>
          <p:nvPr/>
        </p:nvCxnSpPr>
        <p:spPr>
          <a:xfrm flipV="1">
            <a:off x="3523488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E4B2A2B7-86B2-435F-AF14-F801C5C09F70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7644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568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MNOP tel que MN = 6 cm et NO = 4 cm.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7629" y="231208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27614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0954FC9-82F8-41C6-9F4B-69B1028CF511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54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23101" y="1995094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665482"/>
            <a:ext cx="3117090" cy="666250"/>
            <a:chOff x="219456" y="3665482"/>
            <a:chExt cx="3117090" cy="66625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01696" y="366548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B9684803-E752-4628-99A7-F56B5C6B1B25}"/>
              </a:ext>
            </a:extLst>
          </p:cNvPr>
          <p:cNvSpPr txBox="1"/>
          <p:nvPr/>
        </p:nvSpPr>
        <p:spPr>
          <a:xfrm>
            <a:off x="5236464" y="376123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5DF13D6-2A68-4174-9755-62CB2756B0C6}"/>
              </a:ext>
            </a:extLst>
          </p:cNvPr>
          <p:cNvSpPr txBox="1"/>
          <p:nvPr/>
        </p:nvSpPr>
        <p:spPr>
          <a:xfrm>
            <a:off x="7431024" y="27614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609E5C3-4587-41F4-8935-2D717C51D607}"/>
              </a:ext>
            </a:extLst>
          </p:cNvPr>
          <p:cNvSpPr txBox="1"/>
          <p:nvPr/>
        </p:nvSpPr>
        <p:spPr>
          <a:xfrm>
            <a:off x="3334512" y="368808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0DED3D1-5809-4BC9-B12C-1D3AD7DE7E76}"/>
              </a:ext>
            </a:extLst>
          </p:cNvPr>
          <p:cNvSpPr txBox="1"/>
          <p:nvPr/>
        </p:nvSpPr>
        <p:spPr>
          <a:xfrm>
            <a:off x="1743456" y="975360"/>
            <a:ext cx="568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MNOP tel que MN = 6 cm et NO = 4 cm.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6F78AA6-C01E-47ED-86A8-F7203122460B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538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158056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371088" y="377342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726442"/>
            <a:ext cx="3214626" cy="605290"/>
            <a:chOff x="219456" y="3726442"/>
            <a:chExt cx="3214626" cy="60529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99232" y="372644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71D3E1D-0D4F-4FB4-97F9-59CBC3DD5A8D}"/>
              </a:ext>
            </a:extLst>
          </p:cNvPr>
          <p:cNvCxnSpPr>
            <a:cxnSpLocks/>
          </p:cNvCxnSpPr>
          <p:nvPr/>
        </p:nvCxnSpPr>
        <p:spPr>
          <a:xfrm flipV="1">
            <a:off x="3535680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F83E3A4B-C604-4C67-8161-22AB3DD264B6}"/>
              </a:ext>
            </a:extLst>
          </p:cNvPr>
          <p:cNvSpPr txBox="1"/>
          <p:nvPr/>
        </p:nvSpPr>
        <p:spPr>
          <a:xfrm>
            <a:off x="5236464" y="382219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4FA99E5-55B0-4EAF-BBE4-4A2AA48E3051}"/>
              </a:ext>
            </a:extLst>
          </p:cNvPr>
          <p:cNvSpPr txBox="1"/>
          <p:nvPr/>
        </p:nvSpPr>
        <p:spPr>
          <a:xfrm>
            <a:off x="7504176" y="273710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382AB46-84BA-47B3-B2A8-6F58140F8D2F}"/>
              </a:ext>
            </a:extLst>
          </p:cNvPr>
          <p:cNvSpPr txBox="1"/>
          <p:nvPr/>
        </p:nvSpPr>
        <p:spPr>
          <a:xfrm>
            <a:off x="2822448" y="267614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EC697B6-FA6F-4CE2-840F-8E08E0AA445F}"/>
              </a:ext>
            </a:extLst>
          </p:cNvPr>
          <p:cNvSpPr txBox="1"/>
          <p:nvPr/>
        </p:nvSpPr>
        <p:spPr>
          <a:xfrm>
            <a:off x="1743456" y="975360"/>
            <a:ext cx="568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MNOP tel que MN = 6 cm et NO = 4 cm.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65781A2-E053-4839-907F-CF8939232308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343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303F641-30FD-4C0D-90BD-6D86C8AA6245}"/>
              </a:ext>
            </a:extLst>
          </p:cNvPr>
          <p:cNvSpPr/>
          <p:nvPr/>
        </p:nvSpPr>
        <p:spPr>
          <a:xfrm>
            <a:off x="7199376" y="2383536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B9D3563-D09D-4072-AEE5-D297940B2C50}"/>
              </a:ext>
            </a:extLst>
          </p:cNvPr>
          <p:cNvSpPr/>
          <p:nvPr/>
        </p:nvSpPr>
        <p:spPr>
          <a:xfrm>
            <a:off x="7187184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EE959A-D7D3-48DF-B0D3-A85408E0F353}"/>
              </a:ext>
            </a:extLst>
          </p:cNvPr>
          <p:cNvSpPr/>
          <p:nvPr/>
        </p:nvSpPr>
        <p:spPr>
          <a:xfrm>
            <a:off x="3517392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209ED4-C411-43CB-9728-A7009E405542}"/>
              </a:ext>
            </a:extLst>
          </p:cNvPr>
          <p:cNvSpPr/>
          <p:nvPr/>
        </p:nvSpPr>
        <p:spPr>
          <a:xfrm>
            <a:off x="3523488" y="238963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212592" y="354177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9F59034-0A63-42FA-AAFA-CDAB98469E0D}"/>
              </a:ext>
            </a:extLst>
          </p:cNvPr>
          <p:cNvCxnSpPr>
            <a:cxnSpLocks/>
          </p:cNvCxnSpPr>
          <p:nvPr/>
        </p:nvCxnSpPr>
        <p:spPr>
          <a:xfrm flipV="1">
            <a:off x="3523488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BE922622-2909-475E-AA57-F6B420E5ECCD}"/>
              </a:ext>
            </a:extLst>
          </p:cNvPr>
          <p:cNvSpPr txBox="1"/>
          <p:nvPr/>
        </p:nvSpPr>
        <p:spPr>
          <a:xfrm>
            <a:off x="1743456" y="975360"/>
            <a:ext cx="568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MNOP tel que MN = 6 cm et NO = 4 cm.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9BC879-16CA-4992-A888-204698487F75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3710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e 30">
            <a:extLst>
              <a:ext uri="{FF2B5EF4-FFF2-40B4-BE49-F238E27FC236}">
                <a16:creationId xmlns:a16="http://schemas.microsoft.com/office/drawing/2014/main" id="{19765CE9-1D0D-4E3C-9383-57AF29BC61E1}"/>
              </a:ext>
            </a:extLst>
          </p:cNvPr>
          <p:cNvGrpSpPr/>
          <p:nvPr/>
        </p:nvGrpSpPr>
        <p:grpSpPr>
          <a:xfrm>
            <a:off x="572877" y="264405"/>
            <a:ext cx="2335576" cy="2177153"/>
            <a:chOff x="572877" y="407624"/>
            <a:chExt cx="6569312" cy="20583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D972BC4-7B18-4FBF-AB74-AA93A38C063A}"/>
                </a:ext>
              </a:extLst>
            </p:cNvPr>
            <p:cNvSpPr/>
            <p:nvPr/>
          </p:nvSpPr>
          <p:spPr>
            <a:xfrm>
              <a:off x="833610" y="1949123"/>
              <a:ext cx="947773" cy="33871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24EAB49-B87B-42BB-9698-103285784B76}"/>
                </a:ext>
              </a:extLst>
            </p:cNvPr>
            <p:cNvSpPr/>
            <p:nvPr/>
          </p:nvSpPr>
          <p:spPr>
            <a:xfrm>
              <a:off x="5561835" y="1969955"/>
              <a:ext cx="802240" cy="29584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BCAE54-B4B0-4669-8124-37DE07412ECD}"/>
                </a:ext>
              </a:extLst>
            </p:cNvPr>
            <p:cNvSpPr/>
            <p:nvPr/>
          </p:nvSpPr>
          <p:spPr>
            <a:xfrm>
              <a:off x="5654796" y="593073"/>
              <a:ext cx="700099" cy="33532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6E806E-69B0-4D08-B722-13F125A16EFE}"/>
                </a:ext>
              </a:extLst>
            </p:cNvPr>
            <p:cNvSpPr/>
            <p:nvPr/>
          </p:nvSpPr>
          <p:spPr>
            <a:xfrm>
              <a:off x="848298" y="605927"/>
              <a:ext cx="871109" cy="31205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81BC16A-019C-419C-9E3D-A524AD7D5737}"/>
                </a:ext>
              </a:extLst>
            </p:cNvPr>
            <p:cNvSpPr/>
            <p:nvPr/>
          </p:nvSpPr>
          <p:spPr>
            <a:xfrm>
              <a:off x="837282" y="594911"/>
              <a:ext cx="5519451" cy="16855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1C6D56DA-5610-4418-9BDA-CEDCDAD4057F}"/>
                </a:ext>
              </a:extLst>
            </p:cNvPr>
            <p:cNvGrpSpPr/>
            <p:nvPr/>
          </p:nvGrpSpPr>
          <p:grpSpPr>
            <a:xfrm>
              <a:off x="572877" y="1222872"/>
              <a:ext cx="1146532" cy="86298"/>
              <a:chOff x="572877" y="1222872"/>
              <a:chExt cx="1146532" cy="86298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FA59D25C-01CD-47E2-9E32-B3699C3B5A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2877" y="1222872"/>
                <a:ext cx="11465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D1BBB9D9-F3FC-4715-A261-BB7B1DAC28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2058" y="1309170"/>
                <a:ext cx="107537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F207082F-7A78-4A46-B1D6-EF409144A177}"/>
                </a:ext>
              </a:extLst>
            </p:cNvPr>
            <p:cNvGrpSpPr/>
            <p:nvPr/>
          </p:nvGrpSpPr>
          <p:grpSpPr>
            <a:xfrm>
              <a:off x="6068458" y="1364255"/>
              <a:ext cx="1073731" cy="86298"/>
              <a:chOff x="572877" y="1222872"/>
              <a:chExt cx="1073731" cy="86298"/>
            </a:xfrm>
          </p:grpSpPr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EDEB2C26-33F8-4F5F-B60D-7E4351BBCA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2877" y="1222872"/>
                <a:ext cx="107373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256434E9-3BCC-4E09-924D-97C9C126B5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2058" y="1309170"/>
                <a:ext cx="97158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7B88404-79A3-4CD5-B27A-590DBF3DEA44}"/>
                </a:ext>
              </a:extLst>
            </p:cNvPr>
            <p:cNvCxnSpPr/>
            <p:nvPr/>
          </p:nvCxnSpPr>
          <p:spPr>
            <a:xfrm>
              <a:off x="3503364" y="407624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F2EBEFCC-4808-4786-897F-8C3B27783484}"/>
                </a:ext>
              </a:extLst>
            </p:cNvPr>
            <p:cNvCxnSpPr/>
            <p:nvPr/>
          </p:nvCxnSpPr>
          <p:spPr>
            <a:xfrm>
              <a:off x="3743899" y="2091368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6DC511E4-FDA8-4E82-8714-31F8F0B522BA}"/>
              </a:ext>
            </a:extLst>
          </p:cNvPr>
          <p:cNvSpPr txBox="1"/>
          <p:nvPr/>
        </p:nvSpPr>
        <p:spPr>
          <a:xfrm>
            <a:off x="6830458" y="110168"/>
            <a:ext cx="3755708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/>
              <a:t>Est-ce que ce sont des polygones ?</a:t>
            </a:r>
          </a:p>
          <a:p>
            <a:pPr>
              <a:lnSpc>
                <a:spcPct val="200000"/>
              </a:lnSpc>
            </a:pPr>
            <a:r>
              <a:rPr lang="fr-FR" b="1" dirty="0"/>
              <a:t>Comment s’appellent ces polygones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1AAE6DD-8BBB-49AE-913A-74099FD2A604}"/>
              </a:ext>
            </a:extLst>
          </p:cNvPr>
          <p:cNvSpPr txBox="1"/>
          <p:nvPr/>
        </p:nvSpPr>
        <p:spPr>
          <a:xfrm>
            <a:off x="4634803" y="3117774"/>
            <a:ext cx="7557197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Dans la famille des quadrilatères, quel nom peux-tu donner à ces polygones ?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Pourquoi ?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34C8BA-EEF6-47BB-9356-6E49F1C092AF}"/>
              </a:ext>
            </a:extLst>
          </p:cNvPr>
          <p:cNvSpPr txBox="1"/>
          <p:nvPr/>
        </p:nvSpPr>
        <p:spPr>
          <a:xfrm>
            <a:off x="4583018" y="4241494"/>
            <a:ext cx="227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angles droits.</a:t>
            </a: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646C7E54-C773-40DF-B93D-9BBABFA959C1}"/>
              </a:ext>
            </a:extLst>
          </p:cNvPr>
          <p:cNvGrpSpPr/>
          <p:nvPr/>
        </p:nvGrpSpPr>
        <p:grpSpPr>
          <a:xfrm rot="19482332">
            <a:off x="-383362" y="2796669"/>
            <a:ext cx="7504485" cy="1577409"/>
            <a:chOff x="810621" y="1986838"/>
            <a:chExt cx="2368267" cy="5642496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ECD666EC-9A68-4C78-914E-3D1FB6216CA9}"/>
                </a:ext>
              </a:extLst>
            </p:cNvPr>
            <p:cNvGrpSpPr/>
            <p:nvPr/>
          </p:nvGrpSpPr>
          <p:grpSpPr>
            <a:xfrm rot="6548008">
              <a:off x="563977" y="6371270"/>
              <a:ext cx="2444322" cy="71805"/>
              <a:chOff x="30126" y="1234986"/>
              <a:chExt cx="2444322" cy="71805"/>
            </a:xfrm>
          </p:grpSpPr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82782879-71AC-4A7F-A37A-BD4E40A4C0D5}"/>
                  </a:ext>
                </a:extLst>
              </p:cNvPr>
              <p:cNvCxnSpPr>
                <a:cxnSpLocks/>
              </p:cNvCxnSpPr>
              <p:nvPr/>
            </p:nvCxnSpPr>
            <p:spPr>
              <a:xfrm rot="17169660">
                <a:off x="1233751" y="31361"/>
                <a:ext cx="37071" cy="24443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E3FCD70C-1497-4A4F-9085-3365619F57F5}"/>
                  </a:ext>
                </a:extLst>
              </p:cNvPr>
              <p:cNvCxnSpPr>
                <a:cxnSpLocks/>
              </p:cNvCxnSpPr>
              <p:nvPr/>
            </p:nvCxnSpPr>
            <p:spPr>
              <a:xfrm rot="17169660">
                <a:off x="1065650" y="278874"/>
                <a:ext cx="33798" cy="20220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76A1EA04-FD27-43E5-934D-782D54CA818C}"/>
                </a:ext>
              </a:extLst>
            </p:cNvPr>
            <p:cNvCxnSpPr>
              <a:cxnSpLocks/>
            </p:cNvCxnSpPr>
            <p:nvPr/>
          </p:nvCxnSpPr>
          <p:spPr>
            <a:xfrm rot="2117668" flipV="1">
              <a:off x="3041321" y="3857159"/>
              <a:ext cx="137567" cy="102645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DD417BE-1535-419E-B6A1-A4D825D4536D}"/>
                </a:ext>
              </a:extLst>
            </p:cNvPr>
            <p:cNvSpPr/>
            <p:nvPr/>
          </p:nvSpPr>
          <p:spPr>
            <a:xfrm>
              <a:off x="857480" y="2851532"/>
              <a:ext cx="111348" cy="80074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0684547-A9DC-4692-A402-F09D9F98AA4A}"/>
                </a:ext>
              </a:extLst>
            </p:cNvPr>
            <p:cNvSpPr/>
            <p:nvPr/>
          </p:nvSpPr>
          <p:spPr>
            <a:xfrm>
              <a:off x="3028075" y="2851535"/>
              <a:ext cx="109896" cy="90781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3695C53-8F84-4A67-9240-EDACE1886AE5}"/>
                </a:ext>
              </a:extLst>
            </p:cNvPr>
            <p:cNvSpPr/>
            <p:nvPr/>
          </p:nvSpPr>
          <p:spPr>
            <a:xfrm>
              <a:off x="3037924" y="5238582"/>
              <a:ext cx="100046" cy="76377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331CA6F-0D1A-4B77-B3C2-23C1FFC09B61}"/>
                </a:ext>
              </a:extLst>
            </p:cNvPr>
            <p:cNvSpPr/>
            <p:nvPr/>
          </p:nvSpPr>
          <p:spPr>
            <a:xfrm>
              <a:off x="857479" y="5315105"/>
              <a:ext cx="113993" cy="68725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D6071F-037C-4553-BE34-B1FD5A84335C}"/>
                </a:ext>
              </a:extLst>
            </p:cNvPr>
            <p:cNvSpPr/>
            <p:nvPr/>
          </p:nvSpPr>
          <p:spPr>
            <a:xfrm>
              <a:off x="859316" y="2853369"/>
              <a:ext cx="2278656" cy="31489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E985D41C-7CB8-4115-8365-6B424697244C}"/>
                </a:ext>
              </a:extLst>
            </p:cNvPr>
            <p:cNvCxnSpPr>
              <a:cxnSpLocks/>
            </p:cNvCxnSpPr>
            <p:nvPr/>
          </p:nvCxnSpPr>
          <p:spPr>
            <a:xfrm rot="2117668" flipV="1">
              <a:off x="810621" y="3917806"/>
              <a:ext cx="178788" cy="108772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48D4864D-BDA2-4D90-AD52-B2022E2C0DA9}"/>
                </a:ext>
              </a:extLst>
            </p:cNvPr>
            <p:cNvGrpSpPr/>
            <p:nvPr/>
          </p:nvGrpSpPr>
          <p:grpSpPr>
            <a:xfrm rot="6548008">
              <a:off x="923135" y="3035570"/>
              <a:ext cx="2157780" cy="60315"/>
              <a:chOff x="-28034" y="1247303"/>
              <a:chExt cx="2157780" cy="60315"/>
            </a:xfrm>
          </p:grpSpPr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B2D1ED68-74D4-4072-B22C-770B55EFE12B}"/>
                  </a:ext>
                </a:extLst>
              </p:cNvPr>
              <p:cNvCxnSpPr>
                <a:cxnSpLocks/>
              </p:cNvCxnSpPr>
              <p:nvPr/>
            </p:nvCxnSpPr>
            <p:spPr>
              <a:xfrm rot="17169660">
                <a:off x="1074731" y="216695"/>
                <a:ext cx="24407" cy="20856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EC289857-B6BD-4D11-9A13-D530E358FFD1}"/>
                  </a:ext>
                </a:extLst>
              </p:cNvPr>
              <p:cNvCxnSpPr>
                <a:cxnSpLocks/>
              </p:cNvCxnSpPr>
              <p:nvPr/>
            </p:nvCxnSpPr>
            <p:spPr>
              <a:xfrm rot="17169660">
                <a:off x="953767" y="300610"/>
                <a:ext cx="25207" cy="198880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3EA8A47E-9AE9-435D-A3B6-93F8ED82CC72}"/>
              </a:ext>
            </a:extLst>
          </p:cNvPr>
          <p:cNvSpPr txBox="1"/>
          <p:nvPr/>
        </p:nvSpPr>
        <p:spPr>
          <a:xfrm>
            <a:off x="4559147" y="4592197"/>
            <a:ext cx="338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côtés égaux deux à deux.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9E9AD92B-B13F-4467-9249-27F01AD64419}"/>
              </a:ext>
            </a:extLst>
          </p:cNvPr>
          <p:cNvSpPr txBox="1"/>
          <p:nvPr/>
        </p:nvSpPr>
        <p:spPr>
          <a:xfrm>
            <a:off x="10983280" y="110169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A7E4D842-9DF7-43CD-8D68-BBC1964C1975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387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e 30">
            <a:extLst>
              <a:ext uri="{FF2B5EF4-FFF2-40B4-BE49-F238E27FC236}">
                <a16:creationId xmlns:a16="http://schemas.microsoft.com/office/drawing/2014/main" id="{19765CE9-1D0D-4E3C-9383-57AF29BC61E1}"/>
              </a:ext>
            </a:extLst>
          </p:cNvPr>
          <p:cNvGrpSpPr/>
          <p:nvPr/>
        </p:nvGrpSpPr>
        <p:grpSpPr>
          <a:xfrm>
            <a:off x="2952520" y="363557"/>
            <a:ext cx="3576810" cy="1222872"/>
            <a:chOff x="572877" y="407624"/>
            <a:chExt cx="6011538" cy="20583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D972BC4-7B18-4FBF-AB74-AA93A38C063A}"/>
                </a:ext>
              </a:extLst>
            </p:cNvPr>
            <p:cNvSpPr/>
            <p:nvPr/>
          </p:nvSpPr>
          <p:spPr>
            <a:xfrm>
              <a:off x="833610" y="203444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24EAB49-B87B-42BB-9698-103285784B76}"/>
                </a:ext>
              </a:extLst>
            </p:cNvPr>
            <p:cNvSpPr/>
            <p:nvPr/>
          </p:nvSpPr>
          <p:spPr>
            <a:xfrm>
              <a:off x="6099673" y="201241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BCAE54-B4B0-4669-8124-37DE07412ECD}"/>
                </a:ext>
              </a:extLst>
            </p:cNvPr>
            <p:cNvSpPr/>
            <p:nvPr/>
          </p:nvSpPr>
          <p:spPr>
            <a:xfrm>
              <a:off x="6090492" y="593073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6E806E-69B0-4D08-B722-13F125A16EFE}"/>
                </a:ext>
              </a:extLst>
            </p:cNvPr>
            <p:cNvSpPr/>
            <p:nvPr/>
          </p:nvSpPr>
          <p:spPr>
            <a:xfrm>
              <a:off x="848299" y="60592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81BC16A-019C-419C-9E3D-A524AD7D5737}"/>
                </a:ext>
              </a:extLst>
            </p:cNvPr>
            <p:cNvSpPr/>
            <p:nvPr/>
          </p:nvSpPr>
          <p:spPr>
            <a:xfrm>
              <a:off x="837282" y="594911"/>
              <a:ext cx="5519451" cy="16855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1C6D56DA-5610-4418-9BDA-CEDCDAD4057F}"/>
                </a:ext>
              </a:extLst>
            </p:cNvPr>
            <p:cNvGrpSpPr/>
            <p:nvPr/>
          </p:nvGrpSpPr>
          <p:grpSpPr>
            <a:xfrm>
              <a:off x="572877" y="1222872"/>
              <a:ext cx="515957" cy="86298"/>
              <a:chOff x="572877" y="1222872"/>
              <a:chExt cx="515957" cy="86298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FA59D25C-01CD-47E2-9E32-B3699C3B5A25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D1BBB9D9-F3FC-4715-A261-BB7B1DAC28D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F207082F-7A78-4A46-B1D6-EF409144A177}"/>
                </a:ext>
              </a:extLst>
            </p:cNvPr>
            <p:cNvGrpSpPr/>
            <p:nvPr/>
          </p:nvGrpSpPr>
          <p:grpSpPr>
            <a:xfrm>
              <a:off x="6068458" y="1364255"/>
              <a:ext cx="515957" cy="86298"/>
              <a:chOff x="572877" y="1222872"/>
              <a:chExt cx="515957" cy="86298"/>
            </a:xfrm>
          </p:grpSpPr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EDEB2C26-33F8-4F5F-B60D-7E4351BBCA3A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256434E9-3BCC-4E09-924D-97C9C126B577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7B88404-79A3-4CD5-B27A-590DBF3DEA44}"/>
                </a:ext>
              </a:extLst>
            </p:cNvPr>
            <p:cNvCxnSpPr/>
            <p:nvPr/>
          </p:nvCxnSpPr>
          <p:spPr>
            <a:xfrm>
              <a:off x="3503364" y="407624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F2EBEFCC-4808-4786-897F-8C3B27783484}"/>
                </a:ext>
              </a:extLst>
            </p:cNvPr>
            <p:cNvCxnSpPr/>
            <p:nvPr/>
          </p:nvCxnSpPr>
          <p:spPr>
            <a:xfrm>
              <a:off x="3743899" y="2091368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6DC511E4-FDA8-4E82-8714-31F8F0B522BA}"/>
              </a:ext>
            </a:extLst>
          </p:cNvPr>
          <p:cNvSpPr txBox="1"/>
          <p:nvPr/>
        </p:nvSpPr>
        <p:spPr>
          <a:xfrm>
            <a:off x="6830458" y="110168"/>
            <a:ext cx="3755708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/>
              <a:t>Est-ce que ce sont des polygones ?</a:t>
            </a:r>
          </a:p>
          <a:p>
            <a:pPr>
              <a:lnSpc>
                <a:spcPct val="200000"/>
              </a:lnSpc>
            </a:pPr>
            <a:r>
              <a:rPr lang="fr-FR" b="1" dirty="0"/>
              <a:t>Comment s’appellent ces polygones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1AAE6DD-8BBB-49AE-913A-74099FD2A604}"/>
              </a:ext>
            </a:extLst>
          </p:cNvPr>
          <p:cNvSpPr txBox="1"/>
          <p:nvPr/>
        </p:nvSpPr>
        <p:spPr>
          <a:xfrm>
            <a:off x="4450815" y="2655066"/>
            <a:ext cx="7557197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Dans la famille des quadrilatères, quel nom peux-tu donner à ces polygones ?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Pourquoi ?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34C8BA-EEF6-47BB-9356-6E49F1C092AF}"/>
              </a:ext>
            </a:extLst>
          </p:cNvPr>
          <p:cNvSpPr txBox="1"/>
          <p:nvPr/>
        </p:nvSpPr>
        <p:spPr>
          <a:xfrm>
            <a:off x="4516916" y="3955055"/>
            <a:ext cx="227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angles droits.</a:t>
            </a: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646C7E54-C773-40DF-B93D-9BBABFA959C1}"/>
              </a:ext>
            </a:extLst>
          </p:cNvPr>
          <p:cNvGrpSpPr/>
          <p:nvPr/>
        </p:nvGrpSpPr>
        <p:grpSpPr>
          <a:xfrm rot="16733617">
            <a:off x="-379045" y="2183482"/>
            <a:ext cx="5179763" cy="3664945"/>
            <a:chOff x="703244" y="2603651"/>
            <a:chExt cx="2622015" cy="3664945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ECD666EC-9A68-4C78-914E-3D1FB6216CA9}"/>
                </a:ext>
              </a:extLst>
            </p:cNvPr>
            <p:cNvGrpSpPr/>
            <p:nvPr/>
          </p:nvGrpSpPr>
          <p:grpSpPr>
            <a:xfrm rot="6548008">
              <a:off x="1670890" y="5967469"/>
              <a:ext cx="515957" cy="86298"/>
              <a:chOff x="572877" y="1222872"/>
              <a:chExt cx="515957" cy="86298"/>
            </a:xfrm>
          </p:grpSpPr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82782879-71AC-4A7F-A37A-BD4E40A4C0D5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E3FCD70C-1497-4A4F-9085-3365619F57F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76A1EA04-FD27-43E5-934D-782D54CA818C}"/>
                </a:ext>
              </a:extLst>
            </p:cNvPr>
            <p:cNvCxnSpPr/>
            <p:nvPr/>
          </p:nvCxnSpPr>
          <p:spPr>
            <a:xfrm>
              <a:off x="3027803" y="4338810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DD417BE-1535-419E-B6A1-A4D825D4536D}"/>
                </a:ext>
              </a:extLst>
            </p:cNvPr>
            <p:cNvSpPr/>
            <p:nvPr/>
          </p:nvSpPr>
          <p:spPr>
            <a:xfrm>
              <a:off x="857480" y="285153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0684547-A9DC-4692-A402-F09D9F98AA4A}"/>
                </a:ext>
              </a:extLst>
            </p:cNvPr>
            <p:cNvSpPr/>
            <p:nvPr/>
          </p:nvSpPr>
          <p:spPr>
            <a:xfrm>
              <a:off x="2873566" y="285153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3695C53-8F84-4A67-9240-EDACE1886AE5}"/>
                </a:ext>
              </a:extLst>
            </p:cNvPr>
            <p:cNvSpPr/>
            <p:nvPr/>
          </p:nvSpPr>
          <p:spPr>
            <a:xfrm>
              <a:off x="2873566" y="5748968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331CA6F-0D1A-4B77-B3C2-23C1FFC09B61}"/>
                </a:ext>
              </a:extLst>
            </p:cNvPr>
            <p:cNvSpPr/>
            <p:nvPr/>
          </p:nvSpPr>
          <p:spPr>
            <a:xfrm>
              <a:off x="857479" y="5748968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D6071F-037C-4553-BE34-B1FD5A84335C}"/>
                </a:ext>
              </a:extLst>
            </p:cNvPr>
            <p:cNvSpPr/>
            <p:nvPr/>
          </p:nvSpPr>
          <p:spPr>
            <a:xfrm>
              <a:off x="859316" y="2853369"/>
              <a:ext cx="2278656" cy="31489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E985D41C-7CB8-4115-8365-6B424697244C}"/>
                </a:ext>
              </a:extLst>
            </p:cNvPr>
            <p:cNvCxnSpPr/>
            <p:nvPr/>
          </p:nvCxnSpPr>
          <p:spPr>
            <a:xfrm>
              <a:off x="703244" y="4228641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48D4864D-BDA2-4D90-AD52-B2022E2C0DA9}"/>
                </a:ext>
              </a:extLst>
            </p:cNvPr>
            <p:cNvGrpSpPr/>
            <p:nvPr/>
          </p:nvGrpSpPr>
          <p:grpSpPr>
            <a:xfrm rot="6548008">
              <a:off x="1826963" y="2818481"/>
              <a:ext cx="515957" cy="86298"/>
              <a:chOff x="572877" y="1222872"/>
              <a:chExt cx="515957" cy="86298"/>
            </a:xfrm>
          </p:grpSpPr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B2D1ED68-74D4-4072-B22C-770B55EFE12B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EC289857-B6BD-4D11-9A13-D530E358FFD1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3EA8A47E-9AE9-435D-A3B6-93F8ED82CC72}"/>
              </a:ext>
            </a:extLst>
          </p:cNvPr>
          <p:cNvSpPr txBox="1"/>
          <p:nvPr/>
        </p:nvSpPr>
        <p:spPr>
          <a:xfrm>
            <a:off x="4559147" y="4349826"/>
            <a:ext cx="338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côtés égaux deux à deux.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80D95733-692E-4AA1-AFC2-14EFF998BB09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730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D252EF4-0CAD-46B7-BB7F-E2523E4E0F4D}"/>
              </a:ext>
            </a:extLst>
          </p:cNvPr>
          <p:cNvSpPr txBox="1"/>
          <p:nvPr/>
        </p:nvSpPr>
        <p:spPr>
          <a:xfrm>
            <a:off x="2097758" y="175976"/>
            <a:ext cx="44341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/>
              <a:t>DONC, UN RECTANGLE, C’EST QUOI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03AB759-B129-4CD3-9CB3-F03C8017D714}"/>
              </a:ext>
            </a:extLst>
          </p:cNvPr>
          <p:cNvSpPr txBox="1"/>
          <p:nvPr/>
        </p:nvSpPr>
        <p:spPr>
          <a:xfrm>
            <a:off x="2775369" y="937315"/>
            <a:ext cx="1883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b="1" dirty="0"/>
              <a:t>UN POLYGONE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E8A0F58D-32B9-4DD0-AF10-739FBBC107F0}"/>
              </a:ext>
            </a:extLst>
          </p:cNvPr>
          <p:cNvCxnSpPr>
            <a:cxnSpLocks/>
          </p:cNvCxnSpPr>
          <p:nvPr/>
        </p:nvCxnSpPr>
        <p:spPr>
          <a:xfrm>
            <a:off x="3654662" y="1404778"/>
            <a:ext cx="0" cy="728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7FA7864C-48DD-4DC1-89AB-D6B8899F4791}"/>
              </a:ext>
            </a:extLst>
          </p:cNvPr>
          <p:cNvSpPr txBox="1"/>
          <p:nvPr/>
        </p:nvSpPr>
        <p:spPr>
          <a:xfrm>
            <a:off x="2584704" y="2243328"/>
            <a:ext cx="24152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b="1" dirty="0"/>
              <a:t>UN QUADRILATERE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213C2304-23AE-45EF-B720-1D241452B5A3}"/>
              </a:ext>
            </a:extLst>
          </p:cNvPr>
          <p:cNvGrpSpPr/>
          <p:nvPr/>
        </p:nvGrpSpPr>
        <p:grpSpPr>
          <a:xfrm>
            <a:off x="5041392" y="1862328"/>
            <a:ext cx="6906768" cy="1075944"/>
            <a:chOff x="5090160" y="2337816"/>
            <a:chExt cx="6906768" cy="1075944"/>
          </a:xfrm>
        </p:grpSpPr>
        <p:pic>
          <p:nvPicPr>
            <p:cNvPr id="12" name="Graphique 11" descr="Avertissement">
              <a:extLst>
                <a:ext uri="{FF2B5EF4-FFF2-40B4-BE49-F238E27FC236}">
                  <a16:creationId xmlns:a16="http://schemas.microsoft.com/office/drawing/2014/main" id="{926E84E1-6178-4B30-B767-B647D0F70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090160" y="2337816"/>
              <a:ext cx="1075944" cy="1075944"/>
            </a:xfrm>
            <a:prstGeom prst="rect">
              <a:avLst/>
            </a:prstGeom>
          </p:spPr>
        </p:pic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3979D03B-C16D-4D96-BDF6-C9E8B0727669}"/>
                </a:ext>
              </a:extLst>
            </p:cNvPr>
            <p:cNvSpPr txBox="1"/>
            <p:nvPr/>
          </p:nvSpPr>
          <p:spPr>
            <a:xfrm>
              <a:off x="6205728" y="2670048"/>
              <a:ext cx="5791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00" b="1" dirty="0">
                  <a:solidFill>
                    <a:srgbClr val="FF0000"/>
                  </a:solidFill>
                </a:rPr>
                <a:t>CE N’EST PAS N’IMPORTE QUEL QUADRILATERE !</a:t>
              </a:r>
            </a:p>
          </p:txBody>
        </p:sp>
      </p:grp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F4184760-4DE2-4585-A130-3DE73D0B6755}"/>
              </a:ext>
            </a:extLst>
          </p:cNvPr>
          <p:cNvCxnSpPr>
            <a:cxnSpLocks/>
          </p:cNvCxnSpPr>
          <p:nvPr/>
        </p:nvCxnSpPr>
        <p:spPr>
          <a:xfrm flipH="1">
            <a:off x="2755392" y="2703226"/>
            <a:ext cx="759062" cy="1112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B34704F6-3387-4B76-9293-FEB48AAE3F49}"/>
              </a:ext>
            </a:extLst>
          </p:cNvPr>
          <p:cNvSpPr txBox="1"/>
          <p:nvPr/>
        </p:nvSpPr>
        <p:spPr>
          <a:xfrm>
            <a:off x="743712" y="3828288"/>
            <a:ext cx="2414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>
                <a:solidFill>
                  <a:srgbClr val="FF0000"/>
                </a:solidFill>
              </a:rPr>
              <a:t>4 ANGLES DROITS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D32A294D-92F2-4E87-A1E5-99435DF7E301}"/>
              </a:ext>
            </a:extLst>
          </p:cNvPr>
          <p:cNvCxnSpPr>
            <a:cxnSpLocks/>
          </p:cNvCxnSpPr>
          <p:nvPr/>
        </p:nvCxnSpPr>
        <p:spPr>
          <a:xfrm>
            <a:off x="4203302" y="2672746"/>
            <a:ext cx="917338" cy="1131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037936C9-9629-478A-9AF7-A243ED1A100B}"/>
              </a:ext>
            </a:extLst>
          </p:cNvPr>
          <p:cNvSpPr txBox="1"/>
          <p:nvPr/>
        </p:nvSpPr>
        <p:spPr>
          <a:xfrm>
            <a:off x="4492752" y="3834384"/>
            <a:ext cx="4126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>
                <a:solidFill>
                  <a:srgbClr val="FF0000"/>
                </a:solidFill>
              </a:rPr>
              <a:t>4 COTES EGAUX DEUX A DEUX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4195B7-3AFB-4115-88A4-DFF7F9FB6461}"/>
              </a:ext>
            </a:extLst>
          </p:cNvPr>
          <p:cNvSpPr/>
          <p:nvPr/>
        </p:nvSpPr>
        <p:spPr>
          <a:xfrm>
            <a:off x="1738315" y="4604903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9EBBFCE-1CF0-4555-9A9D-18B81FCA64D8}"/>
              </a:ext>
            </a:extLst>
          </p:cNvPr>
          <p:cNvSpPr/>
          <p:nvPr/>
        </p:nvSpPr>
        <p:spPr>
          <a:xfrm>
            <a:off x="6773611" y="4604903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97CDCCE-805E-4FE6-9E4F-71D6903B7470}"/>
              </a:ext>
            </a:extLst>
          </p:cNvPr>
          <p:cNvSpPr/>
          <p:nvPr/>
        </p:nvSpPr>
        <p:spPr>
          <a:xfrm>
            <a:off x="6737035" y="5677799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BF0A926-585A-4D28-AF04-EE4895303C73}"/>
              </a:ext>
            </a:extLst>
          </p:cNvPr>
          <p:cNvSpPr/>
          <p:nvPr/>
        </p:nvSpPr>
        <p:spPr>
          <a:xfrm>
            <a:off x="1738315" y="5677799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AEA95-4EA2-46B1-BAC4-F01C60DDCD3F}"/>
              </a:ext>
            </a:extLst>
          </p:cNvPr>
          <p:cNvSpPr/>
          <p:nvPr/>
        </p:nvSpPr>
        <p:spPr>
          <a:xfrm>
            <a:off x="1755648" y="4632960"/>
            <a:ext cx="5266944" cy="1292352"/>
          </a:xfrm>
          <a:prstGeom prst="rect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E11A4B5A-5AD9-4F8C-8897-886978BB2F85}"/>
              </a:ext>
            </a:extLst>
          </p:cNvPr>
          <p:cNvGrpSpPr/>
          <p:nvPr/>
        </p:nvGrpSpPr>
        <p:grpSpPr>
          <a:xfrm>
            <a:off x="1719072" y="4428057"/>
            <a:ext cx="5303520" cy="387783"/>
            <a:chOff x="1719072" y="4952313"/>
            <a:chExt cx="5303520" cy="387783"/>
          </a:xfrm>
        </p:grpSpPr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096886DE-286C-47C6-BE18-4A2EB4D7046E}"/>
                </a:ext>
              </a:extLst>
            </p:cNvPr>
            <p:cNvCxnSpPr/>
            <p:nvPr/>
          </p:nvCxnSpPr>
          <p:spPr>
            <a:xfrm>
              <a:off x="1719072" y="5157216"/>
              <a:ext cx="5303520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73910C8A-54B9-4871-B22E-207B45F7E076}"/>
                </a:ext>
              </a:extLst>
            </p:cNvPr>
            <p:cNvCxnSpPr>
              <a:cxnSpLocks/>
            </p:cNvCxnSpPr>
            <p:nvPr/>
          </p:nvCxnSpPr>
          <p:spPr>
            <a:xfrm>
              <a:off x="3940678" y="498279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20ED4B71-E21A-45CF-A5E4-F90FBB34321C}"/>
                </a:ext>
              </a:extLst>
            </p:cNvPr>
            <p:cNvCxnSpPr>
              <a:cxnSpLocks/>
            </p:cNvCxnSpPr>
            <p:nvPr/>
          </p:nvCxnSpPr>
          <p:spPr>
            <a:xfrm>
              <a:off x="4032118" y="495231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06CD27F3-277D-4C8E-97C2-75C40323F0D0}"/>
              </a:ext>
            </a:extLst>
          </p:cNvPr>
          <p:cNvGrpSpPr/>
          <p:nvPr/>
        </p:nvGrpSpPr>
        <p:grpSpPr>
          <a:xfrm>
            <a:off x="1725168" y="5714313"/>
            <a:ext cx="5303520" cy="387783"/>
            <a:chOff x="1719072" y="4952313"/>
            <a:chExt cx="5303520" cy="387783"/>
          </a:xfrm>
        </p:grpSpPr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5E296866-7CD1-4FE7-9BF2-963764B8EED6}"/>
                </a:ext>
              </a:extLst>
            </p:cNvPr>
            <p:cNvCxnSpPr/>
            <p:nvPr/>
          </p:nvCxnSpPr>
          <p:spPr>
            <a:xfrm>
              <a:off x="1719072" y="5157216"/>
              <a:ext cx="5303520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C504626C-993F-44E9-B827-ED1EED3C6840}"/>
                </a:ext>
              </a:extLst>
            </p:cNvPr>
            <p:cNvCxnSpPr>
              <a:cxnSpLocks/>
            </p:cNvCxnSpPr>
            <p:nvPr/>
          </p:nvCxnSpPr>
          <p:spPr>
            <a:xfrm>
              <a:off x="3940678" y="498279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6FFEFBFD-1675-4A6D-9798-AB53B7A49E8E}"/>
                </a:ext>
              </a:extLst>
            </p:cNvPr>
            <p:cNvCxnSpPr>
              <a:cxnSpLocks/>
            </p:cNvCxnSpPr>
            <p:nvPr/>
          </p:nvCxnSpPr>
          <p:spPr>
            <a:xfrm>
              <a:off x="4032118" y="495231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374C21FD-02AB-4C4C-9D28-ACEAC91B9DAD}"/>
              </a:ext>
            </a:extLst>
          </p:cNvPr>
          <p:cNvGrpSpPr/>
          <p:nvPr/>
        </p:nvGrpSpPr>
        <p:grpSpPr>
          <a:xfrm>
            <a:off x="1610990" y="4608576"/>
            <a:ext cx="315346" cy="1304544"/>
            <a:chOff x="1598798" y="5169408"/>
            <a:chExt cx="315346" cy="1304544"/>
          </a:xfrm>
        </p:grpSpPr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4DCCD268-5B02-4557-B8FB-9484702FE438}"/>
                </a:ext>
              </a:extLst>
            </p:cNvPr>
            <p:cNvCxnSpPr/>
            <p:nvPr/>
          </p:nvCxnSpPr>
          <p:spPr>
            <a:xfrm>
              <a:off x="1743456" y="5169408"/>
              <a:ext cx="0" cy="130454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0B1F59C7-6B94-47A0-A0A7-1BCBC8A364A0}"/>
                </a:ext>
              </a:extLst>
            </p:cNvPr>
            <p:cNvCxnSpPr>
              <a:cxnSpLocks/>
            </p:cNvCxnSpPr>
            <p:nvPr/>
          </p:nvCxnSpPr>
          <p:spPr>
            <a:xfrm>
              <a:off x="1598798" y="5462016"/>
              <a:ext cx="315346" cy="4754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351633FC-CEED-4659-9155-5B98492AED86}"/>
              </a:ext>
            </a:extLst>
          </p:cNvPr>
          <p:cNvGrpSpPr/>
          <p:nvPr/>
        </p:nvGrpSpPr>
        <p:grpSpPr>
          <a:xfrm>
            <a:off x="6871838" y="4626864"/>
            <a:ext cx="315346" cy="1304544"/>
            <a:chOff x="1598798" y="5169408"/>
            <a:chExt cx="315346" cy="1304544"/>
          </a:xfrm>
        </p:grpSpPr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991CADA8-F168-4519-9EFD-1FBE03C4474D}"/>
                </a:ext>
              </a:extLst>
            </p:cNvPr>
            <p:cNvCxnSpPr/>
            <p:nvPr/>
          </p:nvCxnSpPr>
          <p:spPr>
            <a:xfrm>
              <a:off x="1743456" y="5169408"/>
              <a:ext cx="0" cy="130454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3E281694-DDCF-455F-9D6C-D909AAF24672}"/>
                </a:ext>
              </a:extLst>
            </p:cNvPr>
            <p:cNvCxnSpPr>
              <a:cxnSpLocks/>
            </p:cNvCxnSpPr>
            <p:nvPr/>
          </p:nvCxnSpPr>
          <p:spPr>
            <a:xfrm>
              <a:off x="1598798" y="5462016"/>
              <a:ext cx="315346" cy="4754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0D3548F1-49FC-4FE8-B35F-41B727D74693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346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7" grpId="0"/>
      <p:bldP spid="20" grpId="0"/>
      <p:bldP spid="22" grpId="0" animBg="1"/>
      <p:bldP spid="23" grpId="0" animBg="1"/>
      <p:bldP spid="24" grpId="0" animBg="1"/>
      <p:bldP spid="25" grpId="0" animBg="1"/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545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ABCD tel que AB = 6 cm et BC = 2 cm.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7629" y="231208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27614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cm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8935EC4-04F3-42FA-A11D-F20EFFC5731A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676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33D9C6A-01D2-4AF8-ADA7-04141A8D3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38247"/>
              </p:ext>
            </p:extLst>
          </p:nvPr>
        </p:nvGraphicFramePr>
        <p:xfrm>
          <a:off x="429658" y="644915"/>
          <a:ext cx="11149070" cy="594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3942">
                  <a:extLst>
                    <a:ext uri="{9D8B030D-6E8A-4147-A177-3AD203B41FA5}">
                      <a16:colId xmlns:a16="http://schemas.microsoft.com/office/drawing/2014/main" val="1896331922"/>
                    </a:ext>
                  </a:extLst>
                </a:gridCol>
                <a:gridCol w="5635128">
                  <a:extLst>
                    <a:ext uri="{9D8B030D-6E8A-4147-A177-3AD203B41FA5}">
                      <a16:colId xmlns:a16="http://schemas.microsoft.com/office/drawing/2014/main" val="1183773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POLYGONES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NON POLYGONES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816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9512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9E3569A6-C14C-4684-AC4E-686CFD3A3758}"/>
              </a:ext>
            </a:extLst>
          </p:cNvPr>
          <p:cNvSpPr txBox="1"/>
          <p:nvPr/>
        </p:nvSpPr>
        <p:spPr>
          <a:xfrm>
            <a:off x="1751397" y="286439"/>
            <a:ext cx="421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Classe ces figures: sont-ce des polygones ?</a:t>
            </a:r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B3196EB9-C61C-429C-BAB5-3CDD83606E2B}"/>
              </a:ext>
            </a:extLst>
          </p:cNvPr>
          <p:cNvSpPr/>
          <p:nvPr/>
        </p:nvSpPr>
        <p:spPr>
          <a:xfrm>
            <a:off x="773471" y="1369097"/>
            <a:ext cx="1888176" cy="108065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278FF8-DD3F-424D-A9E1-7DA4D512B578}"/>
              </a:ext>
            </a:extLst>
          </p:cNvPr>
          <p:cNvSpPr/>
          <p:nvPr/>
        </p:nvSpPr>
        <p:spPr>
          <a:xfrm>
            <a:off x="1079653" y="3216926"/>
            <a:ext cx="1938969" cy="9254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0544A9E2-0A27-4A57-99DA-D3FB97E2CAA7}"/>
              </a:ext>
            </a:extLst>
          </p:cNvPr>
          <p:cNvSpPr/>
          <p:nvPr/>
        </p:nvSpPr>
        <p:spPr>
          <a:xfrm>
            <a:off x="2974556" y="1046602"/>
            <a:ext cx="1652530" cy="246777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Étoile : 5 branches 9">
            <a:extLst>
              <a:ext uri="{FF2B5EF4-FFF2-40B4-BE49-F238E27FC236}">
                <a16:creationId xmlns:a16="http://schemas.microsoft.com/office/drawing/2014/main" id="{14F822A9-569D-426B-BA72-B0F6EC97E345}"/>
              </a:ext>
            </a:extLst>
          </p:cNvPr>
          <p:cNvSpPr/>
          <p:nvPr/>
        </p:nvSpPr>
        <p:spPr>
          <a:xfrm>
            <a:off x="3977090" y="2820317"/>
            <a:ext cx="1905918" cy="1619479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25CF30C-9AB8-4DE3-989F-012D9E8BD996}"/>
              </a:ext>
            </a:extLst>
          </p:cNvPr>
          <p:cNvSpPr/>
          <p:nvPr/>
        </p:nvSpPr>
        <p:spPr>
          <a:xfrm>
            <a:off x="6499952" y="2853369"/>
            <a:ext cx="1564395" cy="193896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DF1BE63-5788-468D-A60A-2D26BC9C58AF}"/>
              </a:ext>
            </a:extLst>
          </p:cNvPr>
          <p:cNvSpPr/>
          <p:nvPr/>
        </p:nvSpPr>
        <p:spPr>
          <a:xfrm>
            <a:off x="8571122" y="2721167"/>
            <a:ext cx="1586429" cy="1311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3" name="Pentagone 12">
            <a:extLst>
              <a:ext uri="{FF2B5EF4-FFF2-40B4-BE49-F238E27FC236}">
                <a16:creationId xmlns:a16="http://schemas.microsoft.com/office/drawing/2014/main" id="{6AD75293-A56D-419A-9093-F1C18445FD38}"/>
              </a:ext>
            </a:extLst>
          </p:cNvPr>
          <p:cNvSpPr/>
          <p:nvPr/>
        </p:nvSpPr>
        <p:spPr>
          <a:xfrm>
            <a:off x="716097" y="4527932"/>
            <a:ext cx="1883885" cy="1619479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FA116C68-1CA1-4A7B-BE10-90F4A6CD5121}"/>
              </a:ext>
            </a:extLst>
          </p:cNvPr>
          <p:cNvSpPr/>
          <p:nvPr/>
        </p:nvSpPr>
        <p:spPr>
          <a:xfrm>
            <a:off x="3106756" y="4990641"/>
            <a:ext cx="1178805" cy="1156771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6" name="Larme 15">
            <a:extLst>
              <a:ext uri="{FF2B5EF4-FFF2-40B4-BE49-F238E27FC236}">
                <a16:creationId xmlns:a16="http://schemas.microsoft.com/office/drawing/2014/main" id="{69B0BF40-A2AF-4A8C-BAFE-1294BD0A73F8}"/>
              </a:ext>
            </a:extLst>
          </p:cNvPr>
          <p:cNvSpPr/>
          <p:nvPr/>
        </p:nvSpPr>
        <p:spPr>
          <a:xfrm>
            <a:off x="6444867" y="1344058"/>
            <a:ext cx="1112703" cy="1322024"/>
          </a:xfrm>
          <a:prstGeom prst="teardrop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7" name="Organigramme : Bande perforée 16">
            <a:extLst>
              <a:ext uri="{FF2B5EF4-FFF2-40B4-BE49-F238E27FC236}">
                <a16:creationId xmlns:a16="http://schemas.microsoft.com/office/drawing/2014/main" id="{1CEB9F76-DECB-4AD6-BC0D-56604E7EA5E9}"/>
              </a:ext>
            </a:extLst>
          </p:cNvPr>
          <p:cNvSpPr/>
          <p:nvPr/>
        </p:nvSpPr>
        <p:spPr>
          <a:xfrm>
            <a:off x="8020280" y="1255922"/>
            <a:ext cx="1520327" cy="1002535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C50EF9FA-A225-4511-B4C3-F3783FB6A877}"/>
              </a:ext>
            </a:extLst>
          </p:cNvPr>
          <p:cNvGrpSpPr/>
          <p:nvPr/>
        </p:nvGrpSpPr>
        <p:grpSpPr>
          <a:xfrm>
            <a:off x="9904164" y="1090669"/>
            <a:ext cx="1366092" cy="1432193"/>
            <a:chOff x="9904164" y="1090669"/>
            <a:chExt cx="1366092" cy="1432193"/>
          </a:xfrm>
        </p:grpSpPr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9C9B4C42-F561-440B-901D-74D3FF2813A6}"/>
                </a:ext>
              </a:extLst>
            </p:cNvPr>
            <p:cNvGrpSpPr/>
            <p:nvPr/>
          </p:nvGrpSpPr>
          <p:grpSpPr>
            <a:xfrm>
              <a:off x="9904164" y="1090669"/>
              <a:ext cx="1366092" cy="1432193"/>
              <a:chOff x="8449937" y="473725"/>
              <a:chExt cx="1366092" cy="1432193"/>
            </a:xfrm>
          </p:grpSpPr>
          <p:cxnSp>
            <p:nvCxnSpPr>
              <p:cNvPr id="20" name="Connecteur droit 19">
                <a:extLst>
                  <a:ext uri="{FF2B5EF4-FFF2-40B4-BE49-F238E27FC236}">
                    <a16:creationId xmlns:a16="http://schemas.microsoft.com/office/drawing/2014/main" id="{8A014E74-EAC9-4620-B3C9-28969A26EBF5}"/>
                  </a:ext>
                </a:extLst>
              </p:cNvPr>
              <p:cNvCxnSpPr/>
              <p:nvPr/>
            </p:nvCxnSpPr>
            <p:spPr>
              <a:xfrm>
                <a:off x="8449937" y="738130"/>
                <a:ext cx="407624" cy="11677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E424FA1B-C81E-4855-9365-95A2775DFAE6}"/>
                  </a:ext>
                </a:extLst>
              </p:cNvPr>
              <p:cNvCxnSpPr/>
              <p:nvPr/>
            </p:nvCxnSpPr>
            <p:spPr>
              <a:xfrm flipV="1">
                <a:off x="8460954" y="484742"/>
                <a:ext cx="1355075" cy="2533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32EF2C1D-59DA-45D3-99B0-C4DDDDCDBE80}"/>
                  </a:ext>
                </a:extLst>
              </p:cNvPr>
              <p:cNvCxnSpPr/>
              <p:nvPr/>
            </p:nvCxnSpPr>
            <p:spPr>
              <a:xfrm flipH="1">
                <a:off x="9177051" y="473725"/>
                <a:ext cx="627961" cy="107965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0572E22E-64E0-4B1E-9E02-E71CAED5251C}"/>
                </a:ext>
              </a:extLst>
            </p:cNvPr>
            <p:cNvSpPr txBox="1"/>
            <p:nvPr/>
          </p:nvSpPr>
          <p:spPr>
            <a:xfrm>
              <a:off x="10410940" y="1498294"/>
              <a:ext cx="319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D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3F27BEB7-BDFF-444F-94D5-D41A5989563A}"/>
              </a:ext>
            </a:extLst>
          </p:cNvPr>
          <p:cNvGrpSpPr/>
          <p:nvPr/>
        </p:nvGrpSpPr>
        <p:grpSpPr>
          <a:xfrm>
            <a:off x="7810959" y="4450814"/>
            <a:ext cx="1883884" cy="1916935"/>
            <a:chOff x="7810959" y="4450814"/>
            <a:chExt cx="1883884" cy="1916935"/>
          </a:xfrm>
        </p:grpSpPr>
        <p:sp>
          <p:nvSpPr>
            <p:cNvPr id="14" name="Arc partiel 13">
              <a:extLst>
                <a:ext uri="{FF2B5EF4-FFF2-40B4-BE49-F238E27FC236}">
                  <a16:creationId xmlns:a16="http://schemas.microsoft.com/office/drawing/2014/main" id="{ABA03F1C-09D9-41A3-84A3-FBD599632184}"/>
                </a:ext>
              </a:extLst>
            </p:cNvPr>
            <p:cNvSpPr/>
            <p:nvPr/>
          </p:nvSpPr>
          <p:spPr>
            <a:xfrm>
              <a:off x="7810959" y="4450814"/>
              <a:ext cx="1883884" cy="1916935"/>
            </a:xfrm>
            <a:prstGeom prst="pie">
              <a:avLst>
                <a:gd name="adj1" fmla="val 0"/>
                <a:gd name="adj2" fmla="val 1808285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039554D1-4D30-479A-A57F-1C1D739B6150}"/>
                </a:ext>
              </a:extLst>
            </p:cNvPr>
            <p:cNvSpPr txBox="1"/>
            <p:nvPr/>
          </p:nvSpPr>
          <p:spPr>
            <a:xfrm>
              <a:off x="8172680" y="5374396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L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10CAA1C3-5695-4E9D-A5AA-525126CD4EE6}"/>
              </a:ext>
            </a:extLst>
          </p:cNvPr>
          <p:cNvGrpSpPr/>
          <p:nvPr/>
        </p:nvGrpSpPr>
        <p:grpSpPr>
          <a:xfrm>
            <a:off x="9309254" y="4120309"/>
            <a:ext cx="2082188" cy="2093205"/>
            <a:chOff x="9309254" y="4120309"/>
            <a:chExt cx="2082188" cy="2093205"/>
          </a:xfrm>
        </p:grpSpPr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FA2CD32A-CE14-41A2-BB6D-8982168428FE}"/>
                </a:ext>
              </a:extLst>
            </p:cNvPr>
            <p:cNvGrpSpPr/>
            <p:nvPr/>
          </p:nvGrpSpPr>
          <p:grpSpPr>
            <a:xfrm>
              <a:off x="9309254" y="4120309"/>
              <a:ext cx="2082188" cy="2093205"/>
              <a:chOff x="9507557" y="4098275"/>
              <a:chExt cx="2082188" cy="2093205"/>
            </a:xfrm>
          </p:grpSpPr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7179229A-453E-444A-92FB-1342F655ECDC}"/>
                  </a:ext>
                </a:extLst>
              </p:cNvPr>
              <p:cNvCxnSpPr/>
              <p:nvPr/>
            </p:nvCxnSpPr>
            <p:spPr>
              <a:xfrm flipH="1">
                <a:off x="11060935" y="4957591"/>
                <a:ext cx="528810" cy="123388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5002A59F-9559-4D49-825D-3B6C84884B29}"/>
                  </a:ext>
                </a:extLst>
              </p:cNvPr>
              <p:cNvCxnSpPr/>
              <p:nvPr/>
            </p:nvCxnSpPr>
            <p:spPr>
              <a:xfrm flipH="1" flipV="1">
                <a:off x="10609244" y="4098275"/>
                <a:ext cx="980501" cy="85931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91AD9F3A-7E66-45B5-84F1-6DE4FE8E607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507557" y="4098275"/>
                <a:ext cx="1112703" cy="23135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384086AB-7FA2-463D-98F4-07184602A427}"/>
                  </a:ext>
                </a:extLst>
              </p:cNvPr>
              <p:cNvCxnSpPr/>
              <p:nvPr/>
            </p:nvCxnSpPr>
            <p:spPr>
              <a:xfrm>
                <a:off x="9507557" y="4329629"/>
                <a:ext cx="1299990" cy="749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1BEB17B9-0E19-4186-9109-8D6A8D5039ED}"/>
                  </a:ext>
                </a:extLst>
              </p:cNvPr>
              <p:cNvCxnSpPr/>
              <p:nvPr/>
            </p:nvCxnSpPr>
            <p:spPr>
              <a:xfrm flipH="1">
                <a:off x="10631277" y="5089793"/>
                <a:ext cx="176270" cy="90338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FA6CC114-0C6D-4216-BA7F-72A6D0433D96}"/>
                </a:ext>
              </a:extLst>
            </p:cNvPr>
            <p:cNvSpPr txBox="1"/>
            <p:nvPr/>
          </p:nvSpPr>
          <p:spPr>
            <a:xfrm>
              <a:off x="10649640" y="4645447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M</a:t>
              </a:r>
            </a:p>
          </p:txBody>
        </p:sp>
      </p:grpSp>
      <p:sp>
        <p:nvSpPr>
          <p:cNvPr id="44" name="ZoneTexte 43">
            <a:extLst>
              <a:ext uri="{FF2B5EF4-FFF2-40B4-BE49-F238E27FC236}">
                <a16:creationId xmlns:a16="http://schemas.microsoft.com/office/drawing/2014/main" id="{EC2109DC-76A2-4CD7-B346-39727AB737A6}"/>
              </a:ext>
            </a:extLst>
          </p:cNvPr>
          <p:cNvSpPr txBox="1"/>
          <p:nvPr/>
        </p:nvSpPr>
        <p:spPr>
          <a:xfrm>
            <a:off x="10410940" y="143219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1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A2D5BA9-F558-4327-80FF-D4DFBE4A865E}"/>
              </a:ext>
            </a:extLst>
          </p:cNvPr>
          <p:cNvSpPr txBox="1"/>
          <p:nvPr/>
        </p:nvSpPr>
        <p:spPr>
          <a:xfrm>
            <a:off x="6925684" y="6534834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95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23101" y="1995094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665482"/>
            <a:ext cx="3117090" cy="666250"/>
            <a:chOff x="219456" y="3665482"/>
            <a:chExt cx="3117090" cy="66625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01696" y="366548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B9684803-E752-4628-99A7-F56B5C6B1B25}"/>
              </a:ext>
            </a:extLst>
          </p:cNvPr>
          <p:cNvSpPr txBox="1"/>
          <p:nvPr/>
        </p:nvSpPr>
        <p:spPr>
          <a:xfrm>
            <a:off x="5236464" y="376123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5DF13D6-2A68-4174-9755-62CB2756B0C6}"/>
              </a:ext>
            </a:extLst>
          </p:cNvPr>
          <p:cNvSpPr txBox="1"/>
          <p:nvPr/>
        </p:nvSpPr>
        <p:spPr>
          <a:xfrm>
            <a:off x="7431024" y="2761488"/>
            <a:ext cx="149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2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609E5C3-4587-41F4-8935-2D717C51D607}"/>
              </a:ext>
            </a:extLst>
          </p:cNvPr>
          <p:cNvSpPr txBox="1"/>
          <p:nvPr/>
        </p:nvSpPr>
        <p:spPr>
          <a:xfrm>
            <a:off x="3125191" y="335757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B7FAE46-0AE4-4BEE-BE8E-EE5088E5D0EA}"/>
              </a:ext>
            </a:extLst>
          </p:cNvPr>
          <p:cNvSpPr txBox="1"/>
          <p:nvPr/>
        </p:nvSpPr>
        <p:spPr>
          <a:xfrm>
            <a:off x="1743456" y="975360"/>
            <a:ext cx="545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ABCD tel que AB = 6 cm et BC = 2 cm.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C8A9224-EB71-4DE3-813F-8E4A26329905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641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158056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117700" y="337681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726442"/>
            <a:ext cx="3214626" cy="605290"/>
            <a:chOff x="219456" y="3726442"/>
            <a:chExt cx="3214626" cy="60529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99232" y="372644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71D3E1D-0D4F-4FB4-97F9-59CBC3DD5A8D}"/>
              </a:ext>
            </a:extLst>
          </p:cNvPr>
          <p:cNvCxnSpPr>
            <a:cxnSpLocks/>
          </p:cNvCxnSpPr>
          <p:nvPr/>
        </p:nvCxnSpPr>
        <p:spPr>
          <a:xfrm flipV="1">
            <a:off x="3535680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F83E3A4B-C604-4C67-8161-22AB3DD264B6}"/>
              </a:ext>
            </a:extLst>
          </p:cNvPr>
          <p:cNvSpPr txBox="1"/>
          <p:nvPr/>
        </p:nvSpPr>
        <p:spPr>
          <a:xfrm>
            <a:off x="5236464" y="382219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4FA99E5-55B0-4EAF-BBE4-4A2AA48E3051}"/>
              </a:ext>
            </a:extLst>
          </p:cNvPr>
          <p:cNvSpPr txBox="1"/>
          <p:nvPr/>
        </p:nvSpPr>
        <p:spPr>
          <a:xfrm>
            <a:off x="7504176" y="273710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382AB46-84BA-47B3-B2A8-6F58140F8D2F}"/>
              </a:ext>
            </a:extLst>
          </p:cNvPr>
          <p:cNvSpPr txBox="1"/>
          <p:nvPr/>
        </p:nvSpPr>
        <p:spPr>
          <a:xfrm>
            <a:off x="2822448" y="267614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cm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CA1A845-D822-4358-A9F6-79FE38F4A101}"/>
              </a:ext>
            </a:extLst>
          </p:cNvPr>
          <p:cNvSpPr txBox="1"/>
          <p:nvPr/>
        </p:nvSpPr>
        <p:spPr>
          <a:xfrm>
            <a:off x="1743456" y="975360"/>
            <a:ext cx="545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ABCD tel que AB = 6 cm et BC = 2 cm.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4730251-A697-4DF1-AAB9-3DBE29A0EF4D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640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303F641-30FD-4C0D-90BD-6D86C8AA6245}"/>
              </a:ext>
            </a:extLst>
          </p:cNvPr>
          <p:cNvSpPr/>
          <p:nvPr/>
        </p:nvSpPr>
        <p:spPr>
          <a:xfrm>
            <a:off x="7199376" y="2383536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B9D3563-D09D-4072-AEE5-D297940B2C50}"/>
              </a:ext>
            </a:extLst>
          </p:cNvPr>
          <p:cNvSpPr/>
          <p:nvPr/>
        </p:nvSpPr>
        <p:spPr>
          <a:xfrm>
            <a:off x="7187184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EE959A-D7D3-48DF-B0D3-A85408E0F353}"/>
              </a:ext>
            </a:extLst>
          </p:cNvPr>
          <p:cNvSpPr/>
          <p:nvPr/>
        </p:nvSpPr>
        <p:spPr>
          <a:xfrm>
            <a:off x="3517392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209ED4-C411-43CB-9728-A7009E405542}"/>
              </a:ext>
            </a:extLst>
          </p:cNvPr>
          <p:cNvSpPr/>
          <p:nvPr/>
        </p:nvSpPr>
        <p:spPr>
          <a:xfrm>
            <a:off x="3523488" y="238963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190558" y="343160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9F59034-0A63-42FA-AAFA-CDAB98469E0D}"/>
              </a:ext>
            </a:extLst>
          </p:cNvPr>
          <p:cNvCxnSpPr>
            <a:cxnSpLocks/>
          </p:cNvCxnSpPr>
          <p:nvPr/>
        </p:nvCxnSpPr>
        <p:spPr>
          <a:xfrm flipV="1">
            <a:off x="3523488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6EA4AF8F-F3C9-4E87-9B41-37E6F7FC4799}"/>
              </a:ext>
            </a:extLst>
          </p:cNvPr>
          <p:cNvSpPr txBox="1"/>
          <p:nvPr/>
        </p:nvSpPr>
        <p:spPr>
          <a:xfrm>
            <a:off x="1743456" y="975360"/>
            <a:ext cx="545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ABCD tel que AB = 6 cm et BC = 2 cm.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D5B25B8-FEA0-4569-9DF8-7101854FD78A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74937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533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EFGH tel que EF = 7 cm et FG = 5 cm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7629" y="231208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27614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1BAED5F-349C-419E-B0F2-E325FD0835E2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213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23101" y="1995094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665482"/>
            <a:ext cx="3117090" cy="666250"/>
            <a:chOff x="219456" y="3665482"/>
            <a:chExt cx="3117090" cy="66625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01696" y="366548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B9684803-E752-4628-99A7-F56B5C6B1B25}"/>
              </a:ext>
            </a:extLst>
          </p:cNvPr>
          <p:cNvSpPr txBox="1"/>
          <p:nvPr/>
        </p:nvSpPr>
        <p:spPr>
          <a:xfrm>
            <a:off x="5236464" y="376123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5DF13D6-2A68-4174-9755-62CB2756B0C6}"/>
              </a:ext>
            </a:extLst>
          </p:cNvPr>
          <p:cNvSpPr txBox="1"/>
          <p:nvPr/>
        </p:nvSpPr>
        <p:spPr>
          <a:xfrm>
            <a:off x="7431024" y="2761488"/>
            <a:ext cx="149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5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609E5C3-4587-41F4-8935-2D717C51D607}"/>
              </a:ext>
            </a:extLst>
          </p:cNvPr>
          <p:cNvSpPr txBox="1"/>
          <p:nvPr/>
        </p:nvSpPr>
        <p:spPr>
          <a:xfrm>
            <a:off x="2849770" y="335757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E8DAA44-2C82-412A-B07A-B0625F4ED689}"/>
              </a:ext>
            </a:extLst>
          </p:cNvPr>
          <p:cNvSpPr txBox="1"/>
          <p:nvPr/>
        </p:nvSpPr>
        <p:spPr>
          <a:xfrm>
            <a:off x="1743456" y="975360"/>
            <a:ext cx="533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EFGH tel que EF = 7 cm et FG = 5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B72BE84F-DF39-451A-80CF-E12FC3E51575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145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158056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084649" y="342088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726442"/>
            <a:ext cx="3214626" cy="605290"/>
            <a:chOff x="219456" y="3726442"/>
            <a:chExt cx="3214626" cy="60529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99232" y="372644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71D3E1D-0D4F-4FB4-97F9-59CBC3DD5A8D}"/>
              </a:ext>
            </a:extLst>
          </p:cNvPr>
          <p:cNvCxnSpPr>
            <a:cxnSpLocks/>
          </p:cNvCxnSpPr>
          <p:nvPr/>
        </p:nvCxnSpPr>
        <p:spPr>
          <a:xfrm flipV="1">
            <a:off x="3535680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F83E3A4B-C604-4C67-8161-22AB3DD264B6}"/>
              </a:ext>
            </a:extLst>
          </p:cNvPr>
          <p:cNvSpPr txBox="1"/>
          <p:nvPr/>
        </p:nvSpPr>
        <p:spPr>
          <a:xfrm>
            <a:off x="5236464" y="3822192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4FA99E5-55B0-4EAF-BBE4-4A2AA48E3051}"/>
              </a:ext>
            </a:extLst>
          </p:cNvPr>
          <p:cNvSpPr txBox="1"/>
          <p:nvPr/>
        </p:nvSpPr>
        <p:spPr>
          <a:xfrm>
            <a:off x="7504176" y="273710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382AB46-84BA-47B3-B2A8-6F58140F8D2F}"/>
              </a:ext>
            </a:extLst>
          </p:cNvPr>
          <p:cNvSpPr txBox="1"/>
          <p:nvPr/>
        </p:nvSpPr>
        <p:spPr>
          <a:xfrm>
            <a:off x="2822448" y="267614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B9A01F1-B712-4104-A90A-3E8A2C9932B7}"/>
              </a:ext>
            </a:extLst>
          </p:cNvPr>
          <p:cNvSpPr txBox="1"/>
          <p:nvPr/>
        </p:nvSpPr>
        <p:spPr>
          <a:xfrm>
            <a:off x="1743456" y="975360"/>
            <a:ext cx="533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EFGH tel que EF = 7 cm et FG = 5 cm</a:t>
            </a:r>
          </a:p>
        </p:txBody>
      </p:sp>
    </p:spTree>
    <p:extLst>
      <p:ext uri="{BB962C8B-B14F-4D97-AF65-F5344CB8AC3E}">
        <p14:creationId xmlns:p14="http://schemas.microsoft.com/office/powerpoint/2010/main" val="14644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303F641-30FD-4C0D-90BD-6D86C8AA6245}"/>
              </a:ext>
            </a:extLst>
          </p:cNvPr>
          <p:cNvSpPr/>
          <p:nvPr/>
        </p:nvSpPr>
        <p:spPr>
          <a:xfrm>
            <a:off x="7199376" y="2383536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B9D3563-D09D-4072-AEE5-D297940B2C50}"/>
              </a:ext>
            </a:extLst>
          </p:cNvPr>
          <p:cNvSpPr/>
          <p:nvPr/>
        </p:nvSpPr>
        <p:spPr>
          <a:xfrm>
            <a:off x="7187184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EE959A-D7D3-48DF-B0D3-A85408E0F353}"/>
              </a:ext>
            </a:extLst>
          </p:cNvPr>
          <p:cNvSpPr/>
          <p:nvPr/>
        </p:nvSpPr>
        <p:spPr>
          <a:xfrm>
            <a:off x="3517392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209ED4-C411-43CB-9728-A7009E405542}"/>
              </a:ext>
            </a:extLst>
          </p:cNvPr>
          <p:cNvSpPr/>
          <p:nvPr/>
        </p:nvSpPr>
        <p:spPr>
          <a:xfrm>
            <a:off x="3523488" y="238963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190558" y="343160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9F59034-0A63-42FA-AAFA-CDAB98469E0D}"/>
              </a:ext>
            </a:extLst>
          </p:cNvPr>
          <p:cNvCxnSpPr>
            <a:cxnSpLocks/>
          </p:cNvCxnSpPr>
          <p:nvPr/>
        </p:nvCxnSpPr>
        <p:spPr>
          <a:xfrm flipV="1">
            <a:off x="3523488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539B9CF1-AE44-4D8C-8F54-8B43BA12CB00}"/>
              </a:ext>
            </a:extLst>
          </p:cNvPr>
          <p:cNvSpPr txBox="1"/>
          <p:nvPr/>
        </p:nvSpPr>
        <p:spPr>
          <a:xfrm>
            <a:off x="1743456" y="975360"/>
            <a:ext cx="533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EFGH tel que EF = 7 cm et FG = 5 cm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872B760-CCBF-4367-9C52-19B2C1342569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42947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5409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RSTU tel que RS = 10 cm et ST = 3 cm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7629" y="231208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1084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27614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cm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FFA7BA9-678A-4772-B7D6-CDAF9408EC98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441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1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23101" y="1995094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4880472" y="1889760"/>
            <a:ext cx="962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665482"/>
            <a:ext cx="3117090" cy="666250"/>
            <a:chOff x="219456" y="3665482"/>
            <a:chExt cx="3117090" cy="66625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01696" y="366548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B9684803-E752-4628-99A7-F56B5C6B1B25}"/>
              </a:ext>
            </a:extLst>
          </p:cNvPr>
          <p:cNvSpPr txBox="1"/>
          <p:nvPr/>
        </p:nvSpPr>
        <p:spPr>
          <a:xfrm>
            <a:off x="5236464" y="3761232"/>
            <a:ext cx="844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 cm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5DF13D6-2A68-4174-9755-62CB2756B0C6}"/>
              </a:ext>
            </a:extLst>
          </p:cNvPr>
          <p:cNvSpPr txBox="1"/>
          <p:nvPr/>
        </p:nvSpPr>
        <p:spPr>
          <a:xfrm>
            <a:off x="7431024" y="2761488"/>
            <a:ext cx="149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3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609E5C3-4587-41F4-8935-2D717C51D607}"/>
              </a:ext>
            </a:extLst>
          </p:cNvPr>
          <p:cNvSpPr txBox="1"/>
          <p:nvPr/>
        </p:nvSpPr>
        <p:spPr>
          <a:xfrm>
            <a:off x="2849770" y="335757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E20273F-E4D0-4B65-A5C3-FF4760C95896}"/>
              </a:ext>
            </a:extLst>
          </p:cNvPr>
          <p:cNvSpPr txBox="1"/>
          <p:nvPr/>
        </p:nvSpPr>
        <p:spPr>
          <a:xfrm>
            <a:off x="1743456" y="975360"/>
            <a:ext cx="5409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RSTU tel que RS = 10 cm et ST = 3 cm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C328633-1763-4CC7-AC5B-C1E080531627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616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158056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974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187547" y="195938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485888" y="3742944"/>
            <a:ext cx="3066696" cy="728996"/>
            <a:chOff x="7491984" y="1091184"/>
            <a:chExt cx="3066696" cy="728996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1984" y="1091184"/>
              <a:ext cx="347472" cy="3596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084649" y="342088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885760-93B3-4492-A7E5-C89AE8BAF410}"/>
              </a:ext>
            </a:extLst>
          </p:cNvPr>
          <p:cNvGrpSpPr/>
          <p:nvPr/>
        </p:nvGrpSpPr>
        <p:grpSpPr>
          <a:xfrm>
            <a:off x="219456" y="3726442"/>
            <a:ext cx="3214626" cy="605290"/>
            <a:chOff x="219456" y="3726442"/>
            <a:chExt cx="3214626" cy="60529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D5F1FB0-9CC9-4D42-BE46-B836DA7A3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99232" y="3726442"/>
              <a:ext cx="434850" cy="2969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DEC8C6-D9E4-4132-A49C-DA4B16675537}"/>
                </a:ext>
              </a:extLst>
            </p:cNvPr>
            <p:cNvSpPr txBox="1"/>
            <p:nvPr/>
          </p:nvSpPr>
          <p:spPr>
            <a:xfrm>
              <a:off x="219456" y="3962400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71D3E1D-0D4F-4FB4-97F9-59CBC3DD5A8D}"/>
              </a:ext>
            </a:extLst>
          </p:cNvPr>
          <p:cNvCxnSpPr>
            <a:cxnSpLocks/>
          </p:cNvCxnSpPr>
          <p:nvPr/>
        </p:nvCxnSpPr>
        <p:spPr>
          <a:xfrm flipV="1">
            <a:off x="3535680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F83E3A4B-C604-4C67-8161-22AB3DD264B6}"/>
              </a:ext>
            </a:extLst>
          </p:cNvPr>
          <p:cNvSpPr txBox="1"/>
          <p:nvPr/>
        </p:nvSpPr>
        <p:spPr>
          <a:xfrm>
            <a:off x="5236464" y="3822192"/>
            <a:ext cx="1087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 cm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4FA99E5-55B0-4EAF-BBE4-4A2AA48E3051}"/>
              </a:ext>
            </a:extLst>
          </p:cNvPr>
          <p:cNvSpPr txBox="1"/>
          <p:nvPr/>
        </p:nvSpPr>
        <p:spPr>
          <a:xfrm>
            <a:off x="7504176" y="273710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382AB46-84BA-47B3-B2A8-6F58140F8D2F}"/>
              </a:ext>
            </a:extLst>
          </p:cNvPr>
          <p:cNvSpPr txBox="1"/>
          <p:nvPr/>
        </p:nvSpPr>
        <p:spPr>
          <a:xfrm>
            <a:off x="2822448" y="267614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cm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E796BC2-A51E-4965-BF23-524FAC0679D6}"/>
              </a:ext>
            </a:extLst>
          </p:cNvPr>
          <p:cNvSpPr txBox="1"/>
          <p:nvPr/>
        </p:nvSpPr>
        <p:spPr>
          <a:xfrm>
            <a:off x="1743456" y="975360"/>
            <a:ext cx="5409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RSTU tel que RS = 10 cm et ST = 3 cm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CD98AD78-707E-424E-9F76-FC314DFAE437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279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E3569A6-C14C-4684-AC4E-686CFD3A3758}"/>
              </a:ext>
            </a:extLst>
          </p:cNvPr>
          <p:cNvSpPr txBox="1"/>
          <p:nvPr/>
        </p:nvSpPr>
        <p:spPr>
          <a:xfrm>
            <a:off x="539542" y="176270"/>
            <a:ext cx="66448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Classe ces polygones en fonction de leurs sommets et de leurs côtés</a:t>
            </a:r>
          </a:p>
          <a:p>
            <a:r>
              <a:rPr lang="fr-FR" b="1" u="sng" dirty="0"/>
              <a:t>CE2: préciser le nom des polygones de 3 et 4 côtés</a:t>
            </a:r>
          </a:p>
          <a:p>
            <a:r>
              <a:rPr lang="fr-FR" b="1" u="sng" dirty="0"/>
              <a:t>CM1: préciser le nom des polygones de 3, 4, 6 et 8 côtés</a:t>
            </a:r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B3196EB9-C61C-429C-BAB5-3CDD83606E2B}"/>
              </a:ext>
            </a:extLst>
          </p:cNvPr>
          <p:cNvSpPr/>
          <p:nvPr/>
        </p:nvSpPr>
        <p:spPr>
          <a:xfrm>
            <a:off x="304725" y="1739142"/>
            <a:ext cx="1888176" cy="1080654"/>
          </a:xfrm>
          <a:prstGeom prst="triangle">
            <a:avLst>
              <a:gd name="adj" fmla="val 3249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278FF8-DD3F-424D-A9E1-7DA4D512B578}"/>
              </a:ext>
            </a:extLst>
          </p:cNvPr>
          <p:cNvSpPr/>
          <p:nvPr/>
        </p:nvSpPr>
        <p:spPr>
          <a:xfrm>
            <a:off x="287344" y="3158672"/>
            <a:ext cx="1938969" cy="9254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Étoile : 5 branches 9">
            <a:extLst>
              <a:ext uri="{FF2B5EF4-FFF2-40B4-BE49-F238E27FC236}">
                <a16:creationId xmlns:a16="http://schemas.microsoft.com/office/drawing/2014/main" id="{14F822A9-569D-426B-BA72-B0F6EC97E345}"/>
              </a:ext>
            </a:extLst>
          </p:cNvPr>
          <p:cNvSpPr/>
          <p:nvPr/>
        </p:nvSpPr>
        <p:spPr>
          <a:xfrm>
            <a:off x="2633032" y="3073706"/>
            <a:ext cx="1905918" cy="1619479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3" name="Pentagone 12">
            <a:extLst>
              <a:ext uri="{FF2B5EF4-FFF2-40B4-BE49-F238E27FC236}">
                <a16:creationId xmlns:a16="http://schemas.microsoft.com/office/drawing/2014/main" id="{6AD75293-A56D-419A-9093-F1C18445FD38}"/>
              </a:ext>
            </a:extLst>
          </p:cNvPr>
          <p:cNvSpPr/>
          <p:nvPr/>
        </p:nvSpPr>
        <p:spPr>
          <a:xfrm>
            <a:off x="749146" y="4384714"/>
            <a:ext cx="1883885" cy="1619479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FA116C68-1CA1-4A7B-BE10-90F4A6CD5121}"/>
              </a:ext>
            </a:extLst>
          </p:cNvPr>
          <p:cNvSpPr/>
          <p:nvPr/>
        </p:nvSpPr>
        <p:spPr>
          <a:xfrm>
            <a:off x="4241493" y="4682169"/>
            <a:ext cx="2225407" cy="1696598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" name="Triangle rectangle 1">
            <a:extLst>
              <a:ext uri="{FF2B5EF4-FFF2-40B4-BE49-F238E27FC236}">
                <a16:creationId xmlns:a16="http://schemas.microsoft.com/office/drawing/2014/main" id="{88C50498-3EA4-4FED-87CB-9FC63456DB08}"/>
              </a:ext>
            </a:extLst>
          </p:cNvPr>
          <p:cNvSpPr/>
          <p:nvPr/>
        </p:nvSpPr>
        <p:spPr>
          <a:xfrm>
            <a:off x="7777908" y="2401677"/>
            <a:ext cx="1630497" cy="1630497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" name="Trapèze 2">
            <a:extLst>
              <a:ext uri="{FF2B5EF4-FFF2-40B4-BE49-F238E27FC236}">
                <a16:creationId xmlns:a16="http://schemas.microsoft.com/office/drawing/2014/main" id="{D7E757A9-3A47-41AB-B625-F147BED21B69}"/>
              </a:ext>
            </a:extLst>
          </p:cNvPr>
          <p:cNvSpPr/>
          <p:nvPr/>
        </p:nvSpPr>
        <p:spPr>
          <a:xfrm>
            <a:off x="7348250" y="4516917"/>
            <a:ext cx="1344058" cy="1872868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4" name="Parallélogramme 3">
            <a:extLst>
              <a:ext uri="{FF2B5EF4-FFF2-40B4-BE49-F238E27FC236}">
                <a16:creationId xmlns:a16="http://schemas.microsoft.com/office/drawing/2014/main" id="{C5C3378A-5651-43A4-8604-0A051E9ABB5C}"/>
              </a:ext>
            </a:extLst>
          </p:cNvPr>
          <p:cNvSpPr/>
          <p:nvPr/>
        </p:nvSpPr>
        <p:spPr>
          <a:xfrm>
            <a:off x="9408406" y="4494882"/>
            <a:ext cx="2324559" cy="1377109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Hexagone 7">
            <a:extLst>
              <a:ext uri="{FF2B5EF4-FFF2-40B4-BE49-F238E27FC236}">
                <a16:creationId xmlns:a16="http://schemas.microsoft.com/office/drawing/2014/main" id="{8CAB050A-744E-4293-9E74-87EFC4C94C7B}"/>
              </a:ext>
            </a:extLst>
          </p:cNvPr>
          <p:cNvSpPr/>
          <p:nvPr/>
        </p:nvSpPr>
        <p:spPr>
          <a:xfrm rot="19956089">
            <a:off x="2969273" y="1539493"/>
            <a:ext cx="1465243" cy="139914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" name="Forme en L 17">
            <a:extLst>
              <a:ext uri="{FF2B5EF4-FFF2-40B4-BE49-F238E27FC236}">
                <a16:creationId xmlns:a16="http://schemas.microsoft.com/office/drawing/2014/main" id="{A3AD2CF7-2C89-4F41-A217-FB2F94732747}"/>
              </a:ext>
            </a:extLst>
          </p:cNvPr>
          <p:cNvSpPr/>
          <p:nvPr/>
        </p:nvSpPr>
        <p:spPr>
          <a:xfrm>
            <a:off x="6738550" y="1248075"/>
            <a:ext cx="2655065" cy="1035586"/>
          </a:xfrm>
          <a:prstGeom prst="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1" name="Flèche : chevron 20">
            <a:extLst>
              <a:ext uri="{FF2B5EF4-FFF2-40B4-BE49-F238E27FC236}">
                <a16:creationId xmlns:a16="http://schemas.microsoft.com/office/drawing/2014/main" id="{FE5F2811-23E7-4B27-BA14-26D4891C2E9C}"/>
              </a:ext>
            </a:extLst>
          </p:cNvPr>
          <p:cNvSpPr/>
          <p:nvPr/>
        </p:nvSpPr>
        <p:spPr>
          <a:xfrm>
            <a:off x="10391623" y="1496934"/>
            <a:ext cx="1255923" cy="2137273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      D</a:t>
            </a:r>
          </a:p>
        </p:txBody>
      </p:sp>
      <p:sp>
        <p:nvSpPr>
          <p:cNvPr id="23" name="Pentagone 22">
            <a:extLst>
              <a:ext uri="{FF2B5EF4-FFF2-40B4-BE49-F238E27FC236}">
                <a16:creationId xmlns:a16="http://schemas.microsoft.com/office/drawing/2014/main" id="{E227FF5C-A57C-4DC7-99AF-C373A4882AC2}"/>
              </a:ext>
            </a:extLst>
          </p:cNvPr>
          <p:cNvSpPr/>
          <p:nvPr/>
        </p:nvSpPr>
        <p:spPr>
          <a:xfrm rot="11500184">
            <a:off x="4911687" y="2256621"/>
            <a:ext cx="1883885" cy="1619479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16E31F-C3B1-452F-81F9-C3CF84F8FC62}"/>
              </a:ext>
            </a:extLst>
          </p:cNvPr>
          <p:cNvSpPr txBox="1"/>
          <p:nvPr/>
        </p:nvSpPr>
        <p:spPr>
          <a:xfrm>
            <a:off x="10410940" y="143219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1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6C61898-CA09-4828-B445-AD99FF586B45}"/>
              </a:ext>
            </a:extLst>
          </p:cNvPr>
          <p:cNvSpPr txBox="1"/>
          <p:nvPr/>
        </p:nvSpPr>
        <p:spPr>
          <a:xfrm>
            <a:off x="8214657" y="6433851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44013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303F641-30FD-4C0D-90BD-6D86C8AA6245}"/>
              </a:ext>
            </a:extLst>
          </p:cNvPr>
          <p:cNvSpPr/>
          <p:nvPr/>
        </p:nvSpPr>
        <p:spPr>
          <a:xfrm>
            <a:off x="7199376" y="2383536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B9D3563-D09D-4072-AEE5-D297940B2C50}"/>
              </a:ext>
            </a:extLst>
          </p:cNvPr>
          <p:cNvSpPr/>
          <p:nvPr/>
        </p:nvSpPr>
        <p:spPr>
          <a:xfrm>
            <a:off x="7187184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EE959A-D7D3-48DF-B0D3-A85408E0F353}"/>
              </a:ext>
            </a:extLst>
          </p:cNvPr>
          <p:cNvSpPr/>
          <p:nvPr/>
        </p:nvSpPr>
        <p:spPr>
          <a:xfrm>
            <a:off x="3517392" y="339547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209ED4-C411-43CB-9728-A7009E405542}"/>
              </a:ext>
            </a:extLst>
          </p:cNvPr>
          <p:cNvSpPr/>
          <p:nvPr/>
        </p:nvSpPr>
        <p:spPr>
          <a:xfrm>
            <a:off x="3523488" y="2389632"/>
            <a:ext cx="19507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413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RECTANGLE ?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388352" y="3352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46E10BE-A737-4D88-9F1B-E0A469121E99}"/>
              </a:ext>
            </a:extLst>
          </p:cNvPr>
          <p:cNvCxnSpPr/>
          <p:nvPr/>
        </p:nvCxnSpPr>
        <p:spPr>
          <a:xfrm>
            <a:off x="3517392" y="363931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72451F0A-E5C5-465D-A8D9-E76DB46E5320}"/>
              </a:ext>
            </a:extLst>
          </p:cNvPr>
          <p:cNvSpPr txBox="1"/>
          <p:nvPr/>
        </p:nvSpPr>
        <p:spPr>
          <a:xfrm>
            <a:off x="3190558" y="3431607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9F59034-0A63-42FA-AAFA-CDAB98469E0D}"/>
              </a:ext>
            </a:extLst>
          </p:cNvPr>
          <p:cNvCxnSpPr>
            <a:cxnSpLocks/>
          </p:cNvCxnSpPr>
          <p:nvPr/>
        </p:nvCxnSpPr>
        <p:spPr>
          <a:xfrm flipV="1">
            <a:off x="3523488" y="2389632"/>
            <a:ext cx="0" cy="1261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3477C4FA-BD41-4B9C-A831-65BB487F28D4}"/>
              </a:ext>
            </a:extLst>
          </p:cNvPr>
          <p:cNvSpPr txBox="1"/>
          <p:nvPr/>
        </p:nvSpPr>
        <p:spPr>
          <a:xfrm>
            <a:off x="1743456" y="975360"/>
            <a:ext cx="5409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rectangle RSTU tel que RS = 10 cm et ST = 3 cm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E7E6FD5-6EC7-4369-A2ED-3E5CC3572BE7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38548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38B34A0-338A-4D8B-9D9B-B53CF3158F48}"/>
              </a:ext>
            </a:extLst>
          </p:cNvPr>
          <p:cNvSpPr txBox="1"/>
          <p:nvPr/>
        </p:nvSpPr>
        <p:spPr>
          <a:xfrm>
            <a:off x="4406374" y="2842351"/>
            <a:ext cx="31261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CARRE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7315427-1C5E-478F-8834-86CF28E2CC69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27500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23">
            <a:extLst>
              <a:ext uri="{FF2B5EF4-FFF2-40B4-BE49-F238E27FC236}">
                <a16:creationId xmlns:a16="http://schemas.microsoft.com/office/drawing/2014/main" id="{6DC511E4-FDA8-4E82-8714-31F8F0B522BA}"/>
              </a:ext>
            </a:extLst>
          </p:cNvPr>
          <p:cNvSpPr txBox="1"/>
          <p:nvPr/>
        </p:nvSpPr>
        <p:spPr>
          <a:xfrm>
            <a:off x="6830458" y="110168"/>
            <a:ext cx="3755708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/>
              <a:t>Est-ce que ce sont des polygones ?</a:t>
            </a:r>
          </a:p>
          <a:p>
            <a:pPr>
              <a:lnSpc>
                <a:spcPct val="200000"/>
              </a:lnSpc>
            </a:pPr>
            <a:r>
              <a:rPr lang="fr-FR" b="1" dirty="0"/>
              <a:t>Comment s’appellent ces polygones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1AAE6DD-8BBB-49AE-913A-74099FD2A604}"/>
              </a:ext>
            </a:extLst>
          </p:cNvPr>
          <p:cNvSpPr txBox="1"/>
          <p:nvPr/>
        </p:nvSpPr>
        <p:spPr>
          <a:xfrm>
            <a:off x="4450815" y="2655066"/>
            <a:ext cx="7557197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Dans la famille des quadrilatères, quel nom peux-tu donner à ces polygones ?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Pourquoi ?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34C8BA-EEF6-47BB-9356-6E49F1C092AF}"/>
              </a:ext>
            </a:extLst>
          </p:cNvPr>
          <p:cNvSpPr txBox="1"/>
          <p:nvPr/>
        </p:nvSpPr>
        <p:spPr>
          <a:xfrm>
            <a:off x="4516916" y="3955055"/>
            <a:ext cx="227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angles droits.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3EA8A47E-9AE9-435D-A3B6-93F8ED82CC72}"/>
              </a:ext>
            </a:extLst>
          </p:cNvPr>
          <p:cNvSpPr txBox="1"/>
          <p:nvPr/>
        </p:nvSpPr>
        <p:spPr>
          <a:xfrm>
            <a:off x="4559147" y="4349826"/>
            <a:ext cx="2173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côtés égaux.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E86A2BA-4290-4D21-B56A-461D8D4839C5}"/>
              </a:ext>
            </a:extLst>
          </p:cNvPr>
          <p:cNvSpPr txBox="1"/>
          <p:nvPr/>
        </p:nvSpPr>
        <p:spPr>
          <a:xfrm>
            <a:off x="11170567" y="77118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39D2488D-52D9-41B7-9D7B-28D62C32F0AF}"/>
              </a:ext>
            </a:extLst>
          </p:cNvPr>
          <p:cNvGrpSpPr/>
          <p:nvPr/>
        </p:nvGrpSpPr>
        <p:grpSpPr>
          <a:xfrm>
            <a:off x="545117" y="383240"/>
            <a:ext cx="1876758" cy="1800000"/>
            <a:chOff x="545117" y="383240"/>
            <a:chExt cx="1876758" cy="1800000"/>
          </a:xfrm>
        </p:grpSpPr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19765CE9-1D0D-4E3C-9383-57AF29BC61E1}"/>
                </a:ext>
              </a:extLst>
            </p:cNvPr>
            <p:cNvGrpSpPr/>
            <p:nvPr/>
          </p:nvGrpSpPr>
          <p:grpSpPr>
            <a:xfrm>
              <a:off x="650947" y="383240"/>
              <a:ext cx="1655956" cy="1800000"/>
              <a:chOff x="833610" y="407624"/>
              <a:chExt cx="5530468" cy="2058318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D972BC4-7B18-4FBF-AB74-AA93A38C063A}"/>
                  </a:ext>
                </a:extLst>
              </p:cNvPr>
              <p:cNvSpPr/>
              <p:nvPr/>
            </p:nvSpPr>
            <p:spPr>
              <a:xfrm>
                <a:off x="833610" y="1997647"/>
                <a:ext cx="953453" cy="29018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24EAB49-B87B-42BB-9698-103285784B76}"/>
                  </a:ext>
                </a:extLst>
              </p:cNvPr>
              <p:cNvSpPr/>
              <p:nvPr/>
            </p:nvSpPr>
            <p:spPr>
              <a:xfrm>
                <a:off x="5540000" y="1972451"/>
                <a:ext cx="824078" cy="29334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0BCAE54-B4B0-4669-8124-37DE07412ECD}"/>
                  </a:ext>
                </a:extLst>
              </p:cNvPr>
              <p:cNvSpPr/>
              <p:nvPr/>
            </p:nvSpPr>
            <p:spPr>
              <a:xfrm>
                <a:off x="5503206" y="593073"/>
                <a:ext cx="851691" cy="34635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46E806E-69B0-4D08-B722-13F125A16EFE}"/>
                  </a:ext>
                </a:extLst>
              </p:cNvPr>
              <p:cNvSpPr/>
              <p:nvPr/>
            </p:nvSpPr>
            <p:spPr>
              <a:xfrm>
                <a:off x="848298" y="605927"/>
                <a:ext cx="791589" cy="29570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81BC16A-019C-419C-9E3D-A524AD7D5737}"/>
                  </a:ext>
                </a:extLst>
              </p:cNvPr>
              <p:cNvSpPr/>
              <p:nvPr/>
            </p:nvSpPr>
            <p:spPr>
              <a:xfrm>
                <a:off x="837282" y="594911"/>
                <a:ext cx="5519451" cy="168558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20" name="Connecteur droit 19">
                <a:extLst>
                  <a:ext uri="{FF2B5EF4-FFF2-40B4-BE49-F238E27FC236}">
                    <a16:creationId xmlns:a16="http://schemas.microsoft.com/office/drawing/2014/main" id="{77B88404-79A3-4CD5-B27A-590DBF3DEA44}"/>
                  </a:ext>
                </a:extLst>
              </p:cNvPr>
              <p:cNvCxnSpPr/>
              <p:nvPr/>
            </p:nvCxnSpPr>
            <p:spPr>
              <a:xfrm>
                <a:off x="3503364" y="407624"/>
                <a:ext cx="297456" cy="37457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F2EBEFCC-4808-4786-897F-8C3B27783484}"/>
                  </a:ext>
                </a:extLst>
              </p:cNvPr>
              <p:cNvCxnSpPr/>
              <p:nvPr/>
            </p:nvCxnSpPr>
            <p:spPr>
              <a:xfrm>
                <a:off x="3743899" y="2091368"/>
                <a:ext cx="297456" cy="37457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2BB9B347-FF72-4040-AC74-EE43CA88BFBB}"/>
                </a:ext>
              </a:extLst>
            </p:cNvPr>
            <p:cNvCxnSpPr>
              <a:cxnSpLocks/>
            </p:cNvCxnSpPr>
            <p:nvPr/>
          </p:nvCxnSpPr>
          <p:spPr>
            <a:xfrm>
              <a:off x="545117" y="1141567"/>
              <a:ext cx="27013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196CC731-ED01-4016-81C9-8DEDC5E13CD2}"/>
                </a:ext>
              </a:extLst>
            </p:cNvPr>
            <p:cNvCxnSpPr>
              <a:cxnSpLocks/>
            </p:cNvCxnSpPr>
            <p:nvPr/>
          </p:nvCxnSpPr>
          <p:spPr>
            <a:xfrm>
              <a:off x="2151744" y="1227865"/>
              <a:ext cx="27013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C85F25A1-F3CB-4303-AA68-C8A78C86753B}"/>
              </a:ext>
            </a:extLst>
          </p:cNvPr>
          <p:cNvGrpSpPr/>
          <p:nvPr/>
        </p:nvGrpSpPr>
        <p:grpSpPr>
          <a:xfrm rot="2714651">
            <a:off x="607546" y="3047486"/>
            <a:ext cx="2880000" cy="2880000"/>
            <a:chOff x="607546" y="3047486"/>
            <a:chExt cx="1935514" cy="1800000"/>
          </a:xfrm>
        </p:grpSpPr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055713E9-FDCA-4AFD-B562-1EF695C27BA7}"/>
                </a:ext>
              </a:extLst>
            </p:cNvPr>
            <p:cNvGrpSpPr/>
            <p:nvPr/>
          </p:nvGrpSpPr>
          <p:grpSpPr>
            <a:xfrm>
              <a:off x="737245" y="3047486"/>
              <a:ext cx="1655956" cy="1800000"/>
              <a:chOff x="833610" y="407624"/>
              <a:chExt cx="5530468" cy="2058318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93AEAF4-EDBE-4DE3-9FF3-6679654BB33C}"/>
                  </a:ext>
                </a:extLst>
              </p:cNvPr>
              <p:cNvSpPr/>
              <p:nvPr/>
            </p:nvSpPr>
            <p:spPr>
              <a:xfrm>
                <a:off x="833610" y="1997647"/>
                <a:ext cx="953453" cy="29018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BE13B4A-D4A9-4A0E-9D72-05A3B219402B}"/>
                  </a:ext>
                </a:extLst>
              </p:cNvPr>
              <p:cNvSpPr/>
              <p:nvPr/>
            </p:nvSpPr>
            <p:spPr>
              <a:xfrm>
                <a:off x="5540000" y="1972451"/>
                <a:ext cx="824078" cy="29334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05D100C6-BCAD-48D5-B901-CCE914A45424}"/>
                  </a:ext>
                </a:extLst>
              </p:cNvPr>
              <p:cNvSpPr/>
              <p:nvPr/>
            </p:nvSpPr>
            <p:spPr>
              <a:xfrm>
                <a:off x="5503206" y="593073"/>
                <a:ext cx="851691" cy="34635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9D94C3D-FC24-4CE4-BA2D-E2594D71FA33}"/>
                  </a:ext>
                </a:extLst>
              </p:cNvPr>
              <p:cNvSpPr/>
              <p:nvPr/>
            </p:nvSpPr>
            <p:spPr>
              <a:xfrm>
                <a:off x="848298" y="605927"/>
                <a:ext cx="791589" cy="29570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4926181-4B60-434F-9931-69BEEED6983E}"/>
                  </a:ext>
                </a:extLst>
              </p:cNvPr>
              <p:cNvSpPr/>
              <p:nvPr/>
            </p:nvSpPr>
            <p:spPr>
              <a:xfrm>
                <a:off x="837282" y="594911"/>
                <a:ext cx="5519451" cy="168558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46" name="Connecteur droit 45">
                <a:extLst>
                  <a:ext uri="{FF2B5EF4-FFF2-40B4-BE49-F238E27FC236}">
                    <a16:creationId xmlns:a16="http://schemas.microsoft.com/office/drawing/2014/main" id="{F089E5D4-AA54-41EF-8949-96808742D79D}"/>
                  </a:ext>
                </a:extLst>
              </p:cNvPr>
              <p:cNvCxnSpPr/>
              <p:nvPr/>
            </p:nvCxnSpPr>
            <p:spPr>
              <a:xfrm>
                <a:off x="3503364" y="407624"/>
                <a:ext cx="297456" cy="37457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>
                <a:extLst>
                  <a:ext uri="{FF2B5EF4-FFF2-40B4-BE49-F238E27FC236}">
                    <a16:creationId xmlns:a16="http://schemas.microsoft.com/office/drawing/2014/main" id="{14FBD314-B327-4183-9F41-3E4DE2AFA7F3}"/>
                  </a:ext>
                </a:extLst>
              </p:cNvPr>
              <p:cNvCxnSpPr/>
              <p:nvPr/>
            </p:nvCxnSpPr>
            <p:spPr>
              <a:xfrm>
                <a:off x="3743899" y="2091368"/>
                <a:ext cx="297456" cy="37457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2B945D76-B056-444D-B148-96DD3ABD61FC}"/>
                </a:ext>
              </a:extLst>
            </p:cNvPr>
            <p:cNvCxnSpPr>
              <a:cxnSpLocks/>
            </p:cNvCxnSpPr>
            <p:nvPr/>
          </p:nvCxnSpPr>
          <p:spPr>
            <a:xfrm>
              <a:off x="2272929" y="3982082"/>
              <a:ext cx="27013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EC9FE556-7DFA-4581-B973-025DC26EFBC3}"/>
                </a:ext>
              </a:extLst>
            </p:cNvPr>
            <p:cNvCxnSpPr>
              <a:cxnSpLocks/>
            </p:cNvCxnSpPr>
            <p:nvPr/>
          </p:nvCxnSpPr>
          <p:spPr>
            <a:xfrm>
              <a:off x="607546" y="3969229"/>
              <a:ext cx="27013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7F32E418-9279-437D-B92F-95D38BA28DED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966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23">
            <a:extLst>
              <a:ext uri="{FF2B5EF4-FFF2-40B4-BE49-F238E27FC236}">
                <a16:creationId xmlns:a16="http://schemas.microsoft.com/office/drawing/2014/main" id="{6DC511E4-FDA8-4E82-8714-31F8F0B522BA}"/>
              </a:ext>
            </a:extLst>
          </p:cNvPr>
          <p:cNvSpPr txBox="1"/>
          <p:nvPr/>
        </p:nvSpPr>
        <p:spPr>
          <a:xfrm>
            <a:off x="6830458" y="110168"/>
            <a:ext cx="3755708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/>
              <a:t>Est-ce que ce sont des polygones ?</a:t>
            </a:r>
          </a:p>
          <a:p>
            <a:pPr>
              <a:lnSpc>
                <a:spcPct val="200000"/>
              </a:lnSpc>
            </a:pPr>
            <a:r>
              <a:rPr lang="fr-FR" b="1" dirty="0"/>
              <a:t>Comment s’appellent ces polygones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1AAE6DD-8BBB-49AE-913A-74099FD2A604}"/>
              </a:ext>
            </a:extLst>
          </p:cNvPr>
          <p:cNvSpPr txBox="1"/>
          <p:nvPr/>
        </p:nvSpPr>
        <p:spPr>
          <a:xfrm>
            <a:off x="4450815" y="2655066"/>
            <a:ext cx="7557197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Dans la famille des quadrilatères, quel nom peux-tu donner à ces polygones ?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Pourquoi ?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34C8BA-EEF6-47BB-9356-6E49F1C092AF}"/>
              </a:ext>
            </a:extLst>
          </p:cNvPr>
          <p:cNvSpPr txBox="1"/>
          <p:nvPr/>
        </p:nvSpPr>
        <p:spPr>
          <a:xfrm>
            <a:off x="4516916" y="3955055"/>
            <a:ext cx="227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angles droits.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3EA8A47E-9AE9-435D-A3B6-93F8ED82CC72}"/>
              </a:ext>
            </a:extLst>
          </p:cNvPr>
          <p:cNvSpPr txBox="1"/>
          <p:nvPr/>
        </p:nvSpPr>
        <p:spPr>
          <a:xfrm>
            <a:off x="4559147" y="4349826"/>
            <a:ext cx="2173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côtés égaux.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39D2488D-52D9-41B7-9D7B-28D62C32F0AF}"/>
              </a:ext>
            </a:extLst>
          </p:cNvPr>
          <p:cNvGrpSpPr/>
          <p:nvPr/>
        </p:nvGrpSpPr>
        <p:grpSpPr>
          <a:xfrm>
            <a:off x="545117" y="383240"/>
            <a:ext cx="3600000" cy="3600000"/>
            <a:chOff x="545117" y="383240"/>
            <a:chExt cx="1876758" cy="1800000"/>
          </a:xfrm>
        </p:grpSpPr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19765CE9-1D0D-4E3C-9383-57AF29BC61E1}"/>
                </a:ext>
              </a:extLst>
            </p:cNvPr>
            <p:cNvGrpSpPr/>
            <p:nvPr/>
          </p:nvGrpSpPr>
          <p:grpSpPr>
            <a:xfrm>
              <a:off x="650947" y="383240"/>
              <a:ext cx="1655956" cy="1800000"/>
              <a:chOff x="833610" y="407624"/>
              <a:chExt cx="5530468" cy="2058318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D972BC4-7B18-4FBF-AB74-AA93A38C063A}"/>
                  </a:ext>
                </a:extLst>
              </p:cNvPr>
              <p:cNvSpPr/>
              <p:nvPr/>
            </p:nvSpPr>
            <p:spPr>
              <a:xfrm>
                <a:off x="833610" y="1997647"/>
                <a:ext cx="953453" cy="29018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24EAB49-B87B-42BB-9698-103285784B76}"/>
                  </a:ext>
                </a:extLst>
              </p:cNvPr>
              <p:cNvSpPr/>
              <p:nvPr/>
            </p:nvSpPr>
            <p:spPr>
              <a:xfrm>
                <a:off x="5540000" y="1972451"/>
                <a:ext cx="824078" cy="29334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0BCAE54-B4B0-4669-8124-37DE07412ECD}"/>
                  </a:ext>
                </a:extLst>
              </p:cNvPr>
              <p:cNvSpPr/>
              <p:nvPr/>
            </p:nvSpPr>
            <p:spPr>
              <a:xfrm>
                <a:off x="5503206" y="593073"/>
                <a:ext cx="851691" cy="34635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46E806E-69B0-4D08-B722-13F125A16EFE}"/>
                  </a:ext>
                </a:extLst>
              </p:cNvPr>
              <p:cNvSpPr/>
              <p:nvPr/>
            </p:nvSpPr>
            <p:spPr>
              <a:xfrm>
                <a:off x="848298" y="605927"/>
                <a:ext cx="791589" cy="29570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81BC16A-019C-419C-9E3D-A524AD7D5737}"/>
                  </a:ext>
                </a:extLst>
              </p:cNvPr>
              <p:cNvSpPr/>
              <p:nvPr/>
            </p:nvSpPr>
            <p:spPr>
              <a:xfrm>
                <a:off x="837282" y="594911"/>
                <a:ext cx="5519451" cy="168558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20" name="Connecteur droit 19">
                <a:extLst>
                  <a:ext uri="{FF2B5EF4-FFF2-40B4-BE49-F238E27FC236}">
                    <a16:creationId xmlns:a16="http://schemas.microsoft.com/office/drawing/2014/main" id="{77B88404-79A3-4CD5-B27A-590DBF3DEA44}"/>
                  </a:ext>
                </a:extLst>
              </p:cNvPr>
              <p:cNvCxnSpPr/>
              <p:nvPr/>
            </p:nvCxnSpPr>
            <p:spPr>
              <a:xfrm>
                <a:off x="3503364" y="407624"/>
                <a:ext cx="297456" cy="37457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F2EBEFCC-4808-4786-897F-8C3B27783484}"/>
                  </a:ext>
                </a:extLst>
              </p:cNvPr>
              <p:cNvCxnSpPr/>
              <p:nvPr/>
            </p:nvCxnSpPr>
            <p:spPr>
              <a:xfrm>
                <a:off x="3743899" y="2091368"/>
                <a:ext cx="297456" cy="37457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2BB9B347-FF72-4040-AC74-EE43CA88BFBB}"/>
                </a:ext>
              </a:extLst>
            </p:cNvPr>
            <p:cNvCxnSpPr>
              <a:cxnSpLocks/>
            </p:cNvCxnSpPr>
            <p:nvPr/>
          </p:nvCxnSpPr>
          <p:spPr>
            <a:xfrm>
              <a:off x="545117" y="1141567"/>
              <a:ext cx="27013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196CC731-ED01-4016-81C9-8DEDC5E13CD2}"/>
                </a:ext>
              </a:extLst>
            </p:cNvPr>
            <p:cNvCxnSpPr>
              <a:cxnSpLocks/>
            </p:cNvCxnSpPr>
            <p:nvPr/>
          </p:nvCxnSpPr>
          <p:spPr>
            <a:xfrm>
              <a:off x="2151744" y="1227865"/>
              <a:ext cx="27013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C85F25A1-F3CB-4303-AA68-C8A78C86753B}"/>
              </a:ext>
            </a:extLst>
          </p:cNvPr>
          <p:cNvGrpSpPr/>
          <p:nvPr/>
        </p:nvGrpSpPr>
        <p:grpSpPr>
          <a:xfrm rot="10274332">
            <a:off x="1546021" y="4481470"/>
            <a:ext cx="1080000" cy="1080000"/>
            <a:chOff x="607546" y="3047486"/>
            <a:chExt cx="1935514" cy="1800000"/>
          </a:xfrm>
        </p:grpSpPr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055713E9-FDCA-4AFD-B562-1EF695C27BA7}"/>
                </a:ext>
              </a:extLst>
            </p:cNvPr>
            <p:cNvGrpSpPr/>
            <p:nvPr/>
          </p:nvGrpSpPr>
          <p:grpSpPr>
            <a:xfrm>
              <a:off x="737245" y="3047486"/>
              <a:ext cx="1655956" cy="1800000"/>
              <a:chOff x="833610" y="407624"/>
              <a:chExt cx="5530468" cy="2058318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93AEAF4-EDBE-4DE3-9FF3-6679654BB33C}"/>
                  </a:ext>
                </a:extLst>
              </p:cNvPr>
              <p:cNvSpPr/>
              <p:nvPr/>
            </p:nvSpPr>
            <p:spPr>
              <a:xfrm>
                <a:off x="833610" y="1997647"/>
                <a:ext cx="953453" cy="29018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BE13B4A-D4A9-4A0E-9D72-05A3B219402B}"/>
                  </a:ext>
                </a:extLst>
              </p:cNvPr>
              <p:cNvSpPr/>
              <p:nvPr/>
            </p:nvSpPr>
            <p:spPr>
              <a:xfrm>
                <a:off x="5540000" y="1972451"/>
                <a:ext cx="824078" cy="29334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05D100C6-BCAD-48D5-B901-CCE914A45424}"/>
                  </a:ext>
                </a:extLst>
              </p:cNvPr>
              <p:cNvSpPr/>
              <p:nvPr/>
            </p:nvSpPr>
            <p:spPr>
              <a:xfrm>
                <a:off x="5503206" y="593073"/>
                <a:ext cx="851691" cy="34635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9D94C3D-FC24-4CE4-BA2D-E2594D71FA33}"/>
                  </a:ext>
                </a:extLst>
              </p:cNvPr>
              <p:cNvSpPr/>
              <p:nvPr/>
            </p:nvSpPr>
            <p:spPr>
              <a:xfrm>
                <a:off x="848298" y="605927"/>
                <a:ext cx="791589" cy="29570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4926181-4B60-434F-9931-69BEEED6983E}"/>
                  </a:ext>
                </a:extLst>
              </p:cNvPr>
              <p:cNvSpPr/>
              <p:nvPr/>
            </p:nvSpPr>
            <p:spPr>
              <a:xfrm>
                <a:off x="837282" y="594911"/>
                <a:ext cx="5519451" cy="168558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46" name="Connecteur droit 45">
                <a:extLst>
                  <a:ext uri="{FF2B5EF4-FFF2-40B4-BE49-F238E27FC236}">
                    <a16:creationId xmlns:a16="http://schemas.microsoft.com/office/drawing/2014/main" id="{F089E5D4-AA54-41EF-8949-96808742D79D}"/>
                  </a:ext>
                </a:extLst>
              </p:cNvPr>
              <p:cNvCxnSpPr/>
              <p:nvPr/>
            </p:nvCxnSpPr>
            <p:spPr>
              <a:xfrm>
                <a:off x="3503364" y="407624"/>
                <a:ext cx="297456" cy="37457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>
                <a:extLst>
                  <a:ext uri="{FF2B5EF4-FFF2-40B4-BE49-F238E27FC236}">
                    <a16:creationId xmlns:a16="http://schemas.microsoft.com/office/drawing/2014/main" id="{14FBD314-B327-4183-9F41-3E4DE2AFA7F3}"/>
                  </a:ext>
                </a:extLst>
              </p:cNvPr>
              <p:cNvCxnSpPr/>
              <p:nvPr/>
            </p:nvCxnSpPr>
            <p:spPr>
              <a:xfrm>
                <a:off x="3743899" y="2091368"/>
                <a:ext cx="297456" cy="37457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2B945D76-B056-444D-B148-96DD3ABD61FC}"/>
                </a:ext>
              </a:extLst>
            </p:cNvPr>
            <p:cNvCxnSpPr>
              <a:cxnSpLocks/>
            </p:cNvCxnSpPr>
            <p:nvPr/>
          </p:nvCxnSpPr>
          <p:spPr>
            <a:xfrm>
              <a:off x="2272929" y="3982082"/>
              <a:ext cx="27013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EC9FE556-7DFA-4581-B973-025DC26EFBC3}"/>
                </a:ext>
              </a:extLst>
            </p:cNvPr>
            <p:cNvCxnSpPr>
              <a:cxnSpLocks/>
            </p:cNvCxnSpPr>
            <p:nvPr/>
          </p:nvCxnSpPr>
          <p:spPr>
            <a:xfrm>
              <a:off x="607546" y="3969229"/>
              <a:ext cx="27013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3E2D98B8-8508-4053-9065-8F68320A2846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141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D252EF4-0CAD-46B7-BB7F-E2523E4E0F4D}"/>
              </a:ext>
            </a:extLst>
          </p:cNvPr>
          <p:cNvSpPr txBox="1"/>
          <p:nvPr/>
        </p:nvSpPr>
        <p:spPr>
          <a:xfrm>
            <a:off x="2097758" y="175976"/>
            <a:ext cx="38570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/>
              <a:t>DONC, UN CARRE, C’EST QUOI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03AB759-B129-4CD3-9CB3-F03C8017D714}"/>
              </a:ext>
            </a:extLst>
          </p:cNvPr>
          <p:cNvSpPr txBox="1"/>
          <p:nvPr/>
        </p:nvSpPr>
        <p:spPr>
          <a:xfrm>
            <a:off x="2775369" y="937315"/>
            <a:ext cx="1883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b="1" dirty="0"/>
              <a:t>UN POLYGONE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E8A0F58D-32B9-4DD0-AF10-739FBBC107F0}"/>
              </a:ext>
            </a:extLst>
          </p:cNvPr>
          <p:cNvCxnSpPr>
            <a:cxnSpLocks/>
          </p:cNvCxnSpPr>
          <p:nvPr/>
        </p:nvCxnSpPr>
        <p:spPr>
          <a:xfrm>
            <a:off x="3800966" y="1429162"/>
            <a:ext cx="0" cy="728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7FA7864C-48DD-4DC1-89AB-D6B8899F4791}"/>
              </a:ext>
            </a:extLst>
          </p:cNvPr>
          <p:cNvSpPr txBox="1"/>
          <p:nvPr/>
        </p:nvSpPr>
        <p:spPr>
          <a:xfrm>
            <a:off x="2584704" y="2243328"/>
            <a:ext cx="24152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b="1" dirty="0"/>
              <a:t>UN QUADRILATERE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213C2304-23AE-45EF-B720-1D241452B5A3}"/>
              </a:ext>
            </a:extLst>
          </p:cNvPr>
          <p:cNvGrpSpPr/>
          <p:nvPr/>
        </p:nvGrpSpPr>
        <p:grpSpPr>
          <a:xfrm>
            <a:off x="5041392" y="1862328"/>
            <a:ext cx="6906768" cy="1075944"/>
            <a:chOff x="5090160" y="2337816"/>
            <a:chExt cx="6906768" cy="1075944"/>
          </a:xfrm>
        </p:grpSpPr>
        <p:pic>
          <p:nvPicPr>
            <p:cNvPr id="12" name="Graphique 11" descr="Avertissement">
              <a:extLst>
                <a:ext uri="{FF2B5EF4-FFF2-40B4-BE49-F238E27FC236}">
                  <a16:creationId xmlns:a16="http://schemas.microsoft.com/office/drawing/2014/main" id="{926E84E1-6178-4B30-B767-B647D0F70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090160" y="2337816"/>
              <a:ext cx="1075944" cy="1075944"/>
            </a:xfrm>
            <a:prstGeom prst="rect">
              <a:avLst/>
            </a:prstGeom>
          </p:spPr>
        </p:pic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3979D03B-C16D-4D96-BDF6-C9E8B0727669}"/>
                </a:ext>
              </a:extLst>
            </p:cNvPr>
            <p:cNvSpPr txBox="1"/>
            <p:nvPr/>
          </p:nvSpPr>
          <p:spPr>
            <a:xfrm>
              <a:off x="6205728" y="2670048"/>
              <a:ext cx="5791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00" b="1" dirty="0">
                  <a:solidFill>
                    <a:srgbClr val="FF0000"/>
                  </a:solidFill>
                </a:rPr>
                <a:t>CE N’EST PAS N’IMPORTE QUEL QUADRILATERE !</a:t>
              </a:r>
            </a:p>
          </p:txBody>
        </p:sp>
      </p:grp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F4184760-4DE2-4585-A130-3DE73D0B6755}"/>
              </a:ext>
            </a:extLst>
          </p:cNvPr>
          <p:cNvCxnSpPr>
            <a:cxnSpLocks/>
          </p:cNvCxnSpPr>
          <p:nvPr/>
        </p:nvCxnSpPr>
        <p:spPr>
          <a:xfrm flipH="1">
            <a:off x="2755392" y="2703226"/>
            <a:ext cx="759062" cy="1112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B34704F6-3387-4B76-9293-FEB48AAE3F49}"/>
              </a:ext>
            </a:extLst>
          </p:cNvPr>
          <p:cNvSpPr txBox="1"/>
          <p:nvPr/>
        </p:nvSpPr>
        <p:spPr>
          <a:xfrm>
            <a:off x="743712" y="3828288"/>
            <a:ext cx="2414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>
                <a:solidFill>
                  <a:srgbClr val="FF0000"/>
                </a:solidFill>
              </a:rPr>
              <a:t>4 ANGLES DROITS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D32A294D-92F2-4E87-A1E5-99435DF7E301}"/>
              </a:ext>
            </a:extLst>
          </p:cNvPr>
          <p:cNvCxnSpPr>
            <a:cxnSpLocks/>
          </p:cNvCxnSpPr>
          <p:nvPr/>
        </p:nvCxnSpPr>
        <p:spPr>
          <a:xfrm>
            <a:off x="4203302" y="2672746"/>
            <a:ext cx="917338" cy="1131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037936C9-9629-478A-9AF7-A243ED1A100B}"/>
              </a:ext>
            </a:extLst>
          </p:cNvPr>
          <p:cNvSpPr txBox="1"/>
          <p:nvPr/>
        </p:nvSpPr>
        <p:spPr>
          <a:xfrm>
            <a:off x="4492752" y="3834384"/>
            <a:ext cx="4126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>
                <a:solidFill>
                  <a:srgbClr val="FF0000"/>
                </a:solidFill>
              </a:rPr>
              <a:t>4 COTES EGAUX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4195B7-3AFB-4115-88A4-DFF7F9FB6461}"/>
              </a:ext>
            </a:extLst>
          </p:cNvPr>
          <p:cNvSpPr/>
          <p:nvPr/>
        </p:nvSpPr>
        <p:spPr>
          <a:xfrm>
            <a:off x="2674749" y="4450667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9EBBFCE-1CF0-4555-9A9D-18B81FCA64D8}"/>
              </a:ext>
            </a:extLst>
          </p:cNvPr>
          <p:cNvSpPr/>
          <p:nvPr/>
        </p:nvSpPr>
        <p:spPr>
          <a:xfrm>
            <a:off x="4559221" y="4439650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97CDCCE-805E-4FE6-9E4F-71D6903B7470}"/>
              </a:ext>
            </a:extLst>
          </p:cNvPr>
          <p:cNvSpPr/>
          <p:nvPr/>
        </p:nvSpPr>
        <p:spPr>
          <a:xfrm>
            <a:off x="4566713" y="6327794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BF0A926-585A-4D28-AF04-EE4895303C73}"/>
              </a:ext>
            </a:extLst>
          </p:cNvPr>
          <p:cNvSpPr/>
          <p:nvPr/>
        </p:nvSpPr>
        <p:spPr>
          <a:xfrm>
            <a:off x="2663731" y="6360845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AEA95-4EA2-46B1-BAC4-F01C60DDCD3F}"/>
              </a:ext>
            </a:extLst>
          </p:cNvPr>
          <p:cNvSpPr/>
          <p:nvPr/>
        </p:nvSpPr>
        <p:spPr>
          <a:xfrm>
            <a:off x="2681065" y="4434657"/>
            <a:ext cx="2160000" cy="2160000"/>
          </a:xfrm>
          <a:prstGeom prst="rect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E11A4B5A-5AD9-4F8C-8897-886978BB2F85}"/>
              </a:ext>
            </a:extLst>
          </p:cNvPr>
          <p:cNvGrpSpPr/>
          <p:nvPr/>
        </p:nvGrpSpPr>
        <p:grpSpPr>
          <a:xfrm>
            <a:off x="2677539" y="4251786"/>
            <a:ext cx="2160000" cy="360000"/>
            <a:chOff x="1719072" y="4952313"/>
            <a:chExt cx="5303520" cy="387783"/>
          </a:xfrm>
        </p:grpSpPr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096886DE-286C-47C6-BE18-4A2EB4D7046E}"/>
                </a:ext>
              </a:extLst>
            </p:cNvPr>
            <p:cNvCxnSpPr/>
            <p:nvPr/>
          </p:nvCxnSpPr>
          <p:spPr>
            <a:xfrm>
              <a:off x="1719072" y="5157216"/>
              <a:ext cx="5303520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73910C8A-54B9-4871-B22E-207B45F7E076}"/>
                </a:ext>
              </a:extLst>
            </p:cNvPr>
            <p:cNvCxnSpPr>
              <a:cxnSpLocks/>
            </p:cNvCxnSpPr>
            <p:nvPr/>
          </p:nvCxnSpPr>
          <p:spPr>
            <a:xfrm>
              <a:off x="3940678" y="498279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20ED4B71-E21A-45CF-A5E4-F90FBB34321C}"/>
                </a:ext>
              </a:extLst>
            </p:cNvPr>
            <p:cNvCxnSpPr>
              <a:cxnSpLocks/>
            </p:cNvCxnSpPr>
            <p:nvPr/>
          </p:nvCxnSpPr>
          <p:spPr>
            <a:xfrm>
              <a:off x="4032118" y="495231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06CD27F3-277D-4C8E-97C2-75C40323F0D0}"/>
              </a:ext>
            </a:extLst>
          </p:cNvPr>
          <p:cNvGrpSpPr/>
          <p:nvPr/>
        </p:nvGrpSpPr>
        <p:grpSpPr>
          <a:xfrm>
            <a:off x="2661600" y="6393098"/>
            <a:ext cx="2160000" cy="387783"/>
            <a:chOff x="1719072" y="4952313"/>
            <a:chExt cx="5303520" cy="387783"/>
          </a:xfrm>
        </p:grpSpPr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5E296866-7CD1-4FE7-9BF2-963764B8EED6}"/>
                </a:ext>
              </a:extLst>
            </p:cNvPr>
            <p:cNvCxnSpPr/>
            <p:nvPr/>
          </p:nvCxnSpPr>
          <p:spPr>
            <a:xfrm>
              <a:off x="1719072" y="5157216"/>
              <a:ext cx="5303520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C504626C-993F-44E9-B827-ED1EED3C6840}"/>
                </a:ext>
              </a:extLst>
            </p:cNvPr>
            <p:cNvCxnSpPr>
              <a:cxnSpLocks/>
            </p:cNvCxnSpPr>
            <p:nvPr/>
          </p:nvCxnSpPr>
          <p:spPr>
            <a:xfrm>
              <a:off x="3940678" y="498279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6FFEFBFD-1675-4A6D-9798-AB53B7A49E8E}"/>
                </a:ext>
              </a:extLst>
            </p:cNvPr>
            <p:cNvCxnSpPr>
              <a:cxnSpLocks/>
            </p:cNvCxnSpPr>
            <p:nvPr/>
          </p:nvCxnSpPr>
          <p:spPr>
            <a:xfrm>
              <a:off x="4032118" y="495231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38B652D4-4EA9-489A-B913-98768221F037}"/>
              </a:ext>
            </a:extLst>
          </p:cNvPr>
          <p:cNvGrpSpPr/>
          <p:nvPr/>
        </p:nvGrpSpPr>
        <p:grpSpPr>
          <a:xfrm rot="5400000">
            <a:off x="3759390" y="5336587"/>
            <a:ext cx="2196000" cy="360000"/>
            <a:chOff x="1719072" y="4952313"/>
            <a:chExt cx="5303520" cy="387783"/>
          </a:xfrm>
        </p:grpSpPr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F722E0F9-9299-4EE4-8EA4-6D52C3896314}"/>
                </a:ext>
              </a:extLst>
            </p:cNvPr>
            <p:cNvCxnSpPr/>
            <p:nvPr/>
          </p:nvCxnSpPr>
          <p:spPr>
            <a:xfrm>
              <a:off x="1719072" y="5157216"/>
              <a:ext cx="5303520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E2C29238-A041-401C-AB14-54D705349A3A}"/>
                </a:ext>
              </a:extLst>
            </p:cNvPr>
            <p:cNvCxnSpPr>
              <a:cxnSpLocks/>
            </p:cNvCxnSpPr>
            <p:nvPr/>
          </p:nvCxnSpPr>
          <p:spPr>
            <a:xfrm>
              <a:off x="3940678" y="498279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id="{83F9A8F0-524B-4DE6-B224-0071AF098E58}"/>
                </a:ext>
              </a:extLst>
            </p:cNvPr>
            <p:cNvCxnSpPr>
              <a:cxnSpLocks/>
            </p:cNvCxnSpPr>
            <p:nvPr/>
          </p:nvCxnSpPr>
          <p:spPr>
            <a:xfrm>
              <a:off x="4032118" y="495231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F371051B-FB65-4690-9E6F-428BB563D853}"/>
              </a:ext>
            </a:extLst>
          </p:cNvPr>
          <p:cNvGrpSpPr/>
          <p:nvPr/>
        </p:nvGrpSpPr>
        <p:grpSpPr>
          <a:xfrm rot="5400000">
            <a:off x="1587231" y="5334751"/>
            <a:ext cx="2196000" cy="360000"/>
            <a:chOff x="1719072" y="4952313"/>
            <a:chExt cx="5303520" cy="387783"/>
          </a:xfrm>
        </p:grpSpPr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A484CF27-6B97-4679-A1B1-37CA40837A6E}"/>
                </a:ext>
              </a:extLst>
            </p:cNvPr>
            <p:cNvCxnSpPr/>
            <p:nvPr/>
          </p:nvCxnSpPr>
          <p:spPr>
            <a:xfrm>
              <a:off x="1719072" y="5157216"/>
              <a:ext cx="5303520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7254E9B5-B13B-406F-A50A-383DB1992D71}"/>
                </a:ext>
              </a:extLst>
            </p:cNvPr>
            <p:cNvCxnSpPr>
              <a:cxnSpLocks/>
            </p:cNvCxnSpPr>
            <p:nvPr/>
          </p:nvCxnSpPr>
          <p:spPr>
            <a:xfrm>
              <a:off x="3940678" y="498279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885EE508-65E4-4F7D-8335-8936838072AC}"/>
                </a:ext>
              </a:extLst>
            </p:cNvPr>
            <p:cNvCxnSpPr>
              <a:cxnSpLocks/>
            </p:cNvCxnSpPr>
            <p:nvPr/>
          </p:nvCxnSpPr>
          <p:spPr>
            <a:xfrm>
              <a:off x="4032118" y="4952313"/>
              <a:ext cx="326522" cy="35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ZoneTexte 37">
            <a:extLst>
              <a:ext uri="{FF2B5EF4-FFF2-40B4-BE49-F238E27FC236}">
                <a16:creationId xmlns:a16="http://schemas.microsoft.com/office/drawing/2014/main" id="{BFD39310-E010-43CE-A221-D8504A5AEC24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074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7" grpId="0"/>
      <p:bldP spid="20" grpId="0"/>
      <p:bldP spid="22" grpId="0" animBg="1"/>
      <p:bldP spid="23" grpId="0" animBg="1"/>
      <p:bldP spid="24" grpId="0" animBg="1"/>
      <p:bldP spid="25" grpId="0" animBg="1"/>
      <p:bldP spid="2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363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ABCD de 5 cm de côté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7629" y="231208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A02719B-C5F5-4B1F-A964-AA948FCE06FB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40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1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363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ABCD de 5 cm de côté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47485" y="4579798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2956560" y="58948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15A9C58-9A82-4408-BAD4-FC3D0C2AF9F8}"/>
              </a:ext>
            </a:extLst>
          </p:cNvPr>
          <p:cNvGrpSpPr/>
          <p:nvPr/>
        </p:nvGrpSpPr>
        <p:grpSpPr>
          <a:xfrm>
            <a:off x="353568" y="5522976"/>
            <a:ext cx="2766659" cy="741188"/>
            <a:chOff x="7863840" y="1450848"/>
            <a:chExt cx="2766659" cy="741188"/>
          </a:xfrm>
        </p:grpSpPr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7C385E08-3ADA-4AB9-9079-58632B71C67B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>
              <a:off x="10015728" y="1834896"/>
              <a:ext cx="614771" cy="35714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80D2BD84-4C74-4C22-A14B-B89F1387137B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AB1FF1D4-43E7-4636-A2B5-C28ED85D9751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674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363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ABCD de 5 cm de côté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4165270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2956560" y="58948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15A9C58-9A82-4408-BAD4-FC3D0C2AF9F8}"/>
              </a:ext>
            </a:extLst>
          </p:cNvPr>
          <p:cNvGrpSpPr/>
          <p:nvPr/>
        </p:nvGrpSpPr>
        <p:grpSpPr>
          <a:xfrm>
            <a:off x="353568" y="5522976"/>
            <a:ext cx="2766659" cy="741188"/>
            <a:chOff x="7863840" y="1450848"/>
            <a:chExt cx="2766659" cy="741188"/>
          </a:xfrm>
        </p:grpSpPr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7C385E08-3ADA-4AB9-9079-58632B71C67B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>
              <a:off x="10015728" y="1834896"/>
              <a:ext cx="614771" cy="35714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80D2BD84-4C74-4C22-A14B-B89F1387137B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657FD040-27D6-4B99-9DF9-3781F9D63933}"/>
              </a:ext>
            </a:extLst>
          </p:cNvPr>
          <p:cNvCxnSpPr>
            <a:cxnSpLocks/>
          </p:cNvCxnSpPr>
          <p:nvPr/>
        </p:nvCxnSpPr>
        <p:spPr>
          <a:xfrm flipV="1">
            <a:off x="3523488" y="2377440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4C72FBAD-2666-4728-B141-BE315DF99ED0}"/>
              </a:ext>
            </a:extLst>
          </p:cNvPr>
          <p:cNvSpPr txBox="1"/>
          <p:nvPr/>
        </p:nvSpPr>
        <p:spPr>
          <a:xfrm>
            <a:off x="2779776" y="401116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70A3621-0B3F-4BDE-ADA2-3224F45BF944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694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7F4C8EED-A762-4B25-9B81-2530B0E39334}"/>
              </a:ext>
            </a:extLst>
          </p:cNvPr>
          <p:cNvSpPr/>
          <p:nvPr/>
        </p:nvSpPr>
        <p:spPr>
          <a:xfrm>
            <a:off x="3528997" y="238529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C95638A-B13E-4B7C-8622-C5E206C127BE}"/>
              </a:ext>
            </a:extLst>
          </p:cNvPr>
          <p:cNvSpPr/>
          <p:nvPr/>
        </p:nvSpPr>
        <p:spPr>
          <a:xfrm>
            <a:off x="3528997" y="598193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CA19556-192F-407B-A364-48A62DA9A52B}"/>
              </a:ext>
            </a:extLst>
          </p:cNvPr>
          <p:cNvSpPr/>
          <p:nvPr/>
        </p:nvSpPr>
        <p:spPr>
          <a:xfrm>
            <a:off x="7125637" y="598193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83F6B5D-852F-4E88-8A0F-2F07740E7DF7}"/>
              </a:ext>
            </a:extLst>
          </p:cNvPr>
          <p:cNvSpPr/>
          <p:nvPr/>
        </p:nvSpPr>
        <p:spPr>
          <a:xfrm>
            <a:off x="7131733" y="2391394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363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ABCD de 5 cm de côté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2956560" y="58948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657FD040-27D6-4B99-9DF9-3781F9D63933}"/>
              </a:ext>
            </a:extLst>
          </p:cNvPr>
          <p:cNvCxnSpPr>
            <a:cxnSpLocks/>
          </p:cNvCxnSpPr>
          <p:nvPr/>
        </p:nvCxnSpPr>
        <p:spPr>
          <a:xfrm flipV="1">
            <a:off x="3523488" y="2377440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4C72FBAD-2666-4728-B141-BE315DF99ED0}"/>
              </a:ext>
            </a:extLst>
          </p:cNvPr>
          <p:cNvSpPr txBox="1"/>
          <p:nvPr/>
        </p:nvSpPr>
        <p:spPr>
          <a:xfrm>
            <a:off x="2779776" y="401116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 cm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F822783E-0C15-4D94-B89D-806D8D7E327C}"/>
              </a:ext>
            </a:extLst>
          </p:cNvPr>
          <p:cNvCxnSpPr/>
          <p:nvPr/>
        </p:nvCxnSpPr>
        <p:spPr>
          <a:xfrm rot="2714651">
            <a:off x="5384222" y="2170860"/>
            <a:ext cx="132527" cy="5241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3101312B-A908-44A4-9885-15B3EB584226}"/>
              </a:ext>
            </a:extLst>
          </p:cNvPr>
          <p:cNvCxnSpPr/>
          <p:nvPr/>
        </p:nvCxnSpPr>
        <p:spPr>
          <a:xfrm rot="2714651">
            <a:off x="5164765" y="5962572"/>
            <a:ext cx="132527" cy="5241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F0BA2B4B-0335-4741-A954-798D84076D9E}"/>
              </a:ext>
            </a:extLst>
          </p:cNvPr>
          <p:cNvCxnSpPr>
            <a:cxnSpLocks/>
          </p:cNvCxnSpPr>
          <p:nvPr/>
        </p:nvCxnSpPr>
        <p:spPr>
          <a:xfrm flipH="1">
            <a:off x="3250606" y="3993402"/>
            <a:ext cx="41918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40BA1C9-A3E7-4962-8408-2523B12CEE7B}"/>
              </a:ext>
            </a:extLst>
          </p:cNvPr>
          <p:cNvCxnSpPr>
            <a:cxnSpLocks/>
          </p:cNvCxnSpPr>
          <p:nvPr/>
        </p:nvCxnSpPr>
        <p:spPr>
          <a:xfrm flipH="1">
            <a:off x="7176430" y="4151898"/>
            <a:ext cx="50453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9E58F64D-B32D-4EBB-9D35-F3ED22B2C956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97187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354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GRIS de 4 cm de côté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7629" y="231208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E722D0C-AF41-4CF2-A88D-FDFB6EA9E9FD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410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1">
            <a:extLst>
              <a:ext uri="{FF2B5EF4-FFF2-40B4-BE49-F238E27FC236}">
                <a16:creationId xmlns:a16="http://schemas.microsoft.com/office/drawing/2014/main" id="{A425A209-029C-464B-A473-63C557B74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350399"/>
              </p:ext>
            </p:extLst>
          </p:nvPr>
        </p:nvGraphicFramePr>
        <p:xfrm>
          <a:off x="250519" y="794822"/>
          <a:ext cx="11198268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378">
                  <a:extLst>
                    <a:ext uri="{9D8B030D-6E8A-4147-A177-3AD203B41FA5}">
                      <a16:colId xmlns:a16="http://schemas.microsoft.com/office/drawing/2014/main" val="2767435568"/>
                    </a:ext>
                  </a:extLst>
                </a:gridCol>
                <a:gridCol w="1866378">
                  <a:extLst>
                    <a:ext uri="{9D8B030D-6E8A-4147-A177-3AD203B41FA5}">
                      <a16:colId xmlns:a16="http://schemas.microsoft.com/office/drawing/2014/main" val="3675244007"/>
                    </a:ext>
                  </a:extLst>
                </a:gridCol>
                <a:gridCol w="1866378">
                  <a:extLst>
                    <a:ext uri="{9D8B030D-6E8A-4147-A177-3AD203B41FA5}">
                      <a16:colId xmlns:a16="http://schemas.microsoft.com/office/drawing/2014/main" val="603102010"/>
                    </a:ext>
                  </a:extLst>
                </a:gridCol>
                <a:gridCol w="1866378">
                  <a:extLst>
                    <a:ext uri="{9D8B030D-6E8A-4147-A177-3AD203B41FA5}">
                      <a16:colId xmlns:a16="http://schemas.microsoft.com/office/drawing/2014/main" val="1139873366"/>
                    </a:ext>
                  </a:extLst>
                </a:gridCol>
                <a:gridCol w="1866378">
                  <a:extLst>
                    <a:ext uri="{9D8B030D-6E8A-4147-A177-3AD203B41FA5}">
                      <a16:colId xmlns:a16="http://schemas.microsoft.com/office/drawing/2014/main" val="7638413"/>
                    </a:ext>
                  </a:extLst>
                </a:gridCol>
                <a:gridCol w="1866378">
                  <a:extLst>
                    <a:ext uri="{9D8B030D-6E8A-4147-A177-3AD203B41FA5}">
                      <a16:colId xmlns:a16="http://schemas.microsoft.com/office/drawing/2014/main" val="1700358218"/>
                    </a:ext>
                  </a:extLst>
                </a:gridCol>
              </a:tblGrid>
              <a:tr h="631519">
                <a:tc>
                  <a:txBody>
                    <a:bodyPr/>
                    <a:lstStyle/>
                    <a:p>
                      <a:r>
                        <a:rPr lang="fr-FR" dirty="0"/>
                        <a:t>3 cotés</a:t>
                      </a:r>
                    </a:p>
                    <a:p>
                      <a:r>
                        <a:rPr lang="fr-FR" dirty="0"/>
                        <a:t>3 sommets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 côtés</a:t>
                      </a:r>
                    </a:p>
                    <a:p>
                      <a:r>
                        <a:rPr lang="fr-FR" dirty="0"/>
                        <a:t>4 sommets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 côtés</a:t>
                      </a:r>
                    </a:p>
                    <a:p>
                      <a:r>
                        <a:rPr lang="fr-FR" dirty="0"/>
                        <a:t>5 sommets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 côtés </a:t>
                      </a:r>
                    </a:p>
                    <a:p>
                      <a:r>
                        <a:rPr lang="fr-FR" dirty="0"/>
                        <a:t>6 sommets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 côtés</a:t>
                      </a:r>
                    </a:p>
                    <a:p>
                      <a:r>
                        <a:rPr lang="fr-FR" dirty="0"/>
                        <a:t>10 sommets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 côtés</a:t>
                      </a:r>
                    </a:p>
                    <a:p>
                      <a:r>
                        <a:rPr lang="fr-FR" dirty="0"/>
                        <a:t>12 sommets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942232"/>
                  </a:ext>
                </a:extLst>
              </a:tr>
              <a:tr h="4961933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70086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9E3569A6-C14C-4684-AC4E-686CFD3A3758}"/>
              </a:ext>
            </a:extLst>
          </p:cNvPr>
          <p:cNvSpPr txBox="1"/>
          <p:nvPr/>
        </p:nvSpPr>
        <p:spPr>
          <a:xfrm>
            <a:off x="539542" y="176270"/>
            <a:ext cx="6644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Classe ces polygones en fonction de leurs sommets et de leurs côtés</a:t>
            </a:r>
          </a:p>
          <a:p>
            <a:r>
              <a:rPr lang="fr-FR" b="1" u="sng" dirty="0"/>
              <a:t>CM1: préciser le nom des polygones de 3, 4, 6 ou 8 côtés</a:t>
            </a:r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B3196EB9-C61C-429C-BAB5-3CDD83606E2B}"/>
              </a:ext>
            </a:extLst>
          </p:cNvPr>
          <p:cNvSpPr/>
          <p:nvPr/>
        </p:nvSpPr>
        <p:spPr>
          <a:xfrm>
            <a:off x="254621" y="1476095"/>
            <a:ext cx="1611757" cy="979006"/>
          </a:xfrm>
          <a:prstGeom prst="triangle">
            <a:avLst>
              <a:gd name="adj" fmla="val 3249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278FF8-DD3F-424D-A9E1-7DA4D512B578}"/>
              </a:ext>
            </a:extLst>
          </p:cNvPr>
          <p:cNvSpPr/>
          <p:nvPr/>
        </p:nvSpPr>
        <p:spPr>
          <a:xfrm>
            <a:off x="2329089" y="1705654"/>
            <a:ext cx="1391142" cy="7494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Étoile : 5 branches 9">
            <a:extLst>
              <a:ext uri="{FF2B5EF4-FFF2-40B4-BE49-F238E27FC236}">
                <a16:creationId xmlns:a16="http://schemas.microsoft.com/office/drawing/2014/main" id="{14F822A9-569D-426B-BA72-B0F6EC97E345}"/>
              </a:ext>
            </a:extLst>
          </p:cNvPr>
          <p:cNvSpPr/>
          <p:nvPr/>
        </p:nvSpPr>
        <p:spPr>
          <a:xfrm>
            <a:off x="7731124" y="1558057"/>
            <a:ext cx="1500556" cy="1347981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3" name="Pentagone 12">
            <a:extLst>
              <a:ext uri="{FF2B5EF4-FFF2-40B4-BE49-F238E27FC236}">
                <a16:creationId xmlns:a16="http://schemas.microsoft.com/office/drawing/2014/main" id="{6AD75293-A56D-419A-9093-F1C18445FD38}"/>
              </a:ext>
            </a:extLst>
          </p:cNvPr>
          <p:cNvSpPr/>
          <p:nvPr/>
        </p:nvSpPr>
        <p:spPr>
          <a:xfrm>
            <a:off x="4181278" y="3244846"/>
            <a:ext cx="1392803" cy="1464940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FA116C68-1CA1-4A7B-BE10-90F4A6CD5121}"/>
              </a:ext>
            </a:extLst>
          </p:cNvPr>
          <p:cNvSpPr/>
          <p:nvPr/>
        </p:nvSpPr>
        <p:spPr>
          <a:xfrm>
            <a:off x="9665968" y="1575715"/>
            <a:ext cx="1582404" cy="1230116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" name="Triangle rectangle 1">
            <a:extLst>
              <a:ext uri="{FF2B5EF4-FFF2-40B4-BE49-F238E27FC236}">
                <a16:creationId xmlns:a16="http://schemas.microsoft.com/office/drawing/2014/main" id="{88C50498-3EA4-4FED-87CB-9FC63456DB08}"/>
              </a:ext>
            </a:extLst>
          </p:cNvPr>
          <p:cNvSpPr/>
          <p:nvPr/>
        </p:nvSpPr>
        <p:spPr>
          <a:xfrm>
            <a:off x="587969" y="2652197"/>
            <a:ext cx="1115571" cy="1168241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" name="Trapèze 2">
            <a:extLst>
              <a:ext uri="{FF2B5EF4-FFF2-40B4-BE49-F238E27FC236}">
                <a16:creationId xmlns:a16="http://schemas.microsoft.com/office/drawing/2014/main" id="{D7E757A9-3A47-41AB-B625-F147BED21B69}"/>
              </a:ext>
            </a:extLst>
          </p:cNvPr>
          <p:cNvSpPr/>
          <p:nvPr/>
        </p:nvSpPr>
        <p:spPr>
          <a:xfrm>
            <a:off x="2400471" y="2580362"/>
            <a:ext cx="1332286" cy="1277655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4" name="Parallélogramme 3">
            <a:extLst>
              <a:ext uri="{FF2B5EF4-FFF2-40B4-BE49-F238E27FC236}">
                <a16:creationId xmlns:a16="http://schemas.microsoft.com/office/drawing/2014/main" id="{C5C3378A-5651-43A4-8604-0A051E9ABB5C}"/>
              </a:ext>
            </a:extLst>
          </p:cNvPr>
          <p:cNvSpPr/>
          <p:nvPr/>
        </p:nvSpPr>
        <p:spPr>
          <a:xfrm>
            <a:off x="2293623" y="3968791"/>
            <a:ext cx="1426607" cy="1166882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Hexagone 7">
            <a:extLst>
              <a:ext uri="{FF2B5EF4-FFF2-40B4-BE49-F238E27FC236}">
                <a16:creationId xmlns:a16="http://schemas.microsoft.com/office/drawing/2014/main" id="{8CAB050A-744E-4293-9E74-87EFC4C94C7B}"/>
              </a:ext>
            </a:extLst>
          </p:cNvPr>
          <p:cNvSpPr/>
          <p:nvPr/>
        </p:nvSpPr>
        <p:spPr>
          <a:xfrm rot="19956089">
            <a:off x="6025624" y="1652227"/>
            <a:ext cx="1465243" cy="139914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" name="Forme en L 17">
            <a:extLst>
              <a:ext uri="{FF2B5EF4-FFF2-40B4-BE49-F238E27FC236}">
                <a16:creationId xmlns:a16="http://schemas.microsoft.com/office/drawing/2014/main" id="{A3AD2CF7-2C89-4F41-A217-FB2F94732747}"/>
              </a:ext>
            </a:extLst>
          </p:cNvPr>
          <p:cNvSpPr/>
          <p:nvPr/>
        </p:nvSpPr>
        <p:spPr>
          <a:xfrm>
            <a:off x="5986989" y="3051821"/>
            <a:ext cx="1465998" cy="1031663"/>
          </a:xfrm>
          <a:prstGeom prst="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1" name="Flèche : chevron 20">
            <a:extLst>
              <a:ext uri="{FF2B5EF4-FFF2-40B4-BE49-F238E27FC236}">
                <a16:creationId xmlns:a16="http://schemas.microsoft.com/office/drawing/2014/main" id="{FE5F2811-23E7-4B27-BA14-26D4891C2E9C}"/>
              </a:ext>
            </a:extLst>
          </p:cNvPr>
          <p:cNvSpPr/>
          <p:nvPr/>
        </p:nvSpPr>
        <p:spPr>
          <a:xfrm>
            <a:off x="6450903" y="4246323"/>
            <a:ext cx="1075579" cy="1780356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      D</a:t>
            </a:r>
          </a:p>
        </p:txBody>
      </p:sp>
      <p:sp>
        <p:nvSpPr>
          <p:cNvPr id="23" name="Pentagone 22">
            <a:extLst>
              <a:ext uri="{FF2B5EF4-FFF2-40B4-BE49-F238E27FC236}">
                <a16:creationId xmlns:a16="http://schemas.microsoft.com/office/drawing/2014/main" id="{E227FF5C-A57C-4DC7-99AF-C373A4882AC2}"/>
              </a:ext>
            </a:extLst>
          </p:cNvPr>
          <p:cNvSpPr/>
          <p:nvPr/>
        </p:nvSpPr>
        <p:spPr>
          <a:xfrm rot="11500184">
            <a:off x="4243601" y="1652288"/>
            <a:ext cx="1330051" cy="1346090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16E31F-C3B1-452F-81F9-C3CF84F8FC62}"/>
              </a:ext>
            </a:extLst>
          </p:cNvPr>
          <p:cNvSpPr txBox="1"/>
          <p:nvPr/>
        </p:nvSpPr>
        <p:spPr>
          <a:xfrm>
            <a:off x="10410940" y="143219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B95D843-8C97-4056-A6D6-36F502EC8E03}"/>
              </a:ext>
            </a:extLst>
          </p:cNvPr>
          <p:cNvSpPr txBox="1"/>
          <p:nvPr/>
        </p:nvSpPr>
        <p:spPr>
          <a:xfrm>
            <a:off x="263047" y="5423770"/>
            <a:ext cx="185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TRIANGLES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271E555-D6B2-4734-AD8C-BDAFDD659D66}"/>
              </a:ext>
            </a:extLst>
          </p:cNvPr>
          <p:cNvSpPr txBox="1"/>
          <p:nvPr/>
        </p:nvSpPr>
        <p:spPr>
          <a:xfrm>
            <a:off x="2181616" y="5951951"/>
            <a:ext cx="185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QUADRILATERES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FECBF06-B3E2-4A06-A844-F5BA7F1F28D2}"/>
              </a:ext>
            </a:extLst>
          </p:cNvPr>
          <p:cNvSpPr txBox="1"/>
          <p:nvPr/>
        </p:nvSpPr>
        <p:spPr>
          <a:xfrm>
            <a:off x="3899769" y="5928987"/>
            <a:ext cx="185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PENTAGONES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022E07E-50DD-4EAD-800D-E10B662672EA}"/>
              </a:ext>
            </a:extLst>
          </p:cNvPr>
          <p:cNvSpPr txBox="1"/>
          <p:nvPr/>
        </p:nvSpPr>
        <p:spPr>
          <a:xfrm>
            <a:off x="5880969" y="6056335"/>
            <a:ext cx="185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HEXAGONES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9B0C758-5C8A-438C-97A5-7417443A5826}"/>
              </a:ext>
            </a:extLst>
          </p:cNvPr>
          <p:cNvSpPr txBox="1"/>
          <p:nvPr/>
        </p:nvSpPr>
        <p:spPr>
          <a:xfrm>
            <a:off x="7749435" y="6070948"/>
            <a:ext cx="185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DECAGONES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2756C86-00A6-4E51-9383-4A9DD6AB22D0}"/>
              </a:ext>
            </a:extLst>
          </p:cNvPr>
          <p:cNvSpPr txBox="1"/>
          <p:nvPr/>
        </p:nvSpPr>
        <p:spPr>
          <a:xfrm>
            <a:off x="9668005" y="6085561"/>
            <a:ext cx="185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DODECAGONES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EEFE607-1820-4A41-9AB0-CB56A9374640}"/>
              </a:ext>
            </a:extLst>
          </p:cNvPr>
          <p:cNvSpPr txBox="1"/>
          <p:nvPr/>
        </p:nvSpPr>
        <p:spPr>
          <a:xfrm>
            <a:off x="8357877" y="6534834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278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3" grpId="0" animBg="1"/>
      <p:bldP spid="15" grpId="0" animBg="1"/>
      <p:bldP spid="2" grpId="0" animBg="1"/>
      <p:bldP spid="3" grpId="0" animBg="1"/>
      <p:bldP spid="4" grpId="0" animBg="1"/>
      <p:bldP spid="8" grpId="0" animBg="1"/>
      <p:bldP spid="18" grpId="0" animBg="1"/>
      <p:bldP spid="21" grpId="0" animBg="1"/>
      <p:bldP spid="23" grpId="0" animBg="1"/>
      <p:bldP spid="14" grpId="0"/>
      <p:bldP spid="20" grpId="0"/>
      <p:bldP spid="22" grpId="0"/>
      <p:bldP spid="24" grpId="0"/>
      <p:bldP spid="25" grpId="0"/>
      <p:bldP spid="2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47485" y="4579798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2956560" y="58948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15A9C58-9A82-4408-BAD4-FC3D0C2AF9F8}"/>
              </a:ext>
            </a:extLst>
          </p:cNvPr>
          <p:cNvGrpSpPr/>
          <p:nvPr/>
        </p:nvGrpSpPr>
        <p:grpSpPr>
          <a:xfrm>
            <a:off x="353568" y="5522976"/>
            <a:ext cx="2748224" cy="741188"/>
            <a:chOff x="7863840" y="1450848"/>
            <a:chExt cx="2748224" cy="741188"/>
          </a:xfrm>
        </p:grpSpPr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7C385E08-3ADA-4AB9-9079-58632B71C67B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>
              <a:off x="10015728" y="1834896"/>
              <a:ext cx="596336" cy="35714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80D2BD84-4C74-4C22-A14B-B89F1387137B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7B6C749E-6BD8-4482-80AE-8D998DE1FA1B}"/>
              </a:ext>
            </a:extLst>
          </p:cNvPr>
          <p:cNvSpPr txBox="1"/>
          <p:nvPr/>
        </p:nvSpPr>
        <p:spPr>
          <a:xfrm>
            <a:off x="1743456" y="975360"/>
            <a:ext cx="354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GRIS de 4 cm de côté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42A7ECB-F565-486D-A72F-645A3FB8F208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332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4165270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3151632" y="588264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15A9C58-9A82-4408-BAD4-FC3D0C2AF9F8}"/>
              </a:ext>
            </a:extLst>
          </p:cNvPr>
          <p:cNvGrpSpPr/>
          <p:nvPr/>
        </p:nvGrpSpPr>
        <p:grpSpPr>
          <a:xfrm>
            <a:off x="353568" y="5522976"/>
            <a:ext cx="2943296" cy="728996"/>
            <a:chOff x="7863840" y="1450848"/>
            <a:chExt cx="2943296" cy="728996"/>
          </a:xfrm>
        </p:grpSpPr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7C385E08-3ADA-4AB9-9079-58632B71C67B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>
              <a:off x="10210800" y="1822704"/>
              <a:ext cx="596336" cy="35714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80D2BD84-4C74-4C22-A14B-B89F1387137B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657FD040-27D6-4B99-9DF9-3781F9D63933}"/>
              </a:ext>
            </a:extLst>
          </p:cNvPr>
          <p:cNvCxnSpPr>
            <a:cxnSpLocks/>
          </p:cNvCxnSpPr>
          <p:nvPr/>
        </p:nvCxnSpPr>
        <p:spPr>
          <a:xfrm flipV="1">
            <a:off x="3523488" y="2377440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4C72FBAD-2666-4728-B141-BE315DF99ED0}"/>
              </a:ext>
            </a:extLst>
          </p:cNvPr>
          <p:cNvSpPr txBox="1"/>
          <p:nvPr/>
        </p:nvSpPr>
        <p:spPr>
          <a:xfrm>
            <a:off x="2779776" y="401116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9A9161AD-1B2C-4AB4-9D5A-FDD50522D47E}"/>
              </a:ext>
            </a:extLst>
          </p:cNvPr>
          <p:cNvSpPr txBox="1"/>
          <p:nvPr/>
        </p:nvSpPr>
        <p:spPr>
          <a:xfrm>
            <a:off x="1743456" y="975360"/>
            <a:ext cx="354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GRIS de 4 cm de côté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55B53CF0-BD81-4101-979A-8838DCA145FF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960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7F4C8EED-A762-4B25-9B81-2530B0E39334}"/>
              </a:ext>
            </a:extLst>
          </p:cNvPr>
          <p:cNvSpPr/>
          <p:nvPr/>
        </p:nvSpPr>
        <p:spPr>
          <a:xfrm>
            <a:off x="3528997" y="238529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C95638A-B13E-4B7C-8622-C5E206C127BE}"/>
              </a:ext>
            </a:extLst>
          </p:cNvPr>
          <p:cNvSpPr/>
          <p:nvPr/>
        </p:nvSpPr>
        <p:spPr>
          <a:xfrm>
            <a:off x="3528997" y="598193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CA19556-192F-407B-A364-48A62DA9A52B}"/>
              </a:ext>
            </a:extLst>
          </p:cNvPr>
          <p:cNvSpPr/>
          <p:nvPr/>
        </p:nvSpPr>
        <p:spPr>
          <a:xfrm>
            <a:off x="7125637" y="598193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83F6B5D-852F-4E88-8A0F-2F07740E7DF7}"/>
              </a:ext>
            </a:extLst>
          </p:cNvPr>
          <p:cNvSpPr/>
          <p:nvPr/>
        </p:nvSpPr>
        <p:spPr>
          <a:xfrm>
            <a:off x="7131733" y="2391394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3127248" y="602894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657FD040-27D6-4B99-9DF9-3781F9D63933}"/>
              </a:ext>
            </a:extLst>
          </p:cNvPr>
          <p:cNvCxnSpPr>
            <a:cxnSpLocks/>
          </p:cNvCxnSpPr>
          <p:nvPr/>
        </p:nvCxnSpPr>
        <p:spPr>
          <a:xfrm flipV="1">
            <a:off x="3523488" y="2377440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4C72FBAD-2666-4728-B141-BE315DF99ED0}"/>
              </a:ext>
            </a:extLst>
          </p:cNvPr>
          <p:cNvSpPr txBox="1"/>
          <p:nvPr/>
        </p:nvSpPr>
        <p:spPr>
          <a:xfrm>
            <a:off x="2779776" y="401116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cm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F822783E-0C15-4D94-B89D-806D8D7E327C}"/>
              </a:ext>
            </a:extLst>
          </p:cNvPr>
          <p:cNvCxnSpPr/>
          <p:nvPr/>
        </p:nvCxnSpPr>
        <p:spPr>
          <a:xfrm rot="2714651">
            <a:off x="5384222" y="2170860"/>
            <a:ext cx="132527" cy="5241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3101312B-A908-44A4-9885-15B3EB584226}"/>
              </a:ext>
            </a:extLst>
          </p:cNvPr>
          <p:cNvCxnSpPr/>
          <p:nvPr/>
        </p:nvCxnSpPr>
        <p:spPr>
          <a:xfrm rot="2714651">
            <a:off x="5164765" y="5962572"/>
            <a:ext cx="132527" cy="5241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F0BA2B4B-0335-4741-A954-798D84076D9E}"/>
              </a:ext>
            </a:extLst>
          </p:cNvPr>
          <p:cNvCxnSpPr>
            <a:cxnSpLocks/>
          </p:cNvCxnSpPr>
          <p:nvPr/>
        </p:nvCxnSpPr>
        <p:spPr>
          <a:xfrm flipH="1">
            <a:off x="3250606" y="3993402"/>
            <a:ext cx="41918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40BA1C9-A3E7-4962-8408-2523B12CEE7B}"/>
              </a:ext>
            </a:extLst>
          </p:cNvPr>
          <p:cNvCxnSpPr>
            <a:cxnSpLocks/>
          </p:cNvCxnSpPr>
          <p:nvPr/>
        </p:nvCxnSpPr>
        <p:spPr>
          <a:xfrm flipH="1">
            <a:off x="7176430" y="4151898"/>
            <a:ext cx="50453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A6E440EF-ED5D-4EAC-87C5-22435BE797AF}"/>
              </a:ext>
            </a:extLst>
          </p:cNvPr>
          <p:cNvSpPr txBox="1"/>
          <p:nvPr/>
        </p:nvSpPr>
        <p:spPr>
          <a:xfrm>
            <a:off x="1743456" y="975360"/>
            <a:ext cx="354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GRIS de 4 cm de côté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3F1BD65-C9C9-406A-8176-80C20E6377AC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06994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86635D-7637-4A45-AD6E-CD1305E8110E}"/>
              </a:ext>
            </a:extLst>
          </p:cNvPr>
          <p:cNvSpPr txBox="1"/>
          <p:nvPr/>
        </p:nvSpPr>
        <p:spPr>
          <a:xfrm>
            <a:off x="1743456" y="975360"/>
            <a:ext cx="365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STUV de 7 cm  de côté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7629" y="2312086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F019B2E-00F9-4FEF-B079-BC3638340AE9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638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9" grpId="0"/>
      <p:bldP spid="1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47485" y="4579798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2956560" y="589483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15A9C58-9A82-4408-BAD4-FC3D0C2AF9F8}"/>
              </a:ext>
            </a:extLst>
          </p:cNvPr>
          <p:cNvGrpSpPr/>
          <p:nvPr/>
        </p:nvGrpSpPr>
        <p:grpSpPr>
          <a:xfrm>
            <a:off x="353568" y="5522976"/>
            <a:ext cx="2761048" cy="741188"/>
            <a:chOff x="7863840" y="1450848"/>
            <a:chExt cx="2761048" cy="741188"/>
          </a:xfrm>
        </p:grpSpPr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7C385E08-3ADA-4AB9-9079-58632B71C67B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>
              <a:off x="10015728" y="1834896"/>
              <a:ext cx="609160" cy="35714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80D2BD84-4C74-4C22-A14B-B89F1387137B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30" name="ZoneTexte 29">
            <a:extLst>
              <a:ext uri="{FF2B5EF4-FFF2-40B4-BE49-F238E27FC236}">
                <a16:creationId xmlns:a16="http://schemas.microsoft.com/office/drawing/2014/main" id="{93B223EC-E21E-496D-B422-CEA5B153B3C9}"/>
              </a:ext>
            </a:extLst>
          </p:cNvPr>
          <p:cNvSpPr txBox="1"/>
          <p:nvPr/>
        </p:nvSpPr>
        <p:spPr>
          <a:xfrm>
            <a:off x="1743456" y="975360"/>
            <a:ext cx="365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STUV de 7 cm  de côté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6F58DF9-D7B0-49C4-ADD4-FBA781A59A19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880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pic>
        <p:nvPicPr>
          <p:cNvPr id="1026" name="Picture 2" descr="Equerre 60° 22 cm en plastique incassable">
            <a:extLst>
              <a:ext uri="{FF2B5EF4-FFF2-40B4-BE49-F238E27FC236}">
                <a16:creationId xmlns:a16="http://schemas.microsoft.com/office/drawing/2014/main" id="{5D1A43CF-8AC4-423A-8063-237A0211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581" y="4165270"/>
            <a:ext cx="2143209" cy="21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A7C8A4-9A46-4F54-ACD3-A78C9D0193DA}"/>
              </a:ext>
            </a:extLst>
          </p:cNvPr>
          <p:cNvGrpSpPr/>
          <p:nvPr/>
        </p:nvGrpSpPr>
        <p:grpSpPr>
          <a:xfrm>
            <a:off x="7485888" y="1475232"/>
            <a:ext cx="3072792" cy="829056"/>
            <a:chOff x="7485888" y="1450848"/>
            <a:chExt cx="3072792" cy="829056"/>
          </a:xfrm>
        </p:grpSpPr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17421354-9255-4BFD-9CD1-A11372158877}"/>
                </a:ext>
              </a:extLst>
            </p:cNvPr>
            <p:cNvCxnSpPr/>
            <p:nvPr/>
          </p:nvCxnSpPr>
          <p:spPr>
            <a:xfrm flipH="1">
              <a:off x="7485888" y="1816608"/>
              <a:ext cx="390144" cy="4632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6E8BE1-7F80-499F-A6B1-5DD268CB615E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2CC51B2-EB4D-49AE-B2C9-F7437D22C49D}"/>
              </a:ext>
            </a:extLst>
          </p:cNvPr>
          <p:cNvGrpSpPr/>
          <p:nvPr/>
        </p:nvGrpSpPr>
        <p:grpSpPr>
          <a:xfrm>
            <a:off x="7510272" y="5870448"/>
            <a:ext cx="3603144" cy="566928"/>
            <a:chOff x="6955536" y="1450848"/>
            <a:chExt cx="3603144" cy="566928"/>
          </a:xfrm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A49F8A71-64CE-40B0-9C7E-7A7EA0187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5536" y="1810512"/>
              <a:ext cx="853440" cy="2072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022B9C4-E808-4CBF-8A1C-1A9CA897521F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3151632" y="588264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15A9C58-9A82-4408-BAD4-FC3D0C2AF9F8}"/>
              </a:ext>
            </a:extLst>
          </p:cNvPr>
          <p:cNvGrpSpPr/>
          <p:nvPr/>
        </p:nvGrpSpPr>
        <p:grpSpPr>
          <a:xfrm>
            <a:off x="353568" y="5522976"/>
            <a:ext cx="2956120" cy="728996"/>
            <a:chOff x="7863840" y="1450848"/>
            <a:chExt cx="2956120" cy="728996"/>
          </a:xfrm>
        </p:grpSpPr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7C385E08-3ADA-4AB9-9079-58632B71C67B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>
              <a:off x="10210800" y="1822704"/>
              <a:ext cx="609160" cy="35714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80D2BD84-4C74-4C22-A14B-B89F1387137B}"/>
                </a:ext>
              </a:extLst>
            </p:cNvPr>
            <p:cNvSpPr txBox="1"/>
            <p:nvPr/>
          </p:nvSpPr>
          <p:spPr>
            <a:xfrm>
              <a:off x="7863840" y="1450848"/>
              <a:ext cx="269484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Il faut tracer un angle droit</a:t>
              </a:r>
            </a:p>
          </p:txBody>
        </p:sp>
      </p:grp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657FD040-27D6-4B99-9DF9-3781F9D63933}"/>
              </a:ext>
            </a:extLst>
          </p:cNvPr>
          <p:cNvCxnSpPr>
            <a:cxnSpLocks/>
          </p:cNvCxnSpPr>
          <p:nvPr/>
        </p:nvCxnSpPr>
        <p:spPr>
          <a:xfrm flipV="1">
            <a:off x="3523488" y="2377440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4C72FBAD-2666-4728-B141-BE315DF99ED0}"/>
              </a:ext>
            </a:extLst>
          </p:cNvPr>
          <p:cNvSpPr txBox="1"/>
          <p:nvPr/>
        </p:nvSpPr>
        <p:spPr>
          <a:xfrm>
            <a:off x="2779776" y="401116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256AC3E-7C77-414B-ACC4-CFA29213E31C}"/>
              </a:ext>
            </a:extLst>
          </p:cNvPr>
          <p:cNvSpPr txBox="1"/>
          <p:nvPr/>
        </p:nvSpPr>
        <p:spPr>
          <a:xfrm>
            <a:off x="1743456" y="975360"/>
            <a:ext cx="365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STUV de 7 cm  de côté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6C8E3F4-12A0-46E6-BB00-7A437D5E6A27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077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7F4C8EED-A762-4B25-9B81-2530B0E39334}"/>
              </a:ext>
            </a:extLst>
          </p:cNvPr>
          <p:cNvSpPr/>
          <p:nvPr/>
        </p:nvSpPr>
        <p:spPr>
          <a:xfrm>
            <a:off x="3528997" y="238529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C95638A-B13E-4B7C-8622-C5E206C127BE}"/>
              </a:ext>
            </a:extLst>
          </p:cNvPr>
          <p:cNvSpPr/>
          <p:nvPr/>
        </p:nvSpPr>
        <p:spPr>
          <a:xfrm>
            <a:off x="3528997" y="598193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CA19556-192F-407B-A364-48A62DA9A52B}"/>
              </a:ext>
            </a:extLst>
          </p:cNvPr>
          <p:cNvSpPr/>
          <p:nvPr/>
        </p:nvSpPr>
        <p:spPr>
          <a:xfrm>
            <a:off x="7125637" y="5981938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83F6B5D-852F-4E88-8A0F-2F07740E7DF7}"/>
              </a:ext>
            </a:extLst>
          </p:cNvPr>
          <p:cNvSpPr/>
          <p:nvPr/>
        </p:nvSpPr>
        <p:spPr>
          <a:xfrm>
            <a:off x="7131733" y="2391394"/>
            <a:ext cx="264405" cy="25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A1E44C-427D-4C5B-B263-AE9C6B0DBDD8}"/>
              </a:ext>
            </a:extLst>
          </p:cNvPr>
          <p:cNvSpPr txBox="1"/>
          <p:nvPr/>
        </p:nvSpPr>
        <p:spPr>
          <a:xfrm>
            <a:off x="1658112" y="377952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COMMENT CONSTRUIRE UN CARRE 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349EBE0-6BF5-496E-BA40-D9F77E2166E6}"/>
              </a:ext>
            </a:extLst>
          </p:cNvPr>
          <p:cNvSpPr txBox="1"/>
          <p:nvPr/>
        </p:nvSpPr>
        <p:spPr>
          <a:xfrm>
            <a:off x="5205984" y="188976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536695-CCF3-4FD4-9836-9904D3F9AD6F}"/>
              </a:ext>
            </a:extLst>
          </p:cNvPr>
          <p:cNvCxnSpPr/>
          <p:nvPr/>
        </p:nvCxnSpPr>
        <p:spPr>
          <a:xfrm>
            <a:off x="3523488" y="2389632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D7290A3-59FC-40E5-BA53-3A4F6B234F0E}"/>
              </a:ext>
            </a:extLst>
          </p:cNvPr>
          <p:cNvCxnSpPr>
            <a:cxnSpLocks/>
          </p:cNvCxnSpPr>
          <p:nvPr/>
        </p:nvCxnSpPr>
        <p:spPr>
          <a:xfrm flipV="1">
            <a:off x="7394448" y="2371344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E510AF69-3E73-4779-BB1E-41FB33F8A689}"/>
              </a:ext>
            </a:extLst>
          </p:cNvPr>
          <p:cNvSpPr txBox="1"/>
          <p:nvPr/>
        </p:nvSpPr>
        <p:spPr>
          <a:xfrm>
            <a:off x="3352800" y="192633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2432150-3579-4196-89F3-1EE95FF8297A}"/>
              </a:ext>
            </a:extLst>
          </p:cNvPr>
          <p:cNvSpPr txBox="1"/>
          <p:nvPr/>
        </p:nvSpPr>
        <p:spPr>
          <a:xfrm>
            <a:off x="7162800" y="19324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07504A-B507-4053-9CE9-0B501C32D382}"/>
              </a:ext>
            </a:extLst>
          </p:cNvPr>
          <p:cNvSpPr txBox="1"/>
          <p:nvPr/>
        </p:nvSpPr>
        <p:spPr>
          <a:xfrm>
            <a:off x="7437120" y="591312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7581621-C60F-4A95-B863-5CF79847D42C}"/>
              </a:ext>
            </a:extLst>
          </p:cNvPr>
          <p:cNvSpPr txBox="1"/>
          <p:nvPr/>
        </p:nvSpPr>
        <p:spPr>
          <a:xfrm>
            <a:off x="7504176" y="367588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8E2FB22-C716-4E5E-86DA-207229D8E90E}"/>
              </a:ext>
            </a:extLst>
          </p:cNvPr>
          <p:cNvCxnSpPr/>
          <p:nvPr/>
        </p:nvCxnSpPr>
        <p:spPr>
          <a:xfrm>
            <a:off x="3529584" y="6236208"/>
            <a:ext cx="3877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0D9F27D5-EE2A-45B5-8E80-9A719AE7C08D}"/>
              </a:ext>
            </a:extLst>
          </p:cNvPr>
          <p:cNvSpPr txBox="1"/>
          <p:nvPr/>
        </p:nvSpPr>
        <p:spPr>
          <a:xfrm>
            <a:off x="5212080" y="6272784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7CF9FF-9119-4159-9E16-4BD351E7BE08}"/>
              </a:ext>
            </a:extLst>
          </p:cNvPr>
          <p:cNvSpPr txBox="1"/>
          <p:nvPr/>
        </p:nvSpPr>
        <p:spPr>
          <a:xfrm>
            <a:off x="3127248" y="602894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657FD040-27D6-4B99-9DF9-3781F9D63933}"/>
              </a:ext>
            </a:extLst>
          </p:cNvPr>
          <p:cNvCxnSpPr>
            <a:cxnSpLocks/>
          </p:cNvCxnSpPr>
          <p:nvPr/>
        </p:nvCxnSpPr>
        <p:spPr>
          <a:xfrm flipV="1">
            <a:off x="3523488" y="2377440"/>
            <a:ext cx="0" cy="387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4C72FBAD-2666-4728-B141-BE315DF99ED0}"/>
              </a:ext>
            </a:extLst>
          </p:cNvPr>
          <p:cNvSpPr txBox="1"/>
          <p:nvPr/>
        </p:nvSpPr>
        <p:spPr>
          <a:xfrm>
            <a:off x="2779776" y="4011168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 cm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F822783E-0C15-4D94-B89D-806D8D7E327C}"/>
              </a:ext>
            </a:extLst>
          </p:cNvPr>
          <p:cNvCxnSpPr/>
          <p:nvPr/>
        </p:nvCxnSpPr>
        <p:spPr>
          <a:xfrm rot="2714651">
            <a:off x="5384222" y="2170860"/>
            <a:ext cx="132527" cy="5241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3101312B-A908-44A4-9885-15B3EB584226}"/>
              </a:ext>
            </a:extLst>
          </p:cNvPr>
          <p:cNvCxnSpPr/>
          <p:nvPr/>
        </p:nvCxnSpPr>
        <p:spPr>
          <a:xfrm rot="2714651">
            <a:off x="5164765" y="5962572"/>
            <a:ext cx="132527" cy="5241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F0BA2B4B-0335-4741-A954-798D84076D9E}"/>
              </a:ext>
            </a:extLst>
          </p:cNvPr>
          <p:cNvCxnSpPr>
            <a:cxnSpLocks/>
          </p:cNvCxnSpPr>
          <p:nvPr/>
        </p:nvCxnSpPr>
        <p:spPr>
          <a:xfrm flipH="1">
            <a:off x="3250606" y="3993402"/>
            <a:ext cx="41918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40BA1C9-A3E7-4962-8408-2523B12CEE7B}"/>
              </a:ext>
            </a:extLst>
          </p:cNvPr>
          <p:cNvCxnSpPr>
            <a:cxnSpLocks/>
          </p:cNvCxnSpPr>
          <p:nvPr/>
        </p:nvCxnSpPr>
        <p:spPr>
          <a:xfrm flipH="1">
            <a:off x="7176430" y="4151898"/>
            <a:ext cx="50453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477BD461-2ABB-4957-833E-3DA096DBA200}"/>
              </a:ext>
            </a:extLst>
          </p:cNvPr>
          <p:cNvSpPr txBox="1"/>
          <p:nvPr/>
        </p:nvSpPr>
        <p:spPr>
          <a:xfrm>
            <a:off x="1743456" y="975360"/>
            <a:ext cx="365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Trace un carré STUV de 7 cm  de côté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5E0B50A-00B6-472F-91E0-A3B1C7605038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400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E3569A6-C14C-4684-AC4E-686CFD3A3758}"/>
              </a:ext>
            </a:extLst>
          </p:cNvPr>
          <p:cNvSpPr txBox="1"/>
          <p:nvPr/>
        </p:nvSpPr>
        <p:spPr>
          <a:xfrm>
            <a:off x="1751397" y="286439"/>
            <a:ext cx="421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Classe ces figures: sont-ce des polygones ?</a:t>
            </a:r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B3196EB9-C61C-429C-BAB5-3CDD83606E2B}"/>
              </a:ext>
            </a:extLst>
          </p:cNvPr>
          <p:cNvSpPr/>
          <p:nvPr/>
        </p:nvSpPr>
        <p:spPr>
          <a:xfrm rot="3498435">
            <a:off x="398897" y="1159776"/>
            <a:ext cx="1888176" cy="108065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278FF8-DD3F-424D-A9E1-7DA4D512B578}"/>
              </a:ext>
            </a:extLst>
          </p:cNvPr>
          <p:cNvSpPr/>
          <p:nvPr/>
        </p:nvSpPr>
        <p:spPr>
          <a:xfrm rot="18113090">
            <a:off x="1079653" y="3216926"/>
            <a:ext cx="1938969" cy="9254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0544A9E2-0A27-4A57-99DA-D3FB97E2CAA7}"/>
              </a:ext>
            </a:extLst>
          </p:cNvPr>
          <p:cNvSpPr/>
          <p:nvPr/>
        </p:nvSpPr>
        <p:spPr>
          <a:xfrm>
            <a:off x="10168570" y="661012"/>
            <a:ext cx="1652530" cy="2467779"/>
          </a:xfrm>
          <a:prstGeom prst="rightArrow">
            <a:avLst>
              <a:gd name="adj1" fmla="val 27679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Étoile : 5 branches 9">
            <a:extLst>
              <a:ext uri="{FF2B5EF4-FFF2-40B4-BE49-F238E27FC236}">
                <a16:creationId xmlns:a16="http://schemas.microsoft.com/office/drawing/2014/main" id="{14F822A9-569D-426B-BA72-B0F6EC97E345}"/>
              </a:ext>
            </a:extLst>
          </p:cNvPr>
          <p:cNvSpPr/>
          <p:nvPr/>
        </p:nvSpPr>
        <p:spPr>
          <a:xfrm>
            <a:off x="3999124" y="2038120"/>
            <a:ext cx="1905918" cy="2027103"/>
          </a:xfrm>
          <a:prstGeom prst="star5">
            <a:avLst>
              <a:gd name="adj" fmla="val 16148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25CF30C-9AB8-4DE3-989F-012D9E8BD996}"/>
              </a:ext>
            </a:extLst>
          </p:cNvPr>
          <p:cNvSpPr/>
          <p:nvPr/>
        </p:nvSpPr>
        <p:spPr>
          <a:xfrm>
            <a:off x="6841475" y="2181340"/>
            <a:ext cx="1564395" cy="1938969"/>
          </a:xfrm>
          <a:prstGeom prst="roundRect">
            <a:avLst>
              <a:gd name="adj" fmla="val 441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DF1BE63-5788-468D-A60A-2D26BC9C58AF}"/>
              </a:ext>
            </a:extLst>
          </p:cNvPr>
          <p:cNvSpPr/>
          <p:nvPr/>
        </p:nvSpPr>
        <p:spPr>
          <a:xfrm>
            <a:off x="2555912" y="793217"/>
            <a:ext cx="1586429" cy="1311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3" name="Pentagone 12">
            <a:extLst>
              <a:ext uri="{FF2B5EF4-FFF2-40B4-BE49-F238E27FC236}">
                <a16:creationId xmlns:a16="http://schemas.microsoft.com/office/drawing/2014/main" id="{6AD75293-A56D-419A-9093-F1C18445FD38}"/>
              </a:ext>
            </a:extLst>
          </p:cNvPr>
          <p:cNvSpPr/>
          <p:nvPr/>
        </p:nvSpPr>
        <p:spPr>
          <a:xfrm>
            <a:off x="3404212" y="4351663"/>
            <a:ext cx="1883885" cy="1751681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14" name="Arc partiel 13">
            <a:extLst>
              <a:ext uri="{FF2B5EF4-FFF2-40B4-BE49-F238E27FC236}">
                <a16:creationId xmlns:a16="http://schemas.microsoft.com/office/drawing/2014/main" id="{ABA03F1C-09D9-41A3-84A3-FBD599632184}"/>
              </a:ext>
            </a:extLst>
          </p:cNvPr>
          <p:cNvSpPr/>
          <p:nvPr/>
        </p:nvSpPr>
        <p:spPr>
          <a:xfrm>
            <a:off x="7799942" y="4759287"/>
            <a:ext cx="1883884" cy="1916935"/>
          </a:xfrm>
          <a:prstGeom prst="pie">
            <a:avLst>
              <a:gd name="adj1" fmla="val 0"/>
              <a:gd name="adj2" fmla="val 206682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FA116C68-1CA1-4A7B-BE10-90F4A6CD5121}"/>
              </a:ext>
            </a:extLst>
          </p:cNvPr>
          <p:cNvSpPr/>
          <p:nvPr/>
        </p:nvSpPr>
        <p:spPr>
          <a:xfrm>
            <a:off x="5971142" y="4935557"/>
            <a:ext cx="1178805" cy="1156771"/>
          </a:xfrm>
          <a:prstGeom prst="plus">
            <a:avLst>
              <a:gd name="adj" fmla="val 3452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6" name="Larme 15">
            <a:extLst>
              <a:ext uri="{FF2B5EF4-FFF2-40B4-BE49-F238E27FC236}">
                <a16:creationId xmlns:a16="http://schemas.microsoft.com/office/drawing/2014/main" id="{69B0BF40-A2AF-4A8C-BAFE-1294BD0A73F8}"/>
              </a:ext>
            </a:extLst>
          </p:cNvPr>
          <p:cNvSpPr/>
          <p:nvPr/>
        </p:nvSpPr>
        <p:spPr>
          <a:xfrm>
            <a:off x="1101687" y="4946573"/>
            <a:ext cx="1112703" cy="1322024"/>
          </a:xfrm>
          <a:prstGeom prst="teardrop">
            <a:avLst>
              <a:gd name="adj" fmla="val 3267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7" name="Organigramme : Bande perforée 16">
            <a:extLst>
              <a:ext uri="{FF2B5EF4-FFF2-40B4-BE49-F238E27FC236}">
                <a16:creationId xmlns:a16="http://schemas.microsoft.com/office/drawing/2014/main" id="{1CEB9F76-DECB-4AD6-BC0D-56604E7EA5E9}"/>
              </a:ext>
            </a:extLst>
          </p:cNvPr>
          <p:cNvSpPr/>
          <p:nvPr/>
        </p:nvSpPr>
        <p:spPr>
          <a:xfrm rot="14256181">
            <a:off x="5794873" y="561861"/>
            <a:ext cx="1520327" cy="1233888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9C9B4C42-F561-440B-901D-74D3FF2813A6}"/>
              </a:ext>
            </a:extLst>
          </p:cNvPr>
          <p:cNvGrpSpPr/>
          <p:nvPr/>
        </p:nvGrpSpPr>
        <p:grpSpPr>
          <a:xfrm>
            <a:off x="8317735" y="451691"/>
            <a:ext cx="1366092" cy="1674564"/>
            <a:chOff x="8449937" y="473725"/>
            <a:chExt cx="1366092" cy="1674564"/>
          </a:xfrm>
        </p:grpSpPr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8A014E74-EAC9-4620-B3C9-28969A26EBF5}"/>
                </a:ext>
              </a:extLst>
            </p:cNvPr>
            <p:cNvCxnSpPr>
              <a:cxnSpLocks/>
            </p:cNvCxnSpPr>
            <p:nvPr/>
          </p:nvCxnSpPr>
          <p:spPr>
            <a:xfrm>
              <a:off x="8449937" y="738130"/>
              <a:ext cx="936434" cy="141015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E424FA1B-C81E-4855-9365-95A2775DFAE6}"/>
                </a:ext>
              </a:extLst>
            </p:cNvPr>
            <p:cNvCxnSpPr/>
            <p:nvPr/>
          </p:nvCxnSpPr>
          <p:spPr>
            <a:xfrm flipV="1">
              <a:off x="8460954" y="484742"/>
              <a:ext cx="1355075" cy="2533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32EF2C1D-59DA-45D3-99B0-C4DDDDCDBE80}"/>
                </a:ext>
              </a:extLst>
            </p:cNvPr>
            <p:cNvCxnSpPr/>
            <p:nvPr/>
          </p:nvCxnSpPr>
          <p:spPr>
            <a:xfrm flipH="1">
              <a:off x="9177051" y="473725"/>
              <a:ext cx="627961" cy="10796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FA2CD32A-CE14-41A2-BB6D-8982168428FE}"/>
              </a:ext>
            </a:extLst>
          </p:cNvPr>
          <p:cNvGrpSpPr/>
          <p:nvPr/>
        </p:nvGrpSpPr>
        <p:grpSpPr>
          <a:xfrm rot="7107992">
            <a:off x="9460943" y="3544601"/>
            <a:ext cx="2121630" cy="1807168"/>
            <a:chOff x="9507557" y="4098275"/>
            <a:chExt cx="2121630" cy="1807168"/>
          </a:xfrm>
        </p:grpSpPr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7179229A-453E-444A-92FB-1342F655ECDC}"/>
                </a:ext>
              </a:extLst>
            </p:cNvPr>
            <p:cNvCxnSpPr>
              <a:cxnSpLocks/>
            </p:cNvCxnSpPr>
            <p:nvPr/>
          </p:nvCxnSpPr>
          <p:spPr>
            <a:xfrm rot="14492008" flipV="1">
              <a:off x="11096103" y="4663709"/>
              <a:ext cx="83711" cy="98245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5002A59F-9559-4D49-825D-3B6C84884B29}"/>
                </a:ext>
              </a:extLst>
            </p:cNvPr>
            <p:cNvCxnSpPr/>
            <p:nvPr/>
          </p:nvCxnSpPr>
          <p:spPr>
            <a:xfrm flipH="1" flipV="1">
              <a:off x="10609244" y="4098275"/>
              <a:ext cx="980501" cy="859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91AD9F3A-7E66-45B5-84F1-6DE4FE8E60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07557" y="4098275"/>
              <a:ext cx="1112703" cy="2313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384086AB-7FA2-463D-98F4-07184602A427}"/>
                </a:ext>
              </a:extLst>
            </p:cNvPr>
            <p:cNvCxnSpPr>
              <a:cxnSpLocks/>
            </p:cNvCxnSpPr>
            <p:nvPr/>
          </p:nvCxnSpPr>
          <p:spPr>
            <a:xfrm rot="14492008" flipH="1">
              <a:off x="9386666" y="4532692"/>
              <a:ext cx="920968" cy="2732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1BEB17B9-0E19-4186-9109-8D6A8D5039ED}"/>
                </a:ext>
              </a:extLst>
            </p:cNvPr>
            <p:cNvCxnSpPr/>
            <p:nvPr/>
          </p:nvCxnSpPr>
          <p:spPr>
            <a:xfrm flipH="1">
              <a:off x="10007234" y="5002060"/>
              <a:ext cx="176270" cy="9033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ZoneTexte 38">
            <a:extLst>
              <a:ext uri="{FF2B5EF4-FFF2-40B4-BE49-F238E27FC236}">
                <a16:creationId xmlns:a16="http://schemas.microsoft.com/office/drawing/2014/main" id="{0572E22E-64E0-4B1E-9E02-E71CAED5251C}"/>
              </a:ext>
            </a:extLst>
          </p:cNvPr>
          <p:cNvSpPr txBox="1"/>
          <p:nvPr/>
        </p:nvSpPr>
        <p:spPr>
          <a:xfrm>
            <a:off x="8692309" y="103558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39554D1-4D30-479A-A57F-1C1D739B6150}"/>
              </a:ext>
            </a:extLst>
          </p:cNvPr>
          <p:cNvSpPr txBox="1"/>
          <p:nvPr/>
        </p:nvSpPr>
        <p:spPr>
          <a:xfrm>
            <a:off x="8172680" y="537439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FA6CC114-0C6D-4216-BA7F-72A6D0433D96}"/>
              </a:ext>
            </a:extLst>
          </p:cNvPr>
          <p:cNvSpPr txBox="1"/>
          <p:nvPr/>
        </p:nvSpPr>
        <p:spPr>
          <a:xfrm>
            <a:off x="10660656" y="437002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84602F9-0A69-4A4B-98D0-64C510EA0EA6}"/>
              </a:ext>
            </a:extLst>
          </p:cNvPr>
          <p:cNvSpPr txBox="1"/>
          <p:nvPr/>
        </p:nvSpPr>
        <p:spPr>
          <a:xfrm>
            <a:off x="6454049" y="98968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4A6460A-EEBF-4319-879C-1B9DCE070088}"/>
              </a:ext>
            </a:extLst>
          </p:cNvPr>
          <p:cNvSpPr txBox="1"/>
          <p:nvPr/>
        </p:nvSpPr>
        <p:spPr>
          <a:xfrm>
            <a:off x="10410940" y="143219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2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8B4A571-8ED2-441A-9B33-46D05775C219}"/>
              </a:ext>
            </a:extLst>
          </p:cNvPr>
          <p:cNvSpPr txBox="1"/>
          <p:nvPr/>
        </p:nvSpPr>
        <p:spPr>
          <a:xfrm>
            <a:off x="8919737" y="6534834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645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E3569A6-C14C-4684-AC4E-686CFD3A3758}"/>
              </a:ext>
            </a:extLst>
          </p:cNvPr>
          <p:cNvSpPr txBox="1"/>
          <p:nvPr/>
        </p:nvSpPr>
        <p:spPr>
          <a:xfrm>
            <a:off x="539542" y="176270"/>
            <a:ext cx="675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Classe ces polygones en fonction de leurs sommets et de leurs côtés</a:t>
            </a:r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B3196EB9-C61C-429C-BAB5-3CDD83606E2B}"/>
              </a:ext>
            </a:extLst>
          </p:cNvPr>
          <p:cNvSpPr/>
          <p:nvPr/>
        </p:nvSpPr>
        <p:spPr>
          <a:xfrm>
            <a:off x="354829" y="862320"/>
            <a:ext cx="1888176" cy="1080654"/>
          </a:xfrm>
          <a:prstGeom prst="triangle">
            <a:avLst>
              <a:gd name="adj" fmla="val 3249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278FF8-DD3F-424D-A9E1-7DA4D512B578}"/>
              </a:ext>
            </a:extLst>
          </p:cNvPr>
          <p:cNvSpPr/>
          <p:nvPr/>
        </p:nvSpPr>
        <p:spPr>
          <a:xfrm>
            <a:off x="429660" y="2456762"/>
            <a:ext cx="1663546" cy="1255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0544A9E2-0A27-4A57-99DA-D3FB97E2CAA7}"/>
              </a:ext>
            </a:extLst>
          </p:cNvPr>
          <p:cNvSpPr/>
          <p:nvPr/>
        </p:nvSpPr>
        <p:spPr>
          <a:xfrm>
            <a:off x="10267721" y="605928"/>
            <a:ext cx="1652530" cy="246777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Étoile : 5 branches 9">
            <a:extLst>
              <a:ext uri="{FF2B5EF4-FFF2-40B4-BE49-F238E27FC236}">
                <a16:creationId xmlns:a16="http://schemas.microsoft.com/office/drawing/2014/main" id="{14F822A9-569D-426B-BA72-B0F6EC97E345}"/>
              </a:ext>
            </a:extLst>
          </p:cNvPr>
          <p:cNvSpPr/>
          <p:nvPr/>
        </p:nvSpPr>
        <p:spPr>
          <a:xfrm>
            <a:off x="2633032" y="3073706"/>
            <a:ext cx="1905918" cy="1619479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3" name="Pentagone 12">
            <a:extLst>
              <a:ext uri="{FF2B5EF4-FFF2-40B4-BE49-F238E27FC236}">
                <a16:creationId xmlns:a16="http://schemas.microsoft.com/office/drawing/2014/main" id="{6AD75293-A56D-419A-9093-F1C18445FD38}"/>
              </a:ext>
            </a:extLst>
          </p:cNvPr>
          <p:cNvSpPr/>
          <p:nvPr/>
        </p:nvSpPr>
        <p:spPr>
          <a:xfrm>
            <a:off x="749146" y="4384714"/>
            <a:ext cx="1883885" cy="1619479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FA116C68-1CA1-4A7B-BE10-90F4A6CD5121}"/>
              </a:ext>
            </a:extLst>
          </p:cNvPr>
          <p:cNvSpPr/>
          <p:nvPr/>
        </p:nvSpPr>
        <p:spPr>
          <a:xfrm>
            <a:off x="4241493" y="4682169"/>
            <a:ext cx="2225407" cy="1696598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" name="Triangle rectangle 1">
            <a:extLst>
              <a:ext uri="{FF2B5EF4-FFF2-40B4-BE49-F238E27FC236}">
                <a16:creationId xmlns:a16="http://schemas.microsoft.com/office/drawing/2014/main" id="{88C50498-3EA4-4FED-87CB-9FC63456DB08}"/>
              </a:ext>
            </a:extLst>
          </p:cNvPr>
          <p:cNvSpPr/>
          <p:nvPr/>
        </p:nvSpPr>
        <p:spPr>
          <a:xfrm>
            <a:off x="7777908" y="2401677"/>
            <a:ext cx="1630497" cy="1630497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" name="Trapèze 2">
            <a:extLst>
              <a:ext uri="{FF2B5EF4-FFF2-40B4-BE49-F238E27FC236}">
                <a16:creationId xmlns:a16="http://schemas.microsoft.com/office/drawing/2014/main" id="{D7E757A9-3A47-41AB-B625-F147BED21B69}"/>
              </a:ext>
            </a:extLst>
          </p:cNvPr>
          <p:cNvSpPr/>
          <p:nvPr/>
        </p:nvSpPr>
        <p:spPr>
          <a:xfrm>
            <a:off x="7348250" y="4516917"/>
            <a:ext cx="1344058" cy="1872868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4" name="Parallélogramme 3">
            <a:extLst>
              <a:ext uri="{FF2B5EF4-FFF2-40B4-BE49-F238E27FC236}">
                <a16:creationId xmlns:a16="http://schemas.microsoft.com/office/drawing/2014/main" id="{C5C3378A-5651-43A4-8604-0A051E9ABB5C}"/>
              </a:ext>
            </a:extLst>
          </p:cNvPr>
          <p:cNvSpPr/>
          <p:nvPr/>
        </p:nvSpPr>
        <p:spPr>
          <a:xfrm>
            <a:off x="9408406" y="4494882"/>
            <a:ext cx="2324559" cy="1377109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Hexagone 7">
            <a:extLst>
              <a:ext uri="{FF2B5EF4-FFF2-40B4-BE49-F238E27FC236}">
                <a16:creationId xmlns:a16="http://schemas.microsoft.com/office/drawing/2014/main" id="{8CAB050A-744E-4293-9E74-87EFC4C94C7B}"/>
              </a:ext>
            </a:extLst>
          </p:cNvPr>
          <p:cNvSpPr/>
          <p:nvPr/>
        </p:nvSpPr>
        <p:spPr>
          <a:xfrm rot="19956089">
            <a:off x="2500829" y="727113"/>
            <a:ext cx="1465243" cy="139914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" name="Forme en L 17">
            <a:extLst>
              <a:ext uri="{FF2B5EF4-FFF2-40B4-BE49-F238E27FC236}">
                <a16:creationId xmlns:a16="http://schemas.microsoft.com/office/drawing/2014/main" id="{A3AD2CF7-2C89-4F41-A217-FB2F94732747}"/>
              </a:ext>
            </a:extLst>
          </p:cNvPr>
          <p:cNvSpPr/>
          <p:nvPr/>
        </p:nvSpPr>
        <p:spPr>
          <a:xfrm>
            <a:off x="4428781" y="716096"/>
            <a:ext cx="2655065" cy="1035586"/>
          </a:xfrm>
          <a:prstGeom prst="corner">
            <a:avLst>
              <a:gd name="adj1" fmla="val 50000"/>
              <a:gd name="adj2" fmla="val 1957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1" name="Flèche : chevron 20">
            <a:extLst>
              <a:ext uri="{FF2B5EF4-FFF2-40B4-BE49-F238E27FC236}">
                <a16:creationId xmlns:a16="http://schemas.microsoft.com/office/drawing/2014/main" id="{FE5F2811-23E7-4B27-BA14-26D4891C2E9C}"/>
              </a:ext>
            </a:extLst>
          </p:cNvPr>
          <p:cNvSpPr/>
          <p:nvPr/>
        </p:nvSpPr>
        <p:spPr>
          <a:xfrm>
            <a:off x="8174516" y="319488"/>
            <a:ext cx="1255923" cy="2137273"/>
          </a:xfrm>
          <a:prstGeom prst="chevron">
            <a:avLst>
              <a:gd name="adj" fmla="val 333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      D</a:t>
            </a:r>
          </a:p>
        </p:txBody>
      </p:sp>
      <p:sp>
        <p:nvSpPr>
          <p:cNvPr id="23" name="Pentagone 22">
            <a:extLst>
              <a:ext uri="{FF2B5EF4-FFF2-40B4-BE49-F238E27FC236}">
                <a16:creationId xmlns:a16="http://schemas.microsoft.com/office/drawing/2014/main" id="{E227FF5C-A57C-4DC7-99AF-C373A4882AC2}"/>
              </a:ext>
            </a:extLst>
          </p:cNvPr>
          <p:cNvSpPr/>
          <p:nvPr/>
        </p:nvSpPr>
        <p:spPr>
          <a:xfrm rot="11500184">
            <a:off x="4911687" y="2256621"/>
            <a:ext cx="1883885" cy="1619479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563BE62-00C1-40EC-8F71-60C813A7EE8D}"/>
              </a:ext>
            </a:extLst>
          </p:cNvPr>
          <p:cNvSpPr txBox="1"/>
          <p:nvPr/>
        </p:nvSpPr>
        <p:spPr>
          <a:xfrm>
            <a:off x="10410940" y="143219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2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511758E-8DAF-4FEC-8D4D-D2709C333246}"/>
              </a:ext>
            </a:extLst>
          </p:cNvPr>
          <p:cNvSpPr txBox="1"/>
          <p:nvPr/>
        </p:nvSpPr>
        <p:spPr>
          <a:xfrm>
            <a:off x="8611265" y="6534834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7278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82ED738-A763-44F6-8760-AB416A8F7BA1}"/>
              </a:ext>
            </a:extLst>
          </p:cNvPr>
          <p:cNvSpPr txBox="1"/>
          <p:nvPr/>
        </p:nvSpPr>
        <p:spPr>
          <a:xfrm>
            <a:off x="3619940" y="2842351"/>
            <a:ext cx="46990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RECTANGLE</a:t>
            </a:r>
          </a:p>
        </p:txBody>
      </p:sp>
    </p:spTree>
    <p:extLst>
      <p:ext uri="{BB962C8B-B14F-4D97-AF65-F5344CB8AC3E}">
        <p14:creationId xmlns:p14="http://schemas.microsoft.com/office/powerpoint/2010/main" val="693376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e 30">
            <a:extLst>
              <a:ext uri="{FF2B5EF4-FFF2-40B4-BE49-F238E27FC236}">
                <a16:creationId xmlns:a16="http://schemas.microsoft.com/office/drawing/2014/main" id="{19765CE9-1D0D-4E3C-9383-57AF29BC61E1}"/>
              </a:ext>
            </a:extLst>
          </p:cNvPr>
          <p:cNvGrpSpPr/>
          <p:nvPr/>
        </p:nvGrpSpPr>
        <p:grpSpPr>
          <a:xfrm>
            <a:off x="572877" y="383240"/>
            <a:ext cx="6011538" cy="2058318"/>
            <a:chOff x="572877" y="407624"/>
            <a:chExt cx="6011538" cy="20583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D972BC4-7B18-4FBF-AB74-AA93A38C063A}"/>
                </a:ext>
              </a:extLst>
            </p:cNvPr>
            <p:cNvSpPr/>
            <p:nvPr/>
          </p:nvSpPr>
          <p:spPr>
            <a:xfrm>
              <a:off x="833610" y="203444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24EAB49-B87B-42BB-9698-103285784B76}"/>
                </a:ext>
              </a:extLst>
            </p:cNvPr>
            <p:cNvSpPr/>
            <p:nvPr/>
          </p:nvSpPr>
          <p:spPr>
            <a:xfrm>
              <a:off x="6099673" y="201241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BCAE54-B4B0-4669-8124-37DE07412ECD}"/>
                </a:ext>
              </a:extLst>
            </p:cNvPr>
            <p:cNvSpPr/>
            <p:nvPr/>
          </p:nvSpPr>
          <p:spPr>
            <a:xfrm>
              <a:off x="6090492" y="593073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6E806E-69B0-4D08-B722-13F125A16EFE}"/>
                </a:ext>
              </a:extLst>
            </p:cNvPr>
            <p:cNvSpPr/>
            <p:nvPr/>
          </p:nvSpPr>
          <p:spPr>
            <a:xfrm>
              <a:off x="848299" y="605927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81BC16A-019C-419C-9E3D-A524AD7D5737}"/>
                </a:ext>
              </a:extLst>
            </p:cNvPr>
            <p:cNvSpPr/>
            <p:nvPr/>
          </p:nvSpPr>
          <p:spPr>
            <a:xfrm>
              <a:off x="837282" y="594911"/>
              <a:ext cx="5519451" cy="16855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1C6D56DA-5610-4418-9BDA-CEDCDAD4057F}"/>
                </a:ext>
              </a:extLst>
            </p:cNvPr>
            <p:cNvGrpSpPr/>
            <p:nvPr/>
          </p:nvGrpSpPr>
          <p:grpSpPr>
            <a:xfrm>
              <a:off x="572877" y="1222872"/>
              <a:ext cx="515957" cy="86298"/>
              <a:chOff x="572877" y="1222872"/>
              <a:chExt cx="515957" cy="86298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FA59D25C-01CD-47E2-9E32-B3699C3B5A25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D1BBB9D9-F3FC-4715-A261-BB7B1DAC28D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F207082F-7A78-4A46-B1D6-EF409144A177}"/>
                </a:ext>
              </a:extLst>
            </p:cNvPr>
            <p:cNvGrpSpPr/>
            <p:nvPr/>
          </p:nvGrpSpPr>
          <p:grpSpPr>
            <a:xfrm>
              <a:off x="6068458" y="1364255"/>
              <a:ext cx="515957" cy="86298"/>
              <a:chOff x="572877" y="1222872"/>
              <a:chExt cx="515957" cy="86298"/>
            </a:xfrm>
          </p:grpSpPr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EDEB2C26-33F8-4F5F-B60D-7E4351BBCA3A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256434E9-3BCC-4E09-924D-97C9C126B577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7B88404-79A3-4CD5-B27A-590DBF3DEA44}"/>
                </a:ext>
              </a:extLst>
            </p:cNvPr>
            <p:cNvCxnSpPr/>
            <p:nvPr/>
          </p:nvCxnSpPr>
          <p:spPr>
            <a:xfrm>
              <a:off x="3503364" y="407624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F2EBEFCC-4808-4786-897F-8C3B27783484}"/>
                </a:ext>
              </a:extLst>
            </p:cNvPr>
            <p:cNvCxnSpPr/>
            <p:nvPr/>
          </p:nvCxnSpPr>
          <p:spPr>
            <a:xfrm>
              <a:off x="3743899" y="2091368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6DC511E4-FDA8-4E82-8714-31F8F0B522BA}"/>
              </a:ext>
            </a:extLst>
          </p:cNvPr>
          <p:cNvSpPr txBox="1"/>
          <p:nvPr/>
        </p:nvSpPr>
        <p:spPr>
          <a:xfrm>
            <a:off x="6830458" y="110168"/>
            <a:ext cx="3755708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/>
              <a:t>Est-ce que ce sont des polygones ?</a:t>
            </a:r>
          </a:p>
          <a:p>
            <a:pPr>
              <a:lnSpc>
                <a:spcPct val="200000"/>
              </a:lnSpc>
            </a:pPr>
            <a:r>
              <a:rPr lang="fr-FR" b="1" dirty="0"/>
              <a:t>Comment s’appellent ces polygones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1AAE6DD-8BBB-49AE-913A-74099FD2A604}"/>
              </a:ext>
            </a:extLst>
          </p:cNvPr>
          <p:cNvSpPr txBox="1"/>
          <p:nvPr/>
        </p:nvSpPr>
        <p:spPr>
          <a:xfrm>
            <a:off x="4450815" y="2655066"/>
            <a:ext cx="7557197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Dans la famille des quadrilatères, quel nom peux-tu donner à ces polygones ?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7030A0"/>
                </a:solidFill>
              </a:rPr>
              <a:t>Pourquoi ?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934C8BA-EEF6-47BB-9356-6E49F1C092AF}"/>
              </a:ext>
            </a:extLst>
          </p:cNvPr>
          <p:cNvSpPr txBox="1"/>
          <p:nvPr/>
        </p:nvSpPr>
        <p:spPr>
          <a:xfrm>
            <a:off x="4516916" y="3955055"/>
            <a:ext cx="227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angles droits.</a:t>
            </a: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646C7E54-C773-40DF-B93D-9BBABFA959C1}"/>
              </a:ext>
            </a:extLst>
          </p:cNvPr>
          <p:cNvGrpSpPr/>
          <p:nvPr/>
        </p:nvGrpSpPr>
        <p:grpSpPr>
          <a:xfrm>
            <a:off x="703244" y="2603651"/>
            <a:ext cx="2622015" cy="3664945"/>
            <a:chOff x="703244" y="2603651"/>
            <a:chExt cx="2622015" cy="3664945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ECD666EC-9A68-4C78-914E-3D1FB6216CA9}"/>
                </a:ext>
              </a:extLst>
            </p:cNvPr>
            <p:cNvGrpSpPr/>
            <p:nvPr/>
          </p:nvGrpSpPr>
          <p:grpSpPr>
            <a:xfrm rot="6548008">
              <a:off x="1670890" y="5967469"/>
              <a:ext cx="515957" cy="86298"/>
              <a:chOff x="572877" y="1222872"/>
              <a:chExt cx="515957" cy="86298"/>
            </a:xfrm>
          </p:grpSpPr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82782879-71AC-4A7F-A37A-BD4E40A4C0D5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E3FCD70C-1497-4A4F-9085-3365619F57F5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76A1EA04-FD27-43E5-934D-782D54CA818C}"/>
                </a:ext>
              </a:extLst>
            </p:cNvPr>
            <p:cNvCxnSpPr/>
            <p:nvPr/>
          </p:nvCxnSpPr>
          <p:spPr>
            <a:xfrm>
              <a:off x="3027803" y="4338810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DD417BE-1535-419E-B6A1-A4D825D4536D}"/>
                </a:ext>
              </a:extLst>
            </p:cNvPr>
            <p:cNvSpPr/>
            <p:nvPr/>
          </p:nvSpPr>
          <p:spPr>
            <a:xfrm>
              <a:off x="857480" y="285153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0684547-A9DC-4692-A402-F09D9F98AA4A}"/>
                </a:ext>
              </a:extLst>
            </p:cNvPr>
            <p:cNvSpPr/>
            <p:nvPr/>
          </p:nvSpPr>
          <p:spPr>
            <a:xfrm>
              <a:off x="2873566" y="2851532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3695C53-8F84-4A67-9240-EDACE1886AE5}"/>
                </a:ext>
              </a:extLst>
            </p:cNvPr>
            <p:cNvSpPr/>
            <p:nvPr/>
          </p:nvSpPr>
          <p:spPr>
            <a:xfrm>
              <a:off x="2873566" y="5748968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331CA6F-0D1A-4B77-B3C2-23C1FFC09B61}"/>
                </a:ext>
              </a:extLst>
            </p:cNvPr>
            <p:cNvSpPr/>
            <p:nvPr/>
          </p:nvSpPr>
          <p:spPr>
            <a:xfrm>
              <a:off x="857479" y="5748968"/>
              <a:ext cx="264405" cy="2533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D6071F-037C-4553-BE34-B1FD5A84335C}"/>
                </a:ext>
              </a:extLst>
            </p:cNvPr>
            <p:cNvSpPr/>
            <p:nvPr/>
          </p:nvSpPr>
          <p:spPr>
            <a:xfrm>
              <a:off x="859316" y="2853369"/>
              <a:ext cx="2278656" cy="31489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E985D41C-7CB8-4115-8365-6B424697244C}"/>
                </a:ext>
              </a:extLst>
            </p:cNvPr>
            <p:cNvCxnSpPr/>
            <p:nvPr/>
          </p:nvCxnSpPr>
          <p:spPr>
            <a:xfrm>
              <a:off x="703244" y="4228641"/>
              <a:ext cx="297456" cy="3745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48D4864D-BDA2-4D90-AD52-B2022E2C0DA9}"/>
                </a:ext>
              </a:extLst>
            </p:cNvPr>
            <p:cNvGrpSpPr/>
            <p:nvPr/>
          </p:nvGrpSpPr>
          <p:grpSpPr>
            <a:xfrm rot="6548008">
              <a:off x="1826963" y="2818481"/>
              <a:ext cx="515957" cy="86298"/>
              <a:chOff x="572877" y="1222872"/>
              <a:chExt cx="515957" cy="86298"/>
            </a:xfrm>
          </p:grpSpPr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B2D1ED68-74D4-4072-B22C-770B55EFE12B}"/>
                  </a:ext>
                </a:extLst>
              </p:cNvPr>
              <p:cNvCxnSpPr/>
              <p:nvPr/>
            </p:nvCxnSpPr>
            <p:spPr>
              <a:xfrm>
                <a:off x="572877" y="1222872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EC289857-B6BD-4D11-9A13-D530E358FFD1}"/>
                  </a:ext>
                </a:extLst>
              </p:cNvPr>
              <p:cNvCxnSpPr/>
              <p:nvPr/>
            </p:nvCxnSpPr>
            <p:spPr>
              <a:xfrm>
                <a:off x="582058" y="1309170"/>
                <a:ext cx="5067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3EA8A47E-9AE9-435D-A3B6-93F8ED82CC72}"/>
              </a:ext>
            </a:extLst>
          </p:cNvPr>
          <p:cNvSpPr txBox="1"/>
          <p:nvPr/>
        </p:nvSpPr>
        <p:spPr>
          <a:xfrm>
            <a:off x="4559147" y="4349826"/>
            <a:ext cx="338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Ils ont 4 côtés égaux deux à deux.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E86A2BA-4290-4D21-B56A-461D8D4839C5}"/>
              </a:ext>
            </a:extLst>
          </p:cNvPr>
          <p:cNvSpPr txBox="1"/>
          <p:nvPr/>
        </p:nvSpPr>
        <p:spPr>
          <a:xfrm>
            <a:off x="11170567" y="77118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3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6953862-A917-4CFE-9EFA-6423855E3A6E}"/>
              </a:ext>
            </a:extLst>
          </p:cNvPr>
          <p:cNvSpPr txBox="1"/>
          <p:nvPr/>
        </p:nvSpPr>
        <p:spPr>
          <a:xfrm>
            <a:off x="8523130" y="6444867"/>
            <a:ext cx="33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urlz MT" panose="04040404050702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www.ardoise-craie.fr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29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2327</Words>
  <Application>Microsoft Office PowerPoint</Application>
  <PresentationFormat>Grand écran</PresentationFormat>
  <Paragraphs>644</Paragraphs>
  <Slides>56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56</vt:i4>
      </vt:variant>
    </vt:vector>
  </HeadingPairs>
  <TitlesOfParts>
    <vt:vector size="62" baseType="lpstr">
      <vt:lpstr>Arial</vt:lpstr>
      <vt:lpstr>Calibri</vt:lpstr>
      <vt:lpstr>Calibri Light</vt:lpstr>
      <vt:lpstr>Comic Sans MS</vt:lpstr>
      <vt:lpstr>Curlz MT</vt:lpstr>
      <vt:lpstr>Thème Office</vt:lpstr>
      <vt:lpstr>GEOM. 3: LES POLYGONES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GEOM. 3: LES POLYGONES</dc:title>
  <dc:creator>Can dice</dc:creator>
  <cp:lastModifiedBy>Can dice</cp:lastModifiedBy>
  <cp:revision>29</cp:revision>
  <dcterms:created xsi:type="dcterms:W3CDTF">2020-07-16T09:37:00Z</dcterms:created>
  <dcterms:modified xsi:type="dcterms:W3CDTF">2022-01-04T17:13:02Z</dcterms:modified>
</cp:coreProperties>
</file>