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2" r:id="rId4"/>
    <p:sldId id="260" r:id="rId5"/>
    <p:sldId id="259" r:id="rId6"/>
    <p:sldId id="261" r:id="rId7"/>
    <p:sldId id="263" r:id="rId8"/>
    <p:sldId id="264" r:id="rId9"/>
    <p:sldId id="257" r:id="rId10"/>
    <p:sldId id="258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8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A9CA-3B24-4C1F-BA4C-BAEAEE110644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950C-765A-4039-9D09-98A2DF0D34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A9CA-3B24-4C1F-BA4C-BAEAEE110644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950C-765A-4039-9D09-98A2DF0D34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A9CA-3B24-4C1F-BA4C-BAEAEE110644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950C-765A-4039-9D09-98A2DF0D34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A9CA-3B24-4C1F-BA4C-BAEAEE110644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950C-765A-4039-9D09-98A2DF0D34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A9CA-3B24-4C1F-BA4C-BAEAEE110644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950C-765A-4039-9D09-98A2DF0D34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A9CA-3B24-4C1F-BA4C-BAEAEE110644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950C-765A-4039-9D09-98A2DF0D34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A9CA-3B24-4C1F-BA4C-BAEAEE110644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950C-765A-4039-9D09-98A2DF0D34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A9CA-3B24-4C1F-BA4C-BAEAEE110644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950C-765A-4039-9D09-98A2DF0D34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A9CA-3B24-4C1F-BA4C-BAEAEE110644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950C-765A-4039-9D09-98A2DF0D34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A9CA-3B24-4C1F-BA4C-BAEAEE110644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950C-765A-4039-9D09-98A2DF0D34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4A9CA-3B24-4C1F-BA4C-BAEAEE110644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950C-765A-4039-9D09-98A2DF0D34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A9CA-3B24-4C1F-BA4C-BAEAEE110644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9950C-765A-4039-9D09-98A2DF0D34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9B002D4-8B28-4F07-9A95-5FBD49888712}"/>
              </a:ext>
            </a:extLst>
          </p:cNvPr>
          <p:cNvSpPr txBox="1"/>
          <p:nvPr/>
        </p:nvSpPr>
        <p:spPr>
          <a:xfrm>
            <a:off x="971600" y="1628800"/>
            <a:ext cx="7344816" cy="209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3500" dirty="0">
                <a:latin typeface="+mj-lt"/>
              </a:rPr>
              <a:t>L’EQULIBRE: CRÉER ET EQULIBRER DES MOBILES HORIZONTALEMENT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8F3F062-8941-4C9E-A9DB-9BE00409678A}"/>
              </a:ext>
            </a:extLst>
          </p:cNvPr>
          <p:cNvSpPr txBox="1"/>
          <p:nvPr/>
        </p:nvSpPr>
        <p:spPr>
          <a:xfrm>
            <a:off x="7164288" y="6381328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077964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/>
              <a:t>Le centre de gravité et l’ équilibre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r>
              <a:rPr lang="fr-FR" u="sng" dirty="0">
                <a:solidFill>
                  <a:srgbClr val="7030A0"/>
                </a:solidFill>
              </a:rPr>
              <a:t>Par groupe de 3 </a:t>
            </a:r>
            <a:r>
              <a:rPr lang="fr-FR" dirty="0">
                <a:solidFill>
                  <a:srgbClr val="7030A0"/>
                </a:solidFill>
              </a:rPr>
              <a:t>(1 élève test, 1 élève sécurité, 1 élève secrétaire)</a:t>
            </a:r>
          </a:p>
          <a:p>
            <a:r>
              <a:rPr lang="fr-FR" u="sng" dirty="0">
                <a:solidFill>
                  <a:srgbClr val="7030A0"/>
                </a:solidFill>
              </a:rPr>
              <a:t>Faire un schéma des expériences </a:t>
            </a:r>
            <a:r>
              <a:rPr lang="fr-FR" dirty="0">
                <a:solidFill>
                  <a:srgbClr val="7030A0"/>
                </a:solidFill>
              </a:rPr>
              <a:t>et </a:t>
            </a:r>
            <a:r>
              <a:rPr lang="fr-FR" u="sng" dirty="0">
                <a:solidFill>
                  <a:srgbClr val="7030A0"/>
                </a:solidFill>
              </a:rPr>
              <a:t>indiquer le centre de gravité</a:t>
            </a:r>
          </a:p>
          <a:p>
            <a:pPr>
              <a:buNone/>
            </a:pPr>
            <a:endParaRPr lang="fr-FR" u="sng" dirty="0">
              <a:solidFill>
                <a:srgbClr val="7030A0"/>
              </a:solidFill>
            </a:endParaRPr>
          </a:p>
          <a:p>
            <a:pPr marL="514350" indent="-514350">
              <a:buAutoNum type="arabicParenR"/>
            </a:pPr>
            <a:r>
              <a:rPr lang="fr-FR" dirty="0"/>
              <a:t>debout contre mur, tête et pieds collés au mur</a:t>
            </a:r>
          </a:p>
          <a:p>
            <a:pPr marL="514350" indent="-514350">
              <a:buNone/>
            </a:pPr>
            <a:endParaRPr lang="fr-FR" dirty="0"/>
          </a:p>
          <a:p>
            <a:pPr marL="514350" indent="-514350">
              <a:buNone/>
            </a:pPr>
            <a:r>
              <a:rPr lang="fr-FR" dirty="0"/>
              <a:t>2) de profil, debout contre le mur et lever une jambe</a:t>
            </a:r>
          </a:p>
          <a:p>
            <a:pPr marL="514350" indent="-514350"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3) debout, dos contre le mur et se pencher en avant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4) tenir bouteille remplie d'eau = chercher les positions qui modifient l'équilibre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candice\Documents\RENTREE CM1-CM2\SCIENCES\SCIENCES 3\Mobile Calder (sculpteur américain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5940152" cy="4696214"/>
          </a:xfrm>
          <a:prstGeom prst="rect">
            <a:avLst/>
          </a:prstGeom>
          <a:noFill/>
        </p:spPr>
      </p:pic>
      <p:pic>
        <p:nvPicPr>
          <p:cNvPr id="1028" name="Picture 4" descr="C:\Users\candice\Documents\RENTREE CM1-CM2\SCIENCES\SCIENCES 3\Mobile Noë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0"/>
            <a:ext cx="2831464" cy="6858000"/>
          </a:xfrm>
          <a:prstGeom prst="rect">
            <a:avLst/>
          </a:prstGeom>
          <a:noFill/>
        </p:spPr>
      </p:pic>
      <p:pic>
        <p:nvPicPr>
          <p:cNvPr id="1026" name="Picture 2" descr="C:\Users\candice\Documents\RENTREE CM1-CM2\SCIENCES\SCIENCES 3\Mobile raté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756592" y="1988840"/>
            <a:ext cx="3435846" cy="4581128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755576" y="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Mobile 1:</a:t>
            </a:r>
          </a:p>
          <a:p>
            <a:r>
              <a:rPr lang="fr-FR" dirty="0"/>
              <a:t>Mobile de Calder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547664" y="5517232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Mobile 2:</a:t>
            </a:r>
          </a:p>
          <a:p>
            <a:r>
              <a:rPr lang="fr-FR" dirty="0"/>
              <a:t>Mobile réalisé par des maternelles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940152" y="573325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Mobile 3:</a:t>
            </a:r>
          </a:p>
          <a:p>
            <a:r>
              <a:rPr lang="fr-FR" dirty="0"/>
              <a:t>Mobile de Noël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1EF6B67-78F4-4B5C-B54C-556A43485774}"/>
              </a:ext>
            </a:extLst>
          </p:cNvPr>
          <p:cNvSpPr txBox="1"/>
          <p:nvPr/>
        </p:nvSpPr>
        <p:spPr>
          <a:xfrm>
            <a:off x="4139952" y="6534835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71DD96A-B305-4235-975B-4F695E39C2BB}"/>
              </a:ext>
            </a:extLst>
          </p:cNvPr>
          <p:cNvSpPr txBox="1"/>
          <p:nvPr/>
        </p:nvSpPr>
        <p:spPr>
          <a:xfrm flipH="1">
            <a:off x="0" y="116632"/>
            <a:ext cx="9073007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700" u="sng" dirty="0"/>
              <a:t>Expérience 1: mobile 1</a:t>
            </a:r>
          </a:p>
          <a:p>
            <a:pPr algn="just"/>
            <a:r>
              <a:rPr lang="fr-FR" sz="2700" dirty="0"/>
              <a:t>Je marque d’un point noir le milieu (axe de rotation) du fléau à 15 cm. </a:t>
            </a:r>
          </a:p>
          <a:p>
            <a:pPr algn="just"/>
            <a:r>
              <a:rPr lang="fr-FR" sz="2700" dirty="0"/>
              <a:t>Je marque deux repères : </a:t>
            </a:r>
          </a:p>
          <a:p>
            <a:pPr marL="285750" indent="-285750" algn="just">
              <a:buFontTx/>
              <a:buChar char="-"/>
            </a:pPr>
            <a:r>
              <a:rPr lang="fr-FR" sz="2700" dirty="0"/>
              <a:t>un point rouge (A) à 10 cm à gauche de l’axe de rotation </a:t>
            </a:r>
          </a:p>
          <a:p>
            <a:pPr marL="285750" indent="-285750" algn="just">
              <a:buFontTx/>
              <a:buChar char="-"/>
            </a:pPr>
            <a:r>
              <a:rPr lang="fr-FR" sz="2700" dirty="0"/>
              <a:t>un point rouge (B) à 4 cm à droite de l’axe de rotation </a:t>
            </a:r>
          </a:p>
          <a:p>
            <a:pPr marL="285750" indent="-285750" algn="just">
              <a:buFontTx/>
              <a:buChar char="-"/>
            </a:pPr>
            <a:endParaRPr lang="fr-FR" sz="2700" dirty="0"/>
          </a:p>
          <a:p>
            <a:pPr algn="just"/>
            <a:endParaRPr lang="fr-FR" sz="2700" dirty="0"/>
          </a:p>
          <a:p>
            <a:pPr algn="just"/>
            <a:endParaRPr lang="fr-FR" sz="2700" dirty="0"/>
          </a:p>
          <a:p>
            <a:pPr algn="just"/>
            <a:endParaRPr lang="fr-FR" sz="2700" dirty="0"/>
          </a:p>
          <a:p>
            <a:pPr algn="just"/>
            <a:r>
              <a:rPr lang="fr-FR" sz="2700" dirty="0"/>
              <a:t>Au point A, j’accroche une 1ère ficelle avec une pince à linge</a:t>
            </a:r>
          </a:p>
          <a:p>
            <a:pPr algn="just"/>
            <a:r>
              <a:rPr lang="fr-FR" sz="2700" dirty="0"/>
              <a:t>Au point B, j’accroche une 2ème ficelle avec une pince à linge</a:t>
            </a:r>
          </a:p>
          <a:p>
            <a:pPr algn="just"/>
            <a:r>
              <a:rPr lang="fr-FR" sz="2700" dirty="0"/>
              <a:t>Au milieu du fléau, j’attache une ficelle pour procéder à la vérification de l’équilibration du mobile.</a:t>
            </a:r>
          </a:p>
          <a:p>
            <a:pPr algn="just"/>
            <a:r>
              <a:rPr lang="fr-FR" sz="2400" dirty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fr-FR" sz="2400" dirty="0">
                <a:solidFill>
                  <a:srgbClr val="00B050"/>
                </a:solidFill>
              </a:rPr>
              <a:t>Observation, conclusion, solution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2C8B9354-067F-443D-8727-5B6C4690446F}"/>
              </a:ext>
            </a:extLst>
          </p:cNvPr>
          <p:cNvGrpSpPr/>
          <p:nvPr/>
        </p:nvGrpSpPr>
        <p:grpSpPr>
          <a:xfrm>
            <a:off x="539552" y="3068960"/>
            <a:ext cx="7776864" cy="873388"/>
            <a:chOff x="539552" y="3068960"/>
            <a:chExt cx="7776864" cy="873388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33A45FA5-E176-4963-959A-00C2E995DE52}"/>
                </a:ext>
              </a:extLst>
            </p:cNvPr>
            <p:cNvCxnSpPr/>
            <p:nvPr/>
          </p:nvCxnSpPr>
          <p:spPr>
            <a:xfrm>
              <a:off x="539552" y="3429000"/>
              <a:ext cx="777686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10841654-A8A2-4540-9130-FECE7D63C5EC}"/>
                </a:ext>
              </a:extLst>
            </p:cNvPr>
            <p:cNvSpPr/>
            <p:nvPr/>
          </p:nvSpPr>
          <p:spPr>
            <a:xfrm>
              <a:off x="4427984" y="3284984"/>
              <a:ext cx="144016" cy="2160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7D184339-3CE9-482D-9B8F-A4105C70B2FA}"/>
                </a:ext>
              </a:extLst>
            </p:cNvPr>
            <p:cNvSpPr/>
            <p:nvPr/>
          </p:nvSpPr>
          <p:spPr>
            <a:xfrm>
              <a:off x="971600" y="3284984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0201C7BC-DEEF-4345-8DCB-9E1524CA8523}"/>
                </a:ext>
              </a:extLst>
            </p:cNvPr>
            <p:cNvSpPr txBox="1"/>
            <p:nvPr/>
          </p:nvSpPr>
          <p:spPr>
            <a:xfrm>
              <a:off x="611560" y="3068960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A</a:t>
              </a:r>
            </a:p>
          </p:txBody>
        </p:sp>
        <p:cxnSp>
          <p:nvCxnSpPr>
            <p:cNvPr id="13" name="Connecteur droit avec flèche 12">
              <a:extLst>
                <a:ext uri="{FF2B5EF4-FFF2-40B4-BE49-F238E27FC236}">
                  <a16:creationId xmlns:a16="http://schemas.microsoft.com/office/drawing/2014/main" id="{B8B39090-725E-414F-B880-0804750DCA6D}"/>
                </a:ext>
              </a:extLst>
            </p:cNvPr>
            <p:cNvCxnSpPr/>
            <p:nvPr/>
          </p:nvCxnSpPr>
          <p:spPr>
            <a:xfrm>
              <a:off x="1115616" y="3573016"/>
              <a:ext cx="324036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1F88AC14-A108-45D1-857A-25F343271785}"/>
                </a:ext>
              </a:extLst>
            </p:cNvPr>
            <p:cNvSpPr txBox="1"/>
            <p:nvPr/>
          </p:nvSpPr>
          <p:spPr>
            <a:xfrm>
              <a:off x="2483768" y="3573016"/>
              <a:ext cx="750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i="1" dirty="0">
                  <a:solidFill>
                    <a:srgbClr val="FF0000"/>
                  </a:solidFill>
                </a:rPr>
                <a:t>10 cm</a:t>
              </a:r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D0392159-06BF-408C-B200-054A1E2280FD}"/>
                </a:ext>
              </a:extLst>
            </p:cNvPr>
            <p:cNvSpPr/>
            <p:nvPr/>
          </p:nvSpPr>
          <p:spPr>
            <a:xfrm>
              <a:off x="6012160" y="3284984"/>
              <a:ext cx="144016" cy="2160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6F0D6BC1-C7E6-4306-A63F-491E14698D22}"/>
                </a:ext>
              </a:extLst>
            </p:cNvPr>
            <p:cNvSpPr txBox="1"/>
            <p:nvPr/>
          </p:nvSpPr>
          <p:spPr>
            <a:xfrm>
              <a:off x="6156176" y="3068960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ECF27978-0646-45A9-B263-03701B080979}"/>
                </a:ext>
              </a:extLst>
            </p:cNvPr>
            <p:cNvSpPr txBox="1"/>
            <p:nvPr/>
          </p:nvSpPr>
          <p:spPr>
            <a:xfrm>
              <a:off x="4932040" y="3573016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i="1" dirty="0">
                  <a:solidFill>
                    <a:srgbClr val="0070C0"/>
                  </a:solidFill>
                </a:rPr>
                <a:t>4 cm</a:t>
              </a:r>
            </a:p>
          </p:txBody>
        </p:sp>
        <p:cxnSp>
          <p:nvCxnSpPr>
            <p:cNvPr id="23" name="Connecteur droit avec flèche 22">
              <a:extLst>
                <a:ext uri="{FF2B5EF4-FFF2-40B4-BE49-F238E27FC236}">
                  <a16:creationId xmlns:a16="http://schemas.microsoft.com/office/drawing/2014/main" id="{AAE50DDA-A32A-43EC-9060-C16AAE12982A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0" y="3573016"/>
              <a:ext cx="144016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19EB5058-AFB8-4183-8409-87F3D0E722D4}"/>
              </a:ext>
            </a:extLst>
          </p:cNvPr>
          <p:cNvSpPr txBox="1"/>
          <p:nvPr/>
        </p:nvSpPr>
        <p:spPr>
          <a:xfrm>
            <a:off x="7164288" y="6381328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48668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858B4A1F-A463-4005-BE69-B97E71747D13}"/>
              </a:ext>
            </a:extLst>
          </p:cNvPr>
          <p:cNvCxnSpPr>
            <a:cxnSpLocks/>
          </p:cNvCxnSpPr>
          <p:nvPr/>
        </p:nvCxnSpPr>
        <p:spPr>
          <a:xfrm>
            <a:off x="1187624" y="116632"/>
            <a:ext cx="0" cy="6480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833ABE3E-819B-49E7-B2A2-54BAF2C3CBA6}"/>
              </a:ext>
            </a:extLst>
          </p:cNvPr>
          <p:cNvSpPr txBox="1"/>
          <p:nvPr/>
        </p:nvSpPr>
        <p:spPr>
          <a:xfrm>
            <a:off x="2256021" y="11997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Séquence 2: L’équilibre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6EDCF36-0B88-4A62-9F96-61C05FC14929}"/>
              </a:ext>
            </a:extLst>
          </p:cNvPr>
          <p:cNvSpPr txBox="1"/>
          <p:nvPr/>
        </p:nvSpPr>
        <p:spPr>
          <a:xfrm>
            <a:off x="1187624" y="620688"/>
            <a:ext cx="598362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0000"/>
                </a:solidFill>
              </a:rPr>
              <a:t>Séance 1 </a:t>
            </a:r>
            <a:r>
              <a:rPr lang="fr-FR" b="1" dirty="0">
                <a:solidFill>
                  <a:srgbClr val="FF0000"/>
                </a:solidFill>
              </a:rPr>
              <a:t>: Comment équilibrer un mobile horizontalement  ?</a:t>
            </a:r>
          </a:p>
          <a:p>
            <a:endParaRPr lang="fr-FR" dirty="0"/>
          </a:p>
          <a:p>
            <a:r>
              <a:rPr lang="fr-FR" b="1" u="sng" dirty="0">
                <a:solidFill>
                  <a:srgbClr val="FF0000"/>
                </a:solidFill>
              </a:rPr>
              <a:t>1 ) Avec deux objets de même masse: </a:t>
            </a:r>
          </a:p>
          <a:p>
            <a:r>
              <a:rPr lang="fr-FR" dirty="0">
                <a:solidFill>
                  <a:srgbClr val="00B050"/>
                </a:solidFill>
              </a:rPr>
              <a:t>Coller schéma 1</a:t>
            </a:r>
          </a:p>
          <a:p>
            <a:r>
              <a:rPr lang="fr-FR" b="1" u="sng" dirty="0"/>
              <a:t>Observations: </a:t>
            </a:r>
          </a:p>
          <a:p>
            <a:endParaRPr lang="fr-FR" b="1" u="sng" dirty="0"/>
          </a:p>
          <a:p>
            <a:endParaRPr lang="fr-FR" b="1" u="sng" dirty="0"/>
          </a:p>
          <a:p>
            <a:endParaRPr lang="fr-FR" b="1" u="sng" dirty="0"/>
          </a:p>
          <a:p>
            <a:endParaRPr lang="fr-FR" b="1" u="sng" dirty="0"/>
          </a:p>
          <a:p>
            <a:r>
              <a:rPr lang="fr-FR" b="1" u="sng" dirty="0"/>
              <a:t>Conclusion:</a:t>
            </a:r>
          </a:p>
          <a:p>
            <a:endParaRPr lang="fr-FR" b="1" u="sng" dirty="0"/>
          </a:p>
          <a:p>
            <a:endParaRPr lang="fr-FR" b="1" u="sng" dirty="0"/>
          </a:p>
          <a:p>
            <a:endParaRPr lang="fr-FR" b="1" u="sng" dirty="0"/>
          </a:p>
          <a:p>
            <a:r>
              <a:rPr lang="fr-FR" b="1" u="sng" dirty="0"/>
              <a:t>Solution: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2154D67-A608-491C-BA4A-CC669455525E}"/>
              </a:ext>
            </a:extLst>
          </p:cNvPr>
          <p:cNvSpPr txBox="1"/>
          <p:nvPr/>
        </p:nvSpPr>
        <p:spPr>
          <a:xfrm>
            <a:off x="1115616" y="2132856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Le mobile penche du côté du point A. Il penche du côté du point le plus éloigné de l’axe de rotation.</a:t>
            </a:r>
          </a:p>
          <a:p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9F4FFAB-69C6-4B3B-8969-7BDC1B4D83E6}"/>
              </a:ext>
            </a:extLst>
          </p:cNvPr>
          <p:cNvSpPr txBox="1"/>
          <p:nvPr/>
        </p:nvSpPr>
        <p:spPr>
          <a:xfrm>
            <a:off x="1115616" y="3429000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Il penche car les distances des points par rapport à l’axe de rotation ne sont pas égales.</a:t>
            </a:r>
          </a:p>
          <a:p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84708C8-E128-4B67-BDE7-D35EE907EF0B}"/>
              </a:ext>
            </a:extLst>
          </p:cNvPr>
          <p:cNvSpPr txBox="1"/>
          <p:nvPr/>
        </p:nvSpPr>
        <p:spPr>
          <a:xfrm>
            <a:off x="1115616" y="4581128"/>
            <a:ext cx="77383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Pour équilibrer horizontalement le mobile, je dois déplacer mon point B vers l’extrémité du fléau.</a:t>
            </a:r>
          </a:p>
          <a:p>
            <a:r>
              <a:rPr lang="fr-FR" b="1" dirty="0">
                <a:solidFill>
                  <a:srgbClr val="002060"/>
                </a:solidFill>
              </a:rPr>
              <a:t>Le point A est à 10 cm de l’axe de rotation. Le point B doit aussi être à 10 cm de l’axe.</a:t>
            </a:r>
          </a:p>
          <a:p>
            <a:r>
              <a:rPr lang="fr-FR" b="1" dirty="0">
                <a:solidFill>
                  <a:srgbClr val="002060"/>
                </a:solidFill>
              </a:rPr>
              <a:t>Le mobile est équilibré.</a:t>
            </a:r>
          </a:p>
          <a:p>
            <a:r>
              <a:rPr lang="fr-FR" dirty="0">
                <a:solidFill>
                  <a:srgbClr val="00B050"/>
                </a:solidFill>
              </a:rPr>
              <a:t>Coller schéma 2</a:t>
            </a:r>
          </a:p>
        </p:txBody>
      </p:sp>
      <p:sp>
        <p:nvSpPr>
          <p:cNvPr id="11" name="Forme libre : forme 10">
            <a:extLst>
              <a:ext uri="{FF2B5EF4-FFF2-40B4-BE49-F238E27FC236}">
                <a16:creationId xmlns:a16="http://schemas.microsoft.com/office/drawing/2014/main" id="{0341BE33-F161-4332-A06A-A16931998E17}"/>
              </a:ext>
            </a:extLst>
          </p:cNvPr>
          <p:cNvSpPr/>
          <p:nvPr/>
        </p:nvSpPr>
        <p:spPr>
          <a:xfrm>
            <a:off x="1187624" y="476672"/>
            <a:ext cx="1656184" cy="144016"/>
          </a:xfrm>
          <a:custGeom>
            <a:avLst/>
            <a:gdLst>
              <a:gd name="connsiteX0" fmla="*/ 0 w 996461"/>
              <a:gd name="connsiteY0" fmla="*/ 117231 h 140677"/>
              <a:gd name="connsiteX1" fmla="*/ 257907 w 996461"/>
              <a:gd name="connsiteY1" fmla="*/ 58615 h 140677"/>
              <a:gd name="connsiteX2" fmla="*/ 293077 w 996461"/>
              <a:gd name="connsiteY2" fmla="*/ 128954 h 140677"/>
              <a:gd name="connsiteX3" fmla="*/ 339969 w 996461"/>
              <a:gd name="connsiteY3" fmla="*/ 140677 h 140677"/>
              <a:gd name="connsiteX4" fmla="*/ 445477 w 996461"/>
              <a:gd name="connsiteY4" fmla="*/ 128954 h 140677"/>
              <a:gd name="connsiteX5" fmla="*/ 480646 w 996461"/>
              <a:gd name="connsiteY5" fmla="*/ 117231 h 140677"/>
              <a:gd name="connsiteX6" fmla="*/ 504092 w 996461"/>
              <a:gd name="connsiteY6" fmla="*/ 82061 h 140677"/>
              <a:gd name="connsiteX7" fmla="*/ 539261 w 996461"/>
              <a:gd name="connsiteY7" fmla="*/ 58615 h 140677"/>
              <a:gd name="connsiteX8" fmla="*/ 597877 w 996461"/>
              <a:gd name="connsiteY8" fmla="*/ 0 h 140677"/>
              <a:gd name="connsiteX9" fmla="*/ 726830 w 996461"/>
              <a:gd name="connsiteY9" fmla="*/ 23446 h 140677"/>
              <a:gd name="connsiteX10" fmla="*/ 750277 w 996461"/>
              <a:gd name="connsiteY10" fmla="*/ 46892 h 140677"/>
              <a:gd name="connsiteX11" fmla="*/ 785446 w 996461"/>
              <a:gd name="connsiteY11" fmla="*/ 70338 h 140677"/>
              <a:gd name="connsiteX12" fmla="*/ 808892 w 996461"/>
              <a:gd name="connsiteY12" fmla="*/ 93785 h 140677"/>
              <a:gd name="connsiteX13" fmla="*/ 844061 w 996461"/>
              <a:gd name="connsiteY13" fmla="*/ 105508 h 140677"/>
              <a:gd name="connsiteX14" fmla="*/ 996461 w 996461"/>
              <a:gd name="connsiteY14" fmla="*/ 93785 h 14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96461" h="140677">
                <a:moveTo>
                  <a:pt x="0" y="117231"/>
                </a:moveTo>
                <a:cubicBezTo>
                  <a:pt x="97239" y="75557"/>
                  <a:pt x="155792" y="17768"/>
                  <a:pt x="257907" y="58615"/>
                </a:cubicBezTo>
                <a:cubicBezTo>
                  <a:pt x="306333" y="77986"/>
                  <a:pt x="261000" y="103293"/>
                  <a:pt x="293077" y="128954"/>
                </a:cubicBezTo>
                <a:cubicBezTo>
                  <a:pt x="305658" y="139019"/>
                  <a:pt x="324338" y="136769"/>
                  <a:pt x="339969" y="140677"/>
                </a:cubicBezTo>
                <a:cubicBezTo>
                  <a:pt x="375138" y="136769"/>
                  <a:pt x="410573" y="134771"/>
                  <a:pt x="445477" y="128954"/>
                </a:cubicBezTo>
                <a:cubicBezTo>
                  <a:pt x="457666" y="126923"/>
                  <a:pt x="470997" y="124951"/>
                  <a:pt x="480646" y="117231"/>
                </a:cubicBezTo>
                <a:cubicBezTo>
                  <a:pt x="491648" y="108429"/>
                  <a:pt x="494129" y="92024"/>
                  <a:pt x="504092" y="82061"/>
                </a:cubicBezTo>
                <a:cubicBezTo>
                  <a:pt x="514055" y="72098"/>
                  <a:pt x="528658" y="67893"/>
                  <a:pt x="539261" y="58615"/>
                </a:cubicBezTo>
                <a:cubicBezTo>
                  <a:pt x="560056" y="40420"/>
                  <a:pt x="597877" y="0"/>
                  <a:pt x="597877" y="0"/>
                </a:cubicBezTo>
                <a:cubicBezTo>
                  <a:pt x="610808" y="1616"/>
                  <a:pt x="698296" y="6326"/>
                  <a:pt x="726830" y="23446"/>
                </a:cubicBezTo>
                <a:cubicBezTo>
                  <a:pt x="736308" y="29133"/>
                  <a:pt x="741646" y="39987"/>
                  <a:pt x="750277" y="46892"/>
                </a:cubicBezTo>
                <a:cubicBezTo>
                  <a:pt x="761279" y="55693"/>
                  <a:pt x="774444" y="61536"/>
                  <a:pt x="785446" y="70338"/>
                </a:cubicBezTo>
                <a:cubicBezTo>
                  <a:pt x="794077" y="77243"/>
                  <a:pt x="799414" y="88098"/>
                  <a:pt x="808892" y="93785"/>
                </a:cubicBezTo>
                <a:cubicBezTo>
                  <a:pt x="819488" y="100143"/>
                  <a:pt x="832338" y="101600"/>
                  <a:pt x="844061" y="105508"/>
                </a:cubicBezTo>
                <a:cubicBezTo>
                  <a:pt x="980798" y="93077"/>
                  <a:pt x="929853" y="93785"/>
                  <a:pt x="996461" y="93785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orme libre : forme 12">
            <a:extLst>
              <a:ext uri="{FF2B5EF4-FFF2-40B4-BE49-F238E27FC236}">
                <a16:creationId xmlns:a16="http://schemas.microsoft.com/office/drawing/2014/main" id="{050DAC11-32D2-4175-94B5-6CE58061D27A}"/>
              </a:ext>
            </a:extLst>
          </p:cNvPr>
          <p:cNvSpPr/>
          <p:nvPr/>
        </p:nvSpPr>
        <p:spPr>
          <a:xfrm>
            <a:off x="1187624" y="980728"/>
            <a:ext cx="1656184" cy="144016"/>
          </a:xfrm>
          <a:custGeom>
            <a:avLst/>
            <a:gdLst>
              <a:gd name="connsiteX0" fmla="*/ 0 w 996461"/>
              <a:gd name="connsiteY0" fmla="*/ 117231 h 140677"/>
              <a:gd name="connsiteX1" fmla="*/ 257907 w 996461"/>
              <a:gd name="connsiteY1" fmla="*/ 58615 h 140677"/>
              <a:gd name="connsiteX2" fmla="*/ 293077 w 996461"/>
              <a:gd name="connsiteY2" fmla="*/ 128954 h 140677"/>
              <a:gd name="connsiteX3" fmla="*/ 339969 w 996461"/>
              <a:gd name="connsiteY3" fmla="*/ 140677 h 140677"/>
              <a:gd name="connsiteX4" fmla="*/ 445477 w 996461"/>
              <a:gd name="connsiteY4" fmla="*/ 128954 h 140677"/>
              <a:gd name="connsiteX5" fmla="*/ 480646 w 996461"/>
              <a:gd name="connsiteY5" fmla="*/ 117231 h 140677"/>
              <a:gd name="connsiteX6" fmla="*/ 504092 w 996461"/>
              <a:gd name="connsiteY6" fmla="*/ 82061 h 140677"/>
              <a:gd name="connsiteX7" fmla="*/ 539261 w 996461"/>
              <a:gd name="connsiteY7" fmla="*/ 58615 h 140677"/>
              <a:gd name="connsiteX8" fmla="*/ 597877 w 996461"/>
              <a:gd name="connsiteY8" fmla="*/ 0 h 140677"/>
              <a:gd name="connsiteX9" fmla="*/ 726830 w 996461"/>
              <a:gd name="connsiteY9" fmla="*/ 23446 h 140677"/>
              <a:gd name="connsiteX10" fmla="*/ 750277 w 996461"/>
              <a:gd name="connsiteY10" fmla="*/ 46892 h 140677"/>
              <a:gd name="connsiteX11" fmla="*/ 785446 w 996461"/>
              <a:gd name="connsiteY11" fmla="*/ 70338 h 140677"/>
              <a:gd name="connsiteX12" fmla="*/ 808892 w 996461"/>
              <a:gd name="connsiteY12" fmla="*/ 93785 h 140677"/>
              <a:gd name="connsiteX13" fmla="*/ 844061 w 996461"/>
              <a:gd name="connsiteY13" fmla="*/ 105508 h 140677"/>
              <a:gd name="connsiteX14" fmla="*/ 996461 w 996461"/>
              <a:gd name="connsiteY14" fmla="*/ 93785 h 14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96461" h="140677">
                <a:moveTo>
                  <a:pt x="0" y="117231"/>
                </a:moveTo>
                <a:cubicBezTo>
                  <a:pt x="97239" y="75557"/>
                  <a:pt x="155792" y="17768"/>
                  <a:pt x="257907" y="58615"/>
                </a:cubicBezTo>
                <a:cubicBezTo>
                  <a:pt x="306333" y="77986"/>
                  <a:pt x="261000" y="103293"/>
                  <a:pt x="293077" y="128954"/>
                </a:cubicBezTo>
                <a:cubicBezTo>
                  <a:pt x="305658" y="139019"/>
                  <a:pt x="324338" y="136769"/>
                  <a:pt x="339969" y="140677"/>
                </a:cubicBezTo>
                <a:cubicBezTo>
                  <a:pt x="375138" y="136769"/>
                  <a:pt x="410573" y="134771"/>
                  <a:pt x="445477" y="128954"/>
                </a:cubicBezTo>
                <a:cubicBezTo>
                  <a:pt x="457666" y="126923"/>
                  <a:pt x="470997" y="124951"/>
                  <a:pt x="480646" y="117231"/>
                </a:cubicBezTo>
                <a:cubicBezTo>
                  <a:pt x="491648" y="108429"/>
                  <a:pt x="494129" y="92024"/>
                  <a:pt x="504092" y="82061"/>
                </a:cubicBezTo>
                <a:cubicBezTo>
                  <a:pt x="514055" y="72098"/>
                  <a:pt x="528658" y="67893"/>
                  <a:pt x="539261" y="58615"/>
                </a:cubicBezTo>
                <a:cubicBezTo>
                  <a:pt x="560056" y="40420"/>
                  <a:pt x="597877" y="0"/>
                  <a:pt x="597877" y="0"/>
                </a:cubicBezTo>
                <a:cubicBezTo>
                  <a:pt x="610808" y="1616"/>
                  <a:pt x="698296" y="6326"/>
                  <a:pt x="726830" y="23446"/>
                </a:cubicBezTo>
                <a:cubicBezTo>
                  <a:pt x="736308" y="29133"/>
                  <a:pt x="741646" y="39987"/>
                  <a:pt x="750277" y="46892"/>
                </a:cubicBezTo>
                <a:cubicBezTo>
                  <a:pt x="761279" y="55693"/>
                  <a:pt x="774444" y="61536"/>
                  <a:pt x="785446" y="70338"/>
                </a:cubicBezTo>
                <a:cubicBezTo>
                  <a:pt x="794077" y="77243"/>
                  <a:pt x="799414" y="88098"/>
                  <a:pt x="808892" y="93785"/>
                </a:cubicBezTo>
                <a:cubicBezTo>
                  <a:pt x="819488" y="100143"/>
                  <a:pt x="832338" y="101600"/>
                  <a:pt x="844061" y="105508"/>
                </a:cubicBezTo>
                <a:cubicBezTo>
                  <a:pt x="980798" y="93077"/>
                  <a:pt x="929853" y="93785"/>
                  <a:pt x="996461" y="93785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B05DD1E-3CD8-4383-965A-F73462AB24FC}"/>
              </a:ext>
            </a:extLst>
          </p:cNvPr>
          <p:cNvCxnSpPr/>
          <p:nvPr/>
        </p:nvCxnSpPr>
        <p:spPr>
          <a:xfrm>
            <a:off x="1259632" y="260648"/>
            <a:ext cx="8640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35B39F8C-253A-4B8A-AD68-F62E4C9B5B40}"/>
              </a:ext>
            </a:extLst>
          </p:cNvPr>
          <p:cNvSpPr txBox="1"/>
          <p:nvPr/>
        </p:nvSpPr>
        <p:spPr>
          <a:xfrm>
            <a:off x="107504" y="11663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FF0000"/>
                </a:solidFill>
              </a:rPr>
              <a:t>SCIENCES 2</a:t>
            </a:r>
          </a:p>
        </p:txBody>
      </p:sp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69834C47-2CB2-4E05-964C-2B5B0B504143}"/>
              </a:ext>
            </a:extLst>
          </p:cNvPr>
          <p:cNvSpPr/>
          <p:nvPr/>
        </p:nvSpPr>
        <p:spPr>
          <a:xfrm>
            <a:off x="1187624" y="2924944"/>
            <a:ext cx="1656184" cy="144016"/>
          </a:xfrm>
          <a:custGeom>
            <a:avLst/>
            <a:gdLst>
              <a:gd name="connsiteX0" fmla="*/ 0 w 996461"/>
              <a:gd name="connsiteY0" fmla="*/ 117231 h 140677"/>
              <a:gd name="connsiteX1" fmla="*/ 257907 w 996461"/>
              <a:gd name="connsiteY1" fmla="*/ 58615 h 140677"/>
              <a:gd name="connsiteX2" fmla="*/ 293077 w 996461"/>
              <a:gd name="connsiteY2" fmla="*/ 128954 h 140677"/>
              <a:gd name="connsiteX3" fmla="*/ 339969 w 996461"/>
              <a:gd name="connsiteY3" fmla="*/ 140677 h 140677"/>
              <a:gd name="connsiteX4" fmla="*/ 445477 w 996461"/>
              <a:gd name="connsiteY4" fmla="*/ 128954 h 140677"/>
              <a:gd name="connsiteX5" fmla="*/ 480646 w 996461"/>
              <a:gd name="connsiteY5" fmla="*/ 117231 h 140677"/>
              <a:gd name="connsiteX6" fmla="*/ 504092 w 996461"/>
              <a:gd name="connsiteY6" fmla="*/ 82061 h 140677"/>
              <a:gd name="connsiteX7" fmla="*/ 539261 w 996461"/>
              <a:gd name="connsiteY7" fmla="*/ 58615 h 140677"/>
              <a:gd name="connsiteX8" fmla="*/ 597877 w 996461"/>
              <a:gd name="connsiteY8" fmla="*/ 0 h 140677"/>
              <a:gd name="connsiteX9" fmla="*/ 726830 w 996461"/>
              <a:gd name="connsiteY9" fmla="*/ 23446 h 140677"/>
              <a:gd name="connsiteX10" fmla="*/ 750277 w 996461"/>
              <a:gd name="connsiteY10" fmla="*/ 46892 h 140677"/>
              <a:gd name="connsiteX11" fmla="*/ 785446 w 996461"/>
              <a:gd name="connsiteY11" fmla="*/ 70338 h 140677"/>
              <a:gd name="connsiteX12" fmla="*/ 808892 w 996461"/>
              <a:gd name="connsiteY12" fmla="*/ 93785 h 140677"/>
              <a:gd name="connsiteX13" fmla="*/ 844061 w 996461"/>
              <a:gd name="connsiteY13" fmla="*/ 105508 h 140677"/>
              <a:gd name="connsiteX14" fmla="*/ 996461 w 996461"/>
              <a:gd name="connsiteY14" fmla="*/ 93785 h 14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96461" h="140677">
                <a:moveTo>
                  <a:pt x="0" y="117231"/>
                </a:moveTo>
                <a:cubicBezTo>
                  <a:pt x="97239" y="75557"/>
                  <a:pt x="155792" y="17768"/>
                  <a:pt x="257907" y="58615"/>
                </a:cubicBezTo>
                <a:cubicBezTo>
                  <a:pt x="306333" y="77986"/>
                  <a:pt x="261000" y="103293"/>
                  <a:pt x="293077" y="128954"/>
                </a:cubicBezTo>
                <a:cubicBezTo>
                  <a:pt x="305658" y="139019"/>
                  <a:pt x="324338" y="136769"/>
                  <a:pt x="339969" y="140677"/>
                </a:cubicBezTo>
                <a:cubicBezTo>
                  <a:pt x="375138" y="136769"/>
                  <a:pt x="410573" y="134771"/>
                  <a:pt x="445477" y="128954"/>
                </a:cubicBezTo>
                <a:cubicBezTo>
                  <a:pt x="457666" y="126923"/>
                  <a:pt x="470997" y="124951"/>
                  <a:pt x="480646" y="117231"/>
                </a:cubicBezTo>
                <a:cubicBezTo>
                  <a:pt x="491648" y="108429"/>
                  <a:pt x="494129" y="92024"/>
                  <a:pt x="504092" y="82061"/>
                </a:cubicBezTo>
                <a:cubicBezTo>
                  <a:pt x="514055" y="72098"/>
                  <a:pt x="528658" y="67893"/>
                  <a:pt x="539261" y="58615"/>
                </a:cubicBezTo>
                <a:cubicBezTo>
                  <a:pt x="560056" y="40420"/>
                  <a:pt x="597877" y="0"/>
                  <a:pt x="597877" y="0"/>
                </a:cubicBezTo>
                <a:cubicBezTo>
                  <a:pt x="610808" y="1616"/>
                  <a:pt x="698296" y="6326"/>
                  <a:pt x="726830" y="23446"/>
                </a:cubicBezTo>
                <a:cubicBezTo>
                  <a:pt x="736308" y="29133"/>
                  <a:pt x="741646" y="39987"/>
                  <a:pt x="750277" y="46892"/>
                </a:cubicBezTo>
                <a:cubicBezTo>
                  <a:pt x="761279" y="55693"/>
                  <a:pt x="774444" y="61536"/>
                  <a:pt x="785446" y="70338"/>
                </a:cubicBezTo>
                <a:cubicBezTo>
                  <a:pt x="794077" y="77243"/>
                  <a:pt x="799414" y="88098"/>
                  <a:pt x="808892" y="93785"/>
                </a:cubicBezTo>
                <a:cubicBezTo>
                  <a:pt x="819488" y="100143"/>
                  <a:pt x="832338" y="101600"/>
                  <a:pt x="844061" y="105508"/>
                </a:cubicBezTo>
                <a:cubicBezTo>
                  <a:pt x="980798" y="93077"/>
                  <a:pt x="929853" y="93785"/>
                  <a:pt x="996461" y="93785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9A7EE595-DED8-46D2-9C6A-8AA23FC3F95C}"/>
              </a:ext>
            </a:extLst>
          </p:cNvPr>
          <p:cNvSpPr/>
          <p:nvPr/>
        </p:nvSpPr>
        <p:spPr>
          <a:xfrm>
            <a:off x="1187624" y="4077072"/>
            <a:ext cx="1656184" cy="144016"/>
          </a:xfrm>
          <a:custGeom>
            <a:avLst/>
            <a:gdLst>
              <a:gd name="connsiteX0" fmla="*/ 0 w 996461"/>
              <a:gd name="connsiteY0" fmla="*/ 117231 h 140677"/>
              <a:gd name="connsiteX1" fmla="*/ 257907 w 996461"/>
              <a:gd name="connsiteY1" fmla="*/ 58615 h 140677"/>
              <a:gd name="connsiteX2" fmla="*/ 293077 w 996461"/>
              <a:gd name="connsiteY2" fmla="*/ 128954 h 140677"/>
              <a:gd name="connsiteX3" fmla="*/ 339969 w 996461"/>
              <a:gd name="connsiteY3" fmla="*/ 140677 h 140677"/>
              <a:gd name="connsiteX4" fmla="*/ 445477 w 996461"/>
              <a:gd name="connsiteY4" fmla="*/ 128954 h 140677"/>
              <a:gd name="connsiteX5" fmla="*/ 480646 w 996461"/>
              <a:gd name="connsiteY5" fmla="*/ 117231 h 140677"/>
              <a:gd name="connsiteX6" fmla="*/ 504092 w 996461"/>
              <a:gd name="connsiteY6" fmla="*/ 82061 h 140677"/>
              <a:gd name="connsiteX7" fmla="*/ 539261 w 996461"/>
              <a:gd name="connsiteY7" fmla="*/ 58615 h 140677"/>
              <a:gd name="connsiteX8" fmla="*/ 597877 w 996461"/>
              <a:gd name="connsiteY8" fmla="*/ 0 h 140677"/>
              <a:gd name="connsiteX9" fmla="*/ 726830 w 996461"/>
              <a:gd name="connsiteY9" fmla="*/ 23446 h 140677"/>
              <a:gd name="connsiteX10" fmla="*/ 750277 w 996461"/>
              <a:gd name="connsiteY10" fmla="*/ 46892 h 140677"/>
              <a:gd name="connsiteX11" fmla="*/ 785446 w 996461"/>
              <a:gd name="connsiteY11" fmla="*/ 70338 h 140677"/>
              <a:gd name="connsiteX12" fmla="*/ 808892 w 996461"/>
              <a:gd name="connsiteY12" fmla="*/ 93785 h 140677"/>
              <a:gd name="connsiteX13" fmla="*/ 844061 w 996461"/>
              <a:gd name="connsiteY13" fmla="*/ 105508 h 140677"/>
              <a:gd name="connsiteX14" fmla="*/ 996461 w 996461"/>
              <a:gd name="connsiteY14" fmla="*/ 93785 h 14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96461" h="140677">
                <a:moveTo>
                  <a:pt x="0" y="117231"/>
                </a:moveTo>
                <a:cubicBezTo>
                  <a:pt x="97239" y="75557"/>
                  <a:pt x="155792" y="17768"/>
                  <a:pt x="257907" y="58615"/>
                </a:cubicBezTo>
                <a:cubicBezTo>
                  <a:pt x="306333" y="77986"/>
                  <a:pt x="261000" y="103293"/>
                  <a:pt x="293077" y="128954"/>
                </a:cubicBezTo>
                <a:cubicBezTo>
                  <a:pt x="305658" y="139019"/>
                  <a:pt x="324338" y="136769"/>
                  <a:pt x="339969" y="140677"/>
                </a:cubicBezTo>
                <a:cubicBezTo>
                  <a:pt x="375138" y="136769"/>
                  <a:pt x="410573" y="134771"/>
                  <a:pt x="445477" y="128954"/>
                </a:cubicBezTo>
                <a:cubicBezTo>
                  <a:pt x="457666" y="126923"/>
                  <a:pt x="470997" y="124951"/>
                  <a:pt x="480646" y="117231"/>
                </a:cubicBezTo>
                <a:cubicBezTo>
                  <a:pt x="491648" y="108429"/>
                  <a:pt x="494129" y="92024"/>
                  <a:pt x="504092" y="82061"/>
                </a:cubicBezTo>
                <a:cubicBezTo>
                  <a:pt x="514055" y="72098"/>
                  <a:pt x="528658" y="67893"/>
                  <a:pt x="539261" y="58615"/>
                </a:cubicBezTo>
                <a:cubicBezTo>
                  <a:pt x="560056" y="40420"/>
                  <a:pt x="597877" y="0"/>
                  <a:pt x="597877" y="0"/>
                </a:cubicBezTo>
                <a:cubicBezTo>
                  <a:pt x="610808" y="1616"/>
                  <a:pt x="698296" y="6326"/>
                  <a:pt x="726830" y="23446"/>
                </a:cubicBezTo>
                <a:cubicBezTo>
                  <a:pt x="736308" y="29133"/>
                  <a:pt x="741646" y="39987"/>
                  <a:pt x="750277" y="46892"/>
                </a:cubicBezTo>
                <a:cubicBezTo>
                  <a:pt x="761279" y="55693"/>
                  <a:pt x="774444" y="61536"/>
                  <a:pt x="785446" y="70338"/>
                </a:cubicBezTo>
                <a:cubicBezTo>
                  <a:pt x="794077" y="77243"/>
                  <a:pt x="799414" y="88098"/>
                  <a:pt x="808892" y="93785"/>
                </a:cubicBezTo>
                <a:cubicBezTo>
                  <a:pt x="819488" y="100143"/>
                  <a:pt x="832338" y="101600"/>
                  <a:pt x="844061" y="105508"/>
                </a:cubicBezTo>
                <a:cubicBezTo>
                  <a:pt x="980798" y="93077"/>
                  <a:pt x="929853" y="93785"/>
                  <a:pt x="996461" y="93785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20890B9-F45F-44F3-841D-DB3E290B0CA6}"/>
              </a:ext>
            </a:extLst>
          </p:cNvPr>
          <p:cNvSpPr txBox="1"/>
          <p:nvPr/>
        </p:nvSpPr>
        <p:spPr>
          <a:xfrm>
            <a:off x="7164288" y="6381328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25563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71DD96A-B305-4235-975B-4F695E39C2BB}"/>
              </a:ext>
            </a:extLst>
          </p:cNvPr>
          <p:cNvSpPr txBox="1"/>
          <p:nvPr/>
        </p:nvSpPr>
        <p:spPr>
          <a:xfrm flipH="1">
            <a:off x="0" y="188640"/>
            <a:ext cx="9073007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700" u="sng" dirty="0"/>
              <a:t>Expérience 2: mobile 2</a:t>
            </a:r>
          </a:p>
          <a:p>
            <a:pPr algn="just"/>
            <a:r>
              <a:rPr lang="fr-FR" sz="2700" dirty="0"/>
              <a:t>Je marque d’un point noir le milieu (axe de rotation) du fléau à 15 cm. </a:t>
            </a:r>
          </a:p>
          <a:p>
            <a:pPr algn="just"/>
            <a:endParaRPr lang="fr-FR" sz="2700" dirty="0"/>
          </a:p>
          <a:p>
            <a:pPr algn="just"/>
            <a:r>
              <a:rPr lang="fr-FR" sz="2700" dirty="0"/>
              <a:t>Je marque deux repères : </a:t>
            </a:r>
          </a:p>
          <a:p>
            <a:pPr marL="285750" indent="-285750" algn="just">
              <a:buFontTx/>
              <a:buChar char="-"/>
            </a:pPr>
            <a:r>
              <a:rPr lang="fr-FR" sz="2700" dirty="0"/>
              <a:t>un point rouge (A) à 10 cm à gauche de l’axe de rotation </a:t>
            </a:r>
          </a:p>
          <a:p>
            <a:pPr marL="285750" indent="-285750" algn="just">
              <a:buFontTx/>
              <a:buChar char="-"/>
            </a:pPr>
            <a:r>
              <a:rPr lang="fr-FR" sz="2700" dirty="0"/>
              <a:t>un point rouge (B) à 4 cm à droite de l’axe de rotation </a:t>
            </a:r>
          </a:p>
          <a:p>
            <a:pPr marL="285750" indent="-285750" algn="just">
              <a:buFontTx/>
              <a:buChar char="-"/>
            </a:pPr>
            <a:endParaRPr lang="fr-FR" sz="2700" dirty="0"/>
          </a:p>
          <a:p>
            <a:pPr marL="285750" indent="-285750" algn="just">
              <a:buFontTx/>
              <a:buChar char="-"/>
            </a:pPr>
            <a:endParaRPr lang="fr-FR" sz="2700" dirty="0"/>
          </a:p>
          <a:p>
            <a:pPr algn="just"/>
            <a:endParaRPr lang="fr-FR" sz="2700" dirty="0"/>
          </a:p>
          <a:p>
            <a:pPr algn="just"/>
            <a:r>
              <a:rPr lang="fr-FR" sz="2700" dirty="0"/>
              <a:t>Au point A, j’accroche une 1ère ficelle avec une paire de ciseaux</a:t>
            </a:r>
          </a:p>
          <a:p>
            <a:pPr algn="just"/>
            <a:r>
              <a:rPr lang="fr-FR" sz="2700" dirty="0"/>
              <a:t>Au point B, j’accroche une 2ème ficelle avec une paire de ciseaux</a:t>
            </a:r>
          </a:p>
          <a:p>
            <a:pPr algn="just"/>
            <a:r>
              <a:rPr lang="fr-FR" sz="2700" dirty="0"/>
              <a:t>Au milieu du fléau, j’attache une ficelle pour procéder à la vérification de l’équilibration du mobile.</a:t>
            </a:r>
          </a:p>
          <a:p>
            <a:pPr algn="just"/>
            <a:r>
              <a:rPr lang="fr-FR" sz="2400" dirty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fr-FR" sz="2400" dirty="0">
                <a:solidFill>
                  <a:srgbClr val="00B050"/>
                </a:solidFill>
              </a:rPr>
              <a:t>Observation, conclusion, solution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5FF117C4-B409-40B8-A212-49767ACBB055}"/>
              </a:ext>
            </a:extLst>
          </p:cNvPr>
          <p:cNvGrpSpPr/>
          <p:nvPr/>
        </p:nvGrpSpPr>
        <p:grpSpPr>
          <a:xfrm>
            <a:off x="539552" y="3068960"/>
            <a:ext cx="7776864" cy="873388"/>
            <a:chOff x="539552" y="3068960"/>
            <a:chExt cx="7776864" cy="873388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B99FA61E-7FEE-49A1-AA23-754D182461DE}"/>
                </a:ext>
              </a:extLst>
            </p:cNvPr>
            <p:cNvCxnSpPr/>
            <p:nvPr/>
          </p:nvCxnSpPr>
          <p:spPr>
            <a:xfrm>
              <a:off x="539552" y="3429000"/>
              <a:ext cx="777686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EFB7925B-5A46-4FDB-9A8B-D5CEF85BED55}"/>
                </a:ext>
              </a:extLst>
            </p:cNvPr>
            <p:cNvSpPr/>
            <p:nvPr/>
          </p:nvSpPr>
          <p:spPr>
            <a:xfrm>
              <a:off x="4427984" y="3284984"/>
              <a:ext cx="144016" cy="2160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2459AA64-FD60-432C-A71C-7D6B4FD80A65}"/>
                </a:ext>
              </a:extLst>
            </p:cNvPr>
            <p:cNvSpPr/>
            <p:nvPr/>
          </p:nvSpPr>
          <p:spPr>
            <a:xfrm>
              <a:off x="971600" y="3284984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081D578-80F6-4128-925D-D2237D35C05D}"/>
                </a:ext>
              </a:extLst>
            </p:cNvPr>
            <p:cNvSpPr txBox="1"/>
            <p:nvPr/>
          </p:nvSpPr>
          <p:spPr>
            <a:xfrm>
              <a:off x="611560" y="3068960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A</a:t>
              </a:r>
            </a:p>
          </p:txBody>
        </p:sp>
        <p:cxnSp>
          <p:nvCxnSpPr>
            <p:cNvPr id="10" name="Connecteur droit avec flèche 9">
              <a:extLst>
                <a:ext uri="{FF2B5EF4-FFF2-40B4-BE49-F238E27FC236}">
                  <a16:creationId xmlns:a16="http://schemas.microsoft.com/office/drawing/2014/main" id="{249AB253-A90A-485C-9092-FF2CDC61E876}"/>
                </a:ext>
              </a:extLst>
            </p:cNvPr>
            <p:cNvCxnSpPr/>
            <p:nvPr/>
          </p:nvCxnSpPr>
          <p:spPr>
            <a:xfrm>
              <a:off x="1115616" y="3573016"/>
              <a:ext cx="324036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2D0D08B9-31F1-43D1-807F-F7193F973764}"/>
                </a:ext>
              </a:extLst>
            </p:cNvPr>
            <p:cNvSpPr txBox="1"/>
            <p:nvPr/>
          </p:nvSpPr>
          <p:spPr>
            <a:xfrm>
              <a:off x="2483768" y="3573016"/>
              <a:ext cx="7505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i="1" dirty="0">
                  <a:solidFill>
                    <a:srgbClr val="FF0000"/>
                  </a:solidFill>
                </a:rPr>
                <a:t>10 cm</a:t>
              </a:r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FE3BDCC0-9D7D-4B20-B536-9C42BA03800B}"/>
                </a:ext>
              </a:extLst>
            </p:cNvPr>
            <p:cNvSpPr/>
            <p:nvPr/>
          </p:nvSpPr>
          <p:spPr>
            <a:xfrm>
              <a:off x="6012160" y="3284984"/>
              <a:ext cx="144016" cy="2160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C723FD13-6896-4897-B20C-1012C7A5447D}"/>
                </a:ext>
              </a:extLst>
            </p:cNvPr>
            <p:cNvSpPr txBox="1"/>
            <p:nvPr/>
          </p:nvSpPr>
          <p:spPr>
            <a:xfrm>
              <a:off x="6156176" y="3068960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056EF106-57A2-4F31-A8B1-B02FAC91BE91}"/>
                </a:ext>
              </a:extLst>
            </p:cNvPr>
            <p:cNvSpPr txBox="1"/>
            <p:nvPr/>
          </p:nvSpPr>
          <p:spPr>
            <a:xfrm>
              <a:off x="4932040" y="3573016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i="1" dirty="0">
                  <a:solidFill>
                    <a:srgbClr val="0070C0"/>
                  </a:solidFill>
                </a:rPr>
                <a:t>4 cm</a:t>
              </a:r>
            </a:p>
          </p:txBody>
        </p:sp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7195ADF2-D25D-43B2-A724-AE288DCCE137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0" y="3573016"/>
              <a:ext cx="144016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ED38B99B-3F33-4C90-AF30-3597544CCAD4}"/>
              </a:ext>
            </a:extLst>
          </p:cNvPr>
          <p:cNvSpPr txBox="1"/>
          <p:nvPr/>
        </p:nvSpPr>
        <p:spPr>
          <a:xfrm>
            <a:off x="7164288" y="6381328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705112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858B4A1F-A463-4005-BE69-B97E71747D13}"/>
              </a:ext>
            </a:extLst>
          </p:cNvPr>
          <p:cNvCxnSpPr>
            <a:cxnSpLocks/>
          </p:cNvCxnSpPr>
          <p:nvPr/>
        </p:nvCxnSpPr>
        <p:spPr>
          <a:xfrm>
            <a:off x="1187624" y="116632"/>
            <a:ext cx="0" cy="6480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36EDCF36-0B88-4A62-9F96-61C05FC14929}"/>
              </a:ext>
            </a:extLst>
          </p:cNvPr>
          <p:cNvSpPr txBox="1"/>
          <p:nvPr/>
        </p:nvSpPr>
        <p:spPr>
          <a:xfrm>
            <a:off x="1187624" y="260648"/>
            <a:ext cx="598362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0000"/>
                </a:solidFill>
              </a:rPr>
              <a:t>Séance 1 </a:t>
            </a:r>
            <a:r>
              <a:rPr lang="fr-FR" b="1" dirty="0">
                <a:solidFill>
                  <a:srgbClr val="FF0000"/>
                </a:solidFill>
              </a:rPr>
              <a:t>: Comment équilibrer un mobile horizontalement  ?</a:t>
            </a:r>
          </a:p>
          <a:p>
            <a:endParaRPr lang="fr-FR" dirty="0"/>
          </a:p>
          <a:p>
            <a:r>
              <a:rPr lang="fr-FR" b="1" u="sng" dirty="0">
                <a:solidFill>
                  <a:srgbClr val="FF0000"/>
                </a:solidFill>
              </a:rPr>
              <a:t>2 ) Avec deux objets de masse différente: </a:t>
            </a:r>
          </a:p>
          <a:p>
            <a:r>
              <a:rPr lang="fr-FR" dirty="0">
                <a:solidFill>
                  <a:srgbClr val="00B050"/>
                </a:solidFill>
              </a:rPr>
              <a:t>Coller schéma 1</a:t>
            </a:r>
          </a:p>
          <a:p>
            <a:endParaRPr lang="fr-FR" dirty="0"/>
          </a:p>
          <a:p>
            <a:r>
              <a:rPr lang="fr-FR" b="1" u="sng" dirty="0"/>
              <a:t>Observations: </a:t>
            </a:r>
          </a:p>
          <a:p>
            <a:endParaRPr lang="fr-FR" b="1" u="sng" dirty="0"/>
          </a:p>
          <a:p>
            <a:endParaRPr lang="fr-FR" b="1" u="sng" dirty="0"/>
          </a:p>
          <a:p>
            <a:endParaRPr lang="fr-FR" b="1" u="sng" dirty="0"/>
          </a:p>
          <a:p>
            <a:r>
              <a:rPr lang="fr-FR" b="1" u="sng" dirty="0"/>
              <a:t>Conclusion</a:t>
            </a:r>
          </a:p>
          <a:p>
            <a:endParaRPr lang="fr-FR" b="1" u="sng" dirty="0"/>
          </a:p>
          <a:p>
            <a:endParaRPr lang="fr-FR" b="1" u="sng" dirty="0"/>
          </a:p>
          <a:p>
            <a:endParaRPr lang="fr-FR" b="1" u="sng" dirty="0"/>
          </a:p>
          <a:p>
            <a:r>
              <a:rPr lang="fr-FR" b="1" u="sng" dirty="0"/>
              <a:t>Solution: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2154D67-A608-491C-BA4A-CC669455525E}"/>
              </a:ext>
            </a:extLst>
          </p:cNvPr>
          <p:cNvSpPr txBox="1"/>
          <p:nvPr/>
        </p:nvSpPr>
        <p:spPr>
          <a:xfrm>
            <a:off x="1115616" y="213285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Le mobile penche du côté des ciseaux.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9F4FFAB-69C6-4B3B-8969-7BDC1B4D83E6}"/>
              </a:ext>
            </a:extLst>
          </p:cNvPr>
          <p:cNvSpPr txBox="1"/>
          <p:nvPr/>
        </p:nvSpPr>
        <p:spPr>
          <a:xfrm>
            <a:off x="1187624" y="3212976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Il penche du côté de l’objet le plus lourd. Les ciseaux ont une masse supérieure à celle de la pince à linge.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84708C8-E128-4B67-BDE7-D35EE907EF0B}"/>
              </a:ext>
            </a:extLst>
          </p:cNvPr>
          <p:cNvSpPr txBox="1"/>
          <p:nvPr/>
        </p:nvSpPr>
        <p:spPr>
          <a:xfrm>
            <a:off x="1115616" y="4293096"/>
            <a:ext cx="77383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Pour équilibrer horizontalement le mobile, je dois déplacer l’objet le plus lourd vers l’axe de rotation.</a:t>
            </a:r>
          </a:p>
          <a:p>
            <a:r>
              <a:rPr lang="fr-FR" b="1" dirty="0">
                <a:solidFill>
                  <a:srgbClr val="002060"/>
                </a:solidFill>
              </a:rPr>
              <a:t>L’objet ayant la masse la plus grande doit être plus près de l’axe de rotation pour permettre l’équilibre.</a:t>
            </a:r>
          </a:p>
          <a:p>
            <a:endParaRPr lang="fr-FR" b="1" dirty="0">
              <a:solidFill>
                <a:srgbClr val="002060"/>
              </a:solidFill>
            </a:endParaRPr>
          </a:p>
          <a:p>
            <a:r>
              <a:rPr lang="fr-FR" dirty="0">
                <a:solidFill>
                  <a:srgbClr val="00B050"/>
                </a:solidFill>
              </a:rPr>
              <a:t>Coller schéma 2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5B39F8C-253A-4B8A-AD68-F62E4C9B5B40}"/>
              </a:ext>
            </a:extLst>
          </p:cNvPr>
          <p:cNvSpPr txBox="1"/>
          <p:nvPr/>
        </p:nvSpPr>
        <p:spPr>
          <a:xfrm>
            <a:off x="107504" y="11663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FF0000"/>
                </a:solidFill>
              </a:rPr>
              <a:t>SCIENCES 2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23A6B99-B931-4F2A-8256-994DAD37ECCF}"/>
              </a:ext>
            </a:extLst>
          </p:cNvPr>
          <p:cNvSpPr txBox="1"/>
          <p:nvPr/>
        </p:nvSpPr>
        <p:spPr>
          <a:xfrm>
            <a:off x="7164288" y="6381328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19571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F4D76F-F260-43A1-AEB8-43DCD8915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-63200"/>
            <a:ext cx="8229600" cy="576064"/>
          </a:xfrm>
        </p:spPr>
        <p:txBody>
          <a:bodyPr>
            <a:normAutofit/>
          </a:bodyPr>
          <a:lstStyle/>
          <a:p>
            <a:r>
              <a:rPr lang="fr-FR" sz="3000" dirty="0"/>
              <a:t>Mobile à 2 fléaux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71DD96A-B305-4235-975B-4F695E39C2BB}"/>
              </a:ext>
            </a:extLst>
          </p:cNvPr>
          <p:cNvSpPr txBox="1"/>
          <p:nvPr/>
        </p:nvSpPr>
        <p:spPr>
          <a:xfrm flipH="1">
            <a:off x="251520" y="440859"/>
            <a:ext cx="9073007" cy="64171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700" u="sng" dirty="0"/>
              <a:t>Expérience 3: mobile 3</a:t>
            </a:r>
          </a:p>
          <a:p>
            <a:pPr algn="just"/>
            <a:r>
              <a:rPr lang="fr-FR" sz="2400" dirty="0">
                <a:sym typeface="Wingdings" panose="05000000000000000000" pitchFamily="2" charset="2"/>
              </a:rPr>
              <a:t>Construire le mobile à 2 fléaux et l’équilibrer en commençant par </a:t>
            </a:r>
          </a:p>
          <a:p>
            <a:pPr algn="just"/>
            <a:r>
              <a:rPr lang="fr-FR" sz="2400" dirty="0">
                <a:sym typeface="Wingdings" panose="05000000000000000000" pitchFamily="2" charset="2"/>
              </a:rPr>
              <a:t>le fléau du</a:t>
            </a:r>
          </a:p>
          <a:p>
            <a:pPr algn="just"/>
            <a:endParaRPr lang="fr-FR" sz="2400" dirty="0">
              <a:sym typeface="Wingdings" panose="05000000000000000000" pitchFamily="2" charset="2"/>
            </a:endParaRPr>
          </a:p>
          <a:p>
            <a:pPr algn="just"/>
            <a:endParaRPr lang="fr-FR" sz="24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algn="just"/>
            <a:endParaRPr lang="fr-FR" sz="24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algn="just"/>
            <a:endParaRPr lang="fr-FR" sz="24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algn="just"/>
            <a:endParaRPr lang="fr-FR" sz="24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algn="just"/>
            <a:endParaRPr lang="fr-FR" sz="24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algn="just"/>
            <a:endParaRPr lang="fr-FR" sz="24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algn="just"/>
            <a:endParaRPr lang="fr-FR" sz="24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algn="just"/>
            <a:endParaRPr lang="fr-FR" sz="24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algn="just"/>
            <a:endParaRPr lang="fr-FR" sz="24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algn="just"/>
            <a:endParaRPr lang="fr-FR" sz="24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algn="just"/>
            <a:endParaRPr lang="fr-FR" sz="24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algn="just"/>
            <a:endParaRPr lang="fr-FR" sz="24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algn="just"/>
            <a:r>
              <a:rPr lang="fr-FR" sz="2400" dirty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fr-FR" sz="2400" dirty="0">
                <a:solidFill>
                  <a:srgbClr val="00B050"/>
                </a:solidFill>
              </a:rPr>
              <a:t>Observation, conclusion, solution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FC679934-8F39-4276-A050-04F446F49772}"/>
              </a:ext>
            </a:extLst>
          </p:cNvPr>
          <p:cNvGrpSpPr/>
          <p:nvPr/>
        </p:nvGrpSpPr>
        <p:grpSpPr>
          <a:xfrm>
            <a:off x="467544" y="2237907"/>
            <a:ext cx="6768752" cy="506833"/>
            <a:chOff x="539552" y="3030179"/>
            <a:chExt cx="7776864" cy="506833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5F999D3C-3F28-4B83-B94F-DC84B32E5C97}"/>
                </a:ext>
              </a:extLst>
            </p:cNvPr>
            <p:cNvCxnSpPr/>
            <p:nvPr/>
          </p:nvCxnSpPr>
          <p:spPr>
            <a:xfrm>
              <a:off x="539552" y="3429000"/>
              <a:ext cx="777686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A3EE49E8-B1D3-4F18-85D5-651DB70153C6}"/>
                </a:ext>
              </a:extLst>
            </p:cNvPr>
            <p:cNvSpPr/>
            <p:nvPr/>
          </p:nvSpPr>
          <p:spPr>
            <a:xfrm>
              <a:off x="4354492" y="3294276"/>
              <a:ext cx="144016" cy="2160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FAE6120B-EF8A-4DA0-9B4F-760C9970F118}"/>
                </a:ext>
              </a:extLst>
            </p:cNvPr>
            <p:cNvSpPr/>
            <p:nvPr/>
          </p:nvSpPr>
          <p:spPr>
            <a:xfrm>
              <a:off x="1815222" y="332098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451F14CD-7393-4B41-996F-A24D299DE14E}"/>
                </a:ext>
              </a:extLst>
            </p:cNvPr>
            <p:cNvSpPr txBox="1"/>
            <p:nvPr/>
          </p:nvSpPr>
          <p:spPr>
            <a:xfrm>
              <a:off x="611560" y="3068960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3A195190-5688-40EA-A553-0539825FED0C}"/>
                </a:ext>
              </a:extLst>
            </p:cNvPr>
            <p:cNvSpPr/>
            <p:nvPr/>
          </p:nvSpPr>
          <p:spPr>
            <a:xfrm>
              <a:off x="6821755" y="3318211"/>
              <a:ext cx="144016" cy="2160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89C49B18-B09B-431C-8E25-49ED2FC5B226}"/>
                </a:ext>
              </a:extLst>
            </p:cNvPr>
            <p:cNvSpPr txBox="1"/>
            <p:nvPr/>
          </p:nvSpPr>
          <p:spPr>
            <a:xfrm>
              <a:off x="6821755" y="3030179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0070C0"/>
                  </a:solidFill>
                </a:rPr>
                <a:t>B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7914F32C-6E31-4D53-8419-B5A1F6126B5A}"/>
              </a:ext>
            </a:extLst>
          </p:cNvPr>
          <p:cNvGrpSpPr/>
          <p:nvPr/>
        </p:nvGrpSpPr>
        <p:grpSpPr>
          <a:xfrm>
            <a:off x="2627784" y="3789040"/>
            <a:ext cx="6624736" cy="720080"/>
            <a:chOff x="539552" y="2852936"/>
            <a:chExt cx="7776864" cy="720080"/>
          </a:xfrm>
        </p:grpSpPr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CB6725AB-C2BA-433A-A6CC-C2D5D2945087}"/>
                </a:ext>
              </a:extLst>
            </p:cNvPr>
            <p:cNvCxnSpPr/>
            <p:nvPr/>
          </p:nvCxnSpPr>
          <p:spPr>
            <a:xfrm>
              <a:off x="539552" y="3429000"/>
              <a:ext cx="777686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9297C86E-8133-4A57-B150-CC8FC3BA408D}"/>
                </a:ext>
              </a:extLst>
            </p:cNvPr>
            <p:cNvSpPr/>
            <p:nvPr/>
          </p:nvSpPr>
          <p:spPr>
            <a:xfrm>
              <a:off x="4427984" y="3284984"/>
              <a:ext cx="144016" cy="2160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296B7429-107D-412D-9EF6-460DC5EA73FD}"/>
                </a:ext>
              </a:extLst>
            </p:cNvPr>
            <p:cNvSpPr/>
            <p:nvPr/>
          </p:nvSpPr>
          <p:spPr>
            <a:xfrm>
              <a:off x="2061112" y="3356992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A69397C7-D6F3-420B-ADF0-28C4ED9AE2B3}"/>
                </a:ext>
              </a:extLst>
            </p:cNvPr>
            <p:cNvSpPr txBox="1"/>
            <p:nvPr/>
          </p:nvSpPr>
          <p:spPr>
            <a:xfrm>
              <a:off x="1976581" y="2924944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A631BD89-41A8-4EA5-BB9B-88075FB1F7FF}"/>
                </a:ext>
              </a:extLst>
            </p:cNvPr>
            <p:cNvSpPr/>
            <p:nvPr/>
          </p:nvSpPr>
          <p:spPr>
            <a:xfrm>
              <a:off x="6456731" y="3284984"/>
              <a:ext cx="144016" cy="2160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67184674-EBB1-49CA-80C3-9BE62B3B244A}"/>
                </a:ext>
              </a:extLst>
            </p:cNvPr>
            <p:cNvSpPr txBox="1"/>
            <p:nvPr/>
          </p:nvSpPr>
          <p:spPr>
            <a:xfrm>
              <a:off x="6372200" y="2852936"/>
              <a:ext cx="3097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0070C0"/>
                  </a:solidFill>
                </a:rPr>
                <a:t>B</a:t>
              </a:r>
            </a:p>
          </p:txBody>
        </p:sp>
      </p:grp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2A196FAC-4BDC-4347-BEFA-2FB8F0178938}"/>
              </a:ext>
            </a:extLst>
          </p:cNvPr>
          <p:cNvCxnSpPr>
            <a:cxnSpLocks/>
          </p:cNvCxnSpPr>
          <p:nvPr/>
        </p:nvCxnSpPr>
        <p:spPr>
          <a:xfrm flipV="1">
            <a:off x="3844962" y="1678280"/>
            <a:ext cx="0" cy="9677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BFAEE5F2-6AB5-49BE-907C-D62F4D2308BD}"/>
              </a:ext>
            </a:extLst>
          </p:cNvPr>
          <p:cNvCxnSpPr>
            <a:cxnSpLocks/>
          </p:cNvCxnSpPr>
          <p:nvPr/>
        </p:nvCxnSpPr>
        <p:spPr>
          <a:xfrm flipV="1">
            <a:off x="6012160" y="2636912"/>
            <a:ext cx="0" cy="1692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FFFE6627-FDC1-4958-9A60-9B32B7430549}"/>
              </a:ext>
            </a:extLst>
          </p:cNvPr>
          <p:cNvCxnSpPr>
            <a:cxnSpLocks/>
          </p:cNvCxnSpPr>
          <p:nvPr/>
        </p:nvCxnSpPr>
        <p:spPr>
          <a:xfrm flipV="1">
            <a:off x="1640522" y="2672916"/>
            <a:ext cx="0" cy="1692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49988A93-DDB6-4C9A-AA74-DE96129E2223}"/>
              </a:ext>
            </a:extLst>
          </p:cNvPr>
          <p:cNvCxnSpPr>
            <a:cxnSpLocks/>
          </p:cNvCxnSpPr>
          <p:nvPr/>
        </p:nvCxnSpPr>
        <p:spPr>
          <a:xfrm flipV="1">
            <a:off x="3995936" y="4365104"/>
            <a:ext cx="0" cy="1692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644B2FC1-3378-4E39-AE07-1D52FF1E1434}"/>
              </a:ext>
            </a:extLst>
          </p:cNvPr>
          <p:cNvCxnSpPr>
            <a:cxnSpLocks/>
          </p:cNvCxnSpPr>
          <p:nvPr/>
        </p:nvCxnSpPr>
        <p:spPr>
          <a:xfrm flipV="1">
            <a:off x="7740352" y="4365104"/>
            <a:ext cx="0" cy="1692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ZoneTexte 36">
            <a:extLst>
              <a:ext uri="{FF2B5EF4-FFF2-40B4-BE49-F238E27FC236}">
                <a16:creationId xmlns:a16="http://schemas.microsoft.com/office/drawing/2014/main" id="{8DC3CD9B-E074-4FB6-99BC-CDD049FF5595}"/>
              </a:ext>
            </a:extLst>
          </p:cNvPr>
          <p:cNvSpPr txBox="1"/>
          <p:nvPr/>
        </p:nvSpPr>
        <p:spPr>
          <a:xfrm>
            <a:off x="1673138" y="1239203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bas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19C9D85-7570-4E2E-9C2A-84C64C90DC99}"/>
              </a:ext>
            </a:extLst>
          </p:cNvPr>
          <p:cNvSpPr/>
          <p:nvPr/>
        </p:nvSpPr>
        <p:spPr>
          <a:xfrm>
            <a:off x="1395067" y="4230380"/>
            <a:ext cx="50405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dirty="0"/>
              <a:t>BOIS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48060B6-4D0A-4B3D-A6A1-0DFEECA8C929}"/>
              </a:ext>
            </a:extLst>
          </p:cNvPr>
          <p:cNvSpPr/>
          <p:nvPr/>
        </p:nvSpPr>
        <p:spPr>
          <a:xfrm>
            <a:off x="3779912" y="5517232"/>
            <a:ext cx="50405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AFFFAD9-7A38-419E-8606-BBEF63FEF3EA}"/>
              </a:ext>
            </a:extLst>
          </p:cNvPr>
          <p:cNvSpPr/>
          <p:nvPr/>
        </p:nvSpPr>
        <p:spPr>
          <a:xfrm>
            <a:off x="7524328" y="5517232"/>
            <a:ext cx="50405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4283968" y="2276688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 cm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2354942" y="2260495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 cm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6511227" y="3969079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 cm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4545674" y="3962641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6 cm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B81917D-AC2D-4F6C-B7CB-33764FCDAF2F}"/>
              </a:ext>
            </a:extLst>
          </p:cNvPr>
          <p:cNvSpPr txBox="1"/>
          <p:nvPr/>
        </p:nvSpPr>
        <p:spPr>
          <a:xfrm>
            <a:off x="7164288" y="6381328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6558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858B4A1F-A463-4005-BE69-B97E71747D13}"/>
              </a:ext>
            </a:extLst>
          </p:cNvPr>
          <p:cNvCxnSpPr>
            <a:cxnSpLocks/>
          </p:cNvCxnSpPr>
          <p:nvPr/>
        </p:nvCxnSpPr>
        <p:spPr>
          <a:xfrm>
            <a:off x="1187624" y="116632"/>
            <a:ext cx="0" cy="6480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36EDCF36-0B88-4A62-9F96-61C05FC14929}"/>
              </a:ext>
            </a:extLst>
          </p:cNvPr>
          <p:cNvSpPr txBox="1"/>
          <p:nvPr/>
        </p:nvSpPr>
        <p:spPr>
          <a:xfrm>
            <a:off x="1187624" y="260648"/>
            <a:ext cx="567508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0000"/>
                </a:solidFill>
              </a:rPr>
              <a:t>Séance 2 </a:t>
            </a:r>
            <a:r>
              <a:rPr lang="fr-FR" b="1" dirty="0">
                <a:solidFill>
                  <a:srgbClr val="FF0000"/>
                </a:solidFill>
              </a:rPr>
              <a:t>: Comment équilibrer un mobile à deux fléaux  ?</a:t>
            </a:r>
          </a:p>
          <a:p>
            <a:endParaRPr lang="fr-FR" dirty="0"/>
          </a:p>
          <a:p>
            <a:r>
              <a:rPr lang="fr-FR" dirty="0">
                <a:solidFill>
                  <a:srgbClr val="00B050"/>
                </a:solidFill>
              </a:rPr>
              <a:t>Coller schéma 1</a:t>
            </a:r>
          </a:p>
          <a:p>
            <a:endParaRPr lang="fr-FR" dirty="0"/>
          </a:p>
          <a:p>
            <a:r>
              <a:rPr lang="fr-FR" b="1" u="sng" dirty="0"/>
              <a:t>Observations: </a:t>
            </a:r>
          </a:p>
          <a:p>
            <a:endParaRPr lang="fr-FR" b="1" u="sng" dirty="0"/>
          </a:p>
          <a:p>
            <a:endParaRPr lang="fr-FR" b="1" u="sng" dirty="0"/>
          </a:p>
          <a:p>
            <a:endParaRPr lang="fr-FR" b="1" u="sng" dirty="0"/>
          </a:p>
          <a:p>
            <a:r>
              <a:rPr lang="fr-FR" b="1" u="sng" dirty="0"/>
              <a:t>Conclusion</a:t>
            </a:r>
          </a:p>
          <a:p>
            <a:endParaRPr lang="fr-FR" b="1" u="sng" dirty="0"/>
          </a:p>
          <a:p>
            <a:endParaRPr lang="fr-FR" b="1" u="sng" dirty="0"/>
          </a:p>
          <a:p>
            <a:endParaRPr lang="fr-FR" b="1" u="sng" dirty="0"/>
          </a:p>
          <a:p>
            <a:r>
              <a:rPr lang="fr-FR" b="1" u="sng" dirty="0"/>
              <a:t>Solution: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2154D67-A608-491C-BA4A-CC669455525E}"/>
              </a:ext>
            </a:extLst>
          </p:cNvPr>
          <p:cNvSpPr txBox="1"/>
          <p:nvPr/>
        </p:nvSpPr>
        <p:spPr>
          <a:xfrm>
            <a:off x="1187624" y="184482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Le fléau 1 penche du côté où est suspendu le fléau 2.</a:t>
            </a:r>
          </a:p>
          <a:p>
            <a:r>
              <a:rPr lang="fr-FR" b="1" dirty="0">
                <a:solidFill>
                  <a:srgbClr val="002060"/>
                </a:solidFill>
              </a:rPr>
              <a:t>Le fléau 2 penche également.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9F4FFAB-69C6-4B3B-8969-7BDC1B4D83E6}"/>
              </a:ext>
            </a:extLst>
          </p:cNvPr>
          <p:cNvSpPr txBox="1"/>
          <p:nvPr/>
        </p:nvSpPr>
        <p:spPr>
          <a:xfrm>
            <a:off x="1187624" y="2924944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Le fléau 1 penche du côté de l’objet le plus lourd. </a:t>
            </a:r>
          </a:p>
          <a:p>
            <a:r>
              <a:rPr lang="fr-FR" b="1" dirty="0">
                <a:solidFill>
                  <a:srgbClr val="002060"/>
                </a:solidFill>
              </a:rPr>
              <a:t>Il faut commencer par équilibrer le fléau du bas (2).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84708C8-E128-4B67-BDE7-D35EE907EF0B}"/>
              </a:ext>
            </a:extLst>
          </p:cNvPr>
          <p:cNvSpPr txBox="1"/>
          <p:nvPr/>
        </p:nvSpPr>
        <p:spPr>
          <a:xfrm>
            <a:off x="1187624" y="4005064"/>
            <a:ext cx="77383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Le fléau du bas porte 2 objets de masse identique: il faut que les charges soient à distance égale de l’axe de rotation.</a:t>
            </a:r>
          </a:p>
          <a:p>
            <a:r>
              <a:rPr lang="fr-FR" b="1" dirty="0">
                <a:solidFill>
                  <a:srgbClr val="002060"/>
                </a:solidFill>
              </a:rPr>
              <a:t>Ensuite nous équilibrons le fléau du haut (1): les masses ne sont pas identiques. La charge la plus lourde doit donc se trouver plus près de l’axe de rotation que la charge la plus légère.</a:t>
            </a:r>
          </a:p>
          <a:p>
            <a:endParaRPr lang="fr-FR" b="1" dirty="0">
              <a:solidFill>
                <a:srgbClr val="002060"/>
              </a:solidFill>
            </a:endParaRPr>
          </a:p>
          <a:p>
            <a:r>
              <a:rPr lang="fr-FR" dirty="0">
                <a:solidFill>
                  <a:srgbClr val="00B050"/>
                </a:solidFill>
              </a:rPr>
              <a:t>Coller schéma 2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5B39F8C-253A-4B8A-AD68-F62E4C9B5B40}"/>
              </a:ext>
            </a:extLst>
          </p:cNvPr>
          <p:cNvSpPr txBox="1"/>
          <p:nvPr/>
        </p:nvSpPr>
        <p:spPr>
          <a:xfrm>
            <a:off x="107504" y="11663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FF0000"/>
                </a:solidFill>
              </a:rPr>
              <a:t>SCIENCES 2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D12058C-14BA-45C9-9A12-E5F266F7D953}"/>
              </a:ext>
            </a:extLst>
          </p:cNvPr>
          <p:cNvSpPr txBox="1"/>
          <p:nvPr/>
        </p:nvSpPr>
        <p:spPr>
          <a:xfrm>
            <a:off x="7164288" y="6381328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20098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95736" y="0"/>
            <a:ext cx="38884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u="sng" dirty="0"/>
              <a:t>DEFIS PAR 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44F0900-5239-469B-9ECE-F75056909EDF}"/>
              </a:ext>
            </a:extLst>
          </p:cNvPr>
          <p:cNvSpPr txBox="1"/>
          <p:nvPr/>
        </p:nvSpPr>
        <p:spPr>
          <a:xfrm>
            <a:off x="611560" y="908720"/>
            <a:ext cx="73826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1) Equilibrer un mobile à 1 fléau avec 2 charges de masses identiques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67F81CC-2AB8-4B5B-BA08-C27AD1E51AD4}"/>
              </a:ext>
            </a:extLst>
          </p:cNvPr>
          <p:cNvSpPr txBox="1"/>
          <p:nvPr/>
        </p:nvSpPr>
        <p:spPr>
          <a:xfrm>
            <a:off x="611560" y="1916832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2) Equilibrer un mobile à 2 fléaux avec 2 charges de masses identiques sur le fléau du bas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76E4674-674F-4DD8-AA64-8418161383CE}"/>
              </a:ext>
            </a:extLst>
          </p:cNvPr>
          <p:cNvSpPr txBox="1"/>
          <p:nvPr/>
        </p:nvSpPr>
        <p:spPr>
          <a:xfrm>
            <a:off x="611560" y="3573016"/>
            <a:ext cx="741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3) Equilibrer un mobile à 1 fléau avec 2 charges de masses différentes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1BD9BF7-851A-4C0A-8373-7E8EE9C447BC}"/>
              </a:ext>
            </a:extLst>
          </p:cNvPr>
          <p:cNvSpPr txBox="1"/>
          <p:nvPr/>
        </p:nvSpPr>
        <p:spPr>
          <a:xfrm>
            <a:off x="611560" y="4869160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4) Equilibrer un mobile à 2 fléaux avec 2 charges de masses différentes sur le fléau du bas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1FAEC46-92FB-4EF9-A9CB-D19B61226ED3}"/>
              </a:ext>
            </a:extLst>
          </p:cNvPr>
          <p:cNvSpPr txBox="1"/>
          <p:nvPr/>
        </p:nvSpPr>
        <p:spPr>
          <a:xfrm>
            <a:off x="7380312" y="2276872"/>
            <a:ext cx="1049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7 POINTS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E7D9D2D-AA01-482A-92E5-29168FC74FB9}"/>
              </a:ext>
            </a:extLst>
          </p:cNvPr>
          <p:cNvSpPr txBox="1"/>
          <p:nvPr/>
        </p:nvSpPr>
        <p:spPr>
          <a:xfrm>
            <a:off x="7524328" y="5301208"/>
            <a:ext cx="1049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7 POINTS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EB1C001-669B-4539-85AA-B517812C76A4}"/>
              </a:ext>
            </a:extLst>
          </p:cNvPr>
          <p:cNvSpPr txBox="1"/>
          <p:nvPr/>
        </p:nvSpPr>
        <p:spPr>
          <a:xfrm>
            <a:off x="7380312" y="1268760"/>
            <a:ext cx="1049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3 POINTS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048568C-FA0B-417E-90CB-BCC95341C7C3}"/>
              </a:ext>
            </a:extLst>
          </p:cNvPr>
          <p:cNvSpPr txBox="1"/>
          <p:nvPr/>
        </p:nvSpPr>
        <p:spPr>
          <a:xfrm>
            <a:off x="7524328" y="4005064"/>
            <a:ext cx="1049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3 POINTS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6AA3E35-293A-4693-A7D9-BCCADD1BD242}"/>
              </a:ext>
            </a:extLst>
          </p:cNvPr>
          <p:cNvSpPr txBox="1"/>
          <p:nvPr/>
        </p:nvSpPr>
        <p:spPr>
          <a:xfrm>
            <a:off x="7164288" y="6381328"/>
            <a:ext cx="16501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00" dirty="0">
                <a:latin typeface="Curlz MT" panose="04040404050702020202" pitchFamily="82" charset="0"/>
              </a:rPr>
              <a:t>www.ardoise-craie.fr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4" grpId="0"/>
      <p:bldP spid="1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860</Words>
  <Application>Microsoft Office PowerPoint</Application>
  <PresentationFormat>Affichage à l'écran (4:3)</PresentationFormat>
  <Paragraphs>166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Curlz MT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Mobile à 2 fléaux</vt:lpstr>
      <vt:lpstr>Présentation PowerPoint</vt:lpstr>
      <vt:lpstr>Présentation PowerPoint</vt:lpstr>
      <vt:lpstr>Le centre de gravité et l’ équilibre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candice</dc:creator>
  <cp:lastModifiedBy>Can dice</cp:lastModifiedBy>
  <cp:revision>25</cp:revision>
  <dcterms:created xsi:type="dcterms:W3CDTF">2018-10-26T13:12:40Z</dcterms:created>
  <dcterms:modified xsi:type="dcterms:W3CDTF">2020-10-20T14:35:47Z</dcterms:modified>
</cp:coreProperties>
</file>