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sldIdLst>
    <p:sldId id="305" r:id="rId13"/>
    <p:sldId id="293" r:id="rId14"/>
    <p:sldId id="294" r:id="rId15"/>
    <p:sldId id="295" r:id="rId16"/>
    <p:sldId id="296" r:id="rId17"/>
    <p:sldId id="256" r:id="rId18"/>
    <p:sldId id="297" r:id="rId19"/>
    <p:sldId id="298" r:id="rId20"/>
    <p:sldId id="299" r:id="rId21"/>
    <p:sldId id="300" r:id="rId22"/>
    <p:sldId id="301" r:id="rId23"/>
    <p:sldId id="271" r:id="rId24"/>
    <p:sldId id="272" r:id="rId25"/>
    <p:sldId id="273" r:id="rId26"/>
    <p:sldId id="274" r:id="rId27"/>
    <p:sldId id="258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306" r:id="rId38"/>
    <p:sldId id="302" r:id="rId39"/>
    <p:sldId id="303" r:id="rId40"/>
    <p:sldId id="304" r:id="rId41"/>
    <p:sldId id="266" r:id="rId42"/>
    <p:sldId id="285" r:id="rId43"/>
    <p:sldId id="267" r:id="rId44"/>
    <p:sldId id="268" r:id="rId45"/>
    <p:sldId id="269" r:id="rId46"/>
    <p:sldId id="287" r:id="rId47"/>
    <p:sldId id="288" r:id="rId48"/>
    <p:sldId id="289" r:id="rId49"/>
    <p:sldId id="290" r:id="rId50"/>
    <p:sldId id="291" r:id="rId51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slide" Target="slides/slide38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slide" Target="slides/slide2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9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2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4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8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0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1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8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9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3200" b="0" strike="noStrike" spc="-1">
              <a:latin typeface="Arial"/>
            </a:endParaRPr>
          </a:p>
          <a:p>
            <a:pPr marL="864000" lvl="1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endParaRPr lang="en-US" sz="2800" b="0" strike="noStrike" spc="-1">
              <a:latin typeface="Arial"/>
            </a:endParaRPr>
          </a:p>
          <a:p>
            <a:pPr marL="1296000" lvl="2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endParaRPr lang="en-US" sz="2400" b="0" strike="noStrike" spc="-1">
              <a:latin typeface="Arial"/>
            </a:endParaRPr>
          </a:p>
          <a:p>
            <a:pPr marL="1728000" lvl="3" indent="-216000">
              <a:lnSpc>
                <a:spcPct val="100000"/>
              </a:lnSpc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endParaRPr lang="en-US" sz="2000" b="0" strike="noStrike" spc="-1">
              <a:latin typeface="Arial"/>
            </a:endParaRPr>
          </a:p>
          <a:p>
            <a:pPr marL="2160000" lvl="4" indent="-216000">
              <a:lnSpc>
                <a:spcPct val="100000"/>
              </a:lnSpc>
              <a:spcBef>
                <a:spcPts val="28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2B61A4F-BEA6-44B7-BC33-0AC8AFDCCB25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1976400" y="3968640"/>
            <a:ext cx="6048360" cy="4698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title"/>
          </p:nvPr>
        </p:nvSpPr>
        <p:spPr>
          <a:xfrm>
            <a:off x="1976400" y="506520"/>
            <a:ext cx="6048360" cy="340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1976400" y="4438800"/>
            <a:ext cx="6048360" cy="66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76" name="PlaceHolder 5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77" name="PlaceHolder 6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560B5D83-DAF0-4936-9403-F2C0A6E65146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vert="vert" lIns="0" tIns="0" rIns="0" bIns="0">
            <a:normAutofit fontScale="51000"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3200" b="0" strike="noStrike" spc="-1">
              <a:latin typeface="Arial"/>
            </a:endParaRPr>
          </a:p>
          <a:p>
            <a:pPr marL="864000" lvl="1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endParaRPr lang="en-US" sz="2800" b="0" strike="noStrike" spc="-1">
              <a:latin typeface="Arial"/>
            </a:endParaRPr>
          </a:p>
          <a:p>
            <a:pPr marL="1296000" lvl="2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endParaRPr lang="en-US" sz="2400" b="0" strike="noStrike" spc="-1">
              <a:latin typeface="Arial"/>
            </a:endParaRPr>
          </a:p>
          <a:p>
            <a:pPr marL="1728000" lvl="3" indent="-216000">
              <a:lnSpc>
                <a:spcPct val="100000"/>
              </a:lnSpc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endParaRPr lang="en-US" sz="2000" b="0" strike="noStrike" spc="-1">
              <a:latin typeface="Arial"/>
            </a:endParaRPr>
          </a:p>
          <a:p>
            <a:pPr marL="2160000" lvl="4" indent="-216000">
              <a:lnSpc>
                <a:spcPct val="100000"/>
              </a:lnSpc>
              <a:spcBef>
                <a:spcPts val="28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416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17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18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A81F045B-5FC7-4FA4-8C46-FDA27CC2F8B1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 type="title"/>
          </p:nvPr>
        </p:nvSpPr>
        <p:spPr>
          <a:xfrm>
            <a:off x="7308720" y="225360"/>
            <a:ext cx="2266920" cy="4389480"/>
          </a:xfrm>
          <a:prstGeom prst="rect">
            <a:avLst/>
          </a:prstGeom>
        </p:spPr>
        <p:txBody>
          <a:bodyPr vert="vert"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503280" y="225360"/>
            <a:ext cx="6653160" cy="4389480"/>
          </a:xfrm>
          <a:prstGeom prst="rect">
            <a:avLst/>
          </a:prstGeom>
        </p:spPr>
        <p:txBody>
          <a:bodyPr vert="vert" lIns="0" tIns="0" rIns="0" bIns="0">
            <a:normAutofit fontScale="76000"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3200" b="0" strike="noStrike" spc="-1">
              <a:latin typeface="Arial"/>
            </a:endParaRPr>
          </a:p>
          <a:p>
            <a:pPr marL="864000" lvl="1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endParaRPr lang="en-US" sz="2800" b="0" strike="noStrike" spc="-1">
              <a:latin typeface="Arial"/>
            </a:endParaRPr>
          </a:p>
          <a:p>
            <a:pPr marL="1296000" lvl="2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endParaRPr lang="en-US" sz="2400" b="0" strike="noStrike" spc="-1">
              <a:latin typeface="Arial"/>
            </a:endParaRPr>
          </a:p>
          <a:p>
            <a:pPr marL="1728000" lvl="3" indent="-216000">
              <a:lnSpc>
                <a:spcPct val="100000"/>
              </a:lnSpc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endParaRPr lang="en-US" sz="2000" b="0" strike="noStrike" spc="-1">
              <a:latin typeface="Arial"/>
            </a:endParaRPr>
          </a:p>
          <a:p>
            <a:pPr marL="2160000" lvl="4" indent="-216000">
              <a:lnSpc>
                <a:spcPct val="100000"/>
              </a:lnSpc>
              <a:spcBef>
                <a:spcPts val="28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457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8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9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55497170-EA2B-4513-9D3B-5ECD6CF1B437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55640" y="1762200"/>
            <a:ext cx="8569440" cy="121428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156F2000-F90F-47F8-A6A8-6676E593AC40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CE0B1395-5B0A-45C4-9766-FBD751B639C4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97040" y="3643200"/>
            <a:ext cx="8567640" cy="1127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000" b="1" strike="noStrike" cap="all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97040" y="2403360"/>
            <a:ext cx="8567640" cy="123984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898989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A947F6BC-2B3F-49AA-89F7-93773BACAE15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title"/>
          </p:nvPr>
        </p:nvSpPr>
        <p:spPr>
          <a:xfrm>
            <a:off x="503280" y="1327320"/>
            <a:ext cx="4459320" cy="3287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title"/>
          </p:nvPr>
        </p:nvSpPr>
        <p:spPr>
          <a:xfrm>
            <a:off x="5114880" y="1327320"/>
            <a:ext cx="4460760" cy="3287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5D0A50D1-4843-4383-8A96-6B7F0950CE84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04720" y="227160"/>
            <a:ext cx="9072720" cy="944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504720" y="1270080"/>
            <a:ext cx="4452840" cy="528480"/>
          </a:xfrm>
          <a:prstGeom prst="rect">
            <a:avLst/>
          </a:prstGeom>
        </p:spPr>
        <p:txBody>
          <a:bodyPr lIns="0" tIns="0" rIns="0" bIns="0" anchor="b">
            <a:normAutofit fontScale="67000"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title"/>
          </p:nvPr>
        </p:nvSpPr>
        <p:spPr>
          <a:xfrm>
            <a:off x="504720" y="1798560"/>
            <a:ext cx="4452840" cy="3267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16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16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5121360" y="1270080"/>
            <a:ext cx="4456080" cy="528480"/>
          </a:xfrm>
          <a:prstGeom prst="rect">
            <a:avLst/>
          </a:prstGeom>
        </p:spPr>
        <p:txBody>
          <a:bodyPr lIns="0" tIns="0" rIns="0" bIns="0" anchor="b">
            <a:normAutofit fontScale="67000"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fr-FR" sz="24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title"/>
          </p:nvPr>
        </p:nvSpPr>
        <p:spPr>
          <a:xfrm>
            <a:off x="5121360" y="1798560"/>
            <a:ext cx="4456080" cy="3267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16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16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210" name="PlaceHolder 6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11" name="PlaceHolder 7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12" name="PlaceHolder 8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B84015E0-316A-4F6D-B8F1-D075E459D635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7EC7EB94-6720-4BB9-98EA-A11E59AC5C8A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737B99AA-7D33-4431-B92A-0E685E1CD727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  <p:sp>
        <p:nvSpPr>
          <p:cNvPr id="292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93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504720" y="225360"/>
            <a:ext cx="3316320" cy="9604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 style du titre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 type="title"/>
          </p:nvPr>
        </p:nvSpPr>
        <p:spPr>
          <a:xfrm>
            <a:off x="3941640" y="225360"/>
            <a:ext cx="5635800" cy="4840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br/>
            <a:r>
              <a:rPr lang="fr-FR" sz="2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Deuxième niveau</a:t>
            </a:r>
            <a:br/>
            <a:r>
              <a:rPr lang="fr-FR" sz="2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Troisième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Quatrième niveau</a:t>
            </a:r>
            <a:br/>
            <a:r>
              <a:rPr lang="fr-FR" sz="20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Cinquième niveau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 type="body"/>
          </p:nvPr>
        </p:nvSpPr>
        <p:spPr>
          <a:xfrm>
            <a:off x="504720" y="1185840"/>
            <a:ext cx="3316320" cy="387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Cliquez pour modifier les styles du texte du masque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 anchorCtr="1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35" name="PlaceHolder 6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F6BDC9AF-5927-4FBF-845F-3CA2E16425DB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780E3-EEB2-467F-8C70-2D2EA97B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55" y="727110"/>
            <a:ext cx="9072000" cy="609398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L’IMPARFAIT DE L’INDICATIF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37E5AA-2DF2-4CA1-A2DC-8EE1737AAF6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961408" y="2777001"/>
            <a:ext cx="6614591" cy="387798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Les verbes réguliers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54784D2-5D46-4E4B-AFAC-9213FD4CBEE7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2355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TextShape 3"/>
          <p:cNvSpPr txBox="1"/>
          <p:nvPr/>
        </p:nvSpPr>
        <p:spPr>
          <a:xfrm>
            <a:off x="471212" y="395519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75000"/>
                  </a:schemeClr>
                </a:solidFill>
                <a:latin typeface="Arial"/>
                <a:ea typeface="Microsoft YaHei"/>
              </a:rPr>
              <a:t>La princesse patiente dans la tour.</a:t>
            </a:r>
            <a:endParaRPr lang="en-US" sz="3200" b="0" strike="noStrike" spc="-1" dirty="0">
              <a:solidFill>
                <a:schemeClr val="bg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3999" y="4752000"/>
            <a:ext cx="2371013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55014" y="4752000"/>
            <a:ext cx="364985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D6705933-429C-46E4-9DDA-6DCE338AE254}"/>
              </a:ext>
            </a:extLst>
          </p:cNvPr>
          <p:cNvSpPr txBox="1"/>
          <p:nvPr/>
        </p:nvSpPr>
        <p:spPr>
          <a:xfrm>
            <a:off x="258058" y="2158851"/>
            <a:ext cx="968361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La princesse en a assez d’attendre cet idiot de prince.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6" name="TextShape 1">
            <a:extLst>
              <a:ext uri="{FF2B5EF4-FFF2-40B4-BE49-F238E27FC236}">
                <a16:creationId xmlns:a16="http://schemas.microsoft.com/office/drawing/2014/main" id="{00ACA19E-18DA-40BD-BA04-28589C5107A4}"/>
              </a:ext>
            </a:extLst>
          </p:cNvPr>
          <p:cNvSpPr txBox="1"/>
          <p:nvPr/>
        </p:nvSpPr>
        <p:spPr>
          <a:xfrm>
            <a:off x="592041" y="3785801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 Au 18è siècle, des philosophes </a:t>
            </a:r>
            <a:r>
              <a:rPr lang="fr-FR" sz="3200" b="0" u="sng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critiquent</a:t>
            </a:r>
            <a:r>
              <a:rPr lang="fr-FR" sz="3200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 la monarchie absolue et le rôle de l’Eglise dans la société.</a:t>
            </a:r>
            <a:endParaRPr lang="en-US" sz="3200" b="0" strike="noStrike" spc="-1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17873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3999" y="4752000"/>
            <a:ext cx="2371013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55014" y="4752000"/>
            <a:ext cx="364985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D6705933-429C-46E4-9DDA-6DCE338AE254}"/>
              </a:ext>
            </a:extLst>
          </p:cNvPr>
          <p:cNvSpPr txBox="1"/>
          <p:nvPr/>
        </p:nvSpPr>
        <p:spPr>
          <a:xfrm>
            <a:off x="397015" y="339779"/>
            <a:ext cx="968361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La princesse en a assez d’attendre cet idiot de prince.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6" name="TextShape 1">
            <a:extLst>
              <a:ext uri="{FF2B5EF4-FFF2-40B4-BE49-F238E27FC236}">
                <a16:creationId xmlns:a16="http://schemas.microsoft.com/office/drawing/2014/main" id="{00ACA19E-18DA-40BD-BA04-28589C5107A4}"/>
              </a:ext>
            </a:extLst>
          </p:cNvPr>
          <p:cNvSpPr txBox="1"/>
          <p:nvPr/>
        </p:nvSpPr>
        <p:spPr>
          <a:xfrm>
            <a:off x="397488" y="1995912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 Au 18è siècle, des philosophes </a:t>
            </a:r>
            <a:r>
              <a:rPr lang="fr-FR" sz="3200" b="0" u="sng" strike="noStrike" spc="-1" dirty="0">
                <a:latin typeface="Arial"/>
                <a:ea typeface="Microsoft YaHei"/>
              </a:rPr>
              <a:t>critiquent</a:t>
            </a:r>
            <a:r>
              <a:rPr lang="fr-FR" sz="3200" b="0" strike="noStrike" spc="-1" dirty="0">
                <a:latin typeface="Arial"/>
                <a:ea typeface="Microsoft YaHei"/>
              </a:rPr>
              <a:t> la monarchie absolue et le rôle de l’Eglise dans la société.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7028BC17-B7A5-412C-9438-D8F72912695E}"/>
              </a:ext>
            </a:extLst>
          </p:cNvPr>
          <p:cNvSpPr txBox="1"/>
          <p:nvPr/>
        </p:nvSpPr>
        <p:spPr>
          <a:xfrm>
            <a:off x="475309" y="3681082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Ils condamnent les privilèges de la noblesse et du clergé qui permettent de ne pas payer d’impôts.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13F2044-B7A5-4D09-A873-CB20A7D30AE7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2623555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Shape 1"/>
          <p:cNvSpPr txBox="1"/>
          <p:nvPr/>
        </p:nvSpPr>
        <p:spPr>
          <a:xfrm>
            <a:off x="504492" y="41030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 Au 18è siècle, des philosophes </a:t>
            </a:r>
            <a:r>
              <a:rPr lang="fr-FR" sz="3200" b="0" u="sng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critiquent</a:t>
            </a:r>
            <a:r>
              <a:rPr lang="fr-FR" sz="3200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Microsoft YaHei"/>
              </a:rPr>
              <a:t> la monarchie absolue et le rôle de l’Eglise dans la société.</a:t>
            </a:r>
            <a:endParaRPr lang="en-US" sz="3200" b="0" strike="noStrike" spc="-1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01" name="TextShape 2"/>
          <p:cNvSpPr txBox="1"/>
          <p:nvPr/>
        </p:nvSpPr>
        <p:spPr>
          <a:xfrm>
            <a:off x="504492" y="2007925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 Ils condamnent les privilèges de la noblesse et du clergé qui permettent de ne pas payer d’impôts.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2" name="TextShape 3"/>
          <p:cNvSpPr txBox="1"/>
          <p:nvPr/>
        </p:nvSpPr>
        <p:spPr>
          <a:xfrm>
            <a:off x="480940" y="3805560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Ils imaginent une société plus juste. Ils souhaitent que les hommes soient libres et égaux en droits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4000" y="4752000"/>
            <a:ext cx="240116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85160" y="4752000"/>
            <a:ext cx="33484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A4A649D-4F4F-4340-864A-71078AE66674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965914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4">
            <a:extLst>
              <a:ext uri="{FF2B5EF4-FFF2-40B4-BE49-F238E27FC236}">
                <a16:creationId xmlns:a16="http://schemas.microsoft.com/office/drawing/2014/main" id="{73037FE4-FAE5-4F86-9A46-4E1E9665CA4E}"/>
              </a:ext>
            </a:extLst>
          </p:cNvPr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1" name="TextShape 2"/>
          <p:cNvSpPr txBox="1"/>
          <p:nvPr/>
        </p:nvSpPr>
        <p:spPr>
          <a:xfrm>
            <a:off x="504492" y="41787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Ils </a:t>
            </a:r>
            <a:r>
              <a:rPr lang="fr-FR" sz="3200" b="0" u="sng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condamnent</a:t>
            </a: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les privilèges de la noblesse et du clergé qui </a:t>
            </a:r>
            <a:r>
              <a:rPr lang="fr-FR" sz="3200" b="0" u="sng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permettent</a:t>
            </a: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de ne pas payer d’impôts.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02" name="TextShape 3"/>
          <p:cNvSpPr txBox="1"/>
          <p:nvPr/>
        </p:nvSpPr>
        <p:spPr>
          <a:xfrm>
            <a:off x="480940" y="2030459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 Ils imaginent une société plus juste. Ils souhaitent que les hommes soient libres et égaux en droits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DA1821-9E99-4A2A-A47D-10992D699E61}"/>
              </a:ext>
            </a:extLst>
          </p:cNvPr>
          <p:cNvSpPr txBox="1"/>
          <p:nvPr/>
        </p:nvSpPr>
        <p:spPr>
          <a:xfrm>
            <a:off x="504492" y="3456633"/>
            <a:ext cx="85427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En 1789, les mauvaises récoltes, la famine et </a:t>
            </a:r>
          </a:p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les impôts font que le peuple se trouve dans </a:t>
            </a:r>
          </a:p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la misère.</a:t>
            </a:r>
          </a:p>
        </p:txBody>
      </p:sp>
      <p:sp>
        <p:nvSpPr>
          <p:cNvPr id="10" name="CustomShape 5">
            <a:extLst>
              <a:ext uri="{FF2B5EF4-FFF2-40B4-BE49-F238E27FC236}">
                <a16:creationId xmlns:a16="http://schemas.microsoft.com/office/drawing/2014/main" id="{10061AFB-9BAE-4CE6-A8C8-59D3CA6A0DAC}"/>
              </a:ext>
            </a:extLst>
          </p:cNvPr>
          <p:cNvSpPr/>
          <p:nvPr/>
        </p:nvSpPr>
        <p:spPr>
          <a:xfrm>
            <a:off x="6984000" y="4752000"/>
            <a:ext cx="240116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5D30C6-85A2-4647-9121-5E1364FFEE03}"/>
              </a:ext>
            </a:extLst>
          </p:cNvPr>
          <p:cNvSpPr/>
          <p:nvPr/>
        </p:nvSpPr>
        <p:spPr>
          <a:xfrm>
            <a:off x="9385160" y="4752000"/>
            <a:ext cx="33484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93B0461-47FC-4295-8545-FB2CE1DA8F0B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3011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TextShape 3"/>
          <p:cNvSpPr txBox="1"/>
          <p:nvPr/>
        </p:nvSpPr>
        <p:spPr>
          <a:xfrm>
            <a:off x="480940" y="171514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Ils imaginent une société plus juste. Ils souhaitent que les hommes soient libres et égaux en droits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5168311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4000" y="5168311"/>
            <a:ext cx="240116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85160" y="5168311"/>
            <a:ext cx="33484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DA1821-9E99-4A2A-A47D-10992D699E61}"/>
              </a:ext>
            </a:extLst>
          </p:cNvPr>
          <p:cNvSpPr txBox="1"/>
          <p:nvPr/>
        </p:nvSpPr>
        <p:spPr>
          <a:xfrm>
            <a:off x="504492" y="1608206"/>
            <a:ext cx="9071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En 1789, les mauvaises récoltes, la famine et </a:t>
            </a:r>
          </a:p>
          <a:p>
            <a:r>
              <a:rPr lang="fr-FR" sz="3200" dirty="0"/>
              <a:t>les impôts font que le peuple se trouve dans </a:t>
            </a:r>
          </a:p>
          <a:p>
            <a:r>
              <a:rPr lang="fr-FR" sz="3200" dirty="0"/>
              <a:t>la misère.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5FA5681-E31A-42E7-AAD3-B29604DC1398}"/>
              </a:ext>
            </a:extLst>
          </p:cNvPr>
          <p:cNvSpPr txBox="1"/>
          <p:nvPr/>
        </p:nvSpPr>
        <p:spPr>
          <a:xfrm>
            <a:off x="480940" y="3388258"/>
            <a:ext cx="9450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Le roi Louis XVI sait qu’il faut faire des réformes mais hésite sur celles à réaliser. Le peuple espère la fin des privilèges.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E5367C-8A8F-4889-A441-296930804206}"/>
              </a:ext>
            </a:extLst>
          </p:cNvPr>
          <p:cNvSpPr txBox="1"/>
          <p:nvPr/>
        </p:nvSpPr>
        <p:spPr>
          <a:xfrm>
            <a:off x="5554493" y="5310945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452175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CustomShape 4"/>
          <p:cNvSpPr/>
          <p:nvPr/>
        </p:nvSpPr>
        <p:spPr>
          <a:xfrm>
            <a:off x="6984000" y="5168311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4000" y="5168311"/>
            <a:ext cx="240116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85160" y="5168311"/>
            <a:ext cx="334840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DA1821-9E99-4A2A-A47D-10992D699E61}"/>
              </a:ext>
            </a:extLst>
          </p:cNvPr>
          <p:cNvSpPr txBox="1"/>
          <p:nvPr/>
        </p:nvSpPr>
        <p:spPr>
          <a:xfrm>
            <a:off x="504492" y="623468"/>
            <a:ext cx="9071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En 1789, les mauvaises récoltes, la famine et </a:t>
            </a:r>
          </a:p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les impôts font que le peuple se trouve dans </a:t>
            </a:r>
          </a:p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la misère.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5FA5681-E31A-42E7-AAD3-B29604DC1398}"/>
              </a:ext>
            </a:extLst>
          </p:cNvPr>
          <p:cNvSpPr txBox="1"/>
          <p:nvPr/>
        </p:nvSpPr>
        <p:spPr>
          <a:xfrm>
            <a:off x="410601" y="2692593"/>
            <a:ext cx="9450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Le roi Louis XVI sait qu’il faut faire des réformes mais hésite sur celles à réaliser. Le peuple espère que ses représentants mettent fin aux privilèges.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512FFF-6E92-439B-AE60-7AB4D81D389C}"/>
              </a:ext>
            </a:extLst>
          </p:cNvPr>
          <p:cNvSpPr txBox="1"/>
          <p:nvPr/>
        </p:nvSpPr>
        <p:spPr>
          <a:xfrm>
            <a:off x="5291846" y="5393551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299772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TextShape 1"/>
          <p:cNvSpPr txBox="1"/>
          <p:nvPr/>
        </p:nvSpPr>
        <p:spPr>
          <a:xfrm>
            <a:off x="200967" y="660970"/>
            <a:ext cx="9375033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dirty="0"/>
              <a:t>Le réfrigérateur est une invention qui fait son entrée dans les foyers après la Seconde guerre mondiale.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668831-4678-4CB3-8B6C-81DCADE42884}"/>
              </a:ext>
            </a:extLst>
          </p:cNvPr>
          <p:cNvSpPr/>
          <p:nvPr/>
        </p:nvSpPr>
        <p:spPr>
          <a:xfrm>
            <a:off x="200967" y="2977706"/>
            <a:ext cx="93750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Comment fait-on pour conserver la viande avant son invention? Le mode de vie est différent à cette époque.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9F250FB-0FF4-4467-92E4-38DBA2D74957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575285-F348-458E-B86A-4054DA5E2E68}"/>
              </a:ext>
            </a:extLst>
          </p:cNvPr>
          <p:cNvSpPr/>
          <p:nvPr/>
        </p:nvSpPr>
        <p:spPr>
          <a:xfrm>
            <a:off x="128497" y="3777440"/>
            <a:ext cx="98796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On fait des petites courses quotidiennement dans des magasins de proximité et on achète la nourriture au fur et à mesure qu’on la consomme.</a:t>
            </a:r>
          </a:p>
        </p:txBody>
      </p:sp>
      <p:sp>
        <p:nvSpPr>
          <p:cNvPr id="505" name="TextShape 1"/>
          <p:cNvSpPr txBox="1"/>
          <p:nvPr/>
        </p:nvSpPr>
        <p:spPr>
          <a:xfrm>
            <a:off x="366336" y="308636"/>
            <a:ext cx="9807192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Le réfrigérateur est une invention qui fait son entrée dans les foyers après la Seconde guerre mondiale.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668831-4678-4CB3-8B6C-81DCADE42884}"/>
              </a:ext>
            </a:extLst>
          </p:cNvPr>
          <p:cNvSpPr/>
          <p:nvPr/>
        </p:nvSpPr>
        <p:spPr>
          <a:xfrm>
            <a:off x="200965" y="1893110"/>
            <a:ext cx="9807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Comment fait-on pour conserver la viande avant son invention? Le mode de vie est différent à cette époque.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E4F8B31-0995-43E9-BF35-6B0DA5DED881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962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668831-4678-4CB3-8B6C-81DCADE42884}"/>
              </a:ext>
            </a:extLst>
          </p:cNvPr>
          <p:cNvSpPr/>
          <p:nvPr/>
        </p:nvSpPr>
        <p:spPr>
          <a:xfrm>
            <a:off x="0" y="44213"/>
            <a:ext cx="9807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Comment fait-on pour conserver la viande avant son invention? Le mode de vie est différent à cette époque.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75285-F348-458E-B86A-4054DA5E2E68}"/>
              </a:ext>
            </a:extLst>
          </p:cNvPr>
          <p:cNvSpPr/>
          <p:nvPr/>
        </p:nvSpPr>
        <p:spPr>
          <a:xfrm>
            <a:off x="100482" y="1938592"/>
            <a:ext cx="98796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/>
              <a:t>On fait des petites courses quotidiennement dans des magasins de proximité et on achète la nourriture au fur et à mesure qu’on la consomme.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A0A9FD-2434-4E24-AD3B-2BE800000BF7}"/>
              </a:ext>
            </a:extLst>
          </p:cNvPr>
          <p:cNvSpPr/>
          <p:nvPr/>
        </p:nvSpPr>
        <p:spPr>
          <a:xfrm>
            <a:off x="100482" y="3740639"/>
            <a:ext cx="95693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On pouvait suspendre les morceaux dans un endroit ventilé, sans trop d’humidité.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F3687B0-A0AF-4297-8F25-8A20F5E31CF3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0147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52FFB73-1E99-4E2A-A20B-17F58D537B55}"/>
              </a:ext>
            </a:extLst>
          </p:cNvPr>
          <p:cNvSpPr txBox="1"/>
          <p:nvPr/>
        </p:nvSpPr>
        <p:spPr>
          <a:xfrm>
            <a:off x="200965" y="3967170"/>
            <a:ext cx="9879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On fume également la viande qu’on pend au-dessus de la cheminée. La fumée sèche et parfume la viande.</a:t>
            </a:r>
          </a:p>
        </p:txBody>
      </p:sp>
      <p:sp>
        <p:nvSpPr>
          <p:cNvPr id="508" name="CustomShape 4"/>
          <p:cNvSpPr/>
          <p:nvPr/>
        </p:nvSpPr>
        <p:spPr>
          <a:xfrm>
            <a:off x="6624000" y="5083601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5083601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509452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75285-F348-458E-B86A-4054DA5E2E68}"/>
              </a:ext>
            </a:extLst>
          </p:cNvPr>
          <p:cNvSpPr/>
          <p:nvPr/>
        </p:nvSpPr>
        <p:spPr>
          <a:xfrm>
            <a:off x="100482" y="250468"/>
            <a:ext cx="98796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On fait des petites courses quotidiennement dans des magasins de proximité et on achète la nourriture au fur et à mesure qu’on la consomme.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A0A9FD-2434-4E24-AD3B-2BE800000BF7}"/>
              </a:ext>
            </a:extLst>
          </p:cNvPr>
          <p:cNvSpPr/>
          <p:nvPr/>
        </p:nvSpPr>
        <p:spPr>
          <a:xfrm>
            <a:off x="100482" y="2170896"/>
            <a:ext cx="9569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On peut suspendre les morceaux dans un endroit ventilé. La viande se déshydrate, ce qui empêche le développement des bactéries.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7F28CC0-698B-4FFE-BFB6-15DE22AD00C8}"/>
              </a:ext>
            </a:extLst>
          </p:cNvPr>
          <p:cNvSpPr txBox="1"/>
          <p:nvPr/>
        </p:nvSpPr>
        <p:spPr>
          <a:xfrm>
            <a:off x="5233480" y="5393551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9203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075FF1-65F7-422B-81AB-322F396185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68846" y="865762"/>
            <a:ext cx="507130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F787B9E9-358B-4815-9E47-0E8C7367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159886" y="161925"/>
            <a:ext cx="16144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26A9D9C-7BB5-4FA8-AE6F-99851483D2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98411" y="591084"/>
            <a:ext cx="7646363" cy="465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Quand je rentrais de l’école avec mes six sœurs, dès qu’on pénétrait dans le bois, on sentait la fumée, et à l’odeur on savait ce qu’on allait manger. Mes sœurs se mettaient à saliver et à prononcer le nom des mets ou de la bestiole qui cuisait, mais quand elles salivaient sans rien dire et qu’elles se regardaient avec des yeux brillants, je savais.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Vous saviez quoi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Ce que maman cuisinait.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Et vous n’aimiez pas ça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En tout cas, j’aimais pas l’odeur.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Mange ta main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Jean-Claude </a:t>
            </a:r>
            <a:r>
              <a:rPr kumimoji="0" lang="fr-FR" altLang="fr-F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Grumberg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5BF8E5-0096-4095-8434-A0C81D36BD3F}"/>
              </a:ext>
            </a:extLst>
          </p:cNvPr>
          <p:cNvSpPr txBox="1"/>
          <p:nvPr/>
        </p:nvSpPr>
        <p:spPr>
          <a:xfrm>
            <a:off x="632298" y="233464"/>
            <a:ext cx="738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Surligne les verbes conjugués. A quel temps sont-ils conjugués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5CCE51-2DF6-4FEB-B579-24ED899CA2F3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09060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A0A9FD-2434-4E24-AD3B-2BE800000BF7}"/>
              </a:ext>
            </a:extLst>
          </p:cNvPr>
          <p:cNvSpPr/>
          <p:nvPr/>
        </p:nvSpPr>
        <p:spPr>
          <a:xfrm>
            <a:off x="185847" y="243811"/>
            <a:ext cx="9569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>
                    <a:lumMod val="65000"/>
                  </a:schemeClr>
                </a:solidFill>
              </a:rPr>
              <a:t>On peut suspendre les morceaux dans un endroit ventilé. La viande se déshydrate, ce qui empêche le développement des bactéries.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2FFB73-1E99-4E2A-A20B-17F58D537B55}"/>
              </a:ext>
            </a:extLst>
          </p:cNvPr>
          <p:cNvSpPr txBox="1"/>
          <p:nvPr/>
        </p:nvSpPr>
        <p:spPr>
          <a:xfrm>
            <a:off x="100482" y="2296666"/>
            <a:ext cx="98796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On fume également la viande qu’on pend au-dessus de la cheminée. La fumée sèche et parfume la viande.</a:t>
            </a:r>
          </a:p>
          <a:p>
            <a:endParaRPr lang="fr-FR" sz="32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830E8AA-140F-4DB1-9849-3FCEF678F209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6267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F7F8308-598A-482E-8495-7C92082ABA9F}"/>
              </a:ext>
            </a:extLst>
          </p:cNvPr>
          <p:cNvSpPr txBox="1"/>
          <p:nvPr/>
        </p:nvSpPr>
        <p:spPr>
          <a:xfrm>
            <a:off x="411982" y="170821"/>
            <a:ext cx="87973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/>
              <a:t>Le 11 novembre 1918, la Première Guerre mondiale prend fin après 4 ans de combats. Les soldats peuvent enfin rentrer chez eux.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ED191B-19C0-48AC-BAEF-19CA6DFE66B5}"/>
              </a:ext>
            </a:extLst>
          </p:cNvPr>
          <p:cNvSpPr txBox="1"/>
          <p:nvPr/>
        </p:nvSpPr>
        <p:spPr>
          <a:xfrm>
            <a:off x="411982" y="1732099"/>
            <a:ext cx="9405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Les soldats de cette guerre sont surnommés « les poilus ».</a:t>
            </a:r>
          </a:p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effet, leurs conditions de vie difficiles sur le front ne leur permettent pas toujours  de se raser aussi souvent que la rigueur militaire l’exige.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293665-F600-45C1-811A-8C71BAE6C451}"/>
              </a:ext>
            </a:extLst>
          </p:cNvPr>
          <p:cNvSpPr txBox="1"/>
          <p:nvPr/>
        </p:nvSpPr>
        <p:spPr>
          <a:xfrm>
            <a:off x="311500" y="3890226"/>
            <a:ext cx="9505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réalité, ce surnom vient du fait que « poilu » signifie « courageux, viril » dans le langage familier.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C5B3A2-4870-4094-8A8E-83F5D5F9921E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6789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F7F8308-598A-482E-8495-7C92082ABA9F}"/>
              </a:ext>
            </a:extLst>
          </p:cNvPr>
          <p:cNvSpPr txBox="1"/>
          <p:nvPr/>
        </p:nvSpPr>
        <p:spPr>
          <a:xfrm>
            <a:off x="411982" y="170821"/>
            <a:ext cx="87973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Le 11 novembre 1918, la Première Guerre mondiale prend fin après 4 ans de combats. Les soldats peuvent enfin rentrer chez eux.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ED191B-19C0-48AC-BAEF-19CA6DFE66B5}"/>
              </a:ext>
            </a:extLst>
          </p:cNvPr>
          <p:cNvSpPr txBox="1"/>
          <p:nvPr/>
        </p:nvSpPr>
        <p:spPr>
          <a:xfrm>
            <a:off x="411982" y="1732099"/>
            <a:ext cx="9405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/>
              <a:t>Les soldats de cette guerre sont surnommés « les poilus ».</a:t>
            </a:r>
          </a:p>
          <a:p>
            <a:pPr algn="just"/>
            <a:r>
              <a:rPr lang="fr-FR" sz="2500" dirty="0"/>
              <a:t>En effet, leurs conditions de vie difficiles sur le front ne leur permettent pas toujours  de se raser aussi souvent que la rigueur militaire l’exige.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293665-F600-45C1-811A-8C71BAE6C451}"/>
              </a:ext>
            </a:extLst>
          </p:cNvPr>
          <p:cNvSpPr txBox="1"/>
          <p:nvPr/>
        </p:nvSpPr>
        <p:spPr>
          <a:xfrm>
            <a:off x="311500" y="3890226"/>
            <a:ext cx="9505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réalité, ce surnom vient du fait que « poilu » signifie « courageux, viril » dans le langage familier.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308D2E-70A4-48D7-89FD-61CD128F02CB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618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ED191B-19C0-48AC-BAEF-19CA6DFE66B5}"/>
              </a:ext>
            </a:extLst>
          </p:cNvPr>
          <p:cNvSpPr txBox="1"/>
          <p:nvPr/>
        </p:nvSpPr>
        <p:spPr>
          <a:xfrm>
            <a:off x="311500" y="285136"/>
            <a:ext cx="9405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Les soldats de cette guerre sont surnommés « les poilus ».</a:t>
            </a:r>
          </a:p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effet, leurs conditions de vie difficiles sur le front ne leur permettent pas toujours  de se raser aussi souvent que la rigueur militaire l’exige.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293665-F600-45C1-811A-8C71BAE6C451}"/>
              </a:ext>
            </a:extLst>
          </p:cNvPr>
          <p:cNvSpPr txBox="1"/>
          <p:nvPr/>
        </p:nvSpPr>
        <p:spPr>
          <a:xfrm>
            <a:off x="219877" y="2404388"/>
            <a:ext cx="98607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En réalité, ce surnom vient du fait que « poilu » signifie « courageux, viril » dans le langage familier.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BA5C5B-424F-4E95-B3B0-615EEE88E1B1}"/>
              </a:ext>
            </a:extLst>
          </p:cNvPr>
          <p:cNvSpPr/>
          <p:nvPr/>
        </p:nvSpPr>
        <p:spPr>
          <a:xfrm>
            <a:off x="104321" y="3552784"/>
            <a:ext cx="986074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Les poilus peuvent passer des semaines, des mois parfois, au fond d’une tranchée. La vie y est difficile: humidité, froid, boue, rats. Les tranchées permettent d’être à l’abri des tirs de fusils ennemis.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99E85EE-9EA6-40B9-8E4F-1245B673A6BD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22439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293665-F600-45C1-811A-8C71BAE6C451}"/>
              </a:ext>
            </a:extLst>
          </p:cNvPr>
          <p:cNvSpPr txBox="1"/>
          <p:nvPr/>
        </p:nvSpPr>
        <p:spPr>
          <a:xfrm>
            <a:off x="104321" y="233944"/>
            <a:ext cx="98607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réalité, ce surnom vient du fait que « poilu » signifie « courageux, viril » dans le langage familier.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BA5C5B-424F-4E95-B3B0-615EEE88E1B1}"/>
              </a:ext>
            </a:extLst>
          </p:cNvPr>
          <p:cNvSpPr/>
          <p:nvPr/>
        </p:nvSpPr>
        <p:spPr>
          <a:xfrm>
            <a:off x="104321" y="1677363"/>
            <a:ext cx="986074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/>
              <a:t>Les poilus peuvent passer des semaines, des mois parfois, au fond d’une tranchée. La vie y est difficile: humidité, froid, boue, rats. Les tranchées permettent d’être à l’abri des tirs de fusils ennemis.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6DA560-B75F-4CA4-961A-4DC1CD5E0671}"/>
              </a:ext>
            </a:extLst>
          </p:cNvPr>
          <p:cNvSpPr txBox="1"/>
          <p:nvPr/>
        </p:nvSpPr>
        <p:spPr>
          <a:xfrm>
            <a:off x="104321" y="3476730"/>
            <a:ext cx="98607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Nous célébrons encore la victoire des Alliés et l’armistice du 11 novembre en mémoire des soldats morts pour la France. Chaque année, nous nous regroupons au monument aux morts.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A5E1AF-2F9D-4D97-BF14-AD0D44CBAAE1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9465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4"/>
          <p:cNvSpPr/>
          <p:nvPr/>
        </p:nvSpPr>
        <p:spPr>
          <a:xfrm>
            <a:off x="6624000" y="4752000"/>
            <a:ext cx="295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9" name="CustomShape 5"/>
          <p:cNvSpPr/>
          <p:nvPr/>
        </p:nvSpPr>
        <p:spPr>
          <a:xfrm>
            <a:off x="6624000" y="4752000"/>
            <a:ext cx="2585314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66BA6-5280-4E25-86A7-1709E6FDD2B4}"/>
              </a:ext>
            </a:extLst>
          </p:cNvPr>
          <p:cNvSpPr/>
          <p:nvPr/>
        </p:nvSpPr>
        <p:spPr>
          <a:xfrm>
            <a:off x="9209314" y="4752000"/>
            <a:ext cx="366686" cy="43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293665-F600-45C1-811A-8C71BAE6C451}"/>
              </a:ext>
            </a:extLst>
          </p:cNvPr>
          <p:cNvSpPr txBox="1"/>
          <p:nvPr/>
        </p:nvSpPr>
        <p:spPr>
          <a:xfrm>
            <a:off x="104321" y="233944"/>
            <a:ext cx="98607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En réalité, ce surnom vient du fait que « poilu » signifie « courageux, viril » dans le langage familier.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BA5C5B-424F-4E95-B3B0-615EEE88E1B1}"/>
              </a:ext>
            </a:extLst>
          </p:cNvPr>
          <p:cNvSpPr/>
          <p:nvPr/>
        </p:nvSpPr>
        <p:spPr>
          <a:xfrm>
            <a:off x="104321" y="1677363"/>
            <a:ext cx="986074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>
                <a:solidFill>
                  <a:schemeClr val="bg1">
                    <a:lumMod val="65000"/>
                  </a:schemeClr>
                </a:solidFill>
              </a:rPr>
              <a:t>Les poilus peuvent passer des semaines, des mois parfois, au fond d’une tranchée. La vie y est difficile: humidité, froid, boue, rats. Les tranchées permettent d’être à l’abri des tirs de fusils ennemis.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6DA560-B75F-4CA4-961A-4DC1CD5E0671}"/>
              </a:ext>
            </a:extLst>
          </p:cNvPr>
          <p:cNvSpPr txBox="1"/>
          <p:nvPr/>
        </p:nvSpPr>
        <p:spPr>
          <a:xfrm>
            <a:off x="104321" y="3476730"/>
            <a:ext cx="98607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Nous célébrons encore la victoire des Alliés et l’armistice du 11 novembre en mémoire des soldats morts pour la France. Chaque année, nous nous regroupons au monument aux morts.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4062638-C1E4-48B1-82C7-2A8A2430B152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027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780E3-EEB2-467F-8C70-2D2EA97B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55" y="727110"/>
            <a:ext cx="9072000" cy="609398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L’IMPARFAIT DE L’INDICATIF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37E5AA-2DF2-4CA1-A2DC-8EE1737AAF6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087952" y="2652553"/>
            <a:ext cx="6614591" cy="609398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Les verbes particuliers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BF8EF0-846F-4E3E-A98E-69F659B73E4B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1292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>
            <a:extLst>
              <a:ext uri="{FF2B5EF4-FFF2-40B4-BE49-F238E27FC236}">
                <a16:creationId xmlns:a16="http://schemas.microsoft.com/office/drawing/2014/main" id="{52D5F272-23A3-46F2-9AC3-A57400736D05}"/>
              </a:ext>
            </a:extLst>
          </p:cNvPr>
          <p:cNvSpPr txBox="1"/>
          <p:nvPr/>
        </p:nvSpPr>
        <p:spPr>
          <a:xfrm>
            <a:off x="398834" y="0"/>
            <a:ext cx="8297694" cy="1082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fr-FR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Surligner les verbes conjugués et indiquer l’infinitif. Entourer le sujet.</a:t>
            </a:r>
            <a:endParaRPr lang="fr-FR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fr-FR" sz="16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Conjugue un verbe en -</a:t>
            </a:r>
            <a:r>
              <a:rPr lang="fr-FR" sz="1600" b="1" u="sng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</a:t>
            </a:r>
            <a:r>
              <a:rPr lang="fr-FR" sz="16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(trier) et un verbe en -</a:t>
            </a:r>
            <a:r>
              <a:rPr lang="fr-FR" sz="1600" b="1" u="sng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yer</a:t>
            </a:r>
            <a:r>
              <a:rPr lang="fr-FR" sz="16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(employer).</a:t>
            </a:r>
          </a:p>
          <a:p>
            <a:pPr lvl="0" algn="just"/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Conjugue un verbe en -</a:t>
            </a:r>
            <a:r>
              <a:rPr lang="fr-FR" sz="16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</a:t>
            </a:r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(commencer) et un verbe en -</a:t>
            </a:r>
            <a:r>
              <a:rPr lang="fr-FR" sz="16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</a:t>
            </a:r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(ranger). </a:t>
            </a:r>
            <a:endParaRPr lang="fr-FR" sz="1600" u="sng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fr-FR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3E224D7D-731F-4202-BDF0-DA89B002AB3A}"/>
              </a:ext>
            </a:extLst>
          </p:cNvPr>
          <p:cNvSpPr txBox="1"/>
          <p:nvPr/>
        </p:nvSpPr>
        <p:spPr>
          <a:xfrm>
            <a:off x="175098" y="787587"/>
            <a:ext cx="9416374" cy="5858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ouvrant la boîte aux lettres, tu triais les prospectus et jetais la publicité à la poubelle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nos cours de baseball, nous maniions   la batte avec adresse.</a:t>
            </a:r>
            <a:endParaRPr lang="fr-FR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l’hiver, ils rangeaient    leurs skis dans le local.</a:t>
            </a:r>
            <a:r>
              <a:rPr lang="fr-F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L’arbitre sifflait : la partie commençait.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Autrefois, les femmes employaient    du savon et rinçaient le linge au lavoir.</a:t>
            </a:r>
            <a:endParaRPr lang="fr-FR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de pêcher, tu amorçais en jetant des boulettes de maïs dans l’eau.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 boussole, les marins se dirigeaient   en observant les étoiles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800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cent ans, la voiture automobile concurrençait    la voiture à cheval.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Autrefois, la variole ravageait de nombreux pays.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lançait souvent le ballon dans les fenêtres de sa voisine.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mangions tous ensemble à Noël auprès de la cheminée.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fr-F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échangiez   les cartes à la récré. Parfois, vous criiez fort.</a:t>
            </a:r>
            <a:r>
              <a:rPr lang="fr-FR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437C7A31-69D6-4B8B-820C-F52118D860E4}"/>
              </a:ext>
            </a:extLst>
          </p:cNvPr>
          <p:cNvSpPr txBox="1"/>
          <p:nvPr/>
        </p:nvSpPr>
        <p:spPr>
          <a:xfrm>
            <a:off x="3647873" y="77821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triais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33F9FD12-9A55-493F-8632-89941ED4AC33}"/>
              </a:ext>
            </a:extLst>
          </p:cNvPr>
          <p:cNvSpPr txBox="1"/>
          <p:nvPr/>
        </p:nvSpPr>
        <p:spPr>
          <a:xfrm>
            <a:off x="5784715" y="784698"/>
            <a:ext cx="73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jetais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97987F3F-5436-4694-97D9-CA5B7169E2BC}"/>
              </a:ext>
            </a:extLst>
          </p:cNvPr>
          <p:cNvSpPr txBox="1"/>
          <p:nvPr/>
        </p:nvSpPr>
        <p:spPr>
          <a:xfrm>
            <a:off x="3265252" y="1183532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maniions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32AEE8D-9A2B-4323-BF75-FD79C45B6328}"/>
              </a:ext>
            </a:extLst>
          </p:cNvPr>
          <p:cNvSpPr txBox="1"/>
          <p:nvPr/>
        </p:nvSpPr>
        <p:spPr>
          <a:xfrm>
            <a:off x="2020111" y="1562911"/>
            <a:ext cx="130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rangeaient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8B87DBA5-AB65-4EC6-8483-9B6175C0862C}"/>
              </a:ext>
            </a:extLst>
          </p:cNvPr>
          <p:cNvSpPr txBox="1"/>
          <p:nvPr/>
        </p:nvSpPr>
        <p:spPr>
          <a:xfrm>
            <a:off x="1316477" y="1948775"/>
            <a:ext cx="828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sifflait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3B3B19C1-27FA-4C74-9DE6-28C3AC615D09}"/>
              </a:ext>
            </a:extLst>
          </p:cNvPr>
          <p:cNvSpPr txBox="1"/>
          <p:nvPr/>
        </p:nvSpPr>
        <p:spPr>
          <a:xfrm>
            <a:off x="2892357" y="1939047"/>
            <a:ext cx="15363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1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commençait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9ED4ADA1-0D3F-4699-9165-AFC312954FDE}"/>
              </a:ext>
            </a:extLst>
          </p:cNvPr>
          <p:cNvSpPr txBox="1"/>
          <p:nvPr/>
        </p:nvSpPr>
        <p:spPr>
          <a:xfrm>
            <a:off x="2571345" y="2357337"/>
            <a:ext cx="148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employaient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669E2C0B-ACE4-4629-AD9D-2268477C0BBB}"/>
              </a:ext>
            </a:extLst>
          </p:cNvPr>
          <p:cNvSpPr txBox="1"/>
          <p:nvPr/>
        </p:nvSpPr>
        <p:spPr>
          <a:xfrm>
            <a:off x="5048656" y="2354095"/>
            <a:ext cx="1105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rinçaient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319528AD-F919-414F-8197-6286BF21CEE3}"/>
              </a:ext>
            </a:extLst>
          </p:cNvPr>
          <p:cNvSpPr txBox="1"/>
          <p:nvPr/>
        </p:nvSpPr>
        <p:spPr>
          <a:xfrm>
            <a:off x="2334637" y="2743200"/>
            <a:ext cx="1124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amorçais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FD4756E4-9FF9-42EF-A70C-167AC6479FF5}"/>
              </a:ext>
            </a:extLst>
          </p:cNvPr>
          <p:cNvSpPr txBox="1"/>
          <p:nvPr/>
        </p:nvSpPr>
        <p:spPr>
          <a:xfrm>
            <a:off x="2885871" y="3148519"/>
            <a:ext cx="159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se dirigeaient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F52C35DF-BA08-4F75-B6C7-47AD0B50AA71}"/>
              </a:ext>
            </a:extLst>
          </p:cNvPr>
          <p:cNvSpPr txBox="1"/>
          <p:nvPr/>
        </p:nvSpPr>
        <p:spPr>
          <a:xfrm>
            <a:off x="3894305" y="3534383"/>
            <a:ext cx="1619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concurrençait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2025E8F9-4514-475C-A9B9-7ED490DCDEE0}"/>
              </a:ext>
            </a:extLst>
          </p:cNvPr>
          <p:cNvSpPr txBox="1"/>
          <p:nvPr/>
        </p:nvSpPr>
        <p:spPr>
          <a:xfrm>
            <a:off x="2328151" y="3933216"/>
            <a:ext cx="1139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ravageait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EB9B30DD-99ED-44E4-AAA2-DA0F960542C2}"/>
              </a:ext>
            </a:extLst>
          </p:cNvPr>
          <p:cNvSpPr txBox="1"/>
          <p:nvPr/>
        </p:nvSpPr>
        <p:spPr>
          <a:xfrm>
            <a:off x="642023" y="4338536"/>
            <a:ext cx="878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lançait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1292744E-13F5-4B14-9F5C-259E9EE34072}"/>
              </a:ext>
            </a:extLst>
          </p:cNvPr>
          <p:cNvSpPr txBox="1"/>
          <p:nvPr/>
        </p:nvSpPr>
        <p:spPr>
          <a:xfrm>
            <a:off x="1008432" y="4724400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mangions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5860C715-65A4-46B3-B33A-F0A7BE2ACBA3}"/>
              </a:ext>
            </a:extLst>
          </p:cNvPr>
          <p:cNvSpPr txBox="1"/>
          <p:nvPr/>
        </p:nvSpPr>
        <p:spPr>
          <a:xfrm>
            <a:off x="995462" y="5110264"/>
            <a:ext cx="1220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échangiez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252FD3D3-643C-4D18-AFAD-8C6FF126AA80}"/>
              </a:ext>
            </a:extLst>
          </p:cNvPr>
          <p:cNvSpPr txBox="1"/>
          <p:nvPr/>
        </p:nvSpPr>
        <p:spPr>
          <a:xfrm>
            <a:off x="5197811" y="5119992"/>
            <a:ext cx="728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criiez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15FACE3-8D4F-4B14-A98D-38E9BD163690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4226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>
            <a:extLst>
              <a:ext uri="{FF2B5EF4-FFF2-40B4-BE49-F238E27FC236}">
                <a16:creationId xmlns:a16="http://schemas.microsoft.com/office/drawing/2014/main" id="{52D5F272-23A3-46F2-9AC3-A57400736D05}"/>
              </a:ext>
            </a:extLst>
          </p:cNvPr>
          <p:cNvSpPr txBox="1"/>
          <p:nvPr/>
        </p:nvSpPr>
        <p:spPr>
          <a:xfrm>
            <a:off x="457199" y="0"/>
            <a:ext cx="8297694" cy="836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Surligner les verbes conjugués et indiquer l’infinitif. Entourer le sujet.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fr-FR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Conjugue un verbe en -</a:t>
            </a:r>
            <a:r>
              <a:rPr lang="fr-FR" sz="16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</a:t>
            </a:r>
            <a:r>
              <a:rPr lang="fr-FR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(trier) et un verbe en -</a:t>
            </a:r>
            <a:r>
              <a:rPr lang="fr-FR" sz="16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yer</a:t>
            </a:r>
            <a:r>
              <a:rPr lang="fr-FR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(employer).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75DAA1-DD48-47E1-83AC-8B9478DB0436}"/>
              </a:ext>
            </a:extLst>
          </p:cNvPr>
          <p:cNvSpPr txBox="1"/>
          <p:nvPr/>
        </p:nvSpPr>
        <p:spPr>
          <a:xfrm>
            <a:off x="466928" y="885217"/>
            <a:ext cx="400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TRIER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570C83-227E-4B35-BD55-8C169E888E2F}"/>
              </a:ext>
            </a:extLst>
          </p:cNvPr>
          <p:cNvSpPr txBox="1"/>
          <p:nvPr/>
        </p:nvSpPr>
        <p:spPr>
          <a:xfrm>
            <a:off x="515566" y="142023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 tri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EFEF8C1-0A60-4ED8-9BB8-D9E309CE85F2}"/>
              </a:ext>
            </a:extLst>
          </p:cNvPr>
          <p:cNvSpPr txBox="1"/>
          <p:nvPr/>
        </p:nvSpPr>
        <p:spPr>
          <a:xfrm>
            <a:off x="522051" y="1922834"/>
            <a:ext cx="102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Tu tri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029E2FF-B405-47FF-96D8-15C5EBBC0F16}"/>
              </a:ext>
            </a:extLst>
          </p:cNvPr>
          <p:cNvSpPr txBox="1"/>
          <p:nvPr/>
        </p:nvSpPr>
        <p:spPr>
          <a:xfrm>
            <a:off x="560962" y="235085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tri</a:t>
            </a:r>
            <a:r>
              <a:rPr lang="fr-FR" b="1" dirty="0">
                <a:solidFill>
                  <a:srgbClr val="FF0000"/>
                </a:solidFill>
              </a:rPr>
              <a:t>ait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ABF7DEC-2322-4539-9FCE-4ED06996F3DF}"/>
              </a:ext>
            </a:extLst>
          </p:cNvPr>
          <p:cNvSpPr txBox="1"/>
          <p:nvPr/>
        </p:nvSpPr>
        <p:spPr>
          <a:xfrm>
            <a:off x="557719" y="278535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tri</a:t>
            </a:r>
            <a:r>
              <a:rPr lang="fr-FR" b="1" dirty="0">
                <a:solidFill>
                  <a:srgbClr val="FF0000"/>
                </a:solidFill>
              </a:rPr>
              <a:t>ions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072521-BB71-4FA5-ADD8-3D13227FBF94}"/>
              </a:ext>
            </a:extLst>
          </p:cNvPr>
          <p:cNvSpPr txBox="1"/>
          <p:nvPr/>
        </p:nvSpPr>
        <p:spPr>
          <a:xfrm>
            <a:off x="535022" y="3239310"/>
            <a:ext cx="1261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tri</a:t>
            </a:r>
            <a:r>
              <a:rPr lang="fr-FR" b="1" dirty="0">
                <a:solidFill>
                  <a:srgbClr val="FF0000"/>
                </a:solidFill>
              </a:rPr>
              <a:t>iez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CD433DA-4EC6-4CB9-893F-B38B8F71E41A}"/>
              </a:ext>
            </a:extLst>
          </p:cNvPr>
          <p:cNvSpPr txBox="1"/>
          <p:nvPr/>
        </p:nvSpPr>
        <p:spPr>
          <a:xfrm>
            <a:off x="557720" y="369002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tri</a:t>
            </a:r>
            <a:r>
              <a:rPr lang="fr-FR" b="1" dirty="0">
                <a:solidFill>
                  <a:srgbClr val="FF0000"/>
                </a:solidFill>
              </a:rPr>
              <a:t>aient</a:t>
            </a:r>
          </a:p>
        </p:txBody>
      </p:sp>
      <p:sp>
        <p:nvSpPr>
          <p:cNvPr id="17" name="Accolade fermante 16">
            <a:extLst>
              <a:ext uri="{FF2B5EF4-FFF2-40B4-BE49-F238E27FC236}">
                <a16:creationId xmlns:a16="http://schemas.microsoft.com/office/drawing/2014/main" id="{8A55F64F-CBEE-4010-B3AD-2999978DE8FD}"/>
              </a:ext>
            </a:extLst>
          </p:cNvPr>
          <p:cNvSpPr/>
          <p:nvPr/>
        </p:nvSpPr>
        <p:spPr>
          <a:xfrm>
            <a:off x="1857983" y="2762655"/>
            <a:ext cx="330740" cy="904673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53B8399-8ED2-4923-AF57-062EAAC9137F}"/>
              </a:ext>
            </a:extLst>
          </p:cNvPr>
          <p:cNvSpPr txBox="1"/>
          <p:nvPr/>
        </p:nvSpPr>
        <p:spPr>
          <a:xfrm>
            <a:off x="2373549" y="2714016"/>
            <a:ext cx="2500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 faut 2 i </a:t>
            </a:r>
            <a:r>
              <a:rPr lang="fr-FR" dirty="0"/>
              <a:t>: </a:t>
            </a:r>
          </a:p>
          <a:p>
            <a:r>
              <a:rPr lang="fr-FR" dirty="0"/>
              <a:t>le </a:t>
            </a:r>
            <a:r>
              <a:rPr lang="fr-FR" b="1" dirty="0"/>
              <a:t>i du radical </a:t>
            </a:r>
            <a:r>
              <a:rPr lang="fr-FR" dirty="0"/>
              <a:t>+ </a:t>
            </a:r>
          </a:p>
          <a:p>
            <a:r>
              <a:rPr lang="fr-FR" dirty="0"/>
              <a:t>le </a:t>
            </a:r>
            <a:r>
              <a:rPr lang="fr-FR" b="1" dirty="0"/>
              <a:t>i de la terminaison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EADC598-AC59-4219-8761-8599D2C10A43}"/>
              </a:ext>
            </a:extLst>
          </p:cNvPr>
          <p:cNvSpPr txBox="1"/>
          <p:nvPr/>
        </p:nvSpPr>
        <p:spPr>
          <a:xfrm>
            <a:off x="6183549" y="716604"/>
            <a:ext cx="400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EMPLOYER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72BFD3F-32B9-4B08-9853-41E458A2ED8B}"/>
              </a:ext>
            </a:extLst>
          </p:cNvPr>
          <p:cNvSpPr txBox="1"/>
          <p:nvPr/>
        </p:nvSpPr>
        <p:spPr>
          <a:xfrm>
            <a:off x="6105728" y="130999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J’employ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0CD182A-8F5E-4825-B975-7FDB890A93A1}"/>
              </a:ext>
            </a:extLst>
          </p:cNvPr>
          <p:cNvSpPr txBox="1"/>
          <p:nvPr/>
        </p:nvSpPr>
        <p:spPr>
          <a:xfrm>
            <a:off x="6102485" y="1851498"/>
            <a:ext cx="1573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Tu employ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578FE9C-A1A6-4B48-A968-F321A0D8371A}"/>
              </a:ext>
            </a:extLst>
          </p:cNvPr>
          <p:cNvSpPr txBox="1"/>
          <p:nvPr/>
        </p:nvSpPr>
        <p:spPr>
          <a:xfrm>
            <a:off x="6060331" y="2295727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employ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5B2183A-478E-4C77-AA44-C1EF1234E9EE}"/>
              </a:ext>
            </a:extLst>
          </p:cNvPr>
          <p:cNvSpPr txBox="1"/>
          <p:nvPr/>
        </p:nvSpPr>
        <p:spPr>
          <a:xfrm>
            <a:off x="6079787" y="2733473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employ</a:t>
            </a:r>
            <a:r>
              <a:rPr lang="fr-FR" b="1" dirty="0">
                <a:solidFill>
                  <a:srgbClr val="FF0000"/>
                </a:solidFill>
              </a:rPr>
              <a:t>ions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FF315C4-17D5-4F78-9E1B-29225CFD1588}"/>
              </a:ext>
            </a:extLst>
          </p:cNvPr>
          <p:cNvSpPr txBox="1"/>
          <p:nvPr/>
        </p:nvSpPr>
        <p:spPr>
          <a:xfrm>
            <a:off x="6050604" y="3151762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employ</a:t>
            </a:r>
            <a:r>
              <a:rPr lang="fr-FR" b="1" dirty="0">
                <a:solidFill>
                  <a:srgbClr val="FF0000"/>
                </a:solidFill>
              </a:rPr>
              <a:t>iez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FB08D06-F1FE-4BCC-9814-8909583EC536}"/>
              </a:ext>
            </a:extLst>
          </p:cNvPr>
          <p:cNvSpPr txBox="1"/>
          <p:nvPr/>
        </p:nvSpPr>
        <p:spPr>
          <a:xfrm>
            <a:off x="6050604" y="350195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employ</a:t>
            </a:r>
            <a:r>
              <a:rPr lang="fr-FR" b="1" dirty="0">
                <a:solidFill>
                  <a:srgbClr val="FF0000"/>
                </a:solidFill>
              </a:rPr>
              <a:t>aient</a:t>
            </a:r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4A7E1788-F718-47CB-8CD3-63404B9F7E7A}"/>
              </a:ext>
            </a:extLst>
          </p:cNvPr>
          <p:cNvSpPr/>
          <p:nvPr/>
        </p:nvSpPr>
        <p:spPr>
          <a:xfrm>
            <a:off x="7876162" y="2632953"/>
            <a:ext cx="330740" cy="904673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BA57C85-B254-4FD8-B163-0F174A3E9123}"/>
              </a:ext>
            </a:extLst>
          </p:cNvPr>
          <p:cNvSpPr txBox="1"/>
          <p:nvPr/>
        </p:nvSpPr>
        <p:spPr>
          <a:xfrm>
            <a:off x="8265268" y="2487037"/>
            <a:ext cx="1815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Le y </a:t>
            </a:r>
            <a:r>
              <a:rPr lang="fr-FR" b="1" dirty="0"/>
              <a:t>du radical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est suivi </a:t>
            </a:r>
            <a:r>
              <a:rPr lang="fr-FR" b="1" dirty="0">
                <a:solidFill>
                  <a:srgbClr val="FF0000"/>
                </a:solidFill>
              </a:rPr>
              <a:t>du i </a:t>
            </a:r>
            <a:r>
              <a:rPr lang="fr-FR" b="1" dirty="0"/>
              <a:t>de la terminaison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869EE63-0B94-454C-AFAD-C89C5AA61C69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38435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3" grpId="0"/>
      <p:bldP spid="17" grpId="0" animBg="1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>
            <a:extLst>
              <a:ext uri="{FF2B5EF4-FFF2-40B4-BE49-F238E27FC236}">
                <a16:creationId xmlns:a16="http://schemas.microsoft.com/office/drawing/2014/main" id="{52D5F272-23A3-46F2-9AC3-A57400736D05}"/>
              </a:ext>
            </a:extLst>
          </p:cNvPr>
          <p:cNvSpPr txBox="1"/>
          <p:nvPr/>
        </p:nvSpPr>
        <p:spPr>
          <a:xfrm>
            <a:off x="457199" y="0"/>
            <a:ext cx="8297694" cy="956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Surligner les verbes conjugués et indiquer l’infinitif. Entourer le sujet.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Conjugue un verbe en -</a:t>
            </a:r>
            <a:r>
              <a:rPr lang="fr-FR" sz="16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</a:t>
            </a:r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(commencer) et un verbe en -</a:t>
            </a:r>
            <a:r>
              <a:rPr lang="fr-FR" sz="16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</a:t>
            </a:r>
            <a:r>
              <a:rPr lang="fr-FR" sz="1600" b="1" u="sng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(ranger). </a:t>
            </a:r>
            <a:endParaRPr lang="fr-FR" sz="1600" u="sng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75DAA1-DD48-47E1-83AC-8B9478DB0436}"/>
              </a:ext>
            </a:extLst>
          </p:cNvPr>
          <p:cNvSpPr txBox="1"/>
          <p:nvPr/>
        </p:nvSpPr>
        <p:spPr>
          <a:xfrm>
            <a:off x="466928" y="885217"/>
            <a:ext cx="400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COMMENCER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570C83-227E-4B35-BD55-8C169E888E2F}"/>
              </a:ext>
            </a:extLst>
          </p:cNvPr>
          <p:cNvSpPr txBox="1"/>
          <p:nvPr/>
        </p:nvSpPr>
        <p:spPr>
          <a:xfrm>
            <a:off x="515566" y="1420238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 commenç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EFEF8C1-0A60-4ED8-9BB8-D9E309CE85F2}"/>
              </a:ext>
            </a:extLst>
          </p:cNvPr>
          <p:cNvSpPr txBox="1"/>
          <p:nvPr/>
        </p:nvSpPr>
        <p:spPr>
          <a:xfrm>
            <a:off x="522051" y="1922834"/>
            <a:ext cx="1830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Tu commenç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029E2FF-B405-47FF-96D8-15C5EBBC0F16}"/>
              </a:ext>
            </a:extLst>
          </p:cNvPr>
          <p:cNvSpPr txBox="1"/>
          <p:nvPr/>
        </p:nvSpPr>
        <p:spPr>
          <a:xfrm>
            <a:off x="560962" y="2350851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commenç</a:t>
            </a:r>
            <a:r>
              <a:rPr lang="fr-FR" b="1" dirty="0">
                <a:solidFill>
                  <a:srgbClr val="FF0000"/>
                </a:solidFill>
              </a:rPr>
              <a:t>ait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ABF7DEC-2322-4539-9FCE-4ED06996F3DF}"/>
              </a:ext>
            </a:extLst>
          </p:cNvPr>
          <p:cNvSpPr txBox="1"/>
          <p:nvPr/>
        </p:nvSpPr>
        <p:spPr>
          <a:xfrm>
            <a:off x="557719" y="278535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commenc</a:t>
            </a:r>
            <a:r>
              <a:rPr lang="fr-FR" b="1" dirty="0">
                <a:solidFill>
                  <a:srgbClr val="FF0000"/>
                </a:solidFill>
              </a:rPr>
              <a:t>ions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072521-BB71-4FA5-ADD8-3D13227FBF94}"/>
              </a:ext>
            </a:extLst>
          </p:cNvPr>
          <p:cNvSpPr txBox="1"/>
          <p:nvPr/>
        </p:nvSpPr>
        <p:spPr>
          <a:xfrm>
            <a:off x="535022" y="3239310"/>
            <a:ext cx="206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commenc</a:t>
            </a:r>
            <a:r>
              <a:rPr lang="fr-FR" b="1" dirty="0">
                <a:solidFill>
                  <a:srgbClr val="FF0000"/>
                </a:solidFill>
              </a:rPr>
              <a:t>iez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CD433DA-4EC6-4CB9-893F-B38B8F71E41A}"/>
              </a:ext>
            </a:extLst>
          </p:cNvPr>
          <p:cNvSpPr txBox="1"/>
          <p:nvPr/>
        </p:nvSpPr>
        <p:spPr>
          <a:xfrm>
            <a:off x="557720" y="3690024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commenç</a:t>
            </a:r>
            <a:r>
              <a:rPr lang="fr-FR" b="1" dirty="0">
                <a:solidFill>
                  <a:srgbClr val="FF0000"/>
                </a:solidFill>
              </a:rPr>
              <a:t>aient</a:t>
            </a:r>
          </a:p>
        </p:txBody>
      </p:sp>
      <p:sp>
        <p:nvSpPr>
          <p:cNvPr id="17" name="Accolade fermante 16">
            <a:extLst>
              <a:ext uri="{FF2B5EF4-FFF2-40B4-BE49-F238E27FC236}">
                <a16:creationId xmlns:a16="http://schemas.microsoft.com/office/drawing/2014/main" id="{8A55F64F-CBEE-4010-B3AD-2999978DE8FD}"/>
              </a:ext>
            </a:extLst>
          </p:cNvPr>
          <p:cNvSpPr/>
          <p:nvPr/>
        </p:nvSpPr>
        <p:spPr>
          <a:xfrm>
            <a:off x="2256817" y="1488332"/>
            <a:ext cx="330740" cy="1215957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53B8399-8ED2-4923-AF57-062EAAC9137F}"/>
              </a:ext>
            </a:extLst>
          </p:cNvPr>
          <p:cNvSpPr txBox="1"/>
          <p:nvPr/>
        </p:nvSpPr>
        <p:spPr>
          <a:xfrm>
            <a:off x="2626468" y="1507786"/>
            <a:ext cx="279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Il faut un </a:t>
            </a:r>
            <a:r>
              <a:rPr lang="fr-FR" sz="4000" b="1" dirty="0">
                <a:solidFill>
                  <a:srgbClr val="FF0000"/>
                </a:solidFill>
              </a:rPr>
              <a:t>ç</a:t>
            </a:r>
            <a:r>
              <a:rPr lang="fr-FR" b="1" dirty="0">
                <a:solidFill>
                  <a:srgbClr val="FF0000"/>
                </a:solidFill>
              </a:rPr>
              <a:t> devant le a</a:t>
            </a:r>
            <a:endParaRPr lang="fr-FR" b="1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EADC598-AC59-4219-8761-8599D2C10A43}"/>
              </a:ext>
            </a:extLst>
          </p:cNvPr>
          <p:cNvSpPr txBox="1"/>
          <p:nvPr/>
        </p:nvSpPr>
        <p:spPr>
          <a:xfrm>
            <a:off x="6183549" y="716604"/>
            <a:ext cx="400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RANGER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72BFD3F-32B9-4B08-9853-41E458A2ED8B}"/>
              </a:ext>
            </a:extLst>
          </p:cNvPr>
          <p:cNvSpPr txBox="1"/>
          <p:nvPr/>
        </p:nvSpPr>
        <p:spPr>
          <a:xfrm>
            <a:off x="6105728" y="13099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 rang</a:t>
            </a:r>
            <a:r>
              <a:rPr lang="fr-FR" b="1" dirty="0"/>
              <a:t>e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0CD182A-8F5E-4825-B975-7FDB890A93A1}"/>
              </a:ext>
            </a:extLst>
          </p:cNvPr>
          <p:cNvSpPr txBox="1"/>
          <p:nvPr/>
        </p:nvSpPr>
        <p:spPr>
          <a:xfrm>
            <a:off x="6102485" y="1851498"/>
            <a:ext cx="142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Tu rang</a:t>
            </a:r>
            <a:r>
              <a:rPr lang="fr-FR" b="1" dirty="0"/>
              <a:t>e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578FE9C-A1A6-4B48-A968-F321A0D8371A}"/>
              </a:ext>
            </a:extLst>
          </p:cNvPr>
          <p:cNvSpPr txBox="1"/>
          <p:nvPr/>
        </p:nvSpPr>
        <p:spPr>
          <a:xfrm>
            <a:off x="6060331" y="2295727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rang</a:t>
            </a:r>
            <a:r>
              <a:rPr lang="fr-FR" b="1" dirty="0"/>
              <a:t>e</a:t>
            </a:r>
            <a:r>
              <a:rPr lang="fr-FR" b="1" dirty="0">
                <a:solidFill>
                  <a:srgbClr val="FF0000"/>
                </a:solidFill>
              </a:rPr>
              <a:t>ais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5B2183A-478E-4C77-AA44-C1EF1234E9EE}"/>
              </a:ext>
            </a:extLst>
          </p:cNvPr>
          <p:cNvSpPr txBox="1"/>
          <p:nvPr/>
        </p:nvSpPr>
        <p:spPr>
          <a:xfrm>
            <a:off x="6079787" y="273347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rang</a:t>
            </a:r>
            <a:r>
              <a:rPr lang="fr-FR" b="1" dirty="0">
                <a:solidFill>
                  <a:srgbClr val="FF0000"/>
                </a:solidFill>
              </a:rPr>
              <a:t>ions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FF315C4-17D5-4F78-9E1B-29225CFD1588}"/>
              </a:ext>
            </a:extLst>
          </p:cNvPr>
          <p:cNvSpPr txBox="1"/>
          <p:nvPr/>
        </p:nvSpPr>
        <p:spPr>
          <a:xfrm>
            <a:off x="6050604" y="3151762"/>
            <a:ext cx="153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rang</a:t>
            </a:r>
            <a:r>
              <a:rPr lang="fr-FR" b="1" dirty="0">
                <a:solidFill>
                  <a:srgbClr val="FF0000"/>
                </a:solidFill>
              </a:rPr>
              <a:t>iez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FB08D06-F1FE-4BCC-9814-8909583EC536}"/>
              </a:ext>
            </a:extLst>
          </p:cNvPr>
          <p:cNvSpPr txBox="1"/>
          <p:nvPr/>
        </p:nvSpPr>
        <p:spPr>
          <a:xfrm>
            <a:off x="6050604" y="350195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rang</a:t>
            </a:r>
            <a:r>
              <a:rPr lang="fr-FR" b="1" dirty="0"/>
              <a:t>e</a:t>
            </a:r>
            <a:r>
              <a:rPr lang="fr-FR" b="1" dirty="0">
                <a:solidFill>
                  <a:srgbClr val="FF0000"/>
                </a:solidFill>
              </a:rPr>
              <a:t>aient</a:t>
            </a:r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4A7E1788-F718-47CB-8CD3-63404B9F7E7A}"/>
              </a:ext>
            </a:extLst>
          </p:cNvPr>
          <p:cNvSpPr/>
          <p:nvPr/>
        </p:nvSpPr>
        <p:spPr>
          <a:xfrm>
            <a:off x="7399507" y="1309991"/>
            <a:ext cx="330740" cy="1335932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Accolade fermante 20">
            <a:extLst>
              <a:ext uri="{FF2B5EF4-FFF2-40B4-BE49-F238E27FC236}">
                <a16:creationId xmlns:a16="http://schemas.microsoft.com/office/drawing/2014/main" id="{EA433827-0103-4CC6-B024-97AE1AC3BD1F}"/>
              </a:ext>
            </a:extLst>
          </p:cNvPr>
          <p:cNvSpPr/>
          <p:nvPr/>
        </p:nvSpPr>
        <p:spPr>
          <a:xfrm flipV="1">
            <a:off x="2762655" y="3683539"/>
            <a:ext cx="171854" cy="450715"/>
          </a:xfrm>
          <a:prstGeom prst="rightBrace">
            <a:avLst>
              <a:gd name="adj1" fmla="val 15562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04EA9F8-FE04-4D77-98FB-C6C2801FAEE6}"/>
              </a:ext>
            </a:extLst>
          </p:cNvPr>
          <p:cNvSpPr txBox="1"/>
          <p:nvPr/>
        </p:nvSpPr>
        <p:spPr>
          <a:xfrm>
            <a:off x="2918298" y="3333343"/>
            <a:ext cx="2749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Il faut un </a:t>
            </a:r>
            <a:r>
              <a:rPr lang="fr-FR" sz="4000" b="1" dirty="0">
                <a:solidFill>
                  <a:srgbClr val="FF0000"/>
                </a:solidFill>
              </a:rPr>
              <a:t>ç</a:t>
            </a:r>
            <a:r>
              <a:rPr lang="fr-FR" b="1" dirty="0">
                <a:solidFill>
                  <a:srgbClr val="FF0000"/>
                </a:solidFill>
              </a:rPr>
              <a:t> devant le a</a:t>
            </a:r>
            <a:endParaRPr lang="fr-FR" b="1" dirty="0"/>
          </a:p>
        </p:txBody>
      </p:sp>
      <p:sp>
        <p:nvSpPr>
          <p:cNvPr id="31" name="Accolade fermante 30">
            <a:extLst>
              <a:ext uri="{FF2B5EF4-FFF2-40B4-BE49-F238E27FC236}">
                <a16:creationId xmlns:a16="http://schemas.microsoft.com/office/drawing/2014/main" id="{268D54C4-A190-4CF0-A733-E0D94C5E3BA9}"/>
              </a:ext>
            </a:extLst>
          </p:cNvPr>
          <p:cNvSpPr/>
          <p:nvPr/>
        </p:nvSpPr>
        <p:spPr>
          <a:xfrm flipV="1">
            <a:off x="7798340" y="3446833"/>
            <a:ext cx="171854" cy="450715"/>
          </a:xfrm>
          <a:prstGeom prst="rightBrace">
            <a:avLst>
              <a:gd name="adj1" fmla="val 15562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4A9D141-C883-46B0-B2F7-F287BBFD0D22}"/>
              </a:ext>
            </a:extLst>
          </p:cNvPr>
          <p:cNvSpPr txBox="1"/>
          <p:nvPr/>
        </p:nvSpPr>
        <p:spPr>
          <a:xfrm>
            <a:off x="7859477" y="1105710"/>
            <a:ext cx="22211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Il faut un </a:t>
            </a:r>
            <a:r>
              <a:rPr lang="fr-FR" sz="4000" b="1" dirty="0">
                <a:solidFill>
                  <a:srgbClr val="FF0000"/>
                </a:solidFill>
              </a:rPr>
              <a:t>e</a:t>
            </a:r>
            <a:r>
              <a:rPr lang="fr-FR" b="1" dirty="0">
                <a:solidFill>
                  <a:srgbClr val="FF0000"/>
                </a:solidFill>
              </a:rPr>
              <a:t> après le g </a:t>
            </a:r>
            <a:r>
              <a:rPr lang="fr-FR" b="1" dirty="0"/>
              <a:t>du radical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DAEFD54-FA32-4A94-B8B0-2F1471F4DE10}"/>
              </a:ext>
            </a:extLst>
          </p:cNvPr>
          <p:cNvSpPr txBox="1"/>
          <p:nvPr/>
        </p:nvSpPr>
        <p:spPr>
          <a:xfrm>
            <a:off x="7972967" y="2979906"/>
            <a:ext cx="22211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Il faut un </a:t>
            </a:r>
            <a:r>
              <a:rPr lang="fr-FR" sz="4000" b="1" dirty="0">
                <a:solidFill>
                  <a:srgbClr val="FF0000"/>
                </a:solidFill>
              </a:rPr>
              <a:t>e</a:t>
            </a:r>
            <a:r>
              <a:rPr lang="fr-FR" b="1" dirty="0">
                <a:solidFill>
                  <a:srgbClr val="FF0000"/>
                </a:solidFill>
              </a:rPr>
              <a:t> après le g </a:t>
            </a:r>
            <a:r>
              <a:rPr lang="fr-FR" b="1" dirty="0"/>
              <a:t>du radical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0C025B9-BA46-47EF-AD58-EABC05636251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254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3" grpId="0"/>
      <p:bldP spid="17" grpId="0" animBg="1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21" grpId="0" animBg="1"/>
      <p:bldP spid="22" grpId="0"/>
      <p:bldP spid="31" grpId="0" animBg="1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075FF1-65F7-422B-81AB-322F396185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68846" y="865762"/>
            <a:ext cx="507130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F787B9E9-358B-4815-9E47-0E8C7367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159886" y="161925"/>
            <a:ext cx="1614488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26A9D9C-7BB5-4FA8-AE6F-99851483D2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98411" y="591084"/>
            <a:ext cx="7646363" cy="465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Quand je rentrais de l’école avec mes six sœurs, dès qu’on pénétrait dans le bois, on sentait la fumée, et à l’odeur on savait ce qu’on allait manger. Mes sœurs se mettaient à saliver et à prononcer le nom des mets ou de la bestiole qui cuisait, mais quand elles salivaient sans rien dire et qu’elles se regardaient avec des yeux brillants, je savais.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Vous saviez quoi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Ce que maman cuisinait.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Et vous n’aimiez pas ça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En tout cas, j’aimais pas l’odeur.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Mange ta main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Jean-Claude </a:t>
            </a:r>
            <a:r>
              <a:rPr kumimoji="0" lang="fr-FR" altLang="fr-F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Grumberg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5BF8E5-0096-4095-8434-A0C81D36BD3F}"/>
              </a:ext>
            </a:extLst>
          </p:cNvPr>
          <p:cNvSpPr txBox="1"/>
          <p:nvPr/>
        </p:nvSpPr>
        <p:spPr>
          <a:xfrm>
            <a:off x="632298" y="233464"/>
            <a:ext cx="738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Surligne les verbes conjugués. A quel temps sont-ils conjugués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B8F45F1-4341-43B7-8654-C84F8D89625C}"/>
              </a:ext>
            </a:extLst>
          </p:cNvPr>
          <p:cNvSpPr txBox="1"/>
          <p:nvPr/>
        </p:nvSpPr>
        <p:spPr>
          <a:xfrm>
            <a:off x="3171219" y="715144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rentrais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F6F8000-52CB-42D4-8831-AF036E2743F0}"/>
              </a:ext>
            </a:extLst>
          </p:cNvPr>
          <p:cNvSpPr txBox="1"/>
          <p:nvPr/>
        </p:nvSpPr>
        <p:spPr>
          <a:xfrm>
            <a:off x="1047346" y="118855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pénétrait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286F002-3B0B-4F57-984B-EB13B7480C77}"/>
              </a:ext>
            </a:extLst>
          </p:cNvPr>
          <p:cNvSpPr txBox="1"/>
          <p:nvPr/>
        </p:nvSpPr>
        <p:spPr>
          <a:xfrm>
            <a:off x="3810000" y="117882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B86BC3C-9387-4672-9FA9-77E03466B48A}"/>
              </a:ext>
            </a:extLst>
          </p:cNvPr>
          <p:cNvSpPr txBox="1"/>
          <p:nvPr/>
        </p:nvSpPr>
        <p:spPr>
          <a:xfrm>
            <a:off x="7263320" y="114964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3A93F88-55B9-45AE-B90B-F1961AA943E7}"/>
              </a:ext>
            </a:extLst>
          </p:cNvPr>
          <p:cNvSpPr txBox="1"/>
          <p:nvPr/>
        </p:nvSpPr>
        <p:spPr>
          <a:xfrm>
            <a:off x="1342418" y="163927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5A9AC3F-1893-4E2C-B1CE-28FB2E93FEED}"/>
              </a:ext>
            </a:extLst>
          </p:cNvPr>
          <p:cNvSpPr txBox="1"/>
          <p:nvPr/>
        </p:nvSpPr>
        <p:spPr>
          <a:xfrm>
            <a:off x="4027253" y="1629544"/>
            <a:ext cx="18968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se mettaient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747DD6E-BCF5-46B8-B1B3-DEA9D8ADF8C8}"/>
              </a:ext>
            </a:extLst>
          </p:cNvPr>
          <p:cNvSpPr txBox="1"/>
          <p:nvPr/>
        </p:nvSpPr>
        <p:spPr>
          <a:xfrm>
            <a:off x="4312596" y="208025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cuisait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4AD7C7B-F497-4951-999F-303E1069E02F}"/>
              </a:ext>
            </a:extLst>
          </p:cNvPr>
          <p:cNvSpPr txBox="1"/>
          <p:nvPr/>
        </p:nvSpPr>
        <p:spPr>
          <a:xfrm>
            <a:off x="6880698" y="207053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salivaient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EEAD069-585F-4B5E-B2F3-32AF8A56A8BB}"/>
              </a:ext>
            </a:extLst>
          </p:cNvPr>
          <p:cNvSpPr txBox="1"/>
          <p:nvPr/>
        </p:nvSpPr>
        <p:spPr>
          <a:xfrm>
            <a:off x="2928024" y="2553672"/>
            <a:ext cx="1770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regardaient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A18C26B-3319-47DC-8A3D-E20F306586D7}"/>
              </a:ext>
            </a:extLst>
          </p:cNvPr>
          <p:cNvSpPr txBox="1"/>
          <p:nvPr/>
        </p:nvSpPr>
        <p:spPr>
          <a:xfrm>
            <a:off x="7159558" y="2553672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836C8E3-7440-4E6D-A064-0A288CB11113}"/>
              </a:ext>
            </a:extLst>
          </p:cNvPr>
          <p:cNvSpPr txBox="1"/>
          <p:nvPr/>
        </p:nvSpPr>
        <p:spPr>
          <a:xfrm>
            <a:off x="1896894" y="301087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saviez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C39DF08-45D4-4D51-8ECA-E989FE51E368}"/>
              </a:ext>
            </a:extLst>
          </p:cNvPr>
          <p:cNvSpPr txBox="1"/>
          <p:nvPr/>
        </p:nvSpPr>
        <p:spPr>
          <a:xfrm>
            <a:off x="3599234" y="344861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cuisinait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EC6B135-B0FF-4B74-9CBA-5C499C090B3E}"/>
              </a:ext>
            </a:extLst>
          </p:cNvPr>
          <p:cNvSpPr txBox="1"/>
          <p:nvPr/>
        </p:nvSpPr>
        <p:spPr>
          <a:xfrm>
            <a:off x="2315183" y="393499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aimiez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4563332-E857-4932-B235-245362A01401}"/>
              </a:ext>
            </a:extLst>
          </p:cNvPr>
          <p:cNvSpPr txBox="1"/>
          <p:nvPr/>
        </p:nvSpPr>
        <p:spPr>
          <a:xfrm>
            <a:off x="3346316" y="4382472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946A503-3FAF-4DCC-BF0F-8D27D418DB43}"/>
              </a:ext>
            </a:extLst>
          </p:cNvPr>
          <p:cNvSpPr txBox="1"/>
          <p:nvPr/>
        </p:nvSpPr>
        <p:spPr>
          <a:xfrm>
            <a:off x="6099242" y="3492230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Ils sont conjugués à l’imparfait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1B4E56E-98AC-4B07-BA26-421EEBC609C1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8056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TextShape 1"/>
          <p:cNvSpPr txBox="1"/>
          <p:nvPr/>
        </p:nvSpPr>
        <p:spPr>
          <a:xfrm>
            <a:off x="512308" y="455420"/>
            <a:ext cx="10019520" cy="47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latin typeface="Arial"/>
                <a:ea typeface="Microsoft YaHei"/>
              </a:rPr>
              <a:t>Tous les étés, nous </a:t>
            </a:r>
            <a:r>
              <a:rPr lang="fr-FR" sz="2500" b="0" u="sng" strike="noStrike" spc="-1" dirty="0">
                <a:uFillTx/>
                <a:latin typeface="Arial"/>
                <a:ea typeface="Microsoft YaHei"/>
              </a:rPr>
              <a:t>ponçons</a:t>
            </a:r>
            <a:r>
              <a:rPr lang="fr-FR" sz="2500" b="0" strike="noStrike" spc="-1" dirty="0">
                <a:latin typeface="Arial"/>
                <a:ea typeface="Microsoft YaHei"/>
              </a:rPr>
              <a:t> et </a:t>
            </a:r>
            <a:r>
              <a:rPr lang="fr-FR" sz="2500" b="0" u="sng" strike="noStrike" spc="-1" dirty="0">
                <a:uFillTx/>
                <a:latin typeface="Arial"/>
                <a:ea typeface="Microsoft YaHei"/>
              </a:rPr>
              <a:t>peignons</a:t>
            </a:r>
            <a:r>
              <a:rPr lang="fr-FR" sz="2500" b="0" strike="noStrike" spc="-1" dirty="0">
                <a:latin typeface="Arial"/>
                <a:ea typeface="Microsoft YaHei"/>
              </a:rPr>
              <a:t> nos volets.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46" name="TextShape 2"/>
          <p:cNvSpPr txBox="1"/>
          <p:nvPr/>
        </p:nvSpPr>
        <p:spPr>
          <a:xfrm>
            <a:off x="540312" y="1785809"/>
            <a:ext cx="9000000" cy="47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Le chien </a:t>
            </a:r>
            <a:r>
              <a:rPr lang="fr-FR" sz="2500" b="0" u="sng" strike="noStrike" spc="-1" dirty="0">
                <a:solidFill>
                  <a:schemeClr val="bg1">
                    <a:lumMod val="65000"/>
                  </a:schemeClr>
                </a:solidFill>
                <a:uFillTx/>
                <a:latin typeface="Arial"/>
                <a:ea typeface="Microsoft YaHei"/>
              </a:rPr>
              <a:t>grogne</a:t>
            </a:r>
            <a:r>
              <a:rPr lang="fr-FR" sz="25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, </a:t>
            </a:r>
            <a:r>
              <a:rPr lang="fr-FR" sz="2500" b="0" u="sng" strike="noStrike" spc="-1" dirty="0">
                <a:solidFill>
                  <a:schemeClr val="bg1">
                    <a:lumMod val="65000"/>
                  </a:schemeClr>
                </a:solidFill>
                <a:uFillTx/>
                <a:latin typeface="Arial"/>
                <a:ea typeface="Microsoft YaHei"/>
              </a:rPr>
              <a:t>aboie </a:t>
            </a:r>
            <a:r>
              <a:rPr lang="fr-FR" sz="25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et </a:t>
            </a:r>
            <a:r>
              <a:rPr lang="fr-FR" sz="2500" b="0" u="sng" strike="noStrike" spc="-1" dirty="0">
                <a:solidFill>
                  <a:schemeClr val="bg1">
                    <a:lumMod val="65000"/>
                  </a:schemeClr>
                </a:solidFill>
                <a:uFillTx/>
                <a:latin typeface="Arial"/>
                <a:ea typeface="Microsoft YaHei"/>
              </a:rPr>
              <a:t>montre</a:t>
            </a:r>
            <a:r>
              <a:rPr lang="fr-FR" sz="25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 les dents.</a:t>
            </a:r>
            <a:endParaRPr lang="en-US" sz="25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47" name="TextShape 3"/>
          <p:cNvSpPr txBox="1"/>
          <p:nvPr/>
        </p:nvSpPr>
        <p:spPr>
          <a:xfrm>
            <a:off x="512308" y="3033610"/>
            <a:ext cx="9311341" cy="8603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Vous êtes heureux. Vous </a:t>
            </a:r>
            <a:r>
              <a:rPr lang="fr-FR" sz="2500" b="0" u="sng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terminez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premiers et </a:t>
            </a:r>
            <a:r>
              <a:rPr lang="fr-FR" sz="2500" b="0" u="sng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gagnez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le championnat. Vous </a:t>
            </a:r>
            <a:r>
              <a:rPr lang="fr-FR" sz="2500" b="0" u="sng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sautillez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de joie.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48" name="CustomShape 4"/>
          <p:cNvSpPr/>
          <p:nvPr/>
        </p:nvSpPr>
        <p:spPr>
          <a:xfrm>
            <a:off x="6120360" y="4491360"/>
            <a:ext cx="3240360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385D8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9" name="CustomShape 5"/>
          <p:cNvSpPr/>
          <p:nvPr/>
        </p:nvSpPr>
        <p:spPr>
          <a:xfrm>
            <a:off x="6120360" y="4491360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09F59-6282-4222-8C87-D1A2C46B3E33}"/>
              </a:ext>
            </a:extLst>
          </p:cNvPr>
          <p:cNvSpPr/>
          <p:nvPr/>
        </p:nvSpPr>
        <p:spPr>
          <a:xfrm>
            <a:off x="8882743" y="4491360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A69D6B1-C8B2-49F0-8A0D-EA29A2F5D216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TextShape 1"/>
          <p:cNvSpPr txBox="1"/>
          <p:nvPr/>
        </p:nvSpPr>
        <p:spPr>
          <a:xfrm>
            <a:off x="512308" y="455420"/>
            <a:ext cx="10019520" cy="47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Tous les étés, nous </a:t>
            </a:r>
            <a:r>
              <a:rPr lang="fr-FR" sz="2500" b="0" strike="noStrike" spc="-1" dirty="0">
                <a:solidFill>
                  <a:srgbClr val="B2B2B2"/>
                </a:solidFill>
                <a:uFillTx/>
                <a:latin typeface="Arial"/>
                <a:ea typeface="Microsoft YaHei"/>
              </a:rPr>
              <a:t>ponçons</a:t>
            </a: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 et </a:t>
            </a:r>
            <a:r>
              <a:rPr lang="fr-FR" sz="2500" b="0" strike="noStrike" spc="-1" dirty="0">
                <a:solidFill>
                  <a:srgbClr val="B2B2B2"/>
                </a:solidFill>
                <a:uFillTx/>
                <a:latin typeface="Arial"/>
                <a:ea typeface="Microsoft YaHei"/>
              </a:rPr>
              <a:t>peignons</a:t>
            </a: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 nos volets.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46" name="TextShape 2"/>
          <p:cNvSpPr txBox="1"/>
          <p:nvPr/>
        </p:nvSpPr>
        <p:spPr>
          <a:xfrm>
            <a:off x="540312" y="1785809"/>
            <a:ext cx="9000000" cy="47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Le chien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grogne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,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aboie 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et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montre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les dents.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47" name="TextShape 3"/>
          <p:cNvSpPr txBox="1"/>
          <p:nvPr/>
        </p:nvSpPr>
        <p:spPr>
          <a:xfrm>
            <a:off x="512308" y="3033610"/>
            <a:ext cx="9311341" cy="8603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Vous êtes heureux. Vous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terminez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premiers et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gagnez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le championnat. Vous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sautillez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de joie.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48" name="CustomShape 4"/>
          <p:cNvSpPr/>
          <p:nvPr/>
        </p:nvSpPr>
        <p:spPr>
          <a:xfrm>
            <a:off x="6120360" y="4491360"/>
            <a:ext cx="3240360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385D8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9" name="CustomShape 5"/>
          <p:cNvSpPr/>
          <p:nvPr/>
        </p:nvSpPr>
        <p:spPr>
          <a:xfrm>
            <a:off x="6120360" y="4491360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09F59-6282-4222-8C87-D1A2C46B3E33}"/>
              </a:ext>
            </a:extLst>
          </p:cNvPr>
          <p:cNvSpPr/>
          <p:nvPr/>
        </p:nvSpPr>
        <p:spPr>
          <a:xfrm>
            <a:off x="8882743" y="4491360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A63ED0-B904-4761-A48C-7E17FD76D53A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145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CC749F-03B4-4F66-8DBE-25D4B13D7CF2}"/>
              </a:ext>
            </a:extLst>
          </p:cNvPr>
          <p:cNvSpPr/>
          <p:nvPr/>
        </p:nvSpPr>
        <p:spPr>
          <a:xfrm>
            <a:off x="6089301" y="4599360"/>
            <a:ext cx="3231226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0" name="TextShape 1"/>
          <p:cNvSpPr txBox="1"/>
          <p:nvPr/>
        </p:nvSpPr>
        <p:spPr>
          <a:xfrm>
            <a:off x="864000" y="399359"/>
            <a:ext cx="9000000" cy="47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Le chien </a:t>
            </a:r>
            <a:r>
              <a:rPr lang="fr-FR" sz="2500" b="0" strike="noStrike" spc="-1" dirty="0">
                <a:solidFill>
                  <a:srgbClr val="B2B2B2"/>
                </a:solidFill>
                <a:uFillTx/>
                <a:latin typeface="Arial"/>
                <a:ea typeface="Microsoft YaHei"/>
              </a:rPr>
              <a:t>grogne</a:t>
            </a: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, </a:t>
            </a:r>
            <a:r>
              <a:rPr lang="fr-FR" sz="2500" b="0" strike="noStrike" spc="-1" dirty="0">
                <a:solidFill>
                  <a:srgbClr val="B2B2B2"/>
                </a:solidFill>
                <a:uFillTx/>
                <a:latin typeface="Arial"/>
                <a:ea typeface="Microsoft YaHei"/>
              </a:rPr>
              <a:t>aboie </a:t>
            </a: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et </a:t>
            </a:r>
            <a:r>
              <a:rPr lang="fr-FR" sz="2500" b="0" strike="noStrike" spc="-1" dirty="0">
                <a:solidFill>
                  <a:srgbClr val="B2B2B2"/>
                </a:solidFill>
                <a:uFillTx/>
                <a:latin typeface="Arial"/>
                <a:ea typeface="Microsoft YaHei"/>
              </a:rPr>
              <a:t>montre</a:t>
            </a:r>
            <a:r>
              <a:rPr lang="fr-FR" sz="25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 les dents.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51" name="TextShape 2"/>
          <p:cNvSpPr txBox="1"/>
          <p:nvPr/>
        </p:nvSpPr>
        <p:spPr>
          <a:xfrm>
            <a:off x="864000" y="1512000"/>
            <a:ext cx="9055440" cy="860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Vous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êtes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heureux. Vous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terminez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premiers </a:t>
            </a:r>
            <a:endParaRPr lang="en-US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et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gagnez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le championnat. Vous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sautillez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de joie.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52" name="TextShape 3"/>
          <p:cNvSpPr txBox="1"/>
          <p:nvPr/>
        </p:nvSpPr>
        <p:spPr>
          <a:xfrm>
            <a:off x="863999" y="3227720"/>
            <a:ext cx="8498209" cy="47560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Les cerfs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distancent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les chiens qui les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poursuivent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A76F8763-AA5E-47AF-AB2F-F614FB0128C2}"/>
              </a:ext>
            </a:extLst>
          </p:cNvPr>
          <p:cNvSpPr/>
          <p:nvPr/>
        </p:nvSpPr>
        <p:spPr>
          <a:xfrm>
            <a:off x="6080167" y="4599360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AAE9B3-DC68-4356-89F3-D5EC138BB3EE}"/>
              </a:ext>
            </a:extLst>
          </p:cNvPr>
          <p:cNvSpPr/>
          <p:nvPr/>
        </p:nvSpPr>
        <p:spPr>
          <a:xfrm>
            <a:off x="8842550" y="4599360"/>
            <a:ext cx="477977" cy="5760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9A24F58-3458-4EC1-89A7-EF9B6D778806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A28B29-1D8B-434F-9FB4-0797A03D23F1}"/>
              </a:ext>
            </a:extLst>
          </p:cNvPr>
          <p:cNvSpPr/>
          <p:nvPr/>
        </p:nvSpPr>
        <p:spPr>
          <a:xfrm>
            <a:off x="6150506" y="4820423"/>
            <a:ext cx="324036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5" name="TextShape 1"/>
          <p:cNvSpPr txBox="1"/>
          <p:nvPr/>
        </p:nvSpPr>
        <p:spPr>
          <a:xfrm>
            <a:off x="648000" y="438120"/>
            <a:ext cx="9055440" cy="860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Vous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êtes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heureux. Vous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terminez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premiers </a:t>
            </a:r>
            <a:endParaRPr lang="en-US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et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gagnez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le championnat. Vous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sautillez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de joie.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56" name="TextShape 2"/>
          <p:cNvSpPr txBox="1"/>
          <p:nvPr/>
        </p:nvSpPr>
        <p:spPr>
          <a:xfrm>
            <a:off x="576000" y="1950120"/>
            <a:ext cx="9055440" cy="47560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Les cerfs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distancent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les chiens qui les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poursuivent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57" name="TextShape 3"/>
          <p:cNvSpPr txBox="1"/>
          <p:nvPr/>
        </p:nvSpPr>
        <p:spPr>
          <a:xfrm>
            <a:off x="576000" y="3244831"/>
            <a:ext cx="8814866" cy="124504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Nous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avons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soif et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sommes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fatigués.  </a:t>
            </a:r>
            <a:endParaRPr lang="en-US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Nous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appuyons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notre vélo sur la barrière et mangeons pour reprendre des forces.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964C49E5-EC8D-40DE-A74A-30D49C37BCB4}"/>
              </a:ext>
            </a:extLst>
          </p:cNvPr>
          <p:cNvSpPr/>
          <p:nvPr/>
        </p:nvSpPr>
        <p:spPr>
          <a:xfrm>
            <a:off x="6150506" y="4820423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6C854-C118-4389-83B4-9C21092A895F}"/>
              </a:ext>
            </a:extLst>
          </p:cNvPr>
          <p:cNvSpPr/>
          <p:nvPr/>
        </p:nvSpPr>
        <p:spPr>
          <a:xfrm>
            <a:off x="8912889" y="4820423"/>
            <a:ext cx="477977" cy="5760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CD9779-D62D-4F1E-989B-8F777658A5CC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60" name="TextShape 1"/>
          <p:cNvSpPr txBox="1"/>
          <p:nvPr/>
        </p:nvSpPr>
        <p:spPr>
          <a:xfrm>
            <a:off x="576000" y="720000"/>
            <a:ext cx="7868520" cy="860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Les cerfs </a:t>
            </a: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distancent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 les chiens qui les </a:t>
            </a:r>
            <a:endParaRPr lang="en-US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999999"/>
                </a:solidFill>
                <a:uFillTx/>
                <a:latin typeface="Arial"/>
                <a:ea typeface="Microsoft YaHei"/>
              </a:rPr>
              <a:t>poursuivent</a:t>
            </a:r>
            <a:r>
              <a:rPr lang="fr-FR" sz="2500" b="0" strike="noStrike" spc="-1" dirty="0">
                <a:solidFill>
                  <a:srgbClr val="999999"/>
                </a:solidFill>
                <a:latin typeface="Arial"/>
                <a:ea typeface="Microsoft YaHei"/>
              </a:rPr>
              <a:t>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561" name="TextShape 2"/>
          <p:cNvSpPr txBox="1"/>
          <p:nvPr/>
        </p:nvSpPr>
        <p:spPr>
          <a:xfrm>
            <a:off x="432000" y="2736000"/>
            <a:ext cx="9103886" cy="124504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Nous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avons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soif et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sommes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fatigués.  </a:t>
            </a:r>
            <a:endParaRPr lang="en-US" sz="2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Nous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appuyons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notre vélo sur la barrière et </a:t>
            </a:r>
            <a:r>
              <a:rPr lang="fr-FR" sz="2500" b="0" strike="noStrike" spc="-1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mangeons</a:t>
            </a:r>
            <a:r>
              <a:rPr lang="fr-FR" sz="25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pour reprendre des forces.</a:t>
            </a:r>
            <a:endParaRPr lang="en-US" sz="2500" b="0" strike="noStrike" spc="-1" dirty="0">
              <a:latin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143F1FC-7513-4441-B994-E9812F0E1665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3BBFE1-D831-4B75-B7B2-EE88CBB22394}"/>
              </a:ext>
            </a:extLst>
          </p:cNvPr>
          <p:cNvSpPr txBox="1"/>
          <p:nvPr/>
        </p:nvSpPr>
        <p:spPr>
          <a:xfrm>
            <a:off x="502418" y="411982"/>
            <a:ext cx="908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Nous mangeons chez notre grand-mère tous les dimanches. Elle a un réel talent de cuisinière, ses plats sont excellents.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B65E65-5388-41BD-9790-E3836EAA2D9E}"/>
              </a:ext>
            </a:extLst>
          </p:cNvPr>
          <p:cNvSpPr txBox="1"/>
          <p:nvPr/>
        </p:nvSpPr>
        <p:spPr>
          <a:xfrm>
            <a:off x="502418" y="2056117"/>
            <a:ext cx="920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Je range ma chambre chaque semaine. Je cire les meuble, aspire le parquet et change mes draps. Après cela, je fais une sieste bien méritée.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AFA3DC-9A41-4F0D-B82F-436703270AC4}"/>
              </a:ext>
            </a:extLst>
          </p:cNvPr>
          <p:cNvSpPr txBox="1"/>
          <p:nvPr/>
        </p:nvSpPr>
        <p:spPr>
          <a:xfrm>
            <a:off x="502418" y="3687745"/>
            <a:ext cx="731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Ce joueur de base-ball est réputé car il lance toujours très loin la balle.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91CCDB1-3297-4868-B043-9AA4881B13A5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73485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3BBFE1-D831-4B75-B7B2-EE88CBB22394}"/>
              </a:ext>
            </a:extLst>
          </p:cNvPr>
          <p:cNvSpPr txBox="1"/>
          <p:nvPr/>
        </p:nvSpPr>
        <p:spPr>
          <a:xfrm>
            <a:off x="502418" y="411982"/>
            <a:ext cx="908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Nous mangeons chez notre grand-mère tous les dimanches. Elle a un réel talent de cuisinière, ses plats sont excellents.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B65E65-5388-41BD-9790-E3836EAA2D9E}"/>
              </a:ext>
            </a:extLst>
          </p:cNvPr>
          <p:cNvSpPr txBox="1"/>
          <p:nvPr/>
        </p:nvSpPr>
        <p:spPr>
          <a:xfrm>
            <a:off x="502418" y="2056117"/>
            <a:ext cx="920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range ma chambre chaque semaine. Je cire les meuble, aspire le parquet et change mes draps. Après cela, je fais une sieste bien méritée.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AFA3DC-9A41-4F0D-B82F-436703270AC4}"/>
              </a:ext>
            </a:extLst>
          </p:cNvPr>
          <p:cNvSpPr txBox="1"/>
          <p:nvPr/>
        </p:nvSpPr>
        <p:spPr>
          <a:xfrm>
            <a:off x="502418" y="3687745"/>
            <a:ext cx="731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Ce joueur de base-ball est réputé car il lance toujours très loin la balle.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F41047-A959-476D-A0EA-38CC400FBE5F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5598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B65E65-5388-41BD-9790-E3836EAA2D9E}"/>
              </a:ext>
            </a:extLst>
          </p:cNvPr>
          <p:cNvSpPr txBox="1"/>
          <p:nvPr/>
        </p:nvSpPr>
        <p:spPr>
          <a:xfrm>
            <a:off x="502418" y="689541"/>
            <a:ext cx="920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Je range ma chambre chaque semaine. Je cire les meuble, aspire le parquet et change mes draps. Après cela, je fais une sieste bien méritée.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AFA3DC-9A41-4F0D-B82F-436703270AC4}"/>
              </a:ext>
            </a:extLst>
          </p:cNvPr>
          <p:cNvSpPr txBox="1"/>
          <p:nvPr/>
        </p:nvSpPr>
        <p:spPr>
          <a:xfrm>
            <a:off x="502418" y="2650609"/>
            <a:ext cx="731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joueur de base-ball est réputé car il lance toujours très loin la balle.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18FD30-5473-4EF2-800D-3DB0DFE2026A}"/>
              </a:ext>
            </a:extLst>
          </p:cNvPr>
          <p:cNvSpPr txBox="1"/>
          <p:nvPr/>
        </p:nvSpPr>
        <p:spPr>
          <a:xfrm>
            <a:off x="502418" y="3783761"/>
            <a:ext cx="8973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leurs vacances en tente, les enfants de la colonie entendent souvent des bruits bizarres la nuit. Les animaux nocturnes sortent de leur cachette et crient jusqu’au matin.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84B610-4DE2-4AB3-89CF-91386221E1FF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29082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AFA3DC-9A41-4F0D-B82F-436703270AC4}"/>
              </a:ext>
            </a:extLst>
          </p:cNvPr>
          <p:cNvSpPr txBox="1"/>
          <p:nvPr/>
        </p:nvSpPr>
        <p:spPr>
          <a:xfrm>
            <a:off x="502418" y="533829"/>
            <a:ext cx="731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Ce joueur de base-ball est réputé car il lance toujours très loin la balle.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18FD30-5473-4EF2-800D-3DB0DFE2026A}"/>
              </a:ext>
            </a:extLst>
          </p:cNvPr>
          <p:cNvSpPr txBox="1"/>
          <p:nvPr/>
        </p:nvSpPr>
        <p:spPr>
          <a:xfrm>
            <a:off x="502418" y="1623365"/>
            <a:ext cx="8973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Pendant leurs vacances en tente, les enfants de la colonie entendent souvent des bruits bizarres la nuit. Les animaux nocturnes sortent de leur cachette et crient jusqu’au matin.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10B718D-E442-43AC-B24B-53BF7CD1E795}"/>
              </a:ext>
            </a:extLst>
          </p:cNvPr>
          <p:cNvSpPr txBox="1"/>
          <p:nvPr/>
        </p:nvSpPr>
        <p:spPr>
          <a:xfrm>
            <a:off x="502418" y="3426488"/>
            <a:ext cx="636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Vous payez toujours vos leçons d’accordéon en fin de mois.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B907ACE-6FE9-4075-88CB-C992F8C92B5A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008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150054-B1A4-4AB2-AFB9-E580C933459C}"/>
              </a:ext>
            </a:extLst>
          </p:cNvPr>
          <p:cNvSpPr txBox="1"/>
          <p:nvPr/>
        </p:nvSpPr>
        <p:spPr>
          <a:xfrm>
            <a:off x="6080167" y="4560721"/>
            <a:ext cx="324036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478F4-0F05-444D-9495-DD47766AF815}"/>
              </a:ext>
            </a:extLst>
          </p:cNvPr>
          <p:cNvSpPr/>
          <p:nvPr/>
        </p:nvSpPr>
        <p:spPr>
          <a:xfrm>
            <a:off x="8842550" y="4560721"/>
            <a:ext cx="477977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stomShape 5">
            <a:extLst>
              <a:ext uri="{FF2B5EF4-FFF2-40B4-BE49-F238E27FC236}">
                <a16:creationId xmlns:a16="http://schemas.microsoft.com/office/drawing/2014/main" id="{B75B195B-9AC2-40ED-A01D-BE93AC9AA786}"/>
              </a:ext>
            </a:extLst>
          </p:cNvPr>
          <p:cNvSpPr/>
          <p:nvPr/>
        </p:nvSpPr>
        <p:spPr>
          <a:xfrm>
            <a:off x="6080167" y="4560721"/>
            <a:ext cx="2762383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AFA3DC-9A41-4F0D-B82F-436703270AC4}"/>
              </a:ext>
            </a:extLst>
          </p:cNvPr>
          <p:cNvSpPr txBox="1"/>
          <p:nvPr/>
        </p:nvSpPr>
        <p:spPr>
          <a:xfrm>
            <a:off x="502418" y="533829"/>
            <a:ext cx="7314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Ce joueur de base-ball est réputé car il lance toujours très loin la balle.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18FD30-5473-4EF2-800D-3DB0DFE2026A}"/>
              </a:ext>
            </a:extLst>
          </p:cNvPr>
          <p:cNvSpPr txBox="1"/>
          <p:nvPr/>
        </p:nvSpPr>
        <p:spPr>
          <a:xfrm>
            <a:off x="502418" y="1623365"/>
            <a:ext cx="8973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leurs vacances en tente, les enfants de la colonie entendent souvent des bruits bizarres la nuit. Les animaux nocturnes sortent de leur cachette et crient jusqu’au matin.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10B718D-E442-43AC-B24B-53BF7CD1E795}"/>
              </a:ext>
            </a:extLst>
          </p:cNvPr>
          <p:cNvSpPr txBox="1"/>
          <p:nvPr/>
        </p:nvSpPr>
        <p:spPr>
          <a:xfrm>
            <a:off x="502418" y="3426488"/>
            <a:ext cx="636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payez toujours vos leçons d’accordéon en fin de mois.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87689BE-749D-4C90-A2C2-4EFAED53752A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662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075FF1-65F7-422B-81AB-322F396185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68846" y="865762"/>
            <a:ext cx="507130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6A9D9C-7BB5-4FA8-AE6F-99851483D2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98411" y="591084"/>
            <a:ext cx="7646363" cy="465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Quand je rentrais de l’école avec mes six sœurs, dès qu’on pénétrait dans le bois, on sentait la fumée, et à l’odeur on savait ce qu’on allait manger. Mes sœurs se mettaient à saliver et à prononcer le nom des mets ou de la bestiole qui cuisait, mais quand elles salivaient sans rien dire et qu’elles se regardaient avec des yeux brillants, je savais.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Vous saviez quoi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Ce que maman cuisinait.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Zonzon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Et vous n’aimiez pas ça ?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Marie-Léonie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En tout cas, j’aimais pas l’odeur.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Mange ta main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Jean-Claude </a:t>
            </a:r>
            <a:r>
              <a:rPr kumimoji="0" lang="fr-FR" altLang="fr-F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Grumberg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5BF8E5-0096-4095-8434-A0C81D36BD3F}"/>
              </a:ext>
            </a:extLst>
          </p:cNvPr>
          <p:cNvSpPr txBox="1"/>
          <p:nvPr/>
        </p:nvSpPr>
        <p:spPr>
          <a:xfrm>
            <a:off x="632298" y="233464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Observons les terminaisons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B8F45F1-4341-43B7-8654-C84F8D89625C}"/>
              </a:ext>
            </a:extLst>
          </p:cNvPr>
          <p:cNvSpPr txBox="1"/>
          <p:nvPr/>
        </p:nvSpPr>
        <p:spPr>
          <a:xfrm>
            <a:off x="3171219" y="715144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rentrais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F6F8000-52CB-42D4-8831-AF036E2743F0}"/>
              </a:ext>
            </a:extLst>
          </p:cNvPr>
          <p:cNvSpPr txBox="1"/>
          <p:nvPr/>
        </p:nvSpPr>
        <p:spPr>
          <a:xfrm>
            <a:off x="1047346" y="118855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pénétrait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286F002-3B0B-4F57-984B-EB13B7480C77}"/>
              </a:ext>
            </a:extLst>
          </p:cNvPr>
          <p:cNvSpPr txBox="1"/>
          <p:nvPr/>
        </p:nvSpPr>
        <p:spPr>
          <a:xfrm>
            <a:off x="3810000" y="117882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B86BC3C-9387-4672-9FA9-77E03466B48A}"/>
              </a:ext>
            </a:extLst>
          </p:cNvPr>
          <p:cNvSpPr txBox="1"/>
          <p:nvPr/>
        </p:nvSpPr>
        <p:spPr>
          <a:xfrm>
            <a:off x="7263320" y="114964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3A93F88-55B9-45AE-B90B-F1961AA943E7}"/>
              </a:ext>
            </a:extLst>
          </p:cNvPr>
          <p:cNvSpPr txBox="1"/>
          <p:nvPr/>
        </p:nvSpPr>
        <p:spPr>
          <a:xfrm>
            <a:off x="1342418" y="163927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5A9AC3F-1893-4E2C-B1CE-28FB2E93FEED}"/>
              </a:ext>
            </a:extLst>
          </p:cNvPr>
          <p:cNvSpPr txBox="1"/>
          <p:nvPr/>
        </p:nvSpPr>
        <p:spPr>
          <a:xfrm>
            <a:off x="4027253" y="1629544"/>
            <a:ext cx="18968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se mettaient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747DD6E-BCF5-46B8-B1B3-DEA9D8ADF8C8}"/>
              </a:ext>
            </a:extLst>
          </p:cNvPr>
          <p:cNvSpPr txBox="1"/>
          <p:nvPr/>
        </p:nvSpPr>
        <p:spPr>
          <a:xfrm>
            <a:off x="4312596" y="208025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cuisait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4AD7C7B-F497-4951-999F-303E1069E02F}"/>
              </a:ext>
            </a:extLst>
          </p:cNvPr>
          <p:cNvSpPr txBox="1"/>
          <p:nvPr/>
        </p:nvSpPr>
        <p:spPr>
          <a:xfrm>
            <a:off x="6880698" y="207053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salivaient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EEAD069-585F-4B5E-B2F3-32AF8A56A8BB}"/>
              </a:ext>
            </a:extLst>
          </p:cNvPr>
          <p:cNvSpPr txBox="1"/>
          <p:nvPr/>
        </p:nvSpPr>
        <p:spPr>
          <a:xfrm>
            <a:off x="2928024" y="2553672"/>
            <a:ext cx="1770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regardaient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A18C26B-3319-47DC-8A3D-E20F306586D7}"/>
              </a:ext>
            </a:extLst>
          </p:cNvPr>
          <p:cNvSpPr txBox="1"/>
          <p:nvPr/>
        </p:nvSpPr>
        <p:spPr>
          <a:xfrm>
            <a:off x="7159558" y="2553672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836C8E3-7440-4E6D-A064-0A288CB11113}"/>
              </a:ext>
            </a:extLst>
          </p:cNvPr>
          <p:cNvSpPr txBox="1"/>
          <p:nvPr/>
        </p:nvSpPr>
        <p:spPr>
          <a:xfrm>
            <a:off x="1896894" y="3010871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saviez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C39DF08-45D4-4D51-8ECA-E989FE51E368}"/>
              </a:ext>
            </a:extLst>
          </p:cNvPr>
          <p:cNvSpPr txBox="1"/>
          <p:nvPr/>
        </p:nvSpPr>
        <p:spPr>
          <a:xfrm>
            <a:off x="3599234" y="3448616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cuisinait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EC6B135-B0FF-4B74-9CBA-5C499C090B3E}"/>
              </a:ext>
            </a:extLst>
          </p:cNvPr>
          <p:cNvSpPr txBox="1"/>
          <p:nvPr/>
        </p:nvSpPr>
        <p:spPr>
          <a:xfrm>
            <a:off x="2315183" y="3934999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aimiez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4563332-E857-4932-B235-245362A01401}"/>
              </a:ext>
            </a:extLst>
          </p:cNvPr>
          <p:cNvSpPr txBox="1"/>
          <p:nvPr/>
        </p:nvSpPr>
        <p:spPr>
          <a:xfrm>
            <a:off x="3346316" y="4382472"/>
            <a:ext cx="1225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aimais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86F9371-BC86-4C4C-B006-5050A25803C0}"/>
              </a:ext>
            </a:extLst>
          </p:cNvPr>
          <p:cNvSpPr txBox="1"/>
          <p:nvPr/>
        </p:nvSpPr>
        <p:spPr>
          <a:xfrm>
            <a:off x="8203187" y="2276272"/>
            <a:ext cx="1877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Je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Tu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Il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Nous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Vous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Elles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755DC68-1B20-4900-AECF-75EADE72504A}"/>
              </a:ext>
            </a:extLst>
          </p:cNvPr>
          <p:cNvSpPr txBox="1"/>
          <p:nvPr/>
        </p:nvSpPr>
        <p:spPr>
          <a:xfrm>
            <a:off x="8910536" y="225681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CF2ABFD-8995-4B01-92CA-4D717046AE1E}"/>
              </a:ext>
            </a:extLst>
          </p:cNvPr>
          <p:cNvSpPr txBox="1"/>
          <p:nvPr/>
        </p:nvSpPr>
        <p:spPr>
          <a:xfrm>
            <a:off x="8926748" y="27788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C9895E3-7234-4C15-A701-1AF01E3A5219}"/>
              </a:ext>
            </a:extLst>
          </p:cNvPr>
          <p:cNvSpPr txBox="1"/>
          <p:nvPr/>
        </p:nvSpPr>
        <p:spPr>
          <a:xfrm>
            <a:off x="8946204" y="34014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ait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051D6D3-72E5-4C49-92BA-F4953EA293AF}"/>
              </a:ext>
            </a:extLst>
          </p:cNvPr>
          <p:cNvSpPr txBox="1"/>
          <p:nvPr/>
        </p:nvSpPr>
        <p:spPr>
          <a:xfrm>
            <a:off x="8955931" y="391700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ions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BBAA533-96E6-40F4-A6FC-D4F933A23716}"/>
              </a:ext>
            </a:extLst>
          </p:cNvPr>
          <p:cNvSpPr txBox="1"/>
          <p:nvPr/>
        </p:nvSpPr>
        <p:spPr>
          <a:xfrm>
            <a:off x="8994843" y="444229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iez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855E34-2E06-4BA5-A4A0-9726205CCA0C}"/>
              </a:ext>
            </a:extLst>
          </p:cNvPr>
          <p:cNvSpPr txBox="1"/>
          <p:nvPr/>
        </p:nvSpPr>
        <p:spPr>
          <a:xfrm>
            <a:off x="8994842" y="498704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aient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2DD86B-443C-42B4-ABBF-30AAA394EAE5}"/>
              </a:ext>
            </a:extLst>
          </p:cNvPr>
          <p:cNvCxnSpPr>
            <a:cxnSpLocks/>
          </p:cNvCxnSpPr>
          <p:nvPr/>
        </p:nvCxnSpPr>
        <p:spPr>
          <a:xfrm>
            <a:off x="8146473" y="2130136"/>
            <a:ext cx="0" cy="338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195A1590-9776-4528-8542-1F63AAD56361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1513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1C5BF8E5-0096-4095-8434-A0C81D36BD3F}"/>
              </a:ext>
            </a:extLst>
          </p:cNvPr>
          <p:cNvSpPr txBox="1"/>
          <p:nvPr/>
        </p:nvSpPr>
        <p:spPr>
          <a:xfrm>
            <a:off x="632298" y="233464"/>
            <a:ext cx="2753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A quoi sert l’imparfait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86F9371-BC86-4C4C-B006-5050A25803C0}"/>
              </a:ext>
            </a:extLst>
          </p:cNvPr>
          <p:cNvSpPr txBox="1"/>
          <p:nvPr/>
        </p:nvSpPr>
        <p:spPr>
          <a:xfrm>
            <a:off x="8286314" y="2213926"/>
            <a:ext cx="1877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Je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Tu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Il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Nous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Vous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Elles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755DC68-1B20-4900-AECF-75EADE72504A}"/>
              </a:ext>
            </a:extLst>
          </p:cNvPr>
          <p:cNvSpPr txBox="1"/>
          <p:nvPr/>
        </p:nvSpPr>
        <p:spPr>
          <a:xfrm>
            <a:off x="8910536" y="225681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CF2ABFD-8995-4B01-92CA-4D717046AE1E}"/>
              </a:ext>
            </a:extLst>
          </p:cNvPr>
          <p:cNvSpPr txBox="1"/>
          <p:nvPr/>
        </p:nvSpPr>
        <p:spPr>
          <a:xfrm>
            <a:off x="8926748" y="27788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C9895E3-7234-4C15-A701-1AF01E3A5219}"/>
              </a:ext>
            </a:extLst>
          </p:cNvPr>
          <p:cNvSpPr txBox="1"/>
          <p:nvPr/>
        </p:nvSpPr>
        <p:spPr>
          <a:xfrm>
            <a:off x="8946204" y="34014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ait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051D6D3-72E5-4C49-92BA-F4953EA293AF}"/>
              </a:ext>
            </a:extLst>
          </p:cNvPr>
          <p:cNvSpPr txBox="1"/>
          <p:nvPr/>
        </p:nvSpPr>
        <p:spPr>
          <a:xfrm>
            <a:off x="8955931" y="391700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ions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BBAA533-96E6-40F4-A6FC-D4F933A23716}"/>
              </a:ext>
            </a:extLst>
          </p:cNvPr>
          <p:cNvSpPr txBox="1"/>
          <p:nvPr/>
        </p:nvSpPr>
        <p:spPr>
          <a:xfrm>
            <a:off x="8994843" y="444229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iez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855E34-2E06-4BA5-A4A0-9726205CCA0C}"/>
              </a:ext>
            </a:extLst>
          </p:cNvPr>
          <p:cNvSpPr txBox="1"/>
          <p:nvPr/>
        </p:nvSpPr>
        <p:spPr>
          <a:xfrm>
            <a:off x="8994842" y="498704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aient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451A95-0ED7-46D9-8131-BD36EAC9AEE1}"/>
              </a:ext>
            </a:extLst>
          </p:cNvPr>
          <p:cNvCxnSpPr>
            <a:cxnSpLocks/>
          </p:cNvCxnSpPr>
          <p:nvPr/>
        </p:nvCxnSpPr>
        <p:spPr>
          <a:xfrm>
            <a:off x="8146473" y="2026227"/>
            <a:ext cx="0" cy="3491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9F6DB875-7B5C-4EF5-AC19-D16BB9BE25F3}"/>
              </a:ext>
            </a:extLst>
          </p:cNvPr>
          <p:cNvSpPr txBox="1"/>
          <p:nvPr/>
        </p:nvSpPr>
        <p:spPr>
          <a:xfrm>
            <a:off x="644236" y="706582"/>
            <a:ext cx="79217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latin typeface="Calibri   "/>
              </a:rPr>
              <a:t>L’imparfait est un temps simple. C’est un temps du passé.</a:t>
            </a:r>
          </a:p>
          <a:p>
            <a:r>
              <a:rPr lang="fr-FR" sz="2500" dirty="0">
                <a:latin typeface="Calibri   "/>
              </a:rPr>
              <a:t>Il sert à raconter des histoires ou des événements du passé.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D4D5FAD-FAED-4502-9D02-7EB5E10ACAA7}"/>
              </a:ext>
            </a:extLst>
          </p:cNvPr>
          <p:cNvSpPr txBox="1"/>
          <p:nvPr/>
        </p:nvSpPr>
        <p:spPr>
          <a:xfrm>
            <a:off x="945573" y="2348346"/>
            <a:ext cx="66223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00FF"/>
                </a:highlight>
              </a:rPr>
              <a:t>Autrefois</a:t>
            </a:r>
            <a:r>
              <a:rPr lang="fr-FR" dirty="0"/>
              <a:t>, le Petit Chaperon Rouge </a:t>
            </a:r>
            <a:r>
              <a:rPr lang="fr-FR" dirty="0">
                <a:highlight>
                  <a:srgbClr val="FFFF00"/>
                </a:highlight>
              </a:rPr>
              <a:t>se promenait </a:t>
            </a:r>
            <a:r>
              <a:rPr lang="fr-FR" dirty="0"/>
              <a:t>dans les bois.</a:t>
            </a:r>
          </a:p>
          <a:p>
            <a:endParaRPr lang="fr-FR" dirty="0"/>
          </a:p>
          <a:p>
            <a:r>
              <a:rPr lang="fr-FR" dirty="0"/>
              <a:t>Il </a:t>
            </a:r>
            <a:r>
              <a:rPr lang="fr-FR" dirty="0">
                <a:highlight>
                  <a:srgbClr val="FFFF00"/>
                </a:highlight>
              </a:rPr>
              <a:t>était</a:t>
            </a:r>
            <a:r>
              <a:rPr lang="fr-FR" dirty="0"/>
              <a:t> une fois, un chat qui </a:t>
            </a:r>
            <a:r>
              <a:rPr lang="fr-FR" dirty="0">
                <a:highlight>
                  <a:srgbClr val="FFFF00"/>
                </a:highlight>
              </a:rPr>
              <a:t>se prenait </a:t>
            </a:r>
            <a:r>
              <a:rPr lang="fr-FR" dirty="0"/>
              <a:t>pour un prince.</a:t>
            </a:r>
          </a:p>
          <a:p>
            <a:endParaRPr lang="fr-FR" dirty="0"/>
          </a:p>
          <a:p>
            <a:r>
              <a:rPr lang="fr-FR" dirty="0">
                <a:highlight>
                  <a:srgbClr val="FF00FF"/>
                </a:highlight>
              </a:rPr>
              <a:t>Jadis</a:t>
            </a:r>
            <a:r>
              <a:rPr lang="fr-FR" dirty="0"/>
              <a:t>, les femmes </a:t>
            </a:r>
            <a:r>
              <a:rPr lang="fr-FR" dirty="0">
                <a:highlight>
                  <a:srgbClr val="FFFF00"/>
                </a:highlight>
              </a:rPr>
              <a:t>lavaient</a:t>
            </a:r>
            <a:r>
              <a:rPr lang="fr-FR" dirty="0"/>
              <a:t> le linge au lavoir.</a:t>
            </a:r>
          </a:p>
          <a:p>
            <a:endParaRPr lang="fr-FR" dirty="0"/>
          </a:p>
          <a:p>
            <a:r>
              <a:rPr lang="fr-FR" dirty="0">
                <a:highlight>
                  <a:srgbClr val="FF00FF"/>
                </a:highlight>
              </a:rPr>
              <a:t>Avant les progrès techniques</a:t>
            </a:r>
            <a:r>
              <a:rPr lang="fr-FR" dirty="0"/>
              <a:t>, les trains n’</a:t>
            </a:r>
            <a:r>
              <a:rPr lang="fr-FR" dirty="0">
                <a:highlight>
                  <a:srgbClr val="FFFF00"/>
                </a:highlight>
              </a:rPr>
              <a:t>existaient</a:t>
            </a:r>
            <a:r>
              <a:rPr lang="fr-FR" dirty="0"/>
              <a:t> pas.</a:t>
            </a:r>
          </a:p>
          <a:p>
            <a:endParaRPr lang="fr-FR" dirty="0"/>
          </a:p>
          <a:p>
            <a:r>
              <a:rPr lang="fr-FR" dirty="0"/>
              <a:t>Le chat </a:t>
            </a:r>
            <a:r>
              <a:rPr lang="fr-FR" dirty="0">
                <a:highlight>
                  <a:srgbClr val="FFFF00"/>
                </a:highlight>
              </a:rPr>
              <a:t>était</a:t>
            </a:r>
            <a:r>
              <a:rPr lang="fr-FR" dirty="0"/>
              <a:t> noir. Il </a:t>
            </a:r>
            <a:r>
              <a:rPr lang="fr-FR" dirty="0">
                <a:highlight>
                  <a:srgbClr val="FFFF00"/>
                </a:highlight>
              </a:rPr>
              <a:t>avait </a:t>
            </a:r>
            <a:r>
              <a:rPr lang="fr-FR" dirty="0"/>
              <a:t>des yeux verts perçants.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B1FB6B3-9801-4E3A-973A-BA4A6ADC5B23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9967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extShape 1"/>
          <p:cNvSpPr txBox="1"/>
          <p:nvPr/>
        </p:nvSpPr>
        <p:spPr>
          <a:xfrm>
            <a:off x="504000" y="131040"/>
            <a:ext cx="9071640" cy="13676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1. Transpose les verbes soulignés à l’imparfait.</a:t>
            </a:r>
            <a:br>
              <a:rPr dirty="0"/>
            </a:b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2. Pour t’aider, tu peux dire dans ta tête </a:t>
            </a:r>
            <a:r>
              <a:rPr lang="fr-FR" sz="3200" b="0" i="1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« Autrefois»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97" name="TextShape 2"/>
          <p:cNvSpPr txBox="1"/>
          <p:nvPr/>
        </p:nvSpPr>
        <p:spPr>
          <a:xfrm>
            <a:off x="648000" y="1512000"/>
            <a:ext cx="9071640" cy="169740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J’</a:t>
            </a:r>
            <a:r>
              <a:rPr lang="fr-FR" sz="3200" b="1" u="sng" strike="noStrike" spc="-1">
                <a:solidFill>
                  <a:srgbClr val="BF0041"/>
                </a:solidFill>
                <a:uFillTx/>
                <a:latin typeface="Arial"/>
                <a:ea typeface="Microsoft YaHei"/>
              </a:rPr>
              <a:t>aime</a:t>
            </a:r>
            <a:r>
              <a:rPr lang="fr-FR" sz="32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 jouer au football avec mes amis.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498" name="CustomShape 3"/>
          <p:cNvSpPr/>
          <p:nvPr/>
        </p:nvSpPr>
        <p:spPr>
          <a:xfrm>
            <a:off x="2304000" y="2592000"/>
            <a:ext cx="360" cy="719640"/>
          </a:xfrm>
          <a:custGeom>
            <a:avLst/>
            <a:gdLst/>
            <a:ahLst/>
            <a:cxnLst/>
            <a:rect l="l" t="t" r="r" b="b"/>
            <a:pathLst>
              <a:path h="719640">
                <a:moveTo>
                  <a:pt x="0" y="0"/>
                </a:moveTo>
                <a:lnTo>
                  <a:pt x="0" y="71964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9" name="TextShape 4"/>
          <p:cNvSpPr txBox="1"/>
          <p:nvPr/>
        </p:nvSpPr>
        <p:spPr>
          <a:xfrm>
            <a:off x="576000" y="3324600"/>
            <a:ext cx="8928000" cy="107576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i="1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(Autrefois)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J’</a:t>
            </a:r>
            <a:r>
              <a:rPr lang="fr-FR" sz="3200" b="1" u="sng" strike="noStrike" spc="-1" dirty="0">
                <a:solidFill>
                  <a:srgbClr val="BF0041"/>
                </a:solidFill>
                <a:uFillTx/>
                <a:latin typeface="Arial"/>
                <a:ea typeface="Microsoft YaHei"/>
              </a:rPr>
              <a:t>aimais</a:t>
            </a: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jouer au football avec mes amis.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286F643-2289-491A-832D-A2E8DFD68F79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Shape 1"/>
          <p:cNvSpPr txBox="1"/>
          <p:nvPr/>
        </p:nvSpPr>
        <p:spPr>
          <a:xfrm>
            <a:off x="475309" y="381120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Les femmes </a:t>
            </a:r>
            <a:r>
              <a:rPr lang="fr-FR" sz="3200" b="0" u="sng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lavent</a:t>
            </a:r>
            <a:r>
              <a:rPr lang="fr-FR" sz="32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le linge au lavoir.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1" name="TextShape 2"/>
          <p:cNvSpPr txBox="1"/>
          <p:nvPr/>
        </p:nvSpPr>
        <p:spPr>
          <a:xfrm>
            <a:off x="504492" y="212318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Ce chat </a:t>
            </a:r>
            <a:r>
              <a:rPr lang="fr-FR" sz="3200" b="0" u="sng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a</a:t>
            </a:r>
            <a:r>
              <a:rPr lang="fr-FR" sz="32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 un très beau pelage.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2" name="TextShape 3"/>
          <p:cNvSpPr txBox="1"/>
          <p:nvPr/>
        </p:nvSpPr>
        <p:spPr>
          <a:xfrm>
            <a:off x="480940" y="366401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La princesse patiente dans la tour.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3999" y="4752000"/>
            <a:ext cx="2371013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55014" y="4752000"/>
            <a:ext cx="364985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9FF92EB-0607-4F27-86A8-A2F1DECD878D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943350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Shape 1"/>
          <p:cNvSpPr txBox="1"/>
          <p:nvPr/>
        </p:nvSpPr>
        <p:spPr>
          <a:xfrm>
            <a:off x="475309" y="381120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Les femmes lavent le linge au lavoir.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01" name="TextShape 2"/>
          <p:cNvSpPr txBox="1"/>
          <p:nvPr/>
        </p:nvSpPr>
        <p:spPr>
          <a:xfrm>
            <a:off x="504492" y="212318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Ce chat a un très beau pelage.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2" name="TextShape 3"/>
          <p:cNvSpPr txBox="1"/>
          <p:nvPr/>
        </p:nvSpPr>
        <p:spPr>
          <a:xfrm>
            <a:off x="480940" y="3664013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B2B2B2"/>
                </a:solidFill>
                <a:latin typeface="Arial"/>
                <a:ea typeface="Microsoft YaHei"/>
              </a:rPr>
              <a:t>La princesse patiente dans la tour.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3999" y="4752000"/>
            <a:ext cx="2371013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55014" y="4752000"/>
            <a:ext cx="364985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2665C33-4EA0-4117-82F8-F69C433EA3F6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021777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TextShape 2"/>
          <p:cNvSpPr txBox="1"/>
          <p:nvPr/>
        </p:nvSpPr>
        <p:spPr>
          <a:xfrm>
            <a:off x="543403" y="333294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Ce chat a un très beau pelage.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502" name="TextShape 3"/>
          <p:cNvSpPr txBox="1"/>
          <p:nvPr/>
        </p:nvSpPr>
        <p:spPr>
          <a:xfrm>
            <a:off x="549033" y="1796302"/>
            <a:ext cx="907164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latin typeface="Arial"/>
                <a:ea typeface="Microsoft YaHei"/>
              </a:rPr>
              <a:t>La princesse patiente dans la tour.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6984000" y="4752000"/>
            <a:ext cx="2736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4" name="CustomShape 5"/>
          <p:cNvSpPr/>
          <p:nvPr/>
        </p:nvSpPr>
        <p:spPr>
          <a:xfrm>
            <a:off x="6983999" y="4752000"/>
            <a:ext cx="2371013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A9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0F02D-0B0A-4090-9A4A-120C0DAE9C34}"/>
              </a:ext>
            </a:extLst>
          </p:cNvPr>
          <p:cNvSpPr/>
          <p:nvPr/>
        </p:nvSpPr>
        <p:spPr>
          <a:xfrm>
            <a:off x="9355014" y="4752000"/>
            <a:ext cx="364985" cy="36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D6705933-429C-46E4-9DDA-6DCE338AE254}"/>
              </a:ext>
            </a:extLst>
          </p:cNvPr>
          <p:cNvSpPr txBox="1"/>
          <p:nvPr/>
        </p:nvSpPr>
        <p:spPr>
          <a:xfrm>
            <a:off x="258058" y="3296988"/>
            <a:ext cx="9683610" cy="946440"/>
          </a:xfrm>
          <a:prstGeom prst="rect">
            <a:avLst/>
          </a:prstGeom>
          <a:noFill/>
          <a:ln w="25560">
            <a:noFill/>
          </a:ln>
        </p:spPr>
        <p:txBody>
          <a:bodyPr lIns="0" tIns="0" rIns="0" bIns="0"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chemeClr val="bg1">
                    <a:lumMod val="65000"/>
                  </a:schemeClr>
                </a:solidFill>
                <a:latin typeface="Arial"/>
                <a:ea typeface="Microsoft YaHei"/>
              </a:rPr>
              <a:t>La princesse en a assez d’attendre cet idiot de prince.</a:t>
            </a:r>
            <a:endParaRPr lang="en-US" sz="3200" b="0" strike="noStrike" spc="-1" dirty="0">
              <a:solidFill>
                <a:schemeClr val="bg1">
                  <a:lumMod val="65000"/>
                </a:schemeClr>
              </a:solidFill>
              <a:latin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E2DC3F8-C560-4E32-B4B5-113007CD9EF9}"/>
              </a:ext>
            </a:extLst>
          </p:cNvPr>
          <p:cNvSpPr txBox="1"/>
          <p:nvPr/>
        </p:nvSpPr>
        <p:spPr>
          <a:xfrm>
            <a:off x="8531157" y="5320673"/>
            <a:ext cx="135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65361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2801</Words>
  <Application>Microsoft Office PowerPoint</Application>
  <PresentationFormat>Personnalisé</PresentationFormat>
  <Paragraphs>311</Paragraphs>
  <Slides>39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39</vt:i4>
      </vt:variant>
    </vt:vector>
  </HeadingPairs>
  <TitlesOfParts>
    <vt:vector size="59" baseType="lpstr">
      <vt:lpstr>Arial</vt:lpstr>
      <vt:lpstr>Calibri</vt:lpstr>
      <vt:lpstr>Calibri   </vt:lpstr>
      <vt:lpstr>Comic Sans MS</vt:lpstr>
      <vt:lpstr>Curlz MT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L’IMPARFAIT DE L’INDICATIF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L’IMPARFAIT DE L’INDICATIF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Transpose les verbes soulignés à l’imparfait. 2. Pour t’aider, tu peux dire dans ta tête « Quand j’étais enfant »</dc:title>
  <dc:subject/>
  <dc:creator>candice</dc:creator>
  <dc:description/>
  <cp:lastModifiedBy>Can dice</cp:lastModifiedBy>
  <cp:revision>35</cp:revision>
  <dcterms:created xsi:type="dcterms:W3CDTF">2018-09-13T09:22:03Z</dcterms:created>
  <dcterms:modified xsi:type="dcterms:W3CDTF">2020-10-29T10:39:57Z</dcterms:modified>
  <dc:language>en-US</dc:language>
</cp:coreProperties>
</file>