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7" d="100"/>
          <a:sy n="87" d="100"/>
        </p:scale>
        <p:origin x="6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2B9A6B-1F83-419D-AF1A-FFEC3005ADF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4DC906A-C18D-4783-9347-CE42CDEF0F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9A918DFD-5F8F-4F27-9646-12D91311E1A0}"/>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5" name="Espace réservé du pied de page 4">
            <a:extLst>
              <a:ext uri="{FF2B5EF4-FFF2-40B4-BE49-F238E27FC236}">
                <a16:creationId xmlns:a16="http://schemas.microsoft.com/office/drawing/2014/main" id="{5D012DA4-052C-476A-AD5E-1378B6D8F9B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04AFEFB-AF08-4005-AE42-62AFCDC2E575}"/>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498582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871E35-55E2-4928-9B7F-84F7154B23E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699CCC3-DB9B-48AE-B854-A590679AE53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6D66DDC-C7A2-4F0D-B76A-D754BAF99B70}"/>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5" name="Espace réservé du pied de page 4">
            <a:extLst>
              <a:ext uri="{FF2B5EF4-FFF2-40B4-BE49-F238E27FC236}">
                <a16:creationId xmlns:a16="http://schemas.microsoft.com/office/drawing/2014/main" id="{38F497AC-F31A-475D-8A55-DC5C9EFFED3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3F17631-BA8A-4ADC-A77C-09522400387D}"/>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358481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15D749F-0532-4BAD-9ED3-D951AD89B16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D9CD3E6-EDB3-438B-BFA6-2A945765D63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03798C6-1740-4D18-BA57-099DBEA77DDE}"/>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5" name="Espace réservé du pied de page 4">
            <a:extLst>
              <a:ext uri="{FF2B5EF4-FFF2-40B4-BE49-F238E27FC236}">
                <a16:creationId xmlns:a16="http://schemas.microsoft.com/office/drawing/2014/main" id="{FBAF255B-80DB-4F43-9933-9C1997AB4B6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D763C4B-464B-4017-AFC5-0B96E4FD2E5F}"/>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2725340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B649A7-C937-4901-A47E-7C6972FEED5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76717D2-8AB5-41E0-A463-4DB341E2ECF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DE88C3C-0C1D-4488-ABE7-106F0D11575A}"/>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5" name="Espace réservé du pied de page 4">
            <a:extLst>
              <a:ext uri="{FF2B5EF4-FFF2-40B4-BE49-F238E27FC236}">
                <a16:creationId xmlns:a16="http://schemas.microsoft.com/office/drawing/2014/main" id="{B72471F2-A5F2-4CA5-A17C-72113F0035E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CACE9DF-3ADE-44CA-82E8-C1B4E8BC15AF}"/>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2255939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03AC91-34E5-4B5E-B83D-3B71364787C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F9F95AE-F760-4ADC-BBDC-92F9B2D2A8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C5F7461-9234-43BB-85CB-24B9C0675F5D}"/>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5" name="Espace réservé du pied de page 4">
            <a:extLst>
              <a:ext uri="{FF2B5EF4-FFF2-40B4-BE49-F238E27FC236}">
                <a16:creationId xmlns:a16="http://schemas.microsoft.com/office/drawing/2014/main" id="{7DA91790-BDCB-42FF-94AA-D704779A53C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C47E94C-BE6B-4835-8B20-ECE233DD76E1}"/>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433736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D1C0F2-E7E9-40F7-955C-C752AD20606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5D2342D4-BCA9-49FB-9BC1-A52ACE413B2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7A76FD9B-24C2-4E4B-ABE0-0556FDC17F3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E77EE42-3D0C-47A9-A842-B79FDE6A0B96}"/>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6" name="Espace réservé du pied de page 5">
            <a:extLst>
              <a:ext uri="{FF2B5EF4-FFF2-40B4-BE49-F238E27FC236}">
                <a16:creationId xmlns:a16="http://schemas.microsoft.com/office/drawing/2014/main" id="{B39E8B0B-1874-4E26-B69C-92F67A04529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69D8C60C-3C26-4BEE-B9AD-2990D0ED195A}"/>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2030026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B0E198-8429-414E-8446-9959F0AF5E1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5426E54-5B4D-4EDA-9B04-E43ECAAB0A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8B7F2E8-82B6-4E6B-AF6E-6146221BDF6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2F7B7784-F8E0-450B-B3E5-EC72091C85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FB604CFB-76AE-4841-8030-6FBC6985C46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DE846FD1-AEAB-4593-A27A-ED331CD622C0}"/>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8" name="Espace réservé du pied de page 7">
            <a:extLst>
              <a:ext uri="{FF2B5EF4-FFF2-40B4-BE49-F238E27FC236}">
                <a16:creationId xmlns:a16="http://schemas.microsoft.com/office/drawing/2014/main" id="{DFDFB2B3-5DDF-40DB-8A15-55C51700C263}"/>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42CC9CF1-7B1F-403E-B8D1-AFEC476642A9}"/>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442085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E1B30D6-C1D6-47BA-B73C-A57FCFE1D882}"/>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BBABF5E8-D762-4FD8-B313-C72CC2F86AC1}"/>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4" name="Espace réservé du pied de page 3">
            <a:extLst>
              <a:ext uri="{FF2B5EF4-FFF2-40B4-BE49-F238E27FC236}">
                <a16:creationId xmlns:a16="http://schemas.microsoft.com/office/drawing/2014/main" id="{8C1BD046-769D-4612-B31A-5B841A6754F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69820EFA-A362-4900-A090-1BA3BBEFB8D3}"/>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1367517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A4D2B89-5BB6-436A-8435-BE46100A71BB}"/>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3" name="Espace réservé du pied de page 2">
            <a:extLst>
              <a:ext uri="{FF2B5EF4-FFF2-40B4-BE49-F238E27FC236}">
                <a16:creationId xmlns:a16="http://schemas.microsoft.com/office/drawing/2014/main" id="{9260CE80-09B1-4681-BD91-2FAC492027D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AEBBA93F-1505-4780-881A-CF913651F605}"/>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3232673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FBA78C-9304-4767-9EA9-CA0E2FC8009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B08218C-5015-4A55-BA75-37BE678F05F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69BB6810-3723-4BB5-84B6-08A831CAE4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4FB887B-B448-4F84-9979-6419C9DCC249}"/>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6" name="Espace réservé du pied de page 5">
            <a:extLst>
              <a:ext uri="{FF2B5EF4-FFF2-40B4-BE49-F238E27FC236}">
                <a16:creationId xmlns:a16="http://schemas.microsoft.com/office/drawing/2014/main" id="{946B8278-96D6-4D50-B386-844D0B7FA20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231FC6B-A3E1-4B0B-9D88-66258102C0CB}"/>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264627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67417D-20D9-49A0-9194-3B899DDD31A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B75AADCC-119F-4B24-AF9E-DB7170E0B5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87D60164-8221-4C9A-9CDA-C91F2EC4B4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A359F5E-C8AD-4E97-9038-C846A290A02E}"/>
              </a:ext>
            </a:extLst>
          </p:cNvPr>
          <p:cNvSpPr>
            <a:spLocks noGrp="1"/>
          </p:cNvSpPr>
          <p:nvPr>
            <p:ph type="dt" sz="half" idx="10"/>
          </p:nvPr>
        </p:nvSpPr>
        <p:spPr/>
        <p:txBody>
          <a:bodyPr/>
          <a:lstStyle/>
          <a:p>
            <a:fld id="{73217B5C-D41F-4ED4-A309-434D041CADFB}" type="datetimeFigureOut">
              <a:rPr lang="fr-FR" smtClean="0"/>
              <a:t>25/08/2020</a:t>
            </a:fld>
            <a:endParaRPr lang="fr-FR"/>
          </a:p>
        </p:txBody>
      </p:sp>
      <p:sp>
        <p:nvSpPr>
          <p:cNvPr id="6" name="Espace réservé du pied de page 5">
            <a:extLst>
              <a:ext uri="{FF2B5EF4-FFF2-40B4-BE49-F238E27FC236}">
                <a16:creationId xmlns:a16="http://schemas.microsoft.com/office/drawing/2014/main" id="{327E5086-D57B-4DC1-8246-C4772A0F729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246C951-B78E-4891-87AF-17CF258EDB63}"/>
              </a:ext>
            </a:extLst>
          </p:cNvPr>
          <p:cNvSpPr>
            <a:spLocks noGrp="1"/>
          </p:cNvSpPr>
          <p:nvPr>
            <p:ph type="sldNum" sz="quarter" idx="12"/>
          </p:nvPr>
        </p:nvSpPr>
        <p:spPr/>
        <p:txBody>
          <a:bodyPr/>
          <a:lstStyle/>
          <a:p>
            <a:fld id="{29A735D3-D17F-45FA-9B45-7061586D1F19}" type="slidenum">
              <a:rPr lang="fr-FR" smtClean="0"/>
              <a:t>‹N°›</a:t>
            </a:fld>
            <a:endParaRPr lang="fr-FR"/>
          </a:p>
        </p:txBody>
      </p:sp>
    </p:spTree>
    <p:extLst>
      <p:ext uri="{BB962C8B-B14F-4D97-AF65-F5344CB8AC3E}">
        <p14:creationId xmlns:p14="http://schemas.microsoft.com/office/powerpoint/2010/main" val="56112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046F9A1-E394-49B2-9AAD-C7524FB53B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A640806-E79B-422C-A344-3E0BE78C8D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80F66DF-2827-4628-8A20-D01F261C46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217B5C-D41F-4ED4-A309-434D041CADFB}" type="datetimeFigureOut">
              <a:rPr lang="fr-FR" smtClean="0"/>
              <a:t>25/08/2020</a:t>
            </a:fld>
            <a:endParaRPr lang="fr-FR"/>
          </a:p>
        </p:txBody>
      </p:sp>
      <p:sp>
        <p:nvSpPr>
          <p:cNvPr id="5" name="Espace réservé du pied de page 4">
            <a:extLst>
              <a:ext uri="{FF2B5EF4-FFF2-40B4-BE49-F238E27FC236}">
                <a16:creationId xmlns:a16="http://schemas.microsoft.com/office/drawing/2014/main" id="{CBB5C8C6-DA7B-43C5-BD18-59E80BB2552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B88A6FE-48EC-4A37-8874-D4EE1485ED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735D3-D17F-45FA-9B45-7061586D1F19}" type="slidenum">
              <a:rPr lang="fr-FR" smtClean="0"/>
              <a:t>‹N°›</a:t>
            </a:fld>
            <a:endParaRPr lang="fr-FR"/>
          </a:p>
        </p:txBody>
      </p:sp>
    </p:spTree>
    <p:extLst>
      <p:ext uri="{BB962C8B-B14F-4D97-AF65-F5344CB8AC3E}">
        <p14:creationId xmlns:p14="http://schemas.microsoft.com/office/powerpoint/2010/main" val="2138638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3673D3-A40E-4404-9645-39C24EC2E6E7}"/>
              </a:ext>
            </a:extLst>
          </p:cNvPr>
          <p:cNvSpPr>
            <a:spLocks noGrp="1"/>
          </p:cNvSpPr>
          <p:nvPr>
            <p:ph type="ctrTitle"/>
          </p:nvPr>
        </p:nvSpPr>
        <p:spPr>
          <a:xfrm>
            <a:off x="1579084" y="1430836"/>
            <a:ext cx="9144000" cy="2387600"/>
          </a:xfrm>
        </p:spPr>
        <p:txBody>
          <a:bodyPr>
            <a:normAutofit fontScale="90000"/>
          </a:bodyPr>
          <a:lstStyle/>
          <a:p>
            <a:r>
              <a:rPr lang="fr-FR" dirty="0">
                <a:solidFill>
                  <a:srgbClr val="FF0066"/>
                </a:solidFill>
              </a:rPr>
              <a:t>CONJ. 2: TEMPS SIMPLES /</a:t>
            </a:r>
            <a:br>
              <a:rPr lang="fr-FR" dirty="0">
                <a:solidFill>
                  <a:srgbClr val="FF0066"/>
                </a:solidFill>
              </a:rPr>
            </a:br>
            <a:br>
              <a:rPr lang="fr-FR" dirty="0">
                <a:solidFill>
                  <a:srgbClr val="FF0066"/>
                </a:solidFill>
              </a:rPr>
            </a:br>
            <a:r>
              <a:rPr lang="fr-FR" dirty="0">
                <a:solidFill>
                  <a:srgbClr val="FF0066"/>
                </a:solidFill>
              </a:rPr>
              <a:t> TEMPS COMPOSES</a:t>
            </a:r>
          </a:p>
        </p:txBody>
      </p:sp>
      <p:sp>
        <p:nvSpPr>
          <p:cNvPr id="3" name="ZoneTexte 2">
            <a:extLst>
              <a:ext uri="{FF2B5EF4-FFF2-40B4-BE49-F238E27FC236}">
                <a16:creationId xmlns:a16="http://schemas.microsoft.com/office/drawing/2014/main" id="{A1860F11-6C0A-48B7-A5BF-CB4C5866870B}"/>
              </a:ext>
            </a:extLst>
          </p:cNvPr>
          <p:cNvSpPr txBox="1"/>
          <p:nvPr/>
        </p:nvSpPr>
        <p:spPr>
          <a:xfrm>
            <a:off x="10179585" y="6400801"/>
            <a:ext cx="1548052" cy="307777"/>
          </a:xfrm>
          <a:prstGeom prst="rect">
            <a:avLst/>
          </a:prstGeom>
          <a:noFill/>
        </p:spPr>
        <p:txBody>
          <a:bodyPr wrap="non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2003020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BA3390-DA6E-4964-8B22-0A8CC72EACBA}"/>
              </a:ext>
            </a:extLst>
          </p:cNvPr>
          <p:cNvSpPr>
            <a:spLocks noGrp="1"/>
          </p:cNvSpPr>
          <p:nvPr>
            <p:ph type="title"/>
          </p:nvPr>
        </p:nvSpPr>
        <p:spPr>
          <a:xfrm>
            <a:off x="761081" y="2434728"/>
            <a:ext cx="10515600" cy="2076279"/>
          </a:xfrm>
        </p:spPr>
        <p:txBody>
          <a:bodyPr>
            <a:normAutofit fontScale="90000"/>
          </a:bodyPr>
          <a:lstStyle/>
          <a:p>
            <a:pPr>
              <a:lnSpc>
                <a:spcPct val="150000"/>
              </a:lnSpc>
            </a:pPr>
            <a:r>
              <a:rPr lang="fr-FR" sz="1800" b="1" dirty="0">
                <a:latin typeface="Comic Sans MS" panose="030F0702030302020204" pitchFamily="66" charset="0"/>
              </a:rPr>
              <a:t>a) Lire le texte</a:t>
            </a:r>
            <a:br>
              <a:rPr lang="fr-FR" sz="1800" b="1" dirty="0">
                <a:latin typeface="Comic Sans MS" panose="030F0702030302020204" pitchFamily="66" charset="0"/>
              </a:rPr>
            </a:br>
            <a:r>
              <a:rPr lang="fr-FR" sz="1800" b="1" dirty="0">
                <a:latin typeface="Comic Sans MS" panose="030F0702030302020204" pitchFamily="66" charset="0"/>
              </a:rPr>
              <a:t>b) Ensemble, résumer le texte</a:t>
            </a:r>
            <a:br>
              <a:rPr lang="fr-FR" sz="1800" b="1" dirty="0">
                <a:latin typeface="Comic Sans MS" panose="030F0702030302020204" pitchFamily="66" charset="0"/>
              </a:rPr>
            </a:br>
            <a:r>
              <a:rPr lang="fr-FR" sz="1800" b="1" dirty="0">
                <a:latin typeface="Comic Sans MS" panose="030F0702030302020204" pitchFamily="66" charset="0"/>
              </a:rPr>
              <a:t>c) Seuls, souligner les verbes conjugués</a:t>
            </a:r>
            <a:br>
              <a:rPr lang="fr-FR" sz="1800" b="1" dirty="0">
                <a:latin typeface="Comic Sans MS" panose="030F0702030302020204" pitchFamily="66" charset="0"/>
              </a:rPr>
            </a:br>
            <a:r>
              <a:rPr lang="fr-FR" sz="1800" b="1" dirty="0">
                <a:latin typeface="Comic Sans MS" panose="030F0702030302020204" pitchFamily="66" charset="0"/>
              </a:rPr>
              <a:t>d) Par 2, vérifier les verbes conjugués et classer les verbes en 2 colonnes:</a:t>
            </a:r>
            <a:br>
              <a:rPr lang="fr-FR" sz="1800" dirty="0">
                <a:latin typeface="Comic Sans MS" panose="030F0702030302020204" pitchFamily="66" charset="0"/>
              </a:rPr>
            </a:br>
            <a:br>
              <a:rPr lang="fr-FR" sz="1800" dirty="0">
                <a:latin typeface="Comic Sans MS" panose="030F0702030302020204" pitchFamily="66" charset="0"/>
              </a:rPr>
            </a:br>
            <a:br>
              <a:rPr lang="fr-FR" sz="1800" dirty="0">
                <a:latin typeface="Comic Sans MS" panose="030F0702030302020204" pitchFamily="66" charset="0"/>
              </a:rPr>
            </a:br>
            <a:br>
              <a:rPr lang="fr-FR" sz="1800" dirty="0">
                <a:latin typeface="Comic Sans MS" panose="030F0702030302020204" pitchFamily="66" charset="0"/>
              </a:rPr>
            </a:br>
            <a:br>
              <a:rPr lang="fr-FR" sz="1800" dirty="0">
                <a:latin typeface="Comic Sans MS" panose="030F0702030302020204" pitchFamily="66" charset="0"/>
              </a:rPr>
            </a:br>
            <a:br>
              <a:rPr lang="fr-FR" sz="1800" dirty="0">
                <a:latin typeface="Comic Sans MS" panose="030F0702030302020204" pitchFamily="66" charset="0"/>
              </a:rPr>
            </a:br>
            <a:br>
              <a:rPr lang="fr-FR" sz="1800" dirty="0">
                <a:latin typeface="Comic Sans MS" panose="030F0702030302020204" pitchFamily="66" charset="0"/>
              </a:rPr>
            </a:br>
            <a:br>
              <a:rPr lang="fr-FR" sz="1800" dirty="0">
                <a:latin typeface="Comic Sans MS" panose="030F0702030302020204" pitchFamily="66" charset="0"/>
              </a:rPr>
            </a:br>
            <a:r>
              <a:rPr lang="fr-FR" sz="2000" dirty="0">
                <a:latin typeface="Comic Sans MS" panose="030F0702030302020204" pitchFamily="66" charset="0"/>
              </a:rPr>
              <a:t>« Cette semaine, tous les enfants s'amusent dans la neige qui est tombée toute la nuit. Ils font de fantastiques parties de boules de neige dès qu'ils ont obtenu de leur maître l'autorisation d'aller dans le pré. Maintenant que la neige a fondu et le gigantesque bonhomme avec, ils guettent, le regard un peu triste, l'arrivée des prochains flocons dans un ciel tout gris. Mais nous, dans moins d'un mois, nous profiterons à nouveau de la neige et du ski puisque nous serons arrivés à </a:t>
            </a:r>
            <a:r>
              <a:rPr lang="fr-FR" sz="2000" dirty="0" err="1">
                <a:latin typeface="Comic Sans MS" panose="030F0702030302020204" pitchFamily="66" charset="0"/>
              </a:rPr>
              <a:t>Rancurel</a:t>
            </a:r>
            <a:r>
              <a:rPr lang="fr-FR" sz="2000" dirty="0">
                <a:latin typeface="Comic Sans MS" panose="030F0702030302020204" pitchFamily="66" charset="0"/>
              </a:rPr>
              <a:t>. » </a:t>
            </a:r>
            <a:br>
              <a:rPr lang="fr-FR" sz="1800" dirty="0">
                <a:latin typeface="Comic Sans MS" panose="030F0702030302020204" pitchFamily="66" charset="0"/>
              </a:rPr>
            </a:br>
            <a:endParaRPr lang="fr-FR" sz="1800" dirty="0">
              <a:latin typeface="Comic Sans MS" panose="030F0702030302020204" pitchFamily="66" charset="0"/>
            </a:endParaRPr>
          </a:p>
        </p:txBody>
      </p:sp>
      <p:graphicFrame>
        <p:nvGraphicFramePr>
          <p:cNvPr id="4" name="Tableau 4">
            <a:extLst>
              <a:ext uri="{FF2B5EF4-FFF2-40B4-BE49-F238E27FC236}">
                <a16:creationId xmlns:a16="http://schemas.microsoft.com/office/drawing/2014/main" id="{784EEC38-320A-4CAA-8FCB-A5C897D27451}"/>
              </a:ext>
            </a:extLst>
          </p:cNvPr>
          <p:cNvGraphicFramePr>
            <a:graphicFrameLocks noGrp="1"/>
          </p:cNvGraphicFramePr>
          <p:nvPr>
            <p:extLst>
              <p:ext uri="{D42A27DB-BD31-4B8C-83A1-F6EECF244321}">
                <p14:modId xmlns:p14="http://schemas.microsoft.com/office/powerpoint/2010/main" val="1965066411"/>
              </p:ext>
            </p:extLst>
          </p:nvPr>
        </p:nvGraphicFramePr>
        <p:xfrm>
          <a:off x="1293869" y="1711184"/>
          <a:ext cx="8128000" cy="238252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3960874702"/>
                    </a:ext>
                  </a:extLst>
                </a:gridCol>
                <a:gridCol w="4064000">
                  <a:extLst>
                    <a:ext uri="{9D8B030D-6E8A-4147-A177-3AD203B41FA5}">
                      <a16:colId xmlns:a16="http://schemas.microsoft.com/office/drawing/2014/main" val="444467787"/>
                    </a:ext>
                  </a:extLst>
                </a:gridCol>
              </a:tblGrid>
              <a:tr h="370840">
                <a:tc>
                  <a:txBody>
                    <a:bodyPr/>
                    <a:lstStyle/>
                    <a:p>
                      <a:pPr algn="ctr"/>
                      <a:r>
                        <a:rPr lang="fr-FR" b="1" dirty="0">
                          <a:solidFill>
                            <a:srgbClr val="FF0066"/>
                          </a:solidFill>
                        </a:rPr>
                        <a:t>TEMPS SIMPLES</a:t>
                      </a:r>
                    </a:p>
                  </a:txBody>
                  <a:tcPr/>
                </a:tc>
                <a:tc>
                  <a:txBody>
                    <a:bodyPr/>
                    <a:lstStyle/>
                    <a:p>
                      <a:pPr algn="ctr"/>
                      <a:r>
                        <a:rPr lang="fr-FR" b="1" dirty="0">
                          <a:solidFill>
                            <a:srgbClr val="FF0066"/>
                          </a:solidFill>
                        </a:rPr>
                        <a:t>TEMPS COMPOSES</a:t>
                      </a:r>
                    </a:p>
                  </a:txBody>
                  <a:tcPr/>
                </a:tc>
                <a:extLst>
                  <a:ext uri="{0D108BD9-81ED-4DB2-BD59-A6C34878D82A}">
                    <a16:rowId xmlns:a16="http://schemas.microsoft.com/office/drawing/2014/main" val="3864798856"/>
                  </a:ext>
                </a:extLst>
              </a:tr>
              <a:tr h="370840">
                <a:tc>
                  <a:txBody>
                    <a:bodyPr/>
                    <a:lstStyle/>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3687915962"/>
                  </a:ext>
                </a:extLst>
              </a:tr>
            </a:tbl>
          </a:graphicData>
        </a:graphic>
      </p:graphicFrame>
      <p:sp>
        <p:nvSpPr>
          <p:cNvPr id="3" name="ZoneTexte 2">
            <a:extLst>
              <a:ext uri="{FF2B5EF4-FFF2-40B4-BE49-F238E27FC236}">
                <a16:creationId xmlns:a16="http://schemas.microsoft.com/office/drawing/2014/main" id="{2C922DC6-EB01-4EE1-A577-4D3A30551B37}"/>
              </a:ext>
            </a:extLst>
          </p:cNvPr>
          <p:cNvSpPr txBox="1"/>
          <p:nvPr/>
        </p:nvSpPr>
        <p:spPr>
          <a:xfrm>
            <a:off x="10179585" y="6400801"/>
            <a:ext cx="1548052" cy="307777"/>
          </a:xfrm>
          <a:prstGeom prst="rect">
            <a:avLst/>
          </a:prstGeom>
          <a:noFill/>
        </p:spPr>
        <p:txBody>
          <a:bodyPr wrap="non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1816118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C489040-D24C-4B52-8B4D-096727B9BC68}"/>
              </a:ext>
            </a:extLst>
          </p:cNvPr>
          <p:cNvSpPr txBox="1"/>
          <p:nvPr/>
        </p:nvSpPr>
        <p:spPr>
          <a:xfrm>
            <a:off x="991519" y="782198"/>
            <a:ext cx="10300771" cy="4134465"/>
          </a:xfrm>
          <a:prstGeom prst="rect">
            <a:avLst/>
          </a:prstGeom>
          <a:noFill/>
        </p:spPr>
        <p:txBody>
          <a:bodyPr wrap="square" rtlCol="0">
            <a:spAutoFit/>
          </a:bodyPr>
          <a:lstStyle/>
          <a:p>
            <a:pPr>
              <a:lnSpc>
                <a:spcPct val="250000"/>
              </a:lnSpc>
            </a:pPr>
            <a:r>
              <a:rPr lang="fr-FR" sz="1800" dirty="0">
                <a:latin typeface="Comic Sans MS" panose="030F0702030302020204" pitchFamily="66" charset="0"/>
              </a:rPr>
              <a:t>« La semaine précédente, tous les enfants s'amusent dans la neige qui </a:t>
            </a:r>
            <a:r>
              <a:rPr lang="fr-FR" dirty="0">
                <a:latin typeface="Comic Sans MS" panose="030F0702030302020204" pitchFamily="66" charset="0"/>
              </a:rPr>
              <a:t>es</a:t>
            </a:r>
            <a:r>
              <a:rPr lang="fr-FR" sz="1800" dirty="0">
                <a:latin typeface="Comic Sans MS" panose="030F0702030302020204" pitchFamily="66" charset="0"/>
              </a:rPr>
              <a:t>t tombée toute la nuit. Ils font de fantastiques parties de boules de neige dès qu'ils ont obtenu de leur maître l'autorisation d'aller dans le pré. Maintenant que la neige a fondu et le gigantesque bonhomme avec, ils guettent, le regard un peu triste, l'arrivée des prochains flocons dans un ciel tout gris. Mais nous, dans moins d'un mois, nous profiterons à nouveau de la neige et du ski puisque nous serons arrivés à </a:t>
            </a:r>
            <a:r>
              <a:rPr lang="fr-FR" sz="1800" dirty="0" err="1">
                <a:latin typeface="Comic Sans MS" panose="030F0702030302020204" pitchFamily="66" charset="0"/>
              </a:rPr>
              <a:t>Rancurel</a:t>
            </a:r>
            <a:r>
              <a:rPr lang="fr-FR" sz="1800" dirty="0">
                <a:latin typeface="Comic Sans MS" panose="030F0702030302020204" pitchFamily="66" charset="0"/>
              </a:rPr>
              <a:t>. »</a:t>
            </a:r>
            <a:endParaRPr lang="fr-FR" dirty="0"/>
          </a:p>
        </p:txBody>
      </p:sp>
      <p:sp>
        <p:nvSpPr>
          <p:cNvPr id="5" name="ZoneTexte 4">
            <a:extLst>
              <a:ext uri="{FF2B5EF4-FFF2-40B4-BE49-F238E27FC236}">
                <a16:creationId xmlns:a16="http://schemas.microsoft.com/office/drawing/2014/main" id="{30F59FCD-1E50-4EB3-8362-CF8873E72ECC}"/>
              </a:ext>
            </a:extLst>
          </p:cNvPr>
          <p:cNvSpPr txBox="1"/>
          <p:nvPr/>
        </p:nvSpPr>
        <p:spPr>
          <a:xfrm>
            <a:off x="5530468" y="1101687"/>
            <a:ext cx="1476260" cy="369332"/>
          </a:xfrm>
          <a:prstGeom prst="rect">
            <a:avLst/>
          </a:prstGeom>
          <a:noFill/>
        </p:spPr>
        <p:txBody>
          <a:bodyPr wrap="square" rtlCol="0">
            <a:spAutoFit/>
          </a:bodyPr>
          <a:lstStyle/>
          <a:p>
            <a:r>
              <a:rPr lang="fr-FR" sz="1800" dirty="0">
                <a:highlight>
                  <a:srgbClr val="FFFF00"/>
                </a:highlight>
                <a:latin typeface="Comic Sans MS" panose="030F0702030302020204" pitchFamily="66" charset="0"/>
              </a:rPr>
              <a:t>s'amusent</a:t>
            </a:r>
            <a:endParaRPr lang="fr-FR" dirty="0">
              <a:highlight>
                <a:srgbClr val="FFFF00"/>
              </a:highlight>
            </a:endParaRPr>
          </a:p>
        </p:txBody>
      </p:sp>
      <p:sp>
        <p:nvSpPr>
          <p:cNvPr id="6" name="ZoneTexte 5">
            <a:extLst>
              <a:ext uri="{FF2B5EF4-FFF2-40B4-BE49-F238E27FC236}">
                <a16:creationId xmlns:a16="http://schemas.microsoft.com/office/drawing/2014/main" id="{751C86A0-CCB2-44F8-B422-14885B6CD344}"/>
              </a:ext>
            </a:extLst>
          </p:cNvPr>
          <p:cNvSpPr txBox="1"/>
          <p:nvPr/>
        </p:nvSpPr>
        <p:spPr>
          <a:xfrm>
            <a:off x="8472876" y="1103196"/>
            <a:ext cx="1401346" cy="369332"/>
          </a:xfrm>
          <a:prstGeom prst="rect">
            <a:avLst/>
          </a:prstGeom>
          <a:noFill/>
        </p:spPr>
        <p:txBody>
          <a:bodyPr wrap="none" rtlCol="0">
            <a:spAutoFit/>
          </a:bodyPr>
          <a:lstStyle/>
          <a:p>
            <a:r>
              <a:rPr lang="fr-FR" dirty="0">
                <a:highlight>
                  <a:srgbClr val="FFFF00"/>
                </a:highlight>
                <a:latin typeface="Comic Sans MS" panose="030F0702030302020204" pitchFamily="66" charset="0"/>
              </a:rPr>
              <a:t>es</a:t>
            </a:r>
            <a:r>
              <a:rPr lang="fr-FR" sz="1800" dirty="0">
                <a:highlight>
                  <a:srgbClr val="FFFF00"/>
                </a:highlight>
                <a:latin typeface="Comic Sans MS" panose="030F0702030302020204" pitchFamily="66" charset="0"/>
              </a:rPr>
              <a:t>t tombée</a:t>
            </a:r>
            <a:endParaRPr lang="fr-FR" dirty="0">
              <a:highlight>
                <a:srgbClr val="FFFF00"/>
              </a:highlight>
            </a:endParaRPr>
          </a:p>
        </p:txBody>
      </p:sp>
      <p:sp>
        <p:nvSpPr>
          <p:cNvPr id="7" name="ZoneTexte 6">
            <a:extLst>
              <a:ext uri="{FF2B5EF4-FFF2-40B4-BE49-F238E27FC236}">
                <a16:creationId xmlns:a16="http://schemas.microsoft.com/office/drawing/2014/main" id="{AA1623FD-598A-4FEE-9765-47D1EA09AED0}"/>
              </a:ext>
            </a:extLst>
          </p:cNvPr>
          <p:cNvSpPr txBox="1"/>
          <p:nvPr/>
        </p:nvSpPr>
        <p:spPr>
          <a:xfrm>
            <a:off x="1368808" y="1773716"/>
            <a:ext cx="652743"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font</a:t>
            </a:r>
            <a:endParaRPr lang="fr-FR" dirty="0">
              <a:highlight>
                <a:srgbClr val="FFFF00"/>
              </a:highlight>
            </a:endParaRPr>
          </a:p>
        </p:txBody>
      </p:sp>
      <p:sp>
        <p:nvSpPr>
          <p:cNvPr id="8" name="ZoneTexte 7">
            <a:extLst>
              <a:ext uri="{FF2B5EF4-FFF2-40B4-BE49-F238E27FC236}">
                <a16:creationId xmlns:a16="http://schemas.microsoft.com/office/drawing/2014/main" id="{4B878F92-CD91-4D9E-8C60-CB3E67AA81A5}"/>
              </a:ext>
            </a:extLst>
          </p:cNvPr>
          <p:cNvSpPr txBox="1"/>
          <p:nvPr/>
        </p:nvSpPr>
        <p:spPr>
          <a:xfrm>
            <a:off x="7536141" y="1762698"/>
            <a:ext cx="1338828" cy="369332"/>
          </a:xfrm>
          <a:prstGeom prst="rect">
            <a:avLst/>
          </a:prstGeom>
          <a:noFill/>
        </p:spPr>
        <p:txBody>
          <a:bodyPr wrap="none" rtlCol="0">
            <a:spAutoFit/>
          </a:bodyPr>
          <a:lstStyle/>
          <a:p>
            <a:r>
              <a:rPr lang="fr-FR" dirty="0">
                <a:highlight>
                  <a:srgbClr val="FFFF00"/>
                </a:highlight>
                <a:latin typeface="Comic Sans MS" panose="030F0702030302020204" pitchFamily="66" charset="0"/>
              </a:rPr>
              <a:t>o</a:t>
            </a:r>
            <a:r>
              <a:rPr lang="fr-FR" sz="1800" dirty="0">
                <a:highlight>
                  <a:srgbClr val="FFFF00"/>
                </a:highlight>
                <a:latin typeface="Comic Sans MS" panose="030F0702030302020204" pitchFamily="66" charset="0"/>
              </a:rPr>
              <a:t>nt obtenu</a:t>
            </a:r>
            <a:endParaRPr lang="fr-FR" dirty="0">
              <a:highlight>
                <a:srgbClr val="FFFF00"/>
              </a:highlight>
            </a:endParaRPr>
          </a:p>
        </p:txBody>
      </p:sp>
      <p:sp>
        <p:nvSpPr>
          <p:cNvPr id="10" name="ZoneTexte 9">
            <a:extLst>
              <a:ext uri="{FF2B5EF4-FFF2-40B4-BE49-F238E27FC236}">
                <a16:creationId xmlns:a16="http://schemas.microsoft.com/office/drawing/2014/main" id="{3D601127-3F33-4039-89CD-8E847446DC34}"/>
              </a:ext>
            </a:extLst>
          </p:cNvPr>
          <p:cNvSpPr txBox="1"/>
          <p:nvPr/>
        </p:nvSpPr>
        <p:spPr>
          <a:xfrm>
            <a:off x="7100446" y="2445745"/>
            <a:ext cx="987771" cy="369332"/>
          </a:xfrm>
          <a:prstGeom prst="rect">
            <a:avLst/>
          </a:prstGeom>
          <a:noFill/>
        </p:spPr>
        <p:txBody>
          <a:bodyPr wrap="square" rtlCol="0">
            <a:spAutoFit/>
          </a:bodyPr>
          <a:lstStyle/>
          <a:p>
            <a:r>
              <a:rPr lang="fr-FR" sz="1800" dirty="0">
                <a:highlight>
                  <a:srgbClr val="FFFF00"/>
                </a:highlight>
                <a:latin typeface="Comic Sans MS" panose="030F0702030302020204" pitchFamily="66" charset="0"/>
              </a:rPr>
              <a:t>a fondu</a:t>
            </a:r>
            <a:endParaRPr lang="fr-FR" dirty="0">
              <a:highlight>
                <a:srgbClr val="FFFF00"/>
              </a:highlight>
            </a:endParaRPr>
          </a:p>
        </p:txBody>
      </p:sp>
      <p:sp>
        <p:nvSpPr>
          <p:cNvPr id="11" name="ZoneTexte 10">
            <a:extLst>
              <a:ext uri="{FF2B5EF4-FFF2-40B4-BE49-F238E27FC236}">
                <a16:creationId xmlns:a16="http://schemas.microsoft.com/office/drawing/2014/main" id="{D359C5AF-2781-4000-9E4B-8ECB15E0BA71}"/>
              </a:ext>
            </a:extLst>
          </p:cNvPr>
          <p:cNvSpPr txBox="1"/>
          <p:nvPr/>
        </p:nvSpPr>
        <p:spPr>
          <a:xfrm>
            <a:off x="1894751" y="3139807"/>
            <a:ext cx="1127232"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guettent</a:t>
            </a:r>
            <a:endParaRPr lang="fr-FR" dirty="0">
              <a:highlight>
                <a:srgbClr val="FFFF00"/>
              </a:highlight>
            </a:endParaRPr>
          </a:p>
        </p:txBody>
      </p:sp>
      <p:sp>
        <p:nvSpPr>
          <p:cNvPr id="12" name="ZoneTexte 11">
            <a:extLst>
              <a:ext uri="{FF2B5EF4-FFF2-40B4-BE49-F238E27FC236}">
                <a16:creationId xmlns:a16="http://schemas.microsoft.com/office/drawing/2014/main" id="{15C6976C-210E-49CC-A428-C02165CF4594}"/>
              </a:ext>
            </a:extLst>
          </p:cNvPr>
          <p:cNvSpPr txBox="1"/>
          <p:nvPr/>
        </p:nvSpPr>
        <p:spPr>
          <a:xfrm>
            <a:off x="5555972" y="3832361"/>
            <a:ext cx="1422184"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profiterons</a:t>
            </a:r>
            <a:endParaRPr lang="fr-FR" dirty="0">
              <a:highlight>
                <a:srgbClr val="FFFF00"/>
              </a:highlight>
            </a:endParaRPr>
          </a:p>
        </p:txBody>
      </p:sp>
      <p:sp>
        <p:nvSpPr>
          <p:cNvPr id="13" name="ZoneTexte 12">
            <a:extLst>
              <a:ext uri="{FF2B5EF4-FFF2-40B4-BE49-F238E27FC236}">
                <a16:creationId xmlns:a16="http://schemas.microsoft.com/office/drawing/2014/main" id="{4857771E-5459-4AD5-81AC-0929B5EC5EE4}"/>
              </a:ext>
            </a:extLst>
          </p:cNvPr>
          <p:cNvSpPr txBox="1"/>
          <p:nvPr/>
        </p:nvSpPr>
        <p:spPr>
          <a:xfrm>
            <a:off x="1540399" y="4527933"/>
            <a:ext cx="1712328"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serons arrivés</a:t>
            </a:r>
            <a:endParaRPr lang="fr-FR" dirty="0">
              <a:highlight>
                <a:srgbClr val="FFFF00"/>
              </a:highlight>
            </a:endParaRPr>
          </a:p>
        </p:txBody>
      </p:sp>
      <p:sp>
        <p:nvSpPr>
          <p:cNvPr id="15" name="ZoneTexte 14">
            <a:extLst>
              <a:ext uri="{FF2B5EF4-FFF2-40B4-BE49-F238E27FC236}">
                <a16:creationId xmlns:a16="http://schemas.microsoft.com/office/drawing/2014/main" id="{5C9C8439-E873-457B-A7D5-FCC73A887D18}"/>
              </a:ext>
            </a:extLst>
          </p:cNvPr>
          <p:cNvSpPr txBox="1"/>
          <p:nvPr/>
        </p:nvSpPr>
        <p:spPr>
          <a:xfrm>
            <a:off x="1211855" y="429658"/>
            <a:ext cx="3493200" cy="369332"/>
          </a:xfrm>
          <a:prstGeom prst="rect">
            <a:avLst/>
          </a:prstGeom>
          <a:noFill/>
        </p:spPr>
        <p:txBody>
          <a:bodyPr wrap="none" rtlCol="0">
            <a:spAutoFit/>
          </a:bodyPr>
          <a:lstStyle/>
          <a:p>
            <a:r>
              <a:rPr lang="fr-FR" b="1" u="sng" dirty="0"/>
              <a:t>c) Souligner les 8 verbes conjugués</a:t>
            </a:r>
          </a:p>
        </p:txBody>
      </p:sp>
      <p:sp>
        <p:nvSpPr>
          <p:cNvPr id="2" name="ZoneTexte 1">
            <a:extLst>
              <a:ext uri="{FF2B5EF4-FFF2-40B4-BE49-F238E27FC236}">
                <a16:creationId xmlns:a16="http://schemas.microsoft.com/office/drawing/2014/main" id="{3390C15E-8110-42A7-BC7A-4DAB4E80B1B2}"/>
              </a:ext>
            </a:extLst>
          </p:cNvPr>
          <p:cNvSpPr txBox="1"/>
          <p:nvPr/>
        </p:nvSpPr>
        <p:spPr>
          <a:xfrm>
            <a:off x="10179585" y="6400801"/>
            <a:ext cx="1548052" cy="307777"/>
          </a:xfrm>
          <a:prstGeom prst="rect">
            <a:avLst/>
          </a:prstGeom>
          <a:noFill/>
        </p:spPr>
        <p:txBody>
          <a:bodyPr wrap="non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244990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0" grpId="0"/>
      <p:bldP spid="11"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e 2">
            <a:extLst>
              <a:ext uri="{FF2B5EF4-FFF2-40B4-BE49-F238E27FC236}">
                <a16:creationId xmlns:a16="http://schemas.microsoft.com/office/drawing/2014/main" id="{BCB49CC7-CBA4-4613-8407-90F6ACFA530D}"/>
              </a:ext>
            </a:extLst>
          </p:cNvPr>
          <p:cNvGrpSpPr/>
          <p:nvPr/>
        </p:nvGrpSpPr>
        <p:grpSpPr>
          <a:xfrm>
            <a:off x="1068637" y="506778"/>
            <a:ext cx="10300771" cy="2541721"/>
            <a:chOff x="1024570" y="319490"/>
            <a:chExt cx="10300771" cy="2523466"/>
          </a:xfrm>
        </p:grpSpPr>
        <p:grpSp>
          <p:nvGrpSpPr>
            <p:cNvPr id="2" name="Groupe 1">
              <a:extLst>
                <a:ext uri="{FF2B5EF4-FFF2-40B4-BE49-F238E27FC236}">
                  <a16:creationId xmlns:a16="http://schemas.microsoft.com/office/drawing/2014/main" id="{12C45F31-BB8B-4D21-BA7F-691933D86FFF}"/>
                </a:ext>
              </a:extLst>
            </p:cNvPr>
            <p:cNvGrpSpPr/>
            <p:nvPr/>
          </p:nvGrpSpPr>
          <p:grpSpPr>
            <a:xfrm>
              <a:off x="1024570" y="319490"/>
              <a:ext cx="10300771" cy="2523466"/>
              <a:chOff x="1024570" y="319490"/>
              <a:chExt cx="10300771" cy="2523466"/>
            </a:xfrm>
          </p:grpSpPr>
          <p:sp>
            <p:nvSpPr>
              <p:cNvPr id="4" name="ZoneTexte 3">
                <a:extLst>
                  <a:ext uri="{FF2B5EF4-FFF2-40B4-BE49-F238E27FC236}">
                    <a16:creationId xmlns:a16="http://schemas.microsoft.com/office/drawing/2014/main" id="{CC489040-D24C-4B52-8B4D-096727B9BC68}"/>
                  </a:ext>
                </a:extLst>
              </p:cNvPr>
              <p:cNvSpPr txBox="1"/>
              <p:nvPr/>
            </p:nvSpPr>
            <p:spPr>
              <a:xfrm>
                <a:off x="1024570" y="319490"/>
                <a:ext cx="10300771" cy="2523466"/>
              </a:xfrm>
              <a:prstGeom prst="rect">
                <a:avLst/>
              </a:prstGeom>
              <a:noFill/>
            </p:spPr>
            <p:txBody>
              <a:bodyPr wrap="square" rtlCol="0">
                <a:spAutoFit/>
              </a:bodyPr>
              <a:lstStyle/>
              <a:p>
                <a:pPr>
                  <a:lnSpc>
                    <a:spcPct val="150000"/>
                  </a:lnSpc>
                </a:pPr>
                <a:r>
                  <a:rPr lang="fr-FR" sz="1800" dirty="0">
                    <a:latin typeface="Comic Sans MS" panose="030F0702030302020204" pitchFamily="66" charset="0"/>
                  </a:rPr>
                  <a:t>« La semaine précédente, tous les enfants s'amusent dans la neige qui est tombée toute la nuit. Ils font de fantastiques parties de boules de neige dès qu'ils ont obtenu de leur maître l'autorisation d'aller dans le pré. Maintenant que la neige a fondu et le gigantesque bonhomme avec, ils guettent, le regard un peu triste, l'arrivée des prochains flocons dans un ciel tout gris. Mais nous, dans moins d'un mois, nous profiterons à nouveau de la neige et du ski puisque nous serons arrivés à </a:t>
                </a:r>
                <a:r>
                  <a:rPr lang="fr-FR" sz="1800" dirty="0" err="1">
                    <a:latin typeface="Comic Sans MS" panose="030F0702030302020204" pitchFamily="66" charset="0"/>
                  </a:rPr>
                  <a:t>Rancurel</a:t>
                </a:r>
                <a:r>
                  <a:rPr lang="fr-FR" sz="1800" dirty="0">
                    <a:latin typeface="Comic Sans MS" panose="030F0702030302020204" pitchFamily="66" charset="0"/>
                  </a:rPr>
                  <a:t>. »</a:t>
                </a:r>
                <a:endParaRPr lang="fr-FR" dirty="0"/>
              </a:p>
            </p:txBody>
          </p:sp>
          <p:sp>
            <p:nvSpPr>
              <p:cNvPr id="5" name="ZoneTexte 4">
                <a:extLst>
                  <a:ext uri="{FF2B5EF4-FFF2-40B4-BE49-F238E27FC236}">
                    <a16:creationId xmlns:a16="http://schemas.microsoft.com/office/drawing/2014/main" id="{30F59FCD-1E50-4EB3-8362-CF8873E72ECC}"/>
                  </a:ext>
                </a:extLst>
              </p:cNvPr>
              <p:cNvSpPr txBox="1"/>
              <p:nvPr/>
            </p:nvSpPr>
            <p:spPr>
              <a:xfrm>
                <a:off x="5563519" y="443520"/>
                <a:ext cx="1476260" cy="369332"/>
              </a:xfrm>
              <a:prstGeom prst="rect">
                <a:avLst/>
              </a:prstGeom>
              <a:noFill/>
            </p:spPr>
            <p:txBody>
              <a:bodyPr wrap="square" rtlCol="0">
                <a:spAutoFit/>
              </a:bodyPr>
              <a:lstStyle/>
              <a:p>
                <a:r>
                  <a:rPr lang="fr-FR" sz="1800" dirty="0">
                    <a:highlight>
                      <a:srgbClr val="FFFF00"/>
                    </a:highlight>
                    <a:latin typeface="Comic Sans MS" panose="030F0702030302020204" pitchFamily="66" charset="0"/>
                  </a:rPr>
                  <a:t>s'amusent</a:t>
                </a:r>
                <a:endParaRPr lang="fr-FR" dirty="0">
                  <a:highlight>
                    <a:srgbClr val="FFFF00"/>
                  </a:highlight>
                </a:endParaRPr>
              </a:p>
            </p:txBody>
          </p:sp>
        </p:grpSp>
        <p:sp>
          <p:nvSpPr>
            <p:cNvPr id="6" name="ZoneTexte 5">
              <a:extLst>
                <a:ext uri="{FF2B5EF4-FFF2-40B4-BE49-F238E27FC236}">
                  <a16:creationId xmlns:a16="http://schemas.microsoft.com/office/drawing/2014/main" id="{751C86A0-CCB2-44F8-B422-14885B6CD344}"/>
                </a:ext>
              </a:extLst>
            </p:cNvPr>
            <p:cNvSpPr txBox="1"/>
            <p:nvPr/>
          </p:nvSpPr>
          <p:spPr>
            <a:xfrm>
              <a:off x="8519962" y="431160"/>
              <a:ext cx="1401346" cy="366679"/>
            </a:xfrm>
            <a:prstGeom prst="rect">
              <a:avLst/>
            </a:prstGeom>
            <a:noFill/>
          </p:spPr>
          <p:txBody>
            <a:bodyPr wrap="none" rtlCol="0">
              <a:spAutoFit/>
            </a:bodyPr>
            <a:lstStyle/>
            <a:p>
              <a:r>
                <a:rPr lang="fr-FR" dirty="0">
                  <a:highlight>
                    <a:srgbClr val="FFFF00"/>
                  </a:highlight>
                  <a:latin typeface="Comic Sans MS" panose="030F0702030302020204" pitchFamily="66" charset="0"/>
                </a:rPr>
                <a:t>es</a:t>
              </a:r>
              <a:r>
                <a:rPr lang="fr-FR" sz="1800" dirty="0">
                  <a:highlight>
                    <a:srgbClr val="FFFF00"/>
                  </a:highlight>
                  <a:latin typeface="Comic Sans MS" panose="030F0702030302020204" pitchFamily="66" charset="0"/>
                </a:rPr>
                <a:t>t tombée</a:t>
              </a:r>
              <a:endParaRPr lang="fr-FR" dirty="0">
                <a:highlight>
                  <a:srgbClr val="FFFF00"/>
                </a:highlight>
              </a:endParaRPr>
            </a:p>
          </p:txBody>
        </p:sp>
        <p:sp>
          <p:nvSpPr>
            <p:cNvPr id="7" name="ZoneTexte 6">
              <a:extLst>
                <a:ext uri="{FF2B5EF4-FFF2-40B4-BE49-F238E27FC236}">
                  <a16:creationId xmlns:a16="http://schemas.microsoft.com/office/drawing/2014/main" id="{AA1623FD-598A-4FEE-9765-47D1EA09AED0}"/>
                </a:ext>
              </a:extLst>
            </p:cNvPr>
            <p:cNvSpPr txBox="1"/>
            <p:nvPr/>
          </p:nvSpPr>
          <p:spPr>
            <a:xfrm>
              <a:off x="1390841" y="807792"/>
              <a:ext cx="652743" cy="366679"/>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font</a:t>
              </a:r>
              <a:endParaRPr lang="fr-FR" dirty="0">
                <a:highlight>
                  <a:srgbClr val="FFFF00"/>
                </a:highlight>
              </a:endParaRPr>
            </a:p>
          </p:txBody>
        </p:sp>
        <p:sp>
          <p:nvSpPr>
            <p:cNvPr id="8" name="ZoneTexte 7">
              <a:extLst>
                <a:ext uri="{FF2B5EF4-FFF2-40B4-BE49-F238E27FC236}">
                  <a16:creationId xmlns:a16="http://schemas.microsoft.com/office/drawing/2014/main" id="{4B878F92-CD91-4D9E-8C60-CB3E67AA81A5}"/>
                </a:ext>
              </a:extLst>
            </p:cNvPr>
            <p:cNvSpPr txBox="1"/>
            <p:nvPr/>
          </p:nvSpPr>
          <p:spPr>
            <a:xfrm>
              <a:off x="7558174" y="815812"/>
              <a:ext cx="1338828" cy="366679"/>
            </a:xfrm>
            <a:prstGeom prst="rect">
              <a:avLst/>
            </a:prstGeom>
            <a:noFill/>
          </p:spPr>
          <p:txBody>
            <a:bodyPr wrap="none" rtlCol="0">
              <a:spAutoFit/>
            </a:bodyPr>
            <a:lstStyle/>
            <a:p>
              <a:r>
                <a:rPr lang="fr-FR" dirty="0">
                  <a:highlight>
                    <a:srgbClr val="FFFF00"/>
                  </a:highlight>
                  <a:latin typeface="Comic Sans MS" panose="030F0702030302020204" pitchFamily="66" charset="0"/>
                </a:rPr>
                <a:t>o</a:t>
              </a:r>
              <a:r>
                <a:rPr lang="fr-FR" sz="1800" dirty="0">
                  <a:highlight>
                    <a:srgbClr val="FFFF00"/>
                  </a:highlight>
                  <a:latin typeface="Comic Sans MS" panose="030F0702030302020204" pitchFamily="66" charset="0"/>
                </a:rPr>
                <a:t>nt obtenu</a:t>
              </a:r>
              <a:endParaRPr lang="fr-FR" dirty="0">
                <a:highlight>
                  <a:srgbClr val="FFFF00"/>
                </a:highlight>
              </a:endParaRPr>
            </a:p>
          </p:txBody>
        </p:sp>
        <p:sp>
          <p:nvSpPr>
            <p:cNvPr id="10" name="ZoneTexte 9">
              <a:extLst>
                <a:ext uri="{FF2B5EF4-FFF2-40B4-BE49-F238E27FC236}">
                  <a16:creationId xmlns:a16="http://schemas.microsoft.com/office/drawing/2014/main" id="{3D601127-3F33-4039-89CD-8E847446DC34}"/>
                </a:ext>
              </a:extLst>
            </p:cNvPr>
            <p:cNvSpPr txBox="1"/>
            <p:nvPr/>
          </p:nvSpPr>
          <p:spPr>
            <a:xfrm>
              <a:off x="7910111" y="1239350"/>
              <a:ext cx="987771"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a fondu</a:t>
              </a:r>
              <a:endParaRPr lang="fr-FR" dirty="0">
                <a:highlight>
                  <a:srgbClr val="FFFF00"/>
                </a:highlight>
              </a:endParaRPr>
            </a:p>
          </p:txBody>
        </p:sp>
        <p:sp>
          <p:nvSpPr>
            <p:cNvPr id="11" name="ZoneTexte 10">
              <a:extLst>
                <a:ext uri="{FF2B5EF4-FFF2-40B4-BE49-F238E27FC236}">
                  <a16:creationId xmlns:a16="http://schemas.microsoft.com/office/drawing/2014/main" id="{D359C5AF-2781-4000-9E4B-8ECB15E0BA71}"/>
                </a:ext>
              </a:extLst>
            </p:cNvPr>
            <p:cNvSpPr txBox="1"/>
            <p:nvPr/>
          </p:nvSpPr>
          <p:spPr>
            <a:xfrm>
              <a:off x="1918295" y="1636594"/>
              <a:ext cx="1127232"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guettent</a:t>
              </a:r>
              <a:endParaRPr lang="fr-FR" dirty="0">
                <a:highlight>
                  <a:srgbClr val="FFFF00"/>
                </a:highlight>
              </a:endParaRPr>
            </a:p>
          </p:txBody>
        </p:sp>
        <p:sp>
          <p:nvSpPr>
            <p:cNvPr id="12" name="ZoneTexte 11">
              <a:extLst>
                <a:ext uri="{FF2B5EF4-FFF2-40B4-BE49-F238E27FC236}">
                  <a16:creationId xmlns:a16="http://schemas.microsoft.com/office/drawing/2014/main" id="{15C6976C-210E-49CC-A428-C02165CF4594}"/>
                </a:ext>
              </a:extLst>
            </p:cNvPr>
            <p:cNvSpPr txBox="1"/>
            <p:nvPr/>
          </p:nvSpPr>
          <p:spPr>
            <a:xfrm>
              <a:off x="5601549" y="2046276"/>
              <a:ext cx="1422184"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profiterons</a:t>
              </a:r>
              <a:endParaRPr lang="fr-FR" dirty="0">
                <a:highlight>
                  <a:srgbClr val="FFFF00"/>
                </a:highlight>
              </a:endParaRPr>
            </a:p>
          </p:txBody>
        </p:sp>
        <p:sp>
          <p:nvSpPr>
            <p:cNvPr id="13" name="ZoneTexte 12">
              <a:extLst>
                <a:ext uri="{FF2B5EF4-FFF2-40B4-BE49-F238E27FC236}">
                  <a16:creationId xmlns:a16="http://schemas.microsoft.com/office/drawing/2014/main" id="{4857771E-5459-4AD5-81AC-0929B5EC5EE4}"/>
                </a:ext>
              </a:extLst>
            </p:cNvPr>
            <p:cNvSpPr txBox="1"/>
            <p:nvPr/>
          </p:nvSpPr>
          <p:spPr>
            <a:xfrm>
              <a:off x="1556396" y="2443362"/>
              <a:ext cx="1712328"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serons arrivés</a:t>
              </a:r>
              <a:endParaRPr lang="fr-FR" dirty="0">
                <a:highlight>
                  <a:srgbClr val="FFFF00"/>
                </a:highlight>
              </a:endParaRPr>
            </a:p>
          </p:txBody>
        </p:sp>
      </p:grpSp>
      <p:sp>
        <p:nvSpPr>
          <p:cNvPr id="15" name="ZoneTexte 14">
            <a:extLst>
              <a:ext uri="{FF2B5EF4-FFF2-40B4-BE49-F238E27FC236}">
                <a16:creationId xmlns:a16="http://schemas.microsoft.com/office/drawing/2014/main" id="{5C9C8439-E873-457B-A7D5-FCC73A887D18}"/>
              </a:ext>
            </a:extLst>
          </p:cNvPr>
          <p:cNvSpPr txBox="1"/>
          <p:nvPr/>
        </p:nvSpPr>
        <p:spPr>
          <a:xfrm>
            <a:off x="1189821" y="132203"/>
            <a:ext cx="4490717" cy="369332"/>
          </a:xfrm>
          <a:prstGeom prst="rect">
            <a:avLst/>
          </a:prstGeom>
          <a:noFill/>
        </p:spPr>
        <p:txBody>
          <a:bodyPr wrap="none" rtlCol="0">
            <a:spAutoFit/>
          </a:bodyPr>
          <a:lstStyle/>
          <a:p>
            <a:r>
              <a:rPr lang="fr-FR" b="1" u="sng" dirty="0"/>
              <a:t>d) Classer les verbes conjugués en 2 colonnes</a:t>
            </a:r>
          </a:p>
        </p:txBody>
      </p:sp>
      <p:graphicFrame>
        <p:nvGraphicFramePr>
          <p:cNvPr id="9" name="Tableau 4">
            <a:extLst>
              <a:ext uri="{FF2B5EF4-FFF2-40B4-BE49-F238E27FC236}">
                <a16:creationId xmlns:a16="http://schemas.microsoft.com/office/drawing/2014/main" id="{5245CD8A-D67A-4527-923F-DC87F792FD3E}"/>
              </a:ext>
            </a:extLst>
          </p:cNvPr>
          <p:cNvGraphicFramePr>
            <a:graphicFrameLocks noGrp="1"/>
          </p:cNvGraphicFramePr>
          <p:nvPr>
            <p:extLst>
              <p:ext uri="{D42A27DB-BD31-4B8C-83A1-F6EECF244321}">
                <p14:modId xmlns:p14="http://schemas.microsoft.com/office/powerpoint/2010/main" val="1906998184"/>
              </p:ext>
            </p:extLst>
          </p:nvPr>
        </p:nvGraphicFramePr>
        <p:xfrm>
          <a:off x="1932847" y="3319647"/>
          <a:ext cx="8128000" cy="2382520"/>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3960874702"/>
                    </a:ext>
                  </a:extLst>
                </a:gridCol>
                <a:gridCol w="4064000">
                  <a:extLst>
                    <a:ext uri="{9D8B030D-6E8A-4147-A177-3AD203B41FA5}">
                      <a16:colId xmlns:a16="http://schemas.microsoft.com/office/drawing/2014/main" val="444467787"/>
                    </a:ext>
                  </a:extLst>
                </a:gridCol>
              </a:tblGrid>
              <a:tr h="370840">
                <a:tc>
                  <a:txBody>
                    <a:bodyPr/>
                    <a:lstStyle/>
                    <a:p>
                      <a:pPr algn="ctr"/>
                      <a:r>
                        <a:rPr lang="fr-FR" b="1" dirty="0">
                          <a:solidFill>
                            <a:srgbClr val="FF0066"/>
                          </a:solidFill>
                        </a:rPr>
                        <a:t>TEMPS SIMPLES</a:t>
                      </a:r>
                    </a:p>
                  </a:txBody>
                  <a:tcPr/>
                </a:tc>
                <a:tc>
                  <a:txBody>
                    <a:bodyPr/>
                    <a:lstStyle/>
                    <a:p>
                      <a:pPr algn="ctr"/>
                      <a:r>
                        <a:rPr lang="fr-FR" b="1" dirty="0">
                          <a:solidFill>
                            <a:srgbClr val="FF0066"/>
                          </a:solidFill>
                        </a:rPr>
                        <a:t>TEMPS COMPOSES</a:t>
                      </a:r>
                    </a:p>
                  </a:txBody>
                  <a:tcPr/>
                </a:tc>
                <a:extLst>
                  <a:ext uri="{0D108BD9-81ED-4DB2-BD59-A6C34878D82A}">
                    <a16:rowId xmlns:a16="http://schemas.microsoft.com/office/drawing/2014/main" val="3864798856"/>
                  </a:ext>
                </a:extLst>
              </a:tr>
              <a:tr h="370840">
                <a:tc>
                  <a:txBody>
                    <a:bodyPr/>
                    <a:lstStyle/>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3687915962"/>
                  </a:ext>
                </a:extLst>
              </a:tr>
            </a:tbl>
          </a:graphicData>
        </a:graphic>
      </p:graphicFrame>
      <p:sp>
        <p:nvSpPr>
          <p:cNvPr id="17" name="ZoneTexte 16">
            <a:extLst>
              <a:ext uri="{FF2B5EF4-FFF2-40B4-BE49-F238E27FC236}">
                <a16:creationId xmlns:a16="http://schemas.microsoft.com/office/drawing/2014/main" id="{42DFC144-0D16-4A27-AAF7-406C322CF627}"/>
              </a:ext>
            </a:extLst>
          </p:cNvPr>
          <p:cNvSpPr txBox="1"/>
          <p:nvPr/>
        </p:nvSpPr>
        <p:spPr>
          <a:xfrm>
            <a:off x="3038820" y="3801217"/>
            <a:ext cx="1476260" cy="372004"/>
          </a:xfrm>
          <a:prstGeom prst="rect">
            <a:avLst/>
          </a:prstGeom>
          <a:noFill/>
        </p:spPr>
        <p:txBody>
          <a:bodyPr wrap="square" rtlCol="0">
            <a:spAutoFit/>
          </a:bodyPr>
          <a:lstStyle/>
          <a:p>
            <a:r>
              <a:rPr lang="fr-FR" sz="1800" dirty="0">
                <a:highlight>
                  <a:srgbClr val="FFFF00"/>
                </a:highlight>
                <a:latin typeface="Comic Sans MS" panose="030F0702030302020204" pitchFamily="66" charset="0"/>
              </a:rPr>
              <a:t>s'amusent</a:t>
            </a:r>
            <a:endParaRPr lang="fr-FR" dirty="0">
              <a:highlight>
                <a:srgbClr val="FFFF00"/>
              </a:highlight>
            </a:endParaRPr>
          </a:p>
        </p:txBody>
      </p:sp>
      <p:sp>
        <p:nvSpPr>
          <p:cNvPr id="19" name="ZoneTexte 18">
            <a:extLst>
              <a:ext uri="{FF2B5EF4-FFF2-40B4-BE49-F238E27FC236}">
                <a16:creationId xmlns:a16="http://schemas.microsoft.com/office/drawing/2014/main" id="{9A739004-177B-43A2-A512-B14C0819C5BD}"/>
              </a:ext>
            </a:extLst>
          </p:cNvPr>
          <p:cNvSpPr txBox="1"/>
          <p:nvPr/>
        </p:nvSpPr>
        <p:spPr>
          <a:xfrm>
            <a:off x="7269295" y="3790278"/>
            <a:ext cx="1401346" cy="369332"/>
          </a:xfrm>
          <a:prstGeom prst="rect">
            <a:avLst/>
          </a:prstGeom>
          <a:noFill/>
        </p:spPr>
        <p:txBody>
          <a:bodyPr wrap="none" rtlCol="0">
            <a:spAutoFit/>
          </a:bodyPr>
          <a:lstStyle/>
          <a:p>
            <a:r>
              <a:rPr lang="fr-FR" dirty="0">
                <a:highlight>
                  <a:srgbClr val="FFFF00"/>
                </a:highlight>
                <a:latin typeface="Comic Sans MS" panose="030F0702030302020204" pitchFamily="66" charset="0"/>
              </a:rPr>
              <a:t>es</a:t>
            </a:r>
            <a:r>
              <a:rPr lang="fr-FR" sz="1800" dirty="0">
                <a:highlight>
                  <a:srgbClr val="FFFF00"/>
                </a:highlight>
                <a:latin typeface="Comic Sans MS" panose="030F0702030302020204" pitchFamily="66" charset="0"/>
              </a:rPr>
              <a:t>t tombée</a:t>
            </a:r>
            <a:endParaRPr lang="fr-FR" dirty="0">
              <a:highlight>
                <a:srgbClr val="FFFF00"/>
              </a:highlight>
            </a:endParaRPr>
          </a:p>
        </p:txBody>
      </p:sp>
      <p:sp>
        <p:nvSpPr>
          <p:cNvPr id="21" name="ZoneTexte 20">
            <a:extLst>
              <a:ext uri="{FF2B5EF4-FFF2-40B4-BE49-F238E27FC236}">
                <a16:creationId xmlns:a16="http://schemas.microsoft.com/office/drawing/2014/main" id="{05BC9CA5-6CB6-4F04-ADF4-C7CDF3939350}"/>
              </a:ext>
            </a:extLst>
          </p:cNvPr>
          <p:cNvSpPr txBox="1"/>
          <p:nvPr/>
        </p:nvSpPr>
        <p:spPr>
          <a:xfrm>
            <a:off x="3193054" y="4224718"/>
            <a:ext cx="652743"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font</a:t>
            </a:r>
            <a:endParaRPr lang="fr-FR" dirty="0">
              <a:highlight>
                <a:srgbClr val="FFFF00"/>
              </a:highlight>
            </a:endParaRPr>
          </a:p>
        </p:txBody>
      </p:sp>
      <p:sp>
        <p:nvSpPr>
          <p:cNvPr id="23" name="ZoneTexte 22">
            <a:extLst>
              <a:ext uri="{FF2B5EF4-FFF2-40B4-BE49-F238E27FC236}">
                <a16:creationId xmlns:a16="http://schemas.microsoft.com/office/drawing/2014/main" id="{022AADA0-E47B-4D02-9B21-ECD6C1AF2BF6}"/>
              </a:ext>
            </a:extLst>
          </p:cNvPr>
          <p:cNvSpPr txBox="1"/>
          <p:nvPr/>
        </p:nvSpPr>
        <p:spPr>
          <a:xfrm>
            <a:off x="7203194" y="4158696"/>
            <a:ext cx="1338828" cy="369332"/>
          </a:xfrm>
          <a:prstGeom prst="rect">
            <a:avLst/>
          </a:prstGeom>
          <a:noFill/>
        </p:spPr>
        <p:txBody>
          <a:bodyPr wrap="none" rtlCol="0">
            <a:spAutoFit/>
          </a:bodyPr>
          <a:lstStyle/>
          <a:p>
            <a:r>
              <a:rPr lang="fr-FR" dirty="0">
                <a:highlight>
                  <a:srgbClr val="FFFF00"/>
                </a:highlight>
                <a:latin typeface="Comic Sans MS" panose="030F0702030302020204" pitchFamily="66" charset="0"/>
              </a:rPr>
              <a:t>o</a:t>
            </a:r>
            <a:r>
              <a:rPr lang="fr-FR" sz="1800" dirty="0">
                <a:highlight>
                  <a:srgbClr val="FFFF00"/>
                </a:highlight>
                <a:latin typeface="Comic Sans MS" panose="030F0702030302020204" pitchFamily="66" charset="0"/>
              </a:rPr>
              <a:t>nt obtenu</a:t>
            </a:r>
            <a:endParaRPr lang="fr-FR" dirty="0">
              <a:highlight>
                <a:srgbClr val="FFFF00"/>
              </a:highlight>
            </a:endParaRPr>
          </a:p>
        </p:txBody>
      </p:sp>
      <p:sp>
        <p:nvSpPr>
          <p:cNvPr id="25" name="ZoneTexte 24">
            <a:extLst>
              <a:ext uri="{FF2B5EF4-FFF2-40B4-BE49-F238E27FC236}">
                <a16:creationId xmlns:a16="http://schemas.microsoft.com/office/drawing/2014/main" id="{A31A1E4F-D888-407D-ACC1-D824C79E5714}"/>
              </a:ext>
            </a:extLst>
          </p:cNvPr>
          <p:cNvSpPr txBox="1"/>
          <p:nvPr/>
        </p:nvSpPr>
        <p:spPr>
          <a:xfrm>
            <a:off x="7566752" y="4571263"/>
            <a:ext cx="987771" cy="372004"/>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a fondu</a:t>
            </a:r>
            <a:endParaRPr lang="fr-FR" dirty="0">
              <a:highlight>
                <a:srgbClr val="FFFF00"/>
              </a:highlight>
            </a:endParaRPr>
          </a:p>
        </p:txBody>
      </p:sp>
      <p:sp>
        <p:nvSpPr>
          <p:cNvPr id="27" name="ZoneTexte 26">
            <a:extLst>
              <a:ext uri="{FF2B5EF4-FFF2-40B4-BE49-F238E27FC236}">
                <a16:creationId xmlns:a16="http://schemas.microsoft.com/office/drawing/2014/main" id="{F9178BCA-6575-4DF4-A66E-28C3CA44E71C}"/>
              </a:ext>
            </a:extLst>
          </p:cNvPr>
          <p:cNvSpPr txBox="1"/>
          <p:nvPr/>
        </p:nvSpPr>
        <p:spPr>
          <a:xfrm>
            <a:off x="3060854" y="4631367"/>
            <a:ext cx="1127232" cy="372004"/>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guettent</a:t>
            </a:r>
            <a:endParaRPr lang="fr-FR" dirty="0">
              <a:highlight>
                <a:srgbClr val="FFFF00"/>
              </a:highlight>
            </a:endParaRPr>
          </a:p>
        </p:txBody>
      </p:sp>
      <p:sp>
        <p:nvSpPr>
          <p:cNvPr id="29" name="ZoneTexte 28">
            <a:extLst>
              <a:ext uri="{FF2B5EF4-FFF2-40B4-BE49-F238E27FC236}">
                <a16:creationId xmlns:a16="http://schemas.microsoft.com/office/drawing/2014/main" id="{C6B3E75A-DC13-4835-9F24-FFACA57D1100}"/>
              </a:ext>
            </a:extLst>
          </p:cNvPr>
          <p:cNvSpPr txBox="1"/>
          <p:nvPr/>
        </p:nvSpPr>
        <p:spPr>
          <a:xfrm>
            <a:off x="2994751" y="5055030"/>
            <a:ext cx="1422184" cy="372004"/>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profiterons</a:t>
            </a:r>
            <a:endParaRPr lang="fr-FR" dirty="0">
              <a:highlight>
                <a:srgbClr val="FFFF00"/>
              </a:highlight>
            </a:endParaRPr>
          </a:p>
        </p:txBody>
      </p:sp>
      <p:sp>
        <p:nvSpPr>
          <p:cNvPr id="31" name="ZoneTexte 30">
            <a:extLst>
              <a:ext uri="{FF2B5EF4-FFF2-40B4-BE49-F238E27FC236}">
                <a16:creationId xmlns:a16="http://schemas.microsoft.com/office/drawing/2014/main" id="{EC5E4775-8689-42D6-9425-A0E34B035228}"/>
              </a:ext>
            </a:extLst>
          </p:cNvPr>
          <p:cNvSpPr txBox="1"/>
          <p:nvPr/>
        </p:nvSpPr>
        <p:spPr>
          <a:xfrm>
            <a:off x="7269295" y="4971755"/>
            <a:ext cx="1712328" cy="372004"/>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serons arrivés</a:t>
            </a:r>
            <a:endParaRPr lang="fr-FR" dirty="0">
              <a:highlight>
                <a:srgbClr val="FFFF00"/>
              </a:highlight>
            </a:endParaRPr>
          </a:p>
        </p:txBody>
      </p:sp>
      <p:sp>
        <p:nvSpPr>
          <p:cNvPr id="14" name="ZoneTexte 13">
            <a:extLst>
              <a:ext uri="{FF2B5EF4-FFF2-40B4-BE49-F238E27FC236}">
                <a16:creationId xmlns:a16="http://schemas.microsoft.com/office/drawing/2014/main" id="{E4D45E85-85DB-4220-A4C2-3B03A86A2E40}"/>
              </a:ext>
            </a:extLst>
          </p:cNvPr>
          <p:cNvSpPr txBox="1"/>
          <p:nvPr/>
        </p:nvSpPr>
        <p:spPr>
          <a:xfrm>
            <a:off x="10179585" y="6400801"/>
            <a:ext cx="1548052" cy="307777"/>
          </a:xfrm>
          <a:prstGeom prst="rect">
            <a:avLst/>
          </a:prstGeom>
          <a:noFill/>
        </p:spPr>
        <p:txBody>
          <a:bodyPr wrap="non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358684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21" grpId="0"/>
      <p:bldP spid="23" grpId="0"/>
      <p:bldP spid="25" grpId="0"/>
      <p:bldP spid="27" grpId="0"/>
      <p:bldP spid="29" grpId="0"/>
      <p:bldP spid="3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au 4">
            <a:extLst>
              <a:ext uri="{FF2B5EF4-FFF2-40B4-BE49-F238E27FC236}">
                <a16:creationId xmlns:a16="http://schemas.microsoft.com/office/drawing/2014/main" id="{5245CD8A-D67A-4527-923F-DC87F792FD3E}"/>
              </a:ext>
            </a:extLst>
          </p:cNvPr>
          <p:cNvGraphicFramePr>
            <a:graphicFrameLocks noGrp="1"/>
          </p:cNvGraphicFramePr>
          <p:nvPr>
            <p:extLst>
              <p:ext uri="{D42A27DB-BD31-4B8C-83A1-F6EECF244321}">
                <p14:modId xmlns:p14="http://schemas.microsoft.com/office/powerpoint/2010/main" val="252643008"/>
              </p:ext>
            </p:extLst>
          </p:nvPr>
        </p:nvGraphicFramePr>
        <p:xfrm>
          <a:off x="214215" y="572877"/>
          <a:ext cx="5544000" cy="237744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3960874702"/>
                    </a:ext>
                  </a:extLst>
                </a:gridCol>
                <a:gridCol w="2772000">
                  <a:extLst>
                    <a:ext uri="{9D8B030D-6E8A-4147-A177-3AD203B41FA5}">
                      <a16:colId xmlns:a16="http://schemas.microsoft.com/office/drawing/2014/main" val="444467787"/>
                    </a:ext>
                  </a:extLst>
                </a:gridCol>
              </a:tblGrid>
              <a:tr h="363393">
                <a:tc>
                  <a:txBody>
                    <a:bodyPr/>
                    <a:lstStyle/>
                    <a:p>
                      <a:pPr algn="ctr"/>
                      <a:r>
                        <a:rPr lang="fr-FR" b="1" dirty="0">
                          <a:solidFill>
                            <a:srgbClr val="FF0066"/>
                          </a:solidFill>
                        </a:rPr>
                        <a:t>TEMPS SIMPLES</a:t>
                      </a:r>
                    </a:p>
                  </a:txBody>
                  <a:tcPr/>
                </a:tc>
                <a:tc>
                  <a:txBody>
                    <a:bodyPr/>
                    <a:lstStyle/>
                    <a:p>
                      <a:pPr algn="ctr"/>
                      <a:r>
                        <a:rPr lang="fr-FR" b="1" dirty="0">
                          <a:solidFill>
                            <a:srgbClr val="FF0066"/>
                          </a:solidFill>
                        </a:rPr>
                        <a:t>TEMPS COMPOSES</a:t>
                      </a:r>
                    </a:p>
                  </a:txBody>
                  <a:tcPr/>
                </a:tc>
                <a:extLst>
                  <a:ext uri="{0D108BD9-81ED-4DB2-BD59-A6C34878D82A}">
                    <a16:rowId xmlns:a16="http://schemas.microsoft.com/office/drawing/2014/main" val="3864798856"/>
                  </a:ext>
                </a:extLst>
              </a:tr>
              <a:tr h="370840">
                <a:tc>
                  <a:txBody>
                    <a:bodyPr/>
                    <a:lstStyle/>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3687915962"/>
                  </a:ext>
                </a:extLst>
              </a:tr>
            </a:tbl>
          </a:graphicData>
        </a:graphic>
      </p:graphicFrame>
      <p:grpSp>
        <p:nvGrpSpPr>
          <p:cNvPr id="3" name="Groupe 2">
            <a:extLst>
              <a:ext uri="{FF2B5EF4-FFF2-40B4-BE49-F238E27FC236}">
                <a16:creationId xmlns:a16="http://schemas.microsoft.com/office/drawing/2014/main" id="{BCB49CC7-CBA4-4613-8407-90F6ACFA530D}"/>
              </a:ext>
            </a:extLst>
          </p:cNvPr>
          <p:cNvGrpSpPr/>
          <p:nvPr/>
        </p:nvGrpSpPr>
        <p:grpSpPr>
          <a:xfrm>
            <a:off x="5860974" y="451695"/>
            <a:ext cx="6331026" cy="2320572"/>
            <a:chOff x="5816907" y="264803"/>
            <a:chExt cx="6331026" cy="2303905"/>
          </a:xfrm>
        </p:grpSpPr>
        <p:grpSp>
          <p:nvGrpSpPr>
            <p:cNvPr id="2" name="Groupe 1">
              <a:extLst>
                <a:ext uri="{FF2B5EF4-FFF2-40B4-BE49-F238E27FC236}">
                  <a16:creationId xmlns:a16="http://schemas.microsoft.com/office/drawing/2014/main" id="{12C45F31-BB8B-4D21-BA7F-691933D86FFF}"/>
                </a:ext>
              </a:extLst>
            </p:cNvPr>
            <p:cNvGrpSpPr/>
            <p:nvPr/>
          </p:nvGrpSpPr>
          <p:grpSpPr>
            <a:xfrm>
              <a:off x="5824250" y="264803"/>
              <a:ext cx="6323683" cy="2303905"/>
              <a:chOff x="5824250" y="264803"/>
              <a:chExt cx="6323683" cy="2303905"/>
            </a:xfrm>
          </p:grpSpPr>
          <p:sp>
            <p:nvSpPr>
              <p:cNvPr id="4" name="ZoneTexte 3">
                <a:extLst>
                  <a:ext uri="{FF2B5EF4-FFF2-40B4-BE49-F238E27FC236}">
                    <a16:creationId xmlns:a16="http://schemas.microsoft.com/office/drawing/2014/main" id="{CC489040-D24C-4B52-8B4D-096727B9BC68}"/>
                  </a:ext>
                </a:extLst>
              </p:cNvPr>
              <p:cNvSpPr txBox="1"/>
              <p:nvPr/>
            </p:nvSpPr>
            <p:spPr>
              <a:xfrm>
                <a:off x="5824250" y="264803"/>
                <a:ext cx="6323683" cy="2303905"/>
              </a:xfrm>
              <a:prstGeom prst="rect">
                <a:avLst/>
              </a:prstGeom>
              <a:noFill/>
            </p:spPr>
            <p:txBody>
              <a:bodyPr wrap="square" rtlCol="0">
                <a:spAutoFit/>
              </a:bodyPr>
              <a:lstStyle/>
              <a:p>
                <a:pPr>
                  <a:lnSpc>
                    <a:spcPct val="150000"/>
                  </a:lnSpc>
                </a:pPr>
                <a:r>
                  <a:rPr lang="fr-FR" sz="1400" dirty="0">
                    <a:latin typeface="Comic Sans MS" panose="030F0702030302020204" pitchFamily="66" charset="0"/>
                  </a:rPr>
                  <a:t>« La semaine précédente, tous les enfants s'amusent dans la neige qui </a:t>
                </a:r>
              </a:p>
              <a:p>
                <a:pPr>
                  <a:lnSpc>
                    <a:spcPct val="150000"/>
                  </a:lnSpc>
                </a:pPr>
                <a:r>
                  <a:rPr lang="fr-FR" sz="1400" dirty="0">
                    <a:latin typeface="Comic Sans MS" panose="030F0702030302020204" pitchFamily="66" charset="0"/>
                  </a:rPr>
                  <a:t>est tombée toute la nuit. Ils font de fantastiques parties de boules de neige dès qu'ils ont obtenu de leur maître l'autorisation d'aller dans le pré. Maintenant que la neige a fondu et le gigantesque bonhomme avec, ils guettent, le regard un peu triste, l'arrivée des prochains flocons dans un ciel tout gris. Mais nous, dans moins d'un mois, nous profiterons à nouveau de la neige et du ski puisque nous serons arrivés à </a:t>
                </a:r>
                <a:r>
                  <a:rPr lang="fr-FR" sz="1400" dirty="0" err="1">
                    <a:latin typeface="Comic Sans MS" panose="030F0702030302020204" pitchFamily="66" charset="0"/>
                  </a:rPr>
                  <a:t>Rancurel</a:t>
                </a:r>
                <a:r>
                  <a:rPr lang="fr-FR" sz="1400" dirty="0">
                    <a:latin typeface="Comic Sans MS" panose="030F0702030302020204" pitchFamily="66" charset="0"/>
                  </a:rPr>
                  <a:t>. »</a:t>
                </a:r>
                <a:endParaRPr lang="fr-FR" sz="1400" dirty="0"/>
              </a:p>
            </p:txBody>
          </p:sp>
          <p:sp>
            <p:nvSpPr>
              <p:cNvPr id="5" name="ZoneTexte 4">
                <a:extLst>
                  <a:ext uri="{FF2B5EF4-FFF2-40B4-BE49-F238E27FC236}">
                    <a16:creationId xmlns:a16="http://schemas.microsoft.com/office/drawing/2014/main" id="{30F59FCD-1E50-4EB3-8362-CF8873E72ECC}"/>
                  </a:ext>
                </a:extLst>
              </p:cNvPr>
              <p:cNvSpPr txBox="1"/>
              <p:nvPr/>
            </p:nvSpPr>
            <p:spPr>
              <a:xfrm>
                <a:off x="9340795" y="343582"/>
                <a:ext cx="1476260" cy="305566"/>
              </a:xfrm>
              <a:prstGeom prst="rect">
                <a:avLst/>
              </a:prstGeom>
              <a:noFill/>
            </p:spPr>
            <p:txBody>
              <a:bodyPr wrap="square" rtlCol="0">
                <a:spAutoFit/>
              </a:bodyPr>
              <a:lstStyle/>
              <a:p>
                <a:r>
                  <a:rPr lang="fr-FR" sz="1400" dirty="0">
                    <a:highlight>
                      <a:srgbClr val="FFFF00"/>
                    </a:highlight>
                    <a:latin typeface="Comic Sans MS" panose="030F0702030302020204" pitchFamily="66" charset="0"/>
                  </a:rPr>
                  <a:t>s'amusent</a:t>
                </a:r>
                <a:endParaRPr lang="fr-FR" sz="1400" dirty="0">
                  <a:highlight>
                    <a:srgbClr val="FFFF00"/>
                  </a:highlight>
                </a:endParaRPr>
              </a:p>
            </p:txBody>
          </p:sp>
        </p:grpSp>
        <p:sp>
          <p:nvSpPr>
            <p:cNvPr id="6" name="ZoneTexte 5">
              <a:extLst>
                <a:ext uri="{FF2B5EF4-FFF2-40B4-BE49-F238E27FC236}">
                  <a16:creationId xmlns:a16="http://schemas.microsoft.com/office/drawing/2014/main" id="{751C86A0-CCB2-44F8-B422-14885B6CD344}"/>
                </a:ext>
              </a:extLst>
            </p:cNvPr>
            <p:cNvSpPr txBox="1"/>
            <p:nvPr/>
          </p:nvSpPr>
          <p:spPr>
            <a:xfrm>
              <a:off x="5827922" y="684226"/>
              <a:ext cx="1128835" cy="305566"/>
            </a:xfrm>
            <a:prstGeom prst="rect">
              <a:avLst/>
            </a:prstGeom>
            <a:noFill/>
          </p:spPr>
          <p:txBody>
            <a:bodyPr wrap="none" rtlCol="0">
              <a:spAutoFit/>
            </a:bodyPr>
            <a:lstStyle/>
            <a:p>
              <a:r>
                <a:rPr lang="fr-FR" sz="1400" dirty="0">
                  <a:highlight>
                    <a:srgbClr val="FF00FF"/>
                  </a:highlight>
                  <a:latin typeface="Comic Sans MS" panose="030F0702030302020204" pitchFamily="66" charset="0"/>
                </a:rPr>
                <a:t>est tombée</a:t>
              </a:r>
              <a:endParaRPr lang="fr-FR" sz="1400" dirty="0">
                <a:highlight>
                  <a:srgbClr val="FF00FF"/>
                </a:highlight>
              </a:endParaRPr>
            </a:p>
          </p:txBody>
        </p:sp>
        <p:sp>
          <p:nvSpPr>
            <p:cNvPr id="7" name="ZoneTexte 6">
              <a:extLst>
                <a:ext uri="{FF2B5EF4-FFF2-40B4-BE49-F238E27FC236}">
                  <a16:creationId xmlns:a16="http://schemas.microsoft.com/office/drawing/2014/main" id="{AA1623FD-598A-4FEE-9765-47D1EA09AED0}"/>
                </a:ext>
              </a:extLst>
            </p:cNvPr>
            <p:cNvSpPr txBox="1"/>
            <p:nvPr/>
          </p:nvSpPr>
          <p:spPr>
            <a:xfrm>
              <a:off x="8201982" y="667098"/>
              <a:ext cx="550151" cy="305566"/>
            </a:xfrm>
            <a:prstGeom prst="rect">
              <a:avLst/>
            </a:prstGeom>
            <a:noFill/>
          </p:spPr>
          <p:txBody>
            <a:bodyPr wrap="none" rtlCol="0">
              <a:spAutoFit/>
            </a:bodyPr>
            <a:lstStyle/>
            <a:p>
              <a:r>
                <a:rPr lang="fr-FR" sz="1400" dirty="0">
                  <a:highlight>
                    <a:srgbClr val="FFFF00"/>
                  </a:highlight>
                  <a:latin typeface="Comic Sans MS" panose="030F0702030302020204" pitchFamily="66" charset="0"/>
                </a:rPr>
                <a:t>font</a:t>
              </a:r>
              <a:endParaRPr lang="fr-FR" sz="1400" dirty="0">
                <a:highlight>
                  <a:srgbClr val="FFFF00"/>
                </a:highlight>
              </a:endParaRPr>
            </a:p>
          </p:txBody>
        </p:sp>
        <p:sp>
          <p:nvSpPr>
            <p:cNvPr id="8" name="ZoneTexte 7">
              <a:extLst>
                <a:ext uri="{FF2B5EF4-FFF2-40B4-BE49-F238E27FC236}">
                  <a16:creationId xmlns:a16="http://schemas.microsoft.com/office/drawing/2014/main" id="{4B878F92-CD91-4D9E-8C60-CB3E67AA81A5}"/>
                </a:ext>
              </a:extLst>
            </p:cNvPr>
            <p:cNvSpPr txBox="1"/>
            <p:nvPr/>
          </p:nvSpPr>
          <p:spPr>
            <a:xfrm>
              <a:off x="7138931" y="936126"/>
              <a:ext cx="1082348" cy="305566"/>
            </a:xfrm>
            <a:prstGeom prst="rect">
              <a:avLst/>
            </a:prstGeom>
            <a:noFill/>
          </p:spPr>
          <p:txBody>
            <a:bodyPr wrap="none" rtlCol="0">
              <a:spAutoFit/>
            </a:bodyPr>
            <a:lstStyle/>
            <a:p>
              <a:r>
                <a:rPr lang="fr-FR" sz="1400" dirty="0">
                  <a:highlight>
                    <a:srgbClr val="FF00FF"/>
                  </a:highlight>
                  <a:latin typeface="Comic Sans MS" panose="030F0702030302020204" pitchFamily="66" charset="0"/>
                </a:rPr>
                <a:t>ont obtenu</a:t>
              </a:r>
              <a:endParaRPr lang="fr-FR" sz="1400" dirty="0">
                <a:highlight>
                  <a:srgbClr val="FF00FF"/>
                </a:highlight>
              </a:endParaRPr>
            </a:p>
          </p:txBody>
        </p:sp>
        <p:sp>
          <p:nvSpPr>
            <p:cNvPr id="10" name="ZoneTexte 9">
              <a:extLst>
                <a:ext uri="{FF2B5EF4-FFF2-40B4-BE49-F238E27FC236}">
                  <a16:creationId xmlns:a16="http://schemas.microsoft.com/office/drawing/2014/main" id="{3D601127-3F33-4039-89CD-8E847446DC34}"/>
                </a:ext>
              </a:extLst>
            </p:cNvPr>
            <p:cNvSpPr txBox="1"/>
            <p:nvPr/>
          </p:nvSpPr>
          <p:spPr>
            <a:xfrm>
              <a:off x="8196550" y="1304975"/>
              <a:ext cx="808235" cy="305566"/>
            </a:xfrm>
            <a:prstGeom prst="rect">
              <a:avLst/>
            </a:prstGeom>
            <a:noFill/>
          </p:spPr>
          <p:txBody>
            <a:bodyPr wrap="none" rtlCol="0">
              <a:spAutoFit/>
            </a:bodyPr>
            <a:lstStyle/>
            <a:p>
              <a:r>
                <a:rPr lang="fr-FR" sz="1400" dirty="0">
                  <a:highlight>
                    <a:srgbClr val="FF00FF"/>
                  </a:highlight>
                  <a:latin typeface="Comic Sans MS" panose="030F0702030302020204" pitchFamily="66" charset="0"/>
                </a:rPr>
                <a:t>a fondu</a:t>
              </a:r>
              <a:endParaRPr lang="fr-FR" sz="1400" dirty="0">
                <a:highlight>
                  <a:srgbClr val="FF00FF"/>
                </a:highlight>
              </a:endParaRPr>
            </a:p>
          </p:txBody>
        </p:sp>
        <p:sp>
          <p:nvSpPr>
            <p:cNvPr id="11" name="ZoneTexte 10">
              <a:extLst>
                <a:ext uri="{FF2B5EF4-FFF2-40B4-BE49-F238E27FC236}">
                  <a16:creationId xmlns:a16="http://schemas.microsoft.com/office/drawing/2014/main" id="{D359C5AF-2781-4000-9E4B-8ECB15E0BA71}"/>
                </a:ext>
              </a:extLst>
            </p:cNvPr>
            <p:cNvSpPr txBox="1"/>
            <p:nvPr/>
          </p:nvSpPr>
          <p:spPr>
            <a:xfrm>
              <a:off x="5816907" y="1638092"/>
              <a:ext cx="917239" cy="305566"/>
            </a:xfrm>
            <a:prstGeom prst="rect">
              <a:avLst/>
            </a:prstGeom>
            <a:noFill/>
          </p:spPr>
          <p:txBody>
            <a:bodyPr wrap="none" rtlCol="0">
              <a:spAutoFit/>
            </a:bodyPr>
            <a:lstStyle/>
            <a:p>
              <a:r>
                <a:rPr lang="fr-FR" sz="1400" dirty="0">
                  <a:highlight>
                    <a:srgbClr val="FFFF00"/>
                  </a:highlight>
                  <a:latin typeface="Comic Sans MS" panose="030F0702030302020204" pitchFamily="66" charset="0"/>
                </a:rPr>
                <a:t>guettent</a:t>
              </a:r>
              <a:endParaRPr lang="fr-FR" sz="1400" dirty="0">
                <a:highlight>
                  <a:srgbClr val="FFFF00"/>
                </a:highlight>
              </a:endParaRPr>
            </a:p>
          </p:txBody>
        </p:sp>
        <p:sp>
          <p:nvSpPr>
            <p:cNvPr id="12" name="ZoneTexte 11">
              <a:extLst>
                <a:ext uri="{FF2B5EF4-FFF2-40B4-BE49-F238E27FC236}">
                  <a16:creationId xmlns:a16="http://schemas.microsoft.com/office/drawing/2014/main" id="{15C6976C-210E-49CC-A428-C02165CF4594}"/>
                </a:ext>
              </a:extLst>
            </p:cNvPr>
            <p:cNvSpPr txBox="1"/>
            <p:nvPr/>
          </p:nvSpPr>
          <p:spPr>
            <a:xfrm>
              <a:off x="10135518" y="1927459"/>
              <a:ext cx="1149674" cy="305566"/>
            </a:xfrm>
            <a:prstGeom prst="rect">
              <a:avLst/>
            </a:prstGeom>
            <a:noFill/>
          </p:spPr>
          <p:txBody>
            <a:bodyPr wrap="none" rtlCol="0">
              <a:spAutoFit/>
            </a:bodyPr>
            <a:lstStyle/>
            <a:p>
              <a:r>
                <a:rPr lang="fr-FR" sz="1400" dirty="0">
                  <a:highlight>
                    <a:srgbClr val="FFFF00"/>
                  </a:highlight>
                  <a:latin typeface="Comic Sans MS" panose="030F0702030302020204" pitchFamily="66" charset="0"/>
                </a:rPr>
                <a:t>profiterons</a:t>
              </a:r>
              <a:endParaRPr lang="fr-FR" sz="1400" dirty="0">
                <a:highlight>
                  <a:srgbClr val="FFFF00"/>
                </a:highlight>
              </a:endParaRPr>
            </a:p>
          </p:txBody>
        </p:sp>
        <p:sp>
          <p:nvSpPr>
            <p:cNvPr id="13" name="ZoneTexte 12">
              <a:extLst>
                <a:ext uri="{FF2B5EF4-FFF2-40B4-BE49-F238E27FC236}">
                  <a16:creationId xmlns:a16="http://schemas.microsoft.com/office/drawing/2014/main" id="{4857771E-5459-4AD5-81AC-0929B5EC5EE4}"/>
                </a:ext>
              </a:extLst>
            </p:cNvPr>
            <p:cNvSpPr txBox="1"/>
            <p:nvPr/>
          </p:nvSpPr>
          <p:spPr>
            <a:xfrm>
              <a:off x="8593156" y="2238542"/>
              <a:ext cx="1374094" cy="305567"/>
            </a:xfrm>
            <a:prstGeom prst="rect">
              <a:avLst/>
            </a:prstGeom>
            <a:noFill/>
          </p:spPr>
          <p:txBody>
            <a:bodyPr wrap="none" rtlCol="0">
              <a:spAutoFit/>
            </a:bodyPr>
            <a:lstStyle/>
            <a:p>
              <a:r>
                <a:rPr lang="fr-FR" sz="1400" dirty="0">
                  <a:highlight>
                    <a:srgbClr val="FF00FF"/>
                  </a:highlight>
                  <a:latin typeface="Comic Sans MS" panose="030F0702030302020204" pitchFamily="66" charset="0"/>
                </a:rPr>
                <a:t>serons arrivés</a:t>
              </a:r>
              <a:endParaRPr lang="fr-FR" sz="1400" dirty="0">
                <a:highlight>
                  <a:srgbClr val="FF00FF"/>
                </a:highlight>
              </a:endParaRPr>
            </a:p>
          </p:txBody>
        </p:sp>
      </p:grpSp>
      <p:sp>
        <p:nvSpPr>
          <p:cNvPr id="15" name="ZoneTexte 14">
            <a:extLst>
              <a:ext uri="{FF2B5EF4-FFF2-40B4-BE49-F238E27FC236}">
                <a16:creationId xmlns:a16="http://schemas.microsoft.com/office/drawing/2014/main" id="{5C9C8439-E873-457B-A7D5-FCC73A887D18}"/>
              </a:ext>
            </a:extLst>
          </p:cNvPr>
          <p:cNvSpPr txBox="1"/>
          <p:nvPr/>
        </p:nvSpPr>
        <p:spPr>
          <a:xfrm>
            <a:off x="1189821" y="132203"/>
            <a:ext cx="6980757" cy="369332"/>
          </a:xfrm>
          <a:prstGeom prst="rect">
            <a:avLst/>
          </a:prstGeom>
          <a:noFill/>
        </p:spPr>
        <p:txBody>
          <a:bodyPr wrap="none" rtlCol="0">
            <a:spAutoFit/>
          </a:bodyPr>
          <a:lstStyle/>
          <a:p>
            <a:r>
              <a:rPr lang="fr-FR" b="1" u="sng" dirty="0"/>
              <a:t>A quoi servent les temps simples ? A quoi servent les temps composés ?</a:t>
            </a:r>
          </a:p>
        </p:txBody>
      </p:sp>
      <p:sp>
        <p:nvSpPr>
          <p:cNvPr id="17" name="ZoneTexte 16">
            <a:extLst>
              <a:ext uri="{FF2B5EF4-FFF2-40B4-BE49-F238E27FC236}">
                <a16:creationId xmlns:a16="http://schemas.microsoft.com/office/drawing/2014/main" id="{42DFC144-0D16-4A27-AAF7-406C322CF627}"/>
              </a:ext>
            </a:extLst>
          </p:cNvPr>
          <p:cNvSpPr txBox="1"/>
          <p:nvPr/>
        </p:nvSpPr>
        <p:spPr>
          <a:xfrm>
            <a:off x="857480" y="1035983"/>
            <a:ext cx="1476260" cy="372004"/>
          </a:xfrm>
          <a:prstGeom prst="rect">
            <a:avLst/>
          </a:prstGeom>
          <a:noFill/>
        </p:spPr>
        <p:txBody>
          <a:bodyPr wrap="square" rtlCol="0">
            <a:spAutoFit/>
          </a:bodyPr>
          <a:lstStyle/>
          <a:p>
            <a:r>
              <a:rPr lang="fr-FR" sz="1800" dirty="0">
                <a:highlight>
                  <a:srgbClr val="FFFF00"/>
                </a:highlight>
                <a:latin typeface="Comic Sans MS" panose="030F0702030302020204" pitchFamily="66" charset="0"/>
              </a:rPr>
              <a:t>s'amusent</a:t>
            </a:r>
            <a:endParaRPr lang="fr-FR" dirty="0">
              <a:highlight>
                <a:srgbClr val="FFFF00"/>
              </a:highlight>
            </a:endParaRPr>
          </a:p>
        </p:txBody>
      </p:sp>
      <p:sp>
        <p:nvSpPr>
          <p:cNvPr id="19" name="ZoneTexte 18">
            <a:extLst>
              <a:ext uri="{FF2B5EF4-FFF2-40B4-BE49-F238E27FC236}">
                <a16:creationId xmlns:a16="http://schemas.microsoft.com/office/drawing/2014/main" id="{9A739004-177B-43A2-A512-B14C0819C5BD}"/>
              </a:ext>
            </a:extLst>
          </p:cNvPr>
          <p:cNvSpPr txBox="1"/>
          <p:nvPr/>
        </p:nvSpPr>
        <p:spPr>
          <a:xfrm>
            <a:off x="3589662" y="1058095"/>
            <a:ext cx="1401346" cy="369332"/>
          </a:xfrm>
          <a:prstGeom prst="rect">
            <a:avLst/>
          </a:prstGeom>
          <a:noFill/>
        </p:spPr>
        <p:txBody>
          <a:bodyPr wrap="none" rtlCol="0">
            <a:spAutoFit/>
          </a:bodyPr>
          <a:lstStyle/>
          <a:p>
            <a:r>
              <a:rPr lang="fr-FR" dirty="0">
                <a:highlight>
                  <a:srgbClr val="FF00FF"/>
                </a:highlight>
                <a:latin typeface="Comic Sans MS" panose="030F0702030302020204" pitchFamily="66" charset="0"/>
              </a:rPr>
              <a:t>est</a:t>
            </a:r>
            <a:r>
              <a:rPr lang="fr-FR" sz="1800" dirty="0">
                <a:highlight>
                  <a:srgbClr val="FF00FF"/>
                </a:highlight>
                <a:latin typeface="Comic Sans MS" panose="030F0702030302020204" pitchFamily="66" charset="0"/>
              </a:rPr>
              <a:t> tombée</a:t>
            </a:r>
            <a:endParaRPr lang="fr-FR" dirty="0">
              <a:highlight>
                <a:srgbClr val="FF00FF"/>
              </a:highlight>
            </a:endParaRPr>
          </a:p>
        </p:txBody>
      </p:sp>
      <p:sp>
        <p:nvSpPr>
          <p:cNvPr id="21" name="ZoneTexte 20">
            <a:extLst>
              <a:ext uri="{FF2B5EF4-FFF2-40B4-BE49-F238E27FC236}">
                <a16:creationId xmlns:a16="http://schemas.microsoft.com/office/drawing/2014/main" id="{05BC9CA5-6CB6-4F04-ADF4-C7CDF3939350}"/>
              </a:ext>
            </a:extLst>
          </p:cNvPr>
          <p:cNvSpPr txBox="1"/>
          <p:nvPr/>
        </p:nvSpPr>
        <p:spPr>
          <a:xfrm>
            <a:off x="1121883" y="1393383"/>
            <a:ext cx="652743"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font</a:t>
            </a:r>
            <a:endParaRPr lang="fr-FR" dirty="0">
              <a:highlight>
                <a:srgbClr val="FFFF00"/>
              </a:highlight>
            </a:endParaRPr>
          </a:p>
        </p:txBody>
      </p:sp>
      <p:sp>
        <p:nvSpPr>
          <p:cNvPr id="23" name="ZoneTexte 22">
            <a:extLst>
              <a:ext uri="{FF2B5EF4-FFF2-40B4-BE49-F238E27FC236}">
                <a16:creationId xmlns:a16="http://schemas.microsoft.com/office/drawing/2014/main" id="{022AADA0-E47B-4D02-9B21-ECD6C1AF2BF6}"/>
              </a:ext>
            </a:extLst>
          </p:cNvPr>
          <p:cNvSpPr txBox="1"/>
          <p:nvPr/>
        </p:nvSpPr>
        <p:spPr>
          <a:xfrm>
            <a:off x="3556611" y="1470580"/>
            <a:ext cx="1338828" cy="369332"/>
          </a:xfrm>
          <a:prstGeom prst="rect">
            <a:avLst/>
          </a:prstGeom>
          <a:noFill/>
        </p:spPr>
        <p:txBody>
          <a:bodyPr wrap="none" rtlCol="0">
            <a:spAutoFit/>
          </a:bodyPr>
          <a:lstStyle/>
          <a:p>
            <a:r>
              <a:rPr lang="fr-FR" sz="1800" dirty="0">
                <a:highlight>
                  <a:srgbClr val="FF00FF"/>
                </a:highlight>
                <a:latin typeface="Comic Sans MS" panose="030F0702030302020204" pitchFamily="66" charset="0"/>
              </a:rPr>
              <a:t>ont obtenu</a:t>
            </a:r>
            <a:endParaRPr lang="fr-FR" dirty="0">
              <a:highlight>
                <a:srgbClr val="FF00FF"/>
              </a:highlight>
            </a:endParaRPr>
          </a:p>
        </p:txBody>
      </p:sp>
      <p:sp>
        <p:nvSpPr>
          <p:cNvPr id="25" name="ZoneTexte 24">
            <a:extLst>
              <a:ext uri="{FF2B5EF4-FFF2-40B4-BE49-F238E27FC236}">
                <a16:creationId xmlns:a16="http://schemas.microsoft.com/office/drawing/2014/main" id="{A31A1E4F-D888-407D-ACC1-D824C79E5714}"/>
              </a:ext>
            </a:extLst>
          </p:cNvPr>
          <p:cNvSpPr txBox="1"/>
          <p:nvPr/>
        </p:nvSpPr>
        <p:spPr>
          <a:xfrm>
            <a:off x="3832033" y="1861114"/>
            <a:ext cx="987771" cy="372004"/>
          </a:xfrm>
          <a:prstGeom prst="rect">
            <a:avLst/>
          </a:prstGeom>
          <a:noFill/>
        </p:spPr>
        <p:txBody>
          <a:bodyPr wrap="none" rtlCol="0">
            <a:spAutoFit/>
          </a:bodyPr>
          <a:lstStyle/>
          <a:p>
            <a:r>
              <a:rPr lang="fr-FR" sz="1800" dirty="0">
                <a:highlight>
                  <a:srgbClr val="FF00FF"/>
                </a:highlight>
                <a:latin typeface="Comic Sans MS" panose="030F0702030302020204" pitchFamily="66" charset="0"/>
              </a:rPr>
              <a:t>a fondu</a:t>
            </a:r>
            <a:endParaRPr lang="fr-FR" dirty="0">
              <a:highlight>
                <a:srgbClr val="FF00FF"/>
              </a:highlight>
            </a:endParaRPr>
          </a:p>
        </p:txBody>
      </p:sp>
      <p:sp>
        <p:nvSpPr>
          <p:cNvPr id="27" name="ZoneTexte 26">
            <a:extLst>
              <a:ext uri="{FF2B5EF4-FFF2-40B4-BE49-F238E27FC236}">
                <a16:creationId xmlns:a16="http://schemas.microsoft.com/office/drawing/2014/main" id="{F9178BCA-6575-4DF4-A66E-28C3CA44E71C}"/>
              </a:ext>
            </a:extLst>
          </p:cNvPr>
          <p:cNvSpPr txBox="1"/>
          <p:nvPr/>
        </p:nvSpPr>
        <p:spPr>
          <a:xfrm>
            <a:off x="1022733" y="1822066"/>
            <a:ext cx="1127232" cy="372004"/>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guettent</a:t>
            </a:r>
            <a:endParaRPr lang="fr-FR" dirty="0">
              <a:highlight>
                <a:srgbClr val="FFFF00"/>
              </a:highlight>
            </a:endParaRPr>
          </a:p>
        </p:txBody>
      </p:sp>
      <p:sp>
        <p:nvSpPr>
          <p:cNvPr id="29" name="ZoneTexte 28">
            <a:extLst>
              <a:ext uri="{FF2B5EF4-FFF2-40B4-BE49-F238E27FC236}">
                <a16:creationId xmlns:a16="http://schemas.microsoft.com/office/drawing/2014/main" id="{C6B3E75A-DC13-4835-9F24-FFACA57D1100}"/>
              </a:ext>
            </a:extLst>
          </p:cNvPr>
          <p:cNvSpPr txBox="1"/>
          <p:nvPr/>
        </p:nvSpPr>
        <p:spPr>
          <a:xfrm>
            <a:off x="967647" y="2234711"/>
            <a:ext cx="1422184" cy="372004"/>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profiterons</a:t>
            </a:r>
            <a:endParaRPr lang="fr-FR" dirty="0">
              <a:highlight>
                <a:srgbClr val="FFFF00"/>
              </a:highlight>
            </a:endParaRPr>
          </a:p>
        </p:txBody>
      </p:sp>
      <p:sp>
        <p:nvSpPr>
          <p:cNvPr id="31" name="ZoneTexte 30">
            <a:extLst>
              <a:ext uri="{FF2B5EF4-FFF2-40B4-BE49-F238E27FC236}">
                <a16:creationId xmlns:a16="http://schemas.microsoft.com/office/drawing/2014/main" id="{EC5E4775-8689-42D6-9425-A0E34B035228}"/>
              </a:ext>
            </a:extLst>
          </p:cNvPr>
          <p:cNvSpPr txBox="1"/>
          <p:nvPr/>
        </p:nvSpPr>
        <p:spPr>
          <a:xfrm>
            <a:off x="3512543" y="2283640"/>
            <a:ext cx="1712328" cy="372004"/>
          </a:xfrm>
          <a:prstGeom prst="rect">
            <a:avLst/>
          </a:prstGeom>
          <a:noFill/>
        </p:spPr>
        <p:txBody>
          <a:bodyPr wrap="none" rtlCol="0">
            <a:spAutoFit/>
          </a:bodyPr>
          <a:lstStyle/>
          <a:p>
            <a:r>
              <a:rPr lang="fr-FR" sz="1800" dirty="0">
                <a:highlight>
                  <a:srgbClr val="FF00FF"/>
                </a:highlight>
                <a:latin typeface="Comic Sans MS" panose="030F0702030302020204" pitchFamily="66" charset="0"/>
              </a:rPr>
              <a:t>serons arrivés</a:t>
            </a:r>
            <a:endParaRPr lang="fr-FR" dirty="0">
              <a:highlight>
                <a:srgbClr val="FF00FF"/>
              </a:highlight>
            </a:endParaRPr>
          </a:p>
        </p:txBody>
      </p:sp>
      <p:cxnSp>
        <p:nvCxnSpPr>
          <p:cNvPr id="20" name="Connecteur droit avec flèche 19">
            <a:extLst>
              <a:ext uri="{FF2B5EF4-FFF2-40B4-BE49-F238E27FC236}">
                <a16:creationId xmlns:a16="http://schemas.microsoft.com/office/drawing/2014/main" id="{78C26510-1035-40CA-A277-74A63A9EF8D9}"/>
              </a:ext>
            </a:extLst>
          </p:cNvPr>
          <p:cNvCxnSpPr/>
          <p:nvPr/>
        </p:nvCxnSpPr>
        <p:spPr>
          <a:xfrm flipV="1">
            <a:off x="1156771" y="3701668"/>
            <a:ext cx="86702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ZoneTexte 27">
            <a:extLst>
              <a:ext uri="{FF2B5EF4-FFF2-40B4-BE49-F238E27FC236}">
                <a16:creationId xmlns:a16="http://schemas.microsoft.com/office/drawing/2014/main" id="{08981C7D-1811-4C24-BD7A-1CD53836C21E}"/>
              </a:ext>
            </a:extLst>
          </p:cNvPr>
          <p:cNvSpPr txBox="1"/>
          <p:nvPr/>
        </p:nvSpPr>
        <p:spPr>
          <a:xfrm>
            <a:off x="1814110" y="3314717"/>
            <a:ext cx="1401346" cy="369332"/>
          </a:xfrm>
          <a:prstGeom prst="rect">
            <a:avLst/>
          </a:prstGeom>
          <a:noFill/>
        </p:spPr>
        <p:txBody>
          <a:bodyPr wrap="none" rtlCol="0">
            <a:spAutoFit/>
          </a:bodyPr>
          <a:lstStyle/>
          <a:p>
            <a:r>
              <a:rPr lang="fr-FR" dirty="0">
                <a:highlight>
                  <a:srgbClr val="FF00FF"/>
                </a:highlight>
                <a:latin typeface="Comic Sans MS" panose="030F0702030302020204" pitchFamily="66" charset="0"/>
              </a:rPr>
              <a:t>est</a:t>
            </a:r>
            <a:r>
              <a:rPr lang="fr-FR" sz="1800" dirty="0">
                <a:highlight>
                  <a:srgbClr val="FF00FF"/>
                </a:highlight>
                <a:latin typeface="Comic Sans MS" panose="030F0702030302020204" pitchFamily="66" charset="0"/>
              </a:rPr>
              <a:t> tombée</a:t>
            </a:r>
            <a:endParaRPr lang="fr-FR" dirty="0">
              <a:highlight>
                <a:srgbClr val="FF00FF"/>
              </a:highlight>
            </a:endParaRPr>
          </a:p>
        </p:txBody>
      </p:sp>
      <p:sp>
        <p:nvSpPr>
          <p:cNvPr id="30" name="ZoneTexte 29">
            <a:extLst>
              <a:ext uri="{FF2B5EF4-FFF2-40B4-BE49-F238E27FC236}">
                <a16:creationId xmlns:a16="http://schemas.microsoft.com/office/drawing/2014/main" id="{73824389-52B4-47CB-A827-7A11532F2EE6}"/>
              </a:ext>
            </a:extLst>
          </p:cNvPr>
          <p:cNvSpPr txBox="1"/>
          <p:nvPr/>
        </p:nvSpPr>
        <p:spPr>
          <a:xfrm>
            <a:off x="6705600" y="3325655"/>
            <a:ext cx="1476260" cy="372004"/>
          </a:xfrm>
          <a:prstGeom prst="rect">
            <a:avLst/>
          </a:prstGeom>
          <a:noFill/>
        </p:spPr>
        <p:txBody>
          <a:bodyPr wrap="square" rtlCol="0">
            <a:spAutoFit/>
          </a:bodyPr>
          <a:lstStyle/>
          <a:p>
            <a:r>
              <a:rPr lang="fr-FR" sz="1800" dirty="0">
                <a:highlight>
                  <a:srgbClr val="FFFF00"/>
                </a:highlight>
                <a:latin typeface="Comic Sans MS" panose="030F0702030302020204" pitchFamily="66" charset="0"/>
              </a:rPr>
              <a:t>s'amusent</a:t>
            </a:r>
            <a:endParaRPr lang="fr-FR" dirty="0">
              <a:highlight>
                <a:srgbClr val="FFFF00"/>
              </a:highlight>
            </a:endParaRPr>
          </a:p>
        </p:txBody>
      </p:sp>
      <p:cxnSp>
        <p:nvCxnSpPr>
          <p:cNvPr id="32" name="Connecteur droit avec flèche 31">
            <a:extLst>
              <a:ext uri="{FF2B5EF4-FFF2-40B4-BE49-F238E27FC236}">
                <a16:creationId xmlns:a16="http://schemas.microsoft.com/office/drawing/2014/main" id="{DD5611D2-E78D-4CB3-8162-A644DF4645B9}"/>
              </a:ext>
            </a:extLst>
          </p:cNvPr>
          <p:cNvCxnSpPr/>
          <p:nvPr/>
        </p:nvCxnSpPr>
        <p:spPr>
          <a:xfrm flipV="1">
            <a:off x="1133806" y="4693312"/>
            <a:ext cx="86702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2" name="ZoneTexte 21">
            <a:extLst>
              <a:ext uri="{FF2B5EF4-FFF2-40B4-BE49-F238E27FC236}">
                <a16:creationId xmlns:a16="http://schemas.microsoft.com/office/drawing/2014/main" id="{D4CE86DC-B586-42E1-985E-29A2A4364255}"/>
              </a:ext>
            </a:extLst>
          </p:cNvPr>
          <p:cNvSpPr txBox="1"/>
          <p:nvPr/>
        </p:nvSpPr>
        <p:spPr>
          <a:xfrm>
            <a:off x="1817581" y="4265972"/>
            <a:ext cx="1338828" cy="369332"/>
          </a:xfrm>
          <a:prstGeom prst="rect">
            <a:avLst/>
          </a:prstGeom>
          <a:noFill/>
        </p:spPr>
        <p:txBody>
          <a:bodyPr wrap="none" rtlCol="0">
            <a:spAutoFit/>
          </a:bodyPr>
          <a:lstStyle/>
          <a:p>
            <a:r>
              <a:rPr lang="fr-FR" dirty="0">
                <a:highlight>
                  <a:srgbClr val="FF00FF"/>
                </a:highlight>
                <a:latin typeface="Comic Sans MS" panose="030F0702030302020204" pitchFamily="66" charset="0"/>
              </a:rPr>
              <a:t>o</a:t>
            </a:r>
            <a:r>
              <a:rPr lang="fr-FR" sz="1800" dirty="0">
                <a:highlight>
                  <a:srgbClr val="FF00FF"/>
                </a:highlight>
                <a:latin typeface="Comic Sans MS" panose="030F0702030302020204" pitchFamily="66" charset="0"/>
              </a:rPr>
              <a:t>nt obtenu</a:t>
            </a:r>
            <a:endParaRPr lang="fr-FR" dirty="0">
              <a:highlight>
                <a:srgbClr val="FF00FF"/>
              </a:highlight>
            </a:endParaRPr>
          </a:p>
        </p:txBody>
      </p:sp>
      <p:sp>
        <p:nvSpPr>
          <p:cNvPr id="24" name="ZoneTexte 23">
            <a:extLst>
              <a:ext uri="{FF2B5EF4-FFF2-40B4-BE49-F238E27FC236}">
                <a16:creationId xmlns:a16="http://schemas.microsoft.com/office/drawing/2014/main" id="{9AB09090-F64E-4F1C-8228-F254C62A79A7}"/>
              </a:ext>
            </a:extLst>
          </p:cNvPr>
          <p:cNvSpPr txBox="1"/>
          <p:nvPr/>
        </p:nvSpPr>
        <p:spPr>
          <a:xfrm>
            <a:off x="7086360" y="4276457"/>
            <a:ext cx="652743"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font</a:t>
            </a:r>
            <a:endParaRPr lang="fr-FR" dirty="0">
              <a:highlight>
                <a:srgbClr val="FFFF00"/>
              </a:highlight>
            </a:endParaRPr>
          </a:p>
        </p:txBody>
      </p:sp>
      <p:cxnSp>
        <p:nvCxnSpPr>
          <p:cNvPr id="35" name="Connecteur droit avec flèche 34">
            <a:extLst>
              <a:ext uri="{FF2B5EF4-FFF2-40B4-BE49-F238E27FC236}">
                <a16:creationId xmlns:a16="http://schemas.microsoft.com/office/drawing/2014/main" id="{22908AA8-E3C9-4571-9107-6FFBAB64A348}"/>
              </a:ext>
            </a:extLst>
          </p:cNvPr>
          <p:cNvCxnSpPr/>
          <p:nvPr/>
        </p:nvCxnSpPr>
        <p:spPr>
          <a:xfrm flipV="1">
            <a:off x="1135894" y="5697481"/>
            <a:ext cx="86702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6" name="ZoneTexte 25">
            <a:extLst>
              <a:ext uri="{FF2B5EF4-FFF2-40B4-BE49-F238E27FC236}">
                <a16:creationId xmlns:a16="http://schemas.microsoft.com/office/drawing/2014/main" id="{6CCDBEC1-3D73-4655-8F2F-773F32A8238E}"/>
              </a:ext>
            </a:extLst>
          </p:cNvPr>
          <p:cNvSpPr txBox="1"/>
          <p:nvPr/>
        </p:nvSpPr>
        <p:spPr>
          <a:xfrm>
            <a:off x="2042899" y="5232703"/>
            <a:ext cx="987771" cy="372004"/>
          </a:xfrm>
          <a:prstGeom prst="rect">
            <a:avLst/>
          </a:prstGeom>
          <a:noFill/>
        </p:spPr>
        <p:txBody>
          <a:bodyPr wrap="none" rtlCol="0">
            <a:spAutoFit/>
          </a:bodyPr>
          <a:lstStyle/>
          <a:p>
            <a:r>
              <a:rPr lang="fr-FR" sz="1800" dirty="0">
                <a:highlight>
                  <a:srgbClr val="FF00FF"/>
                </a:highlight>
                <a:latin typeface="Comic Sans MS" panose="030F0702030302020204" pitchFamily="66" charset="0"/>
              </a:rPr>
              <a:t>a fondu</a:t>
            </a:r>
            <a:endParaRPr lang="fr-FR" dirty="0">
              <a:highlight>
                <a:srgbClr val="FF00FF"/>
              </a:highlight>
            </a:endParaRPr>
          </a:p>
        </p:txBody>
      </p:sp>
      <p:sp>
        <p:nvSpPr>
          <p:cNvPr id="38" name="ZoneTexte 37">
            <a:extLst>
              <a:ext uri="{FF2B5EF4-FFF2-40B4-BE49-F238E27FC236}">
                <a16:creationId xmlns:a16="http://schemas.microsoft.com/office/drawing/2014/main" id="{B54755DD-2015-4759-879C-81F71035617F}"/>
              </a:ext>
            </a:extLst>
          </p:cNvPr>
          <p:cNvSpPr txBox="1"/>
          <p:nvPr/>
        </p:nvSpPr>
        <p:spPr>
          <a:xfrm>
            <a:off x="6974684" y="5268812"/>
            <a:ext cx="1127232" cy="372004"/>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guettent</a:t>
            </a:r>
            <a:endParaRPr lang="fr-FR" dirty="0">
              <a:highlight>
                <a:srgbClr val="FFFF00"/>
              </a:highlight>
            </a:endParaRPr>
          </a:p>
        </p:txBody>
      </p:sp>
      <p:cxnSp>
        <p:nvCxnSpPr>
          <p:cNvPr id="39" name="Connecteur droit avec flèche 38">
            <a:extLst>
              <a:ext uri="{FF2B5EF4-FFF2-40B4-BE49-F238E27FC236}">
                <a16:creationId xmlns:a16="http://schemas.microsoft.com/office/drawing/2014/main" id="{848B394A-5B1D-460B-9DD0-1B8EF22B55B8}"/>
              </a:ext>
            </a:extLst>
          </p:cNvPr>
          <p:cNvCxnSpPr/>
          <p:nvPr/>
        </p:nvCxnSpPr>
        <p:spPr>
          <a:xfrm flipV="1">
            <a:off x="1175560" y="6576390"/>
            <a:ext cx="86702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1" name="ZoneTexte 40">
            <a:extLst>
              <a:ext uri="{FF2B5EF4-FFF2-40B4-BE49-F238E27FC236}">
                <a16:creationId xmlns:a16="http://schemas.microsoft.com/office/drawing/2014/main" id="{952FAE97-1AB6-498F-800C-B32C2E9626C6}"/>
              </a:ext>
            </a:extLst>
          </p:cNvPr>
          <p:cNvSpPr txBox="1"/>
          <p:nvPr/>
        </p:nvSpPr>
        <p:spPr>
          <a:xfrm>
            <a:off x="1811091" y="6131218"/>
            <a:ext cx="1712328" cy="372004"/>
          </a:xfrm>
          <a:prstGeom prst="rect">
            <a:avLst/>
          </a:prstGeom>
          <a:noFill/>
        </p:spPr>
        <p:txBody>
          <a:bodyPr wrap="none" rtlCol="0">
            <a:spAutoFit/>
          </a:bodyPr>
          <a:lstStyle/>
          <a:p>
            <a:r>
              <a:rPr lang="fr-FR" sz="1800" dirty="0">
                <a:highlight>
                  <a:srgbClr val="FF00FF"/>
                </a:highlight>
                <a:latin typeface="Comic Sans MS" panose="030F0702030302020204" pitchFamily="66" charset="0"/>
              </a:rPr>
              <a:t>serons arrivés</a:t>
            </a:r>
            <a:endParaRPr lang="fr-FR" dirty="0">
              <a:highlight>
                <a:srgbClr val="FF00FF"/>
              </a:highlight>
            </a:endParaRPr>
          </a:p>
        </p:txBody>
      </p:sp>
      <p:sp>
        <p:nvSpPr>
          <p:cNvPr id="43" name="ZoneTexte 42">
            <a:extLst>
              <a:ext uri="{FF2B5EF4-FFF2-40B4-BE49-F238E27FC236}">
                <a16:creationId xmlns:a16="http://schemas.microsoft.com/office/drawing/2014/main" id="{CCD89227-9118-48CE-8782-BEBE37250A6A}"/>
              </a:ext>
            </a:extLst>
          </p:cNvPr>
          <p:cNvSpPr txBox="1"/>
          <p:nvPr/>
        </p:nvSpPr>
        <p:spPr>
          <a:xfrm>
            <a:off x="6894546" y="6182498"/>
            <a:ext cx="1422184" cy="372004"/>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profiterons</a:t>
            </a:r>
            <a:endParaRPr lang="fr-FR" dirty="0">
              <a:highlight>
                <a:srgbClr val="FFFF00"/>
              </a:highlight>
            </a:endParaRPr>
          </a:p>
        </p:txBody>
      </p:sp>
      <p:sp>
        <p:nvSpPr>
          <p:cNvPr id="14" name="ZoneTexte 13">
            <a:extLst>
              <a:ext uri="{FF2B5EF4-FFF2-40B4-BE49-F238E27FC236}">
                <a16:creationId xmlns:a16="http://schemas.microsoft.com/office/drawing/2014/main" id="{1D76C57C-1B5E-45C8-A898-C5E49EC7E2B1}"/>
              </a:ext>
            </a:extLst>
          </p:cNvPr>
          <p:cNvSpPr txBox="1"/>
          <p:nvPr/>
        </p:nvSpPr>
        <p:spPr>
          <a:xfrm>
            <a:off x="10179585" y="6400801"/>
            <a:ext cx="1548052" cy="307777"/>
          </a:xfrm>
          <a:prstGeom prst="rect">
            <a:avLst/>
          </a:prstGeom>
          <a:noFill/>
        </p:spPr>
        <p:txBody>
          <a:bodyPr wrap="non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2175712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0" grpId="0"/>
      <p:bldP spid="22" grpId="0"/>
      <p:bldP spid="24" grpId="0"/>
      <p:bldP spid="26" grpId="0"/>
      <p:bldP spid="38" grpId="0"/>
      <p:bldP spid="41" grpId="0"/>
      <p:bldP spid="4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au 4">
            <a:extLst>
              <a:ext uri="{FF2B5EF4-FFF2-40B4-BE49-F238E27FC236}">
                <a16:creationId xmlns:a16="http://schemas.microsoft.com/office/drawing/2014/main" id="{5245CD8A-D67A-4527-923F-DC87F792FD3E}"/>
              </a:ext>
            </a:extLst>
          </p:cNvPr>
          <p:cNvGraphicFramePr>
            <a:graphicFrameLocks noGrp="1"/>
          </p:cNvGraphicFramePr>
          <p:nvPr/>
        </p:nvGraphicFramePr>
        <p:xfrm>
          <a:off x="214215" y="572877"/>
          <a:ext cx="5544000" cy="237744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3960874702"/>
                    </a:ext>
                  </a:extLst>
                </a:gridCol>
                <a:gridCol w="2772000">
                  <a:extLst>
                    <a:ext uri="{9D8B030D-6E8A-4147-A177-3AD203B41FA5}">
                      <a16:colId xmlns:a16="http://schemas.microsoft.com/office/drawing/2014/main" val="444467787"/>
                    </a:ext>
                  </a:extLst>
                </a:gridCol>
              </a:tblGrid>
              <a:tr h="363393">
                <a:tc>
                  <a:txBody>
                    <a:bodyPr/>
                    <a:lstStyle/>
                    <a:p>
                      <a:pPr algn="ctr"/>
                      <a:r>
                        <a:rPr lang="fr-FR" b="1" dirty="0">
                          <a:solidFill>
                            <a:srgbClr val="FF0066"/>
                          </a:solidFill>
                        </a:rPr>
                        <a:t>TEMPS SIMPLES</a:t>
                      </a:r>
                    </a:p>
                  </a:txBody>
                  <a:tcPr/>
                </a:tc>
                <a:tc>
                  <a:txBody>
                    <a:bodyPr/>
                    <a:lstStyle/>
                    <a:p>
                      <a:pPr algn="ctr"/>
                      <a:r>
                        <a:rPr lang="fr-FR" b="1" dirty="0">
                          <a:solidFill>
                            <a:srgbClr val="FF0066"/>
                          </a:solidFill>
                        </a:rPr>
                        <a:t>TEMPS COMPOSES</a:t>
                      </a:r>
                    </a:p>
                  </a:txBody>
                  <a:tcPr/>
                </a:tc>
                <a:extLst>
                  <a:ext uri="{0D108BD9-81ED-4DB2-BD59-A6C34878D82A}">
                    <a16:rowId xmlns:a16="http://schemas.microsoft.com/office/drawing/2014/main" val="3864798856"/>
                  </a:ext>
                </a:extLst>
              </a:tr>
              <a:tr h="370840">
                <a:tc>
                  <a:txBody>
                    <a:bodyPr/>
                    <a:lstStyle/>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p>
                      <a:endParaRPr lang="fr-FR" dirty="0">
                        <a:solidFill>
                          <a:schemeClr val="tx1"/>
                        </a:solidFill>
                      </a:endParaRPr>
                    </a:p>
                  </a:txBody>
                  <a:tcPr/>
                </a:tc>
                <a:tc>
                  <a:txBody>
                    <a:bodyPr/>
                    <a:lstStyle/>
                    <a:p>
                      <a:endParaRPr lang="fr-FR" dirty="0">
                        <a:solidFill>
                          <a:schemeClr val="tx1"/>
                        </a:solidFill>
                      </a:endParaRPr>
                    </a:p>
                  </a:txBody>
                  <a:tcPr/>
                </a:tc>
                <a:extLst>
                  <a:ext uri="{0D108BD9-81ED-4DB2-BD59-A6C34878D82A}">
                    <a16:rowId xmlns:a16="http://schemas.microsoft.com/office/drawing/2014/main" val="3687915962"/>
                  </a:ext>
                </a:extLst>
              </a:tr>
            </a:tbl>
          </a:graphicData>
        </a:graphic>
      </p:graphicFrame>
      <p:grpSp>
        <p:nvGrpSpPr>
          <p:cNvPr id="3" name="Groupe 2">
            <a:extLst>
              <a:ext uri="{FF2B5EF4-FFF2-40B4-BE49-F238E27FC236}">
                <a16:creationId xmlns:a16="http://schemas.microsoft.com/office/drawing/2014/main" id="{BCB49CC7-CBA4-4613-8407-90F6ACFA530D}"/>
              </a:ext>
            </a:extLst>
          </p:cNvPr>
          <p:cNvGrpSpPr/>
          <p:nvPr/>
        </p:nvGrpSpPr>
        <p:grpSpPr>
          <a:xfrm>
            <a:off x="5860974" y="451695"/>
            <a:ext cx="6331026" cy="2320572"/>
            <a:chOff x="5816907" y="264803"/>
            <a:chExt cx="6331026" cy="2303905"/>
          </a:xfrm>
        </p:grpSpPr>
        <p:grpSp>
          <p:nvGrpSpPr>
            <p:cNvPr id="2" name="Groupe 1">
              <a:extLst>
                <a:ext uri="{FF2B5EF4-FFF2-40B4-BE49-F238E27FC236}">
                  <a16:creationId xmlns:a16="http://schemas.microsoft.com/office/drawing/2014/main" id="{12C45F31-BB8B-4D21-BA7F-691933D86FFF}"/>
                </a:ext>
              </a:extLst>
            </p:cNvPr>
            <p:cNvGrpSpPr/>
            <p:nvPr/>
          </p:nvGrpSpPr>
          <p:grpSpPr>
            <a:xfrm>
              <a:off x="5824250" y="264803"/>
              <a:ext cx="6323683" cy="2303905"/>
              <a:chOff x="5824250" y="264803"/>
              <a:chExt cx="6323683" cy="2303905"/>
            </a:xfrm>
          </p:grpSpPr>
          <p:sp>
            <p:nvSpPr>
              <p:cNvPr id="4" name="ZoneTexte 3">
                <a:extLst>
                  <a:ext uri="{FF2B5EF4-FFF2-40B4-BE49-F238E27FC236}">
                    <a16:creationId xmlns:a16="http://schemas.microsoft.com/office/drawing/2014/main" id="{CC489040-D24C-4B52-8B4D-096727B9BC68}"/>
                  </a:ext>
                </a:extLst>
              </p:cNvPr>
              <p:cNvSpPr txBox="1"/>
              <p:nvPr/>
            </p:nvSpPr>
            <p:spPr>
              <a:xfrm>
                <a:off x="5824250" y="264803"/>
                <a:ext cx="6323683" cy="2303905"/>
              </a:xfrm>
              <a:prstGeom prst="rect">
                <a:avLst/>
              </a:prstGeom>
              <a:noFill/>
            </p:spPr>
            <p:txBody>
              <a:bodyPr wrap="square" rtlCol="0">
                <a:spAutoFit/>
              </a:bodyPr>
              <a:lstStyle/>
              <a:p>
                <a:pPr>
                  <a:lnSpc>
                    <a:spcPct val="150000"/>
                  </a:lnSpc>
                </a:pPr>
                <a:r>
                  <a:rPr lang="fr-FR" sz="1400" dirty="0">
                    <a:latin typeface="Comic Sans MS" panose="030F0702030302020204" pitchFamily="66" charset="0"/>
                  </a:rPr>
                  <a:t>« La semaine précédente, tous les enfants s'amusent dans la neige qui </a:t>
                </a:r>
              </a:p>
              <a:p>
                <a:pPr>
                  <a:lnSpc>
                    <a:spcPct val="150000"/>
                  </a:lnSpc>
                </a:pPr>
                <a:r>
                  <a:rPr lang="fr-FR" sz="1400" dirty="0">
                    <a:latin typeface="Comic Sans MS" panose="030F0702030302020204" pitchFamily="66" charset="0"/>
                  </a:rPr>
                  <a:t>est tombée toute la nuit. Ils font de fantastiques parties de boules de neige dès qu'ils ont obtenu de leur maître l'autorisation d'aller dans le pré. Maintenant que la neige a fondu et le gigantesque bonhomme avec, ils guettent, le regard un peu triste, l'arrivée des prochains flocons dans un ciel tout gris. Mais nous, dans moins d'un mois, nous profiterons à nouveau de la neige et du ski puisque nous serons arrivés à </a:t>
                </a:r>
                <a:r>
                  <a:rPr lang="fr-FR" sz="1400" dirty="0" err="1">
                    <a:latin typeface="Comic Sans MS" panose="030F0702030302020204" pitchFamily="66" charset="0"/>
                  </a:rPr>
                  <a:t>Rancurel</a:t>
                </a:r>
                <a:r>
                  <a:rPr lang="fr-FR" sz="1400" dirty="0">
                    <a:latin typeface="Comic Sans MS" panose="030F0702030302020204" pitchFamily="66" charset="0"/>
                  </a:rPr>
                  <a:t>. »</a:t>
                </a:r>
                <a:endParaRPr lang="fr-FR" sz="1400" dirty="0"/>
              </a:p>
            </p:txBody>
          </p:sp>
          <p:sp>
            <p:nvSpPr>
              <p:cNvPr id="5" name="ZoneTexte 4">
                <a:extLst>
                  <a:ext uri="{FF2B5EF4-FFF2-40B4-BE49-F238E27FC236}">
                    <a16:creationId xmlns:a16="http://schemas.microsoft.com/office/drawing/2014/main" id="{30F59FCD-1E50-4EB3-8362-CF8873E72ECC}"/>
                  </a:ext>
                </a:extLst>
              </p:cNvPr>
              <p:cNvSpPr txBox="1"/>
              <p:nvPr/>
            </p:nvSpPr>
            <p:spPr>
              <a:xfrm>
                <a:off x="9340795" y="343582"/>
                <a:ext cx="1476260" cy="305566"/>
              </a:xfrm>
              <a:prstGeom prst="rect">
                <a:avLst/>
              </a:prstGeom>
              <a:noFill/>
            </p:spPr>
            <p:txBody>
              <a:bodyPr wrap="square" rtlCol="0">
                <a:spAutoFit/>
              </a:bodyPr>
              <a:lstStyle/>
              <a:p>
                <a:r>
                  <a:rPr lang="fr-FR" sz="1400" dirty="0">
                    <a:highlight>
                      <a:srgbClr val="FFFF00"/>
                    </a:highlight>
                    <a:latin typeface="Comic Sans MS" panose="030F0702030302020204" pitchFamily="66" charset="0"/>
                  </a:rPr>
                  <a:t>s'amusent</a:t>
                </a:r>
                <a:endParaRPr lang="fr-FR" sz="1400" dirty="0">
                  <a:highlight>
                    <a:srgbClr val="FFFF00"/>
                  </a:highlight>
                </a:endParaRPr>
              </a:p>
            </p:txBody>
          </p:sp>
        </p:grpSp>
        <p:sp>
          <p:nvSpPr>
            <p:cNvPr id="6" name="ZoneTexte 5">
              <a:extLst>
                <a:ext uri="{FF2B5EF4-FFF2-40B4-BE49-F238E27FC236}">
                  <a16:creationId xmlns:a16="http://schemas.microsoft.com/office/drawing/2014/main" id="{751C86A0-CCB2-44F8-B422-14885B6CD344}"/>
                </a:ext>
              </a:extLst>
            </p:cNvPr>
            <p:cNvSpPr txBox="1"/>
            <p:nvPr/>
          </p:nvSpPr>
          <p:spPr>
            <a:xfrm>
              <a:off x="5827922" y="684226"/>
              <a:ext cx="1128835" cy="305566"/>
            </a:xfrm>
            <a:prstGeom prst="rect">
              <a:avLst/>
            </a:prstGeom>
            <a:noFill/>
          </p:spPr>
          <p:txBody>
            <a:bodyPr wrap="none" rtlCol="0">
              <a:spAutoFit/>
            </a:bodyPr>
            <a:lstStyle/>
            <a:p>
              <a:r>
                <a:rPr lang="fr-FR" sz="1400" dirty="0">
                  <a:highlight>
                    <a:srgbClr val="FF00FF"/>
                  </a:highlight>
                  <a:latin typeface="Comic Sans MS" panose="030F0702030302020204" pitchFamily="66" charset="0"/>
                </a:rPr>
                <a:t>est tombée</a:t>
              </a:r>
              <a:endParaRPr lang="fr-FR" sz="1400" dirty="0">
                <a:highlight>
                  <a:srgbClr val="FF00FF"/>
                </a:highlight>
              </a:endParaRPr>
            </a:p>
          </p:txBody>
        </p:sp>
        <p:sp>
          <p:nvSpPr>
            <p:cNvPr id="7" name="ZoneTexte 6">
              <a:extLst>
                <a:ext uri="{FF2B5EF4-FFF2-40B4-BE49-F238E27FC236}">
                  <a16:creationId xmlns:a16="http://schemas.microsoft.com/office/drawing/2014/main" id="{AA1623FD-598A-4FEE-9765-47D1EA09AED0}"/>
                </a:ext>
              </a:extLst>
            </p:cNvPr>
            <p:cNvSpPr txBox="1"/>
            <p:nvPr/>
          </p:nvSpPr>
          <p:spPr>
            <a:xfrm>
              <a:off x="8201982" y="667098"/>
              <a:ext cx="550151" cy="305566"/>
            </a:xfrm>
            <a:prstGeom prst="rect">
              <a:avLst/>
            </a:prstGeom>
            <a:noFill/>
          </p:spPr>
          <p:txBody>
            <a:bodyPr wrap="none" rtlCol="0">
              <a:spAutoFit/>
            </a:bodyPr>
            <a:lstStyle/>
            <a:p>
              <a:r>
                <a:rPr lang="fr-FR" sz="1400" dirty="0">
                  <a:highlight>
                    <a:srgbClr val="FFFF00"/>
                  </a:highlight>
                  <a:latin typeface="Comic Sans MS" panose="030F0702030302020204" pitchFamily="66" charset="0"/>
                </a:rPr>
                <a:t>font</a:t>
              </a:r>
              <a:endParaRPr lang="fr-FR" sz="1400" dirty="0">
                <a:highlight>
                  <a:srgbClr val="FFFF00"/>
                </a:highlight>
              </a:endParaRPr>
            </a:p>
          </p:txBody>
        </p:sp>
        <p:sp>
          <p:nvSpPr>
            <p:cNvPr id="8" name="ZoneTexte 7">
              <a:extLst>
                <a:ext uri="{FF2B5EF4-FFF2-40B4-BE49-F238E27FC236}">
                  <a16:creationId xmlns:a16="http://schemas.microsoft.com/office/drawing/2014/main" id="{4B878F92-CD91-4D9E-8C60-CB3E67AA81A5}"/>
                </a:ext>
              </a:extLst>
            </p:cNvPr>
            <p:cNvSpPr txBox="1"/>
            <p:nvPr/>
          </p:nvSpPr>
          <p:spPr>
            <a:xfrm>
              <a:off x="7138931" y="936126"/>
              <a:ext cx="1082348" cy="305566"/>
            </a:xfrm>
            <a:prstGeom prst="rect">
              <a:avLst/>
            </a:prstGeom>
            <a:noFill/>
          </p:spPr>
          <p:txBody>
            <a:bodyPr wrap="none" rtlCol="0">
              <a:spAutoFit/>
            </a:bodyPr>
            <a:lstStyle/>
            <a:p>
              <a:r>
                <a:rPr lang="fr-FR" sz="1400" dirty="0">
                  <a:highlight>
                    <a:srgbClr val="FF00FF"/>
                  </a:highlight>
                  <a:latin typeface="Comic Sans MS" panose="030F0702030302020204" pitchFamily="66" charset="0"/>
                </a:rPr>
                <a:t>ont obtenu</a:t>
              </a:r>
              <a:endParaRPr lang="fr-FR" sz="1400" dirty="0">
                <a:highlight>
                  <a:srgbClr val="FF00FF"/>
                </a:highlight>
              </a:endParaRPr>
            </a:p>
          </p:txBody>
        </p:sp>
        <p:sp>
          <p:nvSpPr>
            <p:cNvPr id="10" name="ZoneTexte 9">
              <a:extLst>
                <a:ext uri="{FF2B5EF4-FFF2-40B4-BE49-F238E27FC236}">
                  <a16:creationId xmlns:a16="http://schemas.microsoft.com/office/drawing/2014/main" id="{3D601127-3F33-4039-89CD-8E847446DC34}"/>
                </a:ext>
              </a:extLst>
            </p:cNvPr>
            <p:cNvSpPr txBox="1"/>
            <p:nvPr/>
          </p:nvSpPr>
          <p:spPr>
            <a:xfrm>
              <a:off x="8196550" y="1304975"/>
              <a:ext cx="808235" cy="305566"/>
            </a:xfrm>
            <a:prstGeom prst="rect">
              <a:avLst/>
            </a:prstGeom>
            <a:noFill/>
          </p:spPr>
          <p:txBody>
            <a:bodyPr wrap="none" rtlCol="0">
              <a:spAutoFit/>
            </a:bodyPr>
            <a:lstStyle/>
            <a:p>
              <a:r>
                <a:rPr lang="fr-FR" sz="1400" dirty="0">
                  <a:highlight>
                    <a:srgbClr val="FF00FF"/>
                  </a:highlight>
                  <a:latin typeface="Comic Sans MS" panose="030F0702030302020204" pitchFamily="66" charset="0"/>
                </a:rPr>
                <a:t>a fondu</a:t>
              </a:r>
              <a:endParaRPr lang="fr-FR" sz="1400" dirty="0">
                <a:highlight>
                  <a:srgbClr val="FF00FF"/>
                </a:highlight>
              </a:endParaRPr>
            </a:p>
          </p:txBody>
        </p:sp>
        <p:sp>
          <p:nvSpPr>
            <p:cNvPr id="11" name="ZoneTexte 10">
              <a:extLst>
                <a:ext uri="{FF2B5EF4-FFF2-40B4-BE49-F238E27FC236}">
                  <a16:creationId xmlns:a16="http://schemas.microsoft.com/office/drawing/2014/main" id="{D359C5AF-2781-4000-9E4B-8ECB15E0BA71}"/>
                </a:ext>
              </a:extLst>
            </p:cNvPr>
            <p:cNvSpPr txBox="1"/>
            <p:nvPr/>
          </p:nvSpPr>
          <p:spPr>
            <a:xfrm>
              <a:off x="5816907" y="1638092"/>
              <a:ext cx="917239" cy="305566"/>
            </a:xfrm>
            <a:prstGeom prst="rect">
              <a:avLst/>
            </a:prstGeom>
            <a:noFill/>
          </p:spPr>
          <p:txBody>
            <a:bodyPr wrap="none" rtlCol="0">
              <a:spAutoFit/>
            </a:bodyPr>
            <a:lstStyle/>
            <a:p>
              <a:r>
                <a:rPr lang="fr-FR" sz="1400" dirty="0">
                  <a:highlight>
                    <a:srgbClr val="FFFF00"/>
                  </a:highlight>
                  <a:latin typeface="Comic Sans MS" panose="030F0702030302020204" pitchFamily="66" charset="0"/>
                </a:rPr>
                <a:t>guettent</a:t>
              </a:r>
              <a:endParaRPr lang="fr-FR" sz="1400" dirty="0">
                <a:highlight>
                  <a:srgbClr val="FFFF00"/>
                </a:highlight>
              </a:endParaRPr>
            </a:p>
          </p:txBody>
        </p:sp>
        <p:sp>
          <p:nvSpPr>
            <p:cNvPr id="12" name="ZoneTexte 11">
              <a:extLst>
                <a:ext uri="{FF2B5EF4-FFF2-40B4-BE49-F238E27FC236}">
                  <a16:creationId xmlns:a16="http://schemas.microsoft.com/office/drawing/2014/main" id="{15C6976C-210E-49CC-A428-C02165CF4594}"/>
                </a:ext>
              </a:extLst>
            </p:cNvPr>
            <p:cNvSpPr txBox="1"/>
            <p:nvPr/>
          </p:nvSpPr>
          <p:spPr>
            <a:xfrm>
              <a:off x="10135518" y="1927459"/>
              <a:ext cx="1149674" cy="305566"/>
            </a:xfrm>
            <a:prstGeom prst="rect">
              <a:avLst/>
            </a:prstGeom>
            <a:noFill/>
          </p:spPr>
          <p:txBody>
            <a:bodyPr wrap="none" rtlCol="0">
              <a:spAutoFit/>
            </a:bodyPr>
            <a:lstStyle/>
            <a:p>
              <a:r>
                <a:rPr lang="fr-FR" sz="1400" dirty="0">
                  <a:highlight>
                    <a:srgbClr val="FFFF00"/>
                  </a:highlight>
                  <a:latin typeface="Comic Sans MS" panose="030F0702030302020204" pitchFamily="66" charset="0"/>
                </a:rPr>
                <a:t>profiterons</a:t>
              </a:r>
              <a:endParaRPr lang="fr-FR" sz="1400" dirty="0">
                <a:highlight>
                  <a:srgbClr val="FFFF00"/>
                </a:highlight>
              </a:endParaRPr>
            </a:p>
          </p:txBody>
        </p:sp>
        <p:sp>
          <p:nvSpPr>
            <p:cNvPr id="13" name="ZoneTexte 12">
              <a:extLst>
                <a:ext uri="{FF2B5EF4-FFF2-40B4-BE49-F238E27FC236}">
                  <a16:creationId xmlns:a16="http://schemas.microsoft.com/office/drawing/2014/main" id="{4857771E-5459-4AD5-81AC-0929B5EC5EE4}"/>
                </a:ext>
              </a:extLst>
            </p:cNvPr>
            <p:cNvSpPr txBox="1"/>
            <p:nvPr/>
          </p:nvSpPr>
          <p:spPr>
            <a:xfrm>
              <a:off x="8593156" y="2238542"/>
              <a:ext cx="1374094" cy="305567"/>
            </a:xfrm>
            <a:prstGeom prst="rect">
              <a:avLst/>
            </a:prstGeom>
            <a:noFill/>
          </p:spPr>
          <p:txBody>
            <a:bodyPr wrap="none" rtlCol="0">
              <a:spAutoFit/>
            </a:bodyPr>
            <a:lstStyle/>
            <a:p>
              <a:r>
                <a:rPr lang="fr-FR" sz="1400" dirty="0">
                  <a:highlight>
                    <a:srgbClr val="FF00FF"/>
                  </a:highlight>
                  <a:latin typeface="Comic Sans MS" panose="030F0702030302020204" pitchFamily="66" charset="0"/>
                </a:rPr>
                <a:t>serons arrivés</a:t>
              </a:r>
              <a:endParaRPr lang="fr-FR" sz="1400" dirty="0">
                <a:highlight>
                  <a:srgbClr val="FF00FF"/>
                </a:highlight>
              </a:endParaRPr>
            </a:p>
          </p:txBody>
        </p:sp>
      </p:grpSp>
      <p:sp>
        <p:nvSpPr>
          <p:cNvPr id="15" name="ZoneTexte 14">
            <a:extLst>
              <a:ext uri="{FF2B5EF4-FFF2-40B4-BE49-F238E27FC236}">
                <a16:creationId xmlns:a16="http://schemas.microsoft.com/office/drawing/2014/main" id="{5C9C8439-E873-457B-A7D5-FCC73A887D18}"/>
              </a:ext>
            </a:extLst>
          </p:cNvPr>
          <p:cNvSpPr txBox="1"/>
          <p:nvPr/>
        </p:nvSpPr>
        <p:spPr>
          <a:xfrm>
            <a:off x="1189821" y="132203"/>
            <a:ext cx="4669612" cy="369332"/>
          </a:xfrm>
          <a:prstGeom prst="rect">
            <a:avLst/>
          </a:prstGeom>
          <a:noFill/>
        </p:spPr>
        <p:txBody>
          <a:bodyPr wrap="none" rtlCol="0">
            <a:spAutoFit/>
          </a:bodyPr>
          <a:lstStyle/>
          <a:p>
            <a:r>
              <a:rPr lang="fr-FR" b="1" u="sng" dirty="0"/>
              <a:t>Comment sont fabriqués les temps composés ?</a:t>
            </a:r>
          </a:p>
        </p:txBody>
      </p:sp>
      <p:sp>
        <p:nvSpPr>
          <p:cNvPr id="17" name="ZoneTexte 16">
            <a:extLst>
              <a:ext uri="{FF2B5EF4-FFF2-40B4-BE49-F238E27FC236}">
                <a16:creationId xmlns:a16="http://schemas.microsoft.com/office/drawing/2014/main" id="{42DFC144-0D16-4A27-AAF7-406C322CF627}"/>
              </a:ext>
            </a:extLst>
          </p:cNvPr>
          <p:cNvSpPr txBox="1"/>
          <p:nvPr/>
        </p:nvSpPr>
        <p:spPr>
          <a:xfrm>
            <a:off x="857480" y="1035983"/>
            <a:ext cx="1476260" cy="372004"/>
          </a:xfrm>
          <a:prstGeom prst="rect">
            <a:avLst/>
          </a:prstGeom>
          <a:noFill/>
        </p:spPr>
        <p:txBody>
          <a:bodyPr wrap="square" rtlCol="0">
            <a:spAutoFit/>
          </a:bodyPr>
          <a:lstStyle/>
          <a:p>
            <a:r>
              <a:rPr lang="fr-FR" sz="1800" dirty="0">
                <a:highlight>
                  <a:srgbClr val="FFFF00"/>
                </a:highlight>
                <a:latin typeface="Comic Sans MS" panose="030F0702030302020204" pitchFamily="66" charset="0"/>
              </a:rPr>
              <a:t>s'amusent</a:t>
            </a:r>
            <a:endParaRPr lang="fr-FR" dirty="0">
              <a:highlight>
                <a:srgbClr val="FFFF00"/>
              </a:highlight>
            </a:endParaRPr>
          </a:p>
        </p:txBody>
      </p:sp>
      <p:sp>
        <p:nvSpPr>
          <p:cNvPr id="19" name="ZoneTexte 18">
            <a:extLst>
              <a:ext uri="{FF2B5EF4-FFF2-40B4-BE49-F238E27FC236}">
                <a16:creationId xmlns:a16="http://schemas.microsoft.com/office/drawing/2014/main" id="{9A739004-177B-43A2-A512-B14C0819C5BD}"/>
              </a:ext>
            </a:extLst>
          </p:cNvPr>
          <p:cNvSpPr txBox="1"/>
          <p:nvPr/>
        </p:nvSpPr>
        <p:spPr>
          <a:xfrm>
            <a:off x="3589662" y="1058095"/>
            <a:ext cx="1401346" cy="369332"/>
          </a:xfrm>
          <a:prstGeom prst="rect">
            <a:avLst/>
          </a:prstGeom>
          <a:noFill/>
        </p:spPr>
        <p:txBody>
          <a:bodyPr wrap="none" rtlCol="0">
            <a:spAutoFit/>
          </a:bodyPr>
          <a:lstStyle/>
          <a:p>
            <a:r>
              <a:rPr lang="fr-FR" dirty="0">
                <a:highlight>
                  <a:srgbClr val="FF00FF"/>
                </a:highlight>
                <a:latin typeface="Comic Sans MS" panose="030F0702030302020204" pitchFamily="66" charset="0"/>
              </a:rPr>
              <a:t>est</a:t>
            </a:r>
            <a:r>
              <a:rPr lang="fr-FR" sz="1800" dirty="0">
                <a:highlight>
                  <a:srgbClr val="FF00FF"/>
                </a:highlight>
                <a:latin typeface="Comic Sans MS" panose="030F0702030302020204" pitchFamily="66" charset="0"/>
              </a:rPr>
              <a:t> tombée</a:t>
            </a:r>
            <a:endParaRPr lang="fr-FR" dirty="0">
              <a:highlight>
                <a:srgbClr val="FF00FF"/>
              </a:highlight>
            </a:endParaRPr>
          </a:p>
        </p:txBody>
      </p:sp>
      <p:sp>
        <p:nvSpPr>
          <p:cNvPr id="21" name="ZoneTexte 20">
            <a:extLst>
              <a:ext uri="{FF2B5EF4-FFF2-40B4-BE49-F238E27FC236}">
                <a16:creationId xmlns:a16="http://schemas.microsoft.com/office/drawing/2014/main" id="{05BC9CA5-6CB6-4F04-ADF4-C7CDF3939350}"/>
              </a:ext>
            </a:extLst>
          </p:cNvPr>
          <p:cNvSpPr txBox="1"/>
          <p:nvPr/>
        </p:nvSpPr>
        <p:spPr>
          <a:xfrm>
            <a:off x="1121883" y="1393383"/>
            <a:ext cx="652743" cy="369332"/>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font</a:t>
            </a:r>
            <a:endParaRPr lang="fr-FR" dirty="0">
              <a:highlight>
                <a:srgbClr val="FFFF00"/>
              </a:highlight>
            </a:endParaRPr>
          </a:p>
        </p:txBody>
      </p:sp>
      <p:sp>
        <p:nvSpPr>
          <p:cNvPr id="23" name="ZoneTexte 22">
            <a:extLst>
              <a:ext uri="{FF2B5EF4-FFF2-40B4-BE49-F238E27FC236}">
                <a16:creationId xmlns:a16="http://schemas.microsoft.com/office/drawing/2014/main" id="{022AADA0-E47B-4D02-9B21-ECD6C1AF2BF6}"/>
              </a:ext>
            </a:extLst>
          </p:cNvPr>
          <p:cNvSpPr txBox="1"/>
          <p:nvPr/>
        </p:nvSpPr>
        <p:spPr>
          <a:xfrm>
            <a:off x="3556611" y="1470580"/>
            <a:ext cx="1338828" cy="369332"/>
          </a:xfrm>
          <a:prstGeom prst="rect">
            <a:avLst/>
          </a:prstGeom>
          <a:noFill/>
        </p:spPr>
        <p:txBody>
          <a:bodyPr wrap="none" rtlCol="0">
            <a:spAutoFit/>
          </a:bodyPr>
          <a:lstStyle/>
          <a:p>
            <a:r>
              <a:rPr lang="fr-FR" sz="1800" dirty="0">
                <a:highlight>
                  <a:srgbClr val="FF00FF"/>
                </a:highlight>
                <a:latin typeface="Comic Sans MS" panose="030F0702030302020204" pitchFamily="66" charset="0"/>
              </a:rPr>
              <a:t>ont obtenu</a:t>
            </a:r>
            <a:endParaRPr lang="fr-FR" dirty="0">
              <a:highlight>
                <a:srgbClr val="FF00FF"/>
              </a:highlight>
            </a:endParaRPr>
          </a:p>
        </p:txBody>
      </p:sp>
      <p:sp>
        <p:nvSpPr>
          <p:cNvPr id="25" name="ZoneTexte 24">
            <a:extLst>
              <a:ext uri="{FF2B5EF4-FFF2-40B4-BE49-F238E27FC236}">
                <a16:creationId xmlns:a16="http://schemas.microsoft.com/office/drawing/2014/main" id="{A31A1E4F-D888-407D-ACC1-D824C79E5714}"/>
              </a:ext>
            </a:extLst>
          </p:cNvPr>
          <p:cNvSpPr txBox="1"/>
          <p:nvPr/>
        </p:nvSpPr>
        <p:spPr>
          <a:xfrm>
            <a:off x="3832033" y="1861114"/>
            <a:ext cx="987771" cy="372004"/>
          </a:xfrm>
          <a:prstGeom prst="rect">
            <a:avLst/>
          </a:prstGeom>
          <a:noFill/>
        </p:spPr>
        <p:txBody>
          <a:bodyPr wrap="none" rtlCol="0">
            <a:spAutoFit/>
          </a:bodyPr>
          <a:lstStyle/>
          <a:p>
            <a:r>
              <a:rPr lang="fr-FR" sz="1800" dirty="0">
                <a:highlight>
                  <a:srgbClr val="FF00FF"/>
                </a:highlight>
                <a:latin typeface="Comic Sans MS" panose="030F0702030302020204" pitchFamily="66" charset="0"/>
              </a:rPr>
              <a:t>a fondu</a:t>
            </a:r>
            <a:endParaRPr lang="fr-FR" dirty="0">
              <a:highlight>
                <a:srgbClr val="FF00FF"/>
              </a:highlight>
            </a:endParaRPr>
          </a:p>
        </p:txBody>
      </p:sp>
      <p:sp>
        <p:nvSpPr>
          <p:cNvPr id="27" name="ZoneTexte 26">
            <a:extLst>
              <a:ext uri="{FF2B5EF4-FFF2-40B4-BE49-F238E27FC236}">
                <a16:creationId xmlns:a16="http://schemas.microsoft.com/office/drawing/2014/main" id="{F9178BCA-6575-4DF4-A66E-28C3CA44E71C}"/>
              </a:ext>
            </a:extLst>
          </p:cNvPr>
          <p:cNvSpPr txBox="1"/>
          <p:nvPr/>
        </p:nvSpPr>
        <p:spPr>
          <a:xfrm>
            <a:off x="1022733" y="1822066"/>
            <a:ext cx="1127232" cy="372004"/>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guettent</a:t>
            </a:r>
            <a:endParaRPr lang="fr-FR" dirty="0">
              <a:highlight>
                <a:srgbClr val="FFFF00"/>
              </a:highlight>
            </a:endParaRPr>
          </a:p>
        </p:txBody>
      </p:sp>
      <p:sp>
        <p:nvSpPr>
          <p:cNvPr id="29" name="ZoneTexte 28">
            <a:extLst>
              <a:ext uri="{FF2B5EF4-FFF2-40B4-BE49-F238E27FC236}">
                <a16:creationId xmlns:a16="http://schemas.microsoft.com/office/drawing/2014/main" id="{C6B3E75A-DC13-4835-9F24-FFACA57D1100}"/>
              </a:ext>
            </a:extLst>
          </p:cNvPr>
          <p:cNvSpPr txBox="1"/>
          <p:nvPr/>
        </p:nvSpPr>
        <p:spPr>
          <a:xfrm>
            <a:off x="967647" y="2234711"/>
            <a:ext cx="1422184" cy="372004"/>
          </a:xfrm>
          <a:prstGeom prst="rect">
            <a:avLst/>
          </a:prstGeom>
          <a:noFill/>
        </p:spPr>
        <p:txBody>
          <a:bodyPr wrap="none" rtlCol="0">
            <a:spAutoFit/>
          </a:bodyPr>
          <a:lstStyle/>
          <a:p>
            <a:r>
              <a:rPr lang="fr-FR" sz="1800" dirty="0">
                <a:highlight>
                  <a:srgbClr val="FFFF00"/>
                </a:highlight>
                <a:latin typeface="Comic Sans MS" panose="030F0702030302020204" pitchFamily="66" charset="0"/>
              </a:rPr>
              <a:t>profiterons</a:t>
            </a:r>
            <a:endParaRPr lang="fr-FR" dirty="0">
              <a:highlight>
                <a:srgbClr val="FFFF00"/>
              </a:highlight>
            </a:endParaRPr>
          </a:p>
        </p:txBody>
      </p:sp>
      <p:sp>
        <p:nvSpPr>
          <p:cNvPr id="31" name="ZoneTexte 30">
            <a:extLst>
              <a:ext uri="{FF2B5EF4-FFF2-40B4-BE49-F238E27FC236}">
                <a16:creationId xmlns:a16="http://schemas.microsoft.com/office/drawing/2014/main" id="{EC5E4775-8689-42D6-9425-A0E34B035228}"/>
              </a:ext>
            </a:extLst>
          </p:cNvPr>
          <p:cNvSpPr txBox="1"/>
          <p:nvPr/>
        </p:nvSpPr>
        <p:spPr>
          <a:xfrm>
            <a:off x="3512543" y="2283640"/>
            <a:ext cx="1712328" cy="372004"/>
          </a:xfrm>
          <a:prstGeom prst="rect">
            <a:avLst/>
          </a:prstGeom>
          <a:noFill/>
        </p:spPr>
        <p:txBody>
          <a:bodyPr wrap="none" rtlCol="0">
            <a:spAutoFit/>
          </a:bodyPr>
          <a:lstStyle/>
          <a:p>
            <a:r>
              <a:rPr lang="fr-FR" sz="1800" dirty="0">
                <a:highlight>
                  <a:srgbClr val="FF00FF"/>
                </a:highlight>
                <a:latin typeface="Comic Sans MS" panose="030F0702030302020204" pitchFamily="66" charset="0"/>
              </a:rPr>
              <a:t>serons arrivés</a:t>
            </a:r>
            <a:endParaRPr lang="fr-FR" dirty="0">
              <a:highlight>
                <a:srgbClr val="FF00FF"/>
              </a:highlight>
            </a:endParaRPr>
          </a:p>
        </p:txBody>
      </p:sp>
      <p:sp>
        <p:nvSpPr>
          <p:cNvPr id="28" name="ZoneTexte 27">
            <a:extLst>
              <a:ext uri="{FF2B5EF4-FFF2-40B4-BE49-F238E27FC236}">
                <a16:creationId xmlns:a16="http://schemas.microsoft.com/office/drawing/2014/main" id="{08981C7D-1811-4C24-BD7A-1CD53836C21E}"/>
              </a:ext>
            </a:extLst>
          </p:cNvPr>
          <p:cNvSpPr txBox="1"/>
          <p:nvPr/>
        </p:nvSpPr>
        <p:spPr>
          <a:xfrm>
            <a:off x="1814110" y="3314717"/>
            <a:ext cx="1401346" cy="369332"/>
          </a:xfrm>
          <a:prstGeom prst="rect">
            <a:avLst/>
          </a:prstGeom>
          <a:noFill/>
        </p:spPr>
        <p:txBody>
          <a:bodyPr wrap="none" rtlCol="0">
            <a:spAutoFit/>
          </a:bodyPr>
          <a:lstStyle/>
          <a:p>
            <a:r>
              <a:rPr lang="fr-FR" dirty="0">
                <a:highlight>
                  <a:srgbClr val="FF00FF"/>
                </a:highlight>
                <a:latin typeface="Comic Sans MS" panose="030F0702030302020204" pitchFamily="66" charset="0"/>
              </a:rPr>
              <a:t>est</a:t>
            </a:r>
            <a:r>
              <a:rPr lang="fr-FR" sz="1800" dirty="0">
                <a:highlight>
                  <a:srgbClr val="FF00FF"/>
                </a:highlight>
                <a:latin typeface="Comic Sans MS" panose="030F0702030302020204" pitchFamily="66" charset="0"/>
              </a:rPr>
              <a:t> tombée</a:t>
            </a:r>
            <a:endParaRPr lang="fr-FR" dirty="0">
              <a:highlight>
                <a:srgbClr val="FF00FF"/>
              </a:highlight>
            </a:endParaRPr>
          </a:p>
        </p:txBody>
      </p:sp>
      <p:sp>
        <p:nvSpPr>
          <p:cNvPr id="22" name="ZoneTexte 21">
            <a:extLst>
              <a:ext uri="{FF2B5EF4-FFF2-40B4-BE49-F238E27FC236}">
                <a16:creationId xmlns:a16="http://schemas.microsoft.com/office/drawing/2014/main" id="{D4CE86DC-B586-42E1-985E-29A2A4364255}"/>
              </a:ext>
            </a:extLst>
          </p:cNvPr>
          <p:cNvSpPr txBox="1"/>
          <p:nvPr/>
        </p:nvSpPr>
        <p:spPr>
          <a:xfrm>
            <a:off x="1817581" y="4265972"/>
            <a:ext cx="1338828" cy="369332"/>
          </a:xfrm>
          <a:prstGeom prst="rect">
            <a:avLst/>
          </a:prstGeom>
          <a:noFill/>
        </p:spPr>
        <p:txBody>
          <a:bodyPr wrap="none" rtlCol="0">
            <a:spAutoFit/>
          </a:bodyPr>
          <a:lstStyle/>
          <a:p>
            <a:r>
              <a:rPr lang="fr-FR" dirty="0">
                <a:highlight>
                  <a:srgbClr val="FF00FF"/>
                </a:highlight>
                <a:latin typeface="Comic Sans MS" panose="030F0702030302020204" pitchFamily="66" charset="0"/>
              </a:rPr>
              <a:t>o</a:t>
            </a:r>
            <a:r>
              <a:rPr lang="fr-FR" sz="1800" dirty="0">
                <a:highlight>
                  <a:srgbClr val="FF00FF"/>
                </a:highlight>
                <a:latin typeface="Comic Sans MS" panose="030F0702030302020204" pitchFamily="66" charset="0"/>
              </a:rPr>
              <a:t>nt obtenu</a:t>
            </a:r>
            <a:endParaRPr lang="fr-FR" dirty="0">
              <a:highlight>
                <a:srgbClr val="FF00FF"/>
              </a:highlight>
            </a:endParaRPr>
          </a:p>
        </p:txBody>
      </p:sp>
      <p:sp>
        <p:nvSpPr>
          <p:cNvPr id="26" name="ZoneTexte 25">
            <a:extLst>
              <a:ext uri="{FF2B5EF4-FFF2-40B4-BE49-F238E27FC236}">
                <a16:creationId xmlns:a16="http://schemas.microsoft.com/office/drawing/2014/main" id="{6CCDBEC1-3D73-4655-8F2F-773F32A8238E}"/>
              </a:ext>
            </a:extLst>
          </p:cNvPr>
          <p:cNvSpPr txBox="1"/>
          <p:nvPr/>
        </p:nvSpPr>
        <p:spPr>
          <a:xfrm>
            <a:off x="2042899" y="5232703"/>
            <a:ext cx="987771" cy="372004"/>
          </a:xfrm>
          <a:prstGeom prst="rect">
            <a:avLst/>
          </a:prstGeom>
          <a:noFill/>
        </p:spPr>
        <p:txBody>
          <a:bodyPr wrap="none" rtlCol="0">
            <a:spAutoFit/>
          </a:bodyPr>
          <a:lstStyle/>
          <a:p>
            <a:r>
              <a:rPr lang="fr-FR" sz="1800" dirty="0">
                <a:highlight>
                  <a:srgbClr val="FF00FF"/>
                </a:highlight>
                <a:latin typeface="Comic Sans MS" panose="030F0702030302020204" pitchFamily="66" charset="0"/>
              </a:rPr>
              <a:t>a fondu</a:t>
            </a:r>
            <a:endParaRPr lang="fr-FR" dirty="0">
              <a:highlight>
                <a:srgbClr val="FF00FF"/>
              </a:highlight>
            </a:endParaRPr>
          </a:p>
        </p:txBody>
      </p:sp>
      <p:sp>
        <p:nvSpPr>
          <p:cNvPr id="41" name="ZoneTexte 40">
            <a:extLst>
              <a:ext uri="{FF2B5EF4-FFF2-40B4-BE49-F238E27FC236}">
                <a16:creationId xmlns:a16="http://schemas.microsoft.com/office/drawing/2014/main" id="{952FAE97-1AB6-498F-800C-B32C2E9626C6}"/>
              </a:ext>
            </a:extLst>
          </p:cNvPr>
          <p:cNvSpPr txBox="1"/>
          <p:nvPr/>
        </p:nvSpPr>
        <p:spPr>
          <a:xfrm>
            <a:off x="1811091" y="6131218"/>
            <a:ext cx="1712328" cy="372004"/>
          </a:xfrm>
          <a:prstGeom prst="rect">
            <a:avLst/>
          </a:prstGeom>
          <a:noFill/>
        </p:spPr>
        <p:txBody>
          <a:bodyPr wrap="none" rtlCol="0">
            <a:spAutoFit/>
          </a:bodyPr>
          <a:lstStyle/>
          <a:p>
            <a:r>
              <a:rPr lang="fr-FR" sz="1800" dirty="0">
                <a:highlight>
                  <a:srgbClr val="FF00FF"/>
                </a:highlight>
                <a:latin typeface="Comic Sans MS" panose="030F0702030302020204" pitchFamily="66" charset="0"/>
              </a:rPr>
              <a:t>serons arrivés</a:t>
            </a:r>
            <a:endParaRPr lang="fr-FR" dirty="0">
              <a:highlight>
                <a:srgbClr val="FF00FF"/>
              </a:highlight>
            </a:endParaRPr>
          </a:p>
        </p:txBody>
      </p:sp>
      <p:sp>
        <p:nvSpPr>
          <p:cNvPr id="14" name="ZoneTexte 13">
            <a:extLst>
              <a:ext uri="{FF2B5EF4-FFF2-40B4-BE49-F238E27FC236}">
                <a16:creationId xmlns:a16="http://schemas.microsoft.com/office/drawing/2014/main" id="{3B80F7C1-091E-43DA-B36E-C00EEAA291C2}"/>
              </a:ext>
            </a:extLst>
          </p:cNvPr>
          <p:cNvSpPr txBox="1"/>
          <p:nvPr/>
        </p:nvSpPr>
        <p:spPr>
          <a:xfrm>
            <a:off x="3269294" y="3194137"/>
            <a:ext cx="1640910" cy="646331"/>
          </a:xfrm>
          <a:prstGeom prst="rect">
            <a:avLst/>
          </a:prstGeom>
          <a:noFill/>
        </p:spPr>
        <p:txBody>
          <a:bodyPr wrap="square" rtlCol="0">
            <a:spAutoFit/>
          </a:bodyPr>
          <a:lstStyle/>
          <a:p>
            <a:pPr algn="ctr"/>
            <a:r>
              <a:rPr lang="fr-FR" dirty="0">
                <a:solidFill>
                  <a:schemeClr val="accent5">
                    <a:lumMod val="75000"/>
                  </a:schemeClr>
                </a:solidFill>
              </a:rPr>
              <a:t>Auxiliaire être: </a:t>
            </a:r>
          </a:p>
          <a:p>
            <a:pPr algn="ctr"/>
            <a:r>
              <a:rPr lang="fr-FR" dirty="0">
                <a:solidFill>
                  <a:schemeClr val="accent5">
                    <a:lumMod val="75000"/>
                  </a:schemeClr>
                </a:solidFill>
              </a:rPr>
              <a:t>EST</a:t>
            </a:r>
          </a:p>
        </p:txBody>
      </p:sp>
      <p:sp>
        <p:nvSpPr>
          <p:cNvPr id="16" name="ZoneTexte 15">
            <a:extLst>
              <a:ext uri="{FF2B5EF4-FFF2-40B4-BE49-F238E27FC236}">
                <a16:creationId xmlns:a16="http://schemas.microsoft.com/office/drawing/2014/main" id="{12AD27F3-9089-4665-B3F4-21A2F9CC2293}"/>
              </a:ext>
            </a:extLst>
          </p:cNvPr>
          <p:cNvSpPr txBox="1"/>
          <p:nvPr/>
        </p:nvSpPr>
        <p:spPr>
          <a:xfrm>
            <a:off x="5388280" y="3183699"/>
            <a:ext cx="1640910" cy="646331"/>
          </a:xfrm>
          <a:prstGeom prst="rect">
            <a:avLst/>
          </a:prstGeom>
          <a:noFill/>
        </p:spPr>
        <p:txBody>
          <a:bodyPr wrap="square" rtlCol="0">
            <a:spAutoFit/>
          </a:bodyPr>
          <a:lstStyle/>
          <a:p>
            <a:pPr algn="ctr"/>
            <a:r>
              <a:rPr lang="fr-FR" dirty="0">
                <a:solidFill>
                  <a:srgbClr val="C00000"/>
                </a:solidFill>
              </a:rPr>
              <a:t>Participe passé:</a:t>
            </a:r>
          </a:p>
          <a:p>
            <a:pPr algn="ctr"/>
            <a:r>
              <a:rPr lang="fr-FR" dirty="0">
                <a:solidFill>
                  <a:srgbClr val="C00000"/>
                </a:solidFill>
              </a:rPr>
              <a:t>TOMBEE</a:t>
            </a:r>
          </a:p>
        </p:txBody>
      </p:sp>
      <p:sp>
        <p:nvSpPr>
          <p:cNvPr id="18" name="ZoneTexte 17">
            <a:extLst>
              <a:ext uri="{FF2B5EF4-FFF2-40B4-BE49-F238E27FC236}">
                <a16:creationId xmlns:a16="http://schemas.microsoft.com/office/drawing/2014/main" id="{E465CA51-0D19-4820-BAAC-68AB0B877AE1}"/>
              </a:ext>
            </a:extLst>
          </p:cNvPr>
          <p:cNvSpPr txBox="1"/>
          <p:nvPr/>
        </p:nvSpPr>
        <p:spPr>
          <a:xfrm>
            <a:off x="3233804" y="4085572"/>
            <a:ext cx="1640910" cy="646331"/>
          </a:xfrm>
          <a:prstGeom prst="rect">
            <a:avLst/>
          </a:prstGeom>
          <a:noFill/>
        </p:spPr>
        <p:txBody>
          <a:bodyPr wrap="square" rtlCol="0">
            <a:spAutoFit/>
          </a:bodyPr>
          <a:lstStyle/>
          <a:p>
            <a:pPr algn="ctr"/>
            <a:r>
              <a:rPr lang="fr-FR" dirty="0">
                <a:solidFill>
                  <a:schemeClr val="accent5">
                    <a:lumMod val="75000"/>
                  </a:schemeClr>
                </a:solidFill>
              </a:rPr>
              <a:t>Auxiliaire avoir: </a:t>
            </a:r>
          </a:p>
          <a:p>
            <a:pPr algn="ctr"/>
            <a:r>
              <a:rPr lang="fr-FR" dirty="0">
                <a:solidFill>
                  <a:schemeClr val="accent5">
                    <a:lumMod val="75000"/>
                  </a:schemeClr>
                </a:solidFill>
              </a:rPr>
              <a:t>ONT</a:t>
            </a:r>
          </a:p>
        </p:txBody>
      </p:sp>
      <p:sp>
        <p:nvSpPr>
          <p:cNvPr id="33" name="ZoneTexte 32">
            <a:extLst>
              <a:ext uri="{FF2B5EF4-FFF2-40B4-BE49-F238E27FC236}">
                <a16:creationId xmlns:a16="http://schemas.microsoft.com/office/drawing/2014/main" id="{55115FD9-8449-4FB5-8799-279515F03FA8}"/>
              </a:ext>
            </a:extLst>
          </p:cNvPr>
          <p:cNvSpPr txBox="1"/>
          <p:nvPr/>
        </p:nvSpPr>
        <p:spPr>
          <a:xfrm>
            <a:off x="5415419" y="4087661"/>
            <a:ext cx="1640910" cy="646331"/>
          </a:xfrm>
          <a:prstGeom prst="rect">
            <a:avLst/>
          </a:prstGeom>
          <a:noFill/>
        </p:spPr>
        <p:txBody>
          <a:bodyPr wrap="square" rtlCol="0">
            <a:spAutoFit/>
          </a:bodyPr>
          <a:lstStyle/>
          <a:p>
            <a:pPr algn="ctr"/>
            <a:r>
              <a:rPr lang="fr-FR" dirty="0">
                <a:solidFill>
                  <a:srgbClr val="C00000"/>
                </a:solidFill>
              </a:rPr>
              <a:t>Participe passé:</a:t>
            </a:r>
          </a:p>
          <a:p>
            <a:pPr algn="ctr"/>
            <a:r>
              <a:rPr lang="fr-FR" dirty="0">
                <a:solidFill>
                  <a:srgbClr val="C00000"/>
                </a:solidFill>
              </a:rPr>
              <a:t>OBTENU</a:t>
            </a:r>
          </a:p>
        </p:txBody>
      </p:sp>
      <p:sp>
        <p:nvSpPr>
          <p:cNvPr id="34" name="ZoneTexte 33">
            <a:extLst>
              <a:ext uri="{FF2B5EF4-FFF2-40B4-BE49-F238E27FC236}">
                <a16:creationId xmlns:a16="http://schemas.microsoft.com/office/drawing/2014/main" id="{4C1645BE-8E17-4775-8A9F-5D5B0BC0B558}"/>
              </a:ext>
            </a:extLst>
          </p:cNvPr>
          <p:cNvSpPr txBox="1"/>
          <p:nvPr/>
        </p:nvSpPr>
        <p:spPr>
          <a:xfrm>
            <a:off x="5490576" y="5002061"/>
            <a:ext cx="1640910" cy="646331"/>
          </a:xfrm>
          <a:prstGeom prst="rect">
            <a:avLst/>
          </a:prstGeom>
          <a:noFill/>
        </p:spPr>
        <p:txBody>
          <a:bodyPr wrap="square" rtlCol="0">
            <a:spAutoFit/>
          </a:bodyPr>
          <a:lstStyle/>
          <a:p>
            <a:pPr algn="ctr"/>
            <a:r>
              <a:rPr lang="fr-FR" dirty="0">
                <a:solidFill>
                  <a:srgbClr val="C00000"/>
                </a:solidFill>
              </a:rPr>
              <a:t>Participe passé:</a:t>
            </a:r>
          </a:p>
          <a:p>
            <a:pPr algn="ctr"/>
            <a:r>
              <a:rPr lang="fr-FR" dirty="0">
                <a:solidFill>
                  <a:srgbClr val="C00000"/>
                </a:solidFill>
              </a:rPr>
              <a:t>FONDU</a:t>
            </a:r>
          </a:p>
        </p:txBody>
      </p:sp>
      <p:sp>
        <p:nvSpPr>
          <p:cNvPr id="37" name="ZoneTexte 36">
            <a:extLst>
              <a:ext uri="{FF2B5EF4-FFF2-40B4-BE49-F238E27FC236}">
                <a16:creationId xmlns:a16="http://schemas.microsoft.com/office/drawing/2014/main" id="{AC52536C-8D68-4136-B9F1-56FC5385270C}"/>
              </a:ext>
            </a:extLst>
          </p:cNvPr>
          <p:cNvSpPr txBox="1"/>
          <p:nvPr/>
        </p:nvSpPr>
        <p:spPr>
          <a:xfrm>
            <a:off x="5540680" y="5954039"/>
            <a:ext cx="1640910" cy="646331"/>
          </a:xfrm>
          <a:prstGeom prst="rect">
            <a:avLst/>
          </a:prstGeom>
          <a:noFill/>
        </p:spPr>
        <p:txBody>
          <a:bodyPr wrap="square" rtlCol="0">
            <a:spAutoFit/>
          </a:bodyPr>
          <a:lstStyle/>
          <a:p>
            <a:pPr algn="ctr"/>
            <a:r>
              <a:rPr lang="fr-FR" dirty="0">
                <a:solidFill>
                  <a:srgbClr val="C00000"/>
                </a:solidFill>
              </a:rPr>
              <a:t>Participe passé:</a:t>
            </a:r>
          </a:p>
          <a:p>
            <a:pPr algn="ctr"/>
            <a:r>
              <a:rPr lang="fr-FR" dirty="0">
                <a:solidFill>
                  <a:srgbClr val="C00000"/>
                </a:solidFill>
              </a:rPr>
              <a:t>ARRIVES</a:t>
            </a:r>
          </a:p>
        </p:txBody>
      </p:sp>
      <p:sp>
        <p:nvSpPr>
          <p:cNvPr id="47" name="ZoneTexte 46">
            <a:extLst>
              <a:ext uri="{FF2B5EF4-FFF2-40B4-BE49-F238E27FC236}">
                <a16:creationId xmlns:a16="http://schemas.microsoft.com/office/drawing/2014/main" id="{76F01386-429E-463D-8976-0A3386DCD908}"/>
              </a:ext>
            </a:extLst>
          </p:cNvPr>
          <p:cNvSpPr txBox="1"/>
          <p:nvPr/>
        </p:nvSpPr>
        <p:spPr>
          <a:xfrm>
            <a:off x="3572006" y="5977003"/>
            <a:ext cx="1640910" cy="646331"/>
          </a:xfrm>
          <a:prstGeom prst="rect">
            <a:avLst/>
          </a:prstGeom>
          <a:noFill/>
        </p:spPr>
        <p:txBody>
          <a:bodyPr wrap="square" rtlCol="0">
            <a:spAutoFit/>
          </a:bodyPr>
          <a:lstStyle/>
          <a:p>
            <a:pPr algn="ctr"/>
            <a:r>
              <a:rPr lang="fr-FR" dirty="0">
                <a:solidFill>
                  <a:schemeClr val="accent5">
                    <a:lumMod val="75000"/>
                  </a:schemeClr>
                </a:solidFill>
              </a:rPr>
              <a:t>Auxiliaire être: </a:t>
            </a:r>
          </a:p>
          <a:p>
            <a:pPr algn="ctr"/>
            <a:r>
              <a:rPr lang="fr-FR" dirty="0">
                <a:solidFill>
                  <a:schemeClr val="accent5">
                    <a:lumMod val="75000"/>
                  </a:schemeClr>
                </a:solidFill>
              </a:rPr>
              <a:t>EST</a:t>
            </a:r>
          </a:p>
        </p:txBody>
      </p:sp>
      <p:sp>
        <p:nvSpPr>
          <p:cNvPr id="49" name="ZoneTexte 48">
            <a:extLst>
              <a:ext uri="{FF2B5EF4-FFF2-40B4-BE49-F238E27FC236}">
                <a16:creationId xmlns:a16="http://schemas.microsoft.com/office/drawing/2014/main" id="{6BF88245-9333-492A-85A2-498249A1050F}"/>
              </a:ext>
            </a:extLst>
          </p:cNvPr>
          <p:cNvSpPr txBox="1"/>
          <p:nvPr/>
        </p:nvSpPr>
        <p:spPr>
          <a:xfrm>
            <a:off x="3361152" y="5077216"/>
            <a:ext cx="1640910" cy="646331"/>
          </a:xfrm>
          <a:prstGeom prst="rect">
            <a:avLst/>
          </a:prstGeom>
          <a:noFill/>
        </p:spPr>
        <p:txBody>
          <a:bodyPr wrap="square" rtlCol="0">
            <a:spAutoFit/>
          </a:bodyPr>
          <a:lstStyle/>
          <a:p>
            <a:pPr algn="ctr"/>
            <a:r>
              <a:rPr lang="fr-FR" dirty="0">
                <a:solidFill>
                  <a:schemeClr val="accent5">
                    <a:lumMod val="75000"/>
                  </a:schemeClr>
                </a:solidFill>
              </a:rPr>
              <a:t>Auxiliaire avoir: </a:t>
            </a:r>
          </a:p>
          <a:p>
            <a:pPr algn="ctr"/>
            <a:r>
              <a:rPr lang="fr-FR" dirty="0">
                <a:solidFill>
                  <a:schemeClr val="accent5">
                    <a:lumMod val="75000"/>
                  </a:schemeClr>
                </a:solidFill>
              </a:rPr>
              <a:t>A</a:t>
            </a:r>
          </a:p>
        </p:txBody>
      </p:sp>
      <p:sp>
        <p:nvSpPr>
          <p:cNvPr id="20" name="ZoneTexte 19">
            <a:extLst>
              <a:ext uri="{FF2B5EF4-FFF2-40B4-BE49-F238E27FC236}">
                <a16:creationId xmlns:a16="http://schemas.microsoft.com/office/drawing/2014/main" id="{B9FD2F9F-CE9F-4081-8CBC-B962AD1CA311}"/>
              </a:ext>
            </a:extLst>
          </p:cNvPr>
          <p:cNvSpPr txBox="1"/>
          <p:nvPr/>
        </p:nvSpPr>
        <p:spPr>
          <a:xfrm>
            <a:off x="10179585" y="6400801"/>
            <a:ext cx="1548052" cy="307777"/>
          </a:xfrm>
          <a:prstGeom prst="rect">
            <a:avLst/>
          </a:prstGeom>
          <a:noFill/>
        </p:spPr>
        <p:txBody>
          <a:bodyPr wrap="non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232454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8" grpId="0"/>
      <p:bldP spid="33" grpId="0"/>
      <p:bldP spid="34" grpId="0"/>
      <p:bldP spid="37" grpId="0"/>
      <p:bldP spid="47" grpId="0"/>
      <p:bldP spid="4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FB90B778-5B9C-41FB-B9CB-547F55EE60FC}"/>
              </a:ext>
            </a:extLst>
          </p:cNvPr>
          <p:cNvSpPr txBox="1"/>
          <p:nvPr/>
        </p:nvSpPr>
        <p:spPr>
          <a:xfrm>
            <a:off x="1302707" y="638827"/>
            <a:ext cx="8883714" cy="4524315"/>
          </a:xfrm>
          <a:prstGeom prst="rect">
            <a:avLst/>
          </a:prstGeom>
          <a:noFill/>
        </p:spPr>
        <p:txBody>
          <a:bodyPr wrap="none" rtlCol="0">
            <a:spAutoFit/>
          </a:bodyPr>
          <a:lstStyle/>
          <a:p>
            <a:r>
              <a:rPr lang="fr-FR" b="1" u="sng" dirty="0"/>
              <a:t>Recopie ces phrases sur ton cahier. Saute une ligne entre chaque phrase.</a:t>
            </a:r>
          </a:p>
          <a:p>
            <a:r>
              <a:rPr lang="fr-FR" b="1" u="sng" dirty="0"/>
              <a:t>Colorie en jaune les temps simples et en rose les temps composés.</a:t>
            </a:r>
          </a:p>
          <a:p>
            <a:endParaRPr lang="fr-FR" dirty="0"/>
          </a:p>
          <a:p>
            <a:endParaRPr lang="fr-FR" dirty="0"/>
          </a:p>
          <a:p>
            <a:pPr marL="342900" indent="-342900">
              <a:lnSpc>
                <a:spcPct val="200000"/>
              </a:lnSpc>
              <a:buFont typeface="+mj-lt"/>
              <a:buAutoNum type="arabicPeriod"/>
            </a:pPr>
            <a:r>
              <a:rPr lang="fr-FR" dirty="0"/>
              <a:t>Jules César a perdu la bataille de Gergovie contre Vercingétorix. Mais il l’a vaincu à Alésia.</a:t>
            </a:r>
          </a:p>
          <a:p>
            <a:pPr marL="342900" indent="-342900">
              <a:lnSpc>
                <a:spcPct val="200000"/>
              </a:lnSpc>
              <a:buFont typeface="+mj-lt"/>
              <a:buAutoNum type="arabicPeriod"/>
            </a:pPr>
            <a:r>
              <a:rPr lang="fr-FR" dirty="0"/>
              <a:t>Chaque 11 novembre, nous commémorons la fin de la Première Guerre Mondiale.</a:t>
            </a:r>
          </a:p>
          <a:p>
            <a:pPr marL="342900" indent="-342900">
              <a:lnSpc>
                <a:spcPct val="200000"/>
              </a:lnSpc>
              <a:buFont typeface="+mj-lt"/>
              <a:buAutoNum type="arabicPeriod"/>
            </a:pPr>
            <a:r>
              <a:rPr lang="fr-FR" dirty="0"/>
              <a:t>L’automne arrive. Les feuilles ont commencé à tomber.</a:t>
            </a:r>
          </a:p>
          <a:p>
            <a:pPr marL="342900" indent="-342900">
              <a:lnSpc>
                <a:spcPct val="200000"/>
              </a:lnSpc>
              <a:buFont typeface="+mj-lt"/>
              <a:buAutoNum type="arabicPeriod"/>
            </a:pPr>
            <a:r>
              <a:rPr lang="fr-FR" dirty="0"/>
              <a:t>Napoléon Bonaparte est devenu Empereur des Français en 1804.</a:t>
            </a:r>
          </a:p>
          <a:p>
            <a:pPr marL="342900" indent="-342900">
              <a:lnSpc>
                <a:spcPct val="200000"/>
              </a:lnSpc>
              <a:buFont typeface="+mj-lt"/>
              <a:buAutoNum type="arabicPeriod"/>
            </a:pPr>
            <a:r>
              <a:rPr lang="fr-FR" dirty="0"/>
              <a:t>En 2022, les citoyens français éliront un nouveau président.</a:t>
            </a:r>
          </a:p>
          <a:p>
            <a:endParaRPr lang="fr-FR" dirty="0"/>
          </a:p>
          <a:p>
            <a:endParaRPr lang="fr-FR" dirty="0"/>
          </a:p>
        </p:txBody>
      </p:sp>
      <p:sp>
        <p:nvSpPr>
          <p:cNvPr id="2" name="ZoneTexte 1">
            <a:extLst>
              <a:ext uri="{FF2B5EF4-FFF2-40B4-BE49-F238E27FC236}">
                <a16:creationId xmlns:a16="http://schemas.microsoft.com/office/drawing/2014/main" id="{B3BC2A6A-64E3-453D-A00B-527324E8527A}"/>
              </a:ext>
            </a:extLst>
          </p:cNvPr>
          <p:cNvSpPr txBox="1"/>
          <p:nvPr/>
        </p:nvSpPr>
        <p:spPr>
          <a:xfrm>
            <a:off x="10697227" y="187890"/>
            <a:ext cx="1096775" cy="369332"/>
          </a:xfrm>
          <a:prstGeom prst="rect">
            <a:avLst/>
          </a:prstGeom>
          <a:noFill/>
        </p:spPr>
        <p:txBody>
          <a:bodyPr wrap="none" rtlCol="0">
            <a:spAutoFit/>
          </a:bodyPr>
          <a:lstStyle/>
          <a:p>
            <a:r>
              <a:rPr lang="fr-FR" dirty="0">
                <a:latin typeface="Comic Sans MS" panose="030F0702030302020204" pitchFamily="66" charset="0"/>
              </a:rPr>
              <a:t>Rituels 1</a:t>
            </a:r>
          </a:p>
        </p:txBody>
      </p:sp>
      <p:sp>
        <p:nvSpPr>
          <p:cNvPr id="5" name="ZoneTexte 4">
            <a:extLst>
              <a:ext uri="{FF2B5EF4-FFF2-40B4-BE49-F238E27FC236}">
                <a16:creationId xmlns:a16="http://schemas.microsoft.com/office/drawing/2014/main" id="{FD418449-3FFF-4A45-BD72-5850F00C245A}"/>
              </a:ext>
            </a:extLst>
          </p:cNvPr>
          <p:cNvSpPr txBox="1"/>
          <p:nvPr/>
        </p:nvSpPr>
        <p:spPr>
          <a:xfrm>
            <a:off x="2718148" y="1929008"/>
            <a:ext cx="906082" cy="369332"/>
          </a:xfrm>
          <a:prstGeom prst="rect">
            <a:avLst/>
          </a:prstGeom>
          <a:noFill/>
        </p:spPr>
        <p:txBody>
          <a:bodyPr wrap="none" rtlCol="0">
            <a:spAutoFit/>
          </a:bodyPr>
          <a:lstStyle/>
          <a:p>
            <a:r>
              <a:rPr lang="fr-FR" dirty="0">
                <a:highlight>
                  <a:srgbClr val="FF00FF"/>
                </a:highlight>
              </a:rPr>
              <a:t>a perdu</a:t>
            </a:r>
          </a:p>
        </p:txBody>
      </p:sp>
      <p:sp>
        <p:nvSpPr>
          <p:cNvPr id="7" name="ZoneTexte 6">
            <a:extLst>
              <a:ext uri="{FF2B5EF4-FFF2-40B4-BE49-F238E27FC236}">
                <a16:creationId xmlns:a16="http://schemas.microsoft.com/office/drawing/2014/main" id="{3405C910-7404-4DF7-A368-450233D8CBBE}"/>
              </a:ext>
            </a:extLst>
          </p:cNvPr>
          <p:cNvSpPr txBox="1"/>
          <p:nvPr/>
        </p:nvSpPr>
        <p:spPr>
          <a:xfrm>
            <a:off x="8344422" y="1931095"/>
            <a:ext cx="953915" cy="369332"/>
          </a:xfrm>
          <a:prstGeom prst="rect">
            <a:avLst/>
          </a:prstGeom>
          <a:noFill/>
        </p:spPr>
        <p:txBody>
          <a:bodyPr wrap="none" rtlCol="0">
            <a:spAutoFit/>
          </a:bodyPr>
          <a:lstStyle/>
          <a:p>
            <a:r>
              <a:rPr lang="fr-FR" dirty="0">
                <a:highlight>
                  <a:srgbClr val="FF00FF"/>
                </a:highlight>
              </a:rPr>
              <a:t>a vaincu</a:t>
            </a:r>
          </a:p>
        </p:txBody>
      </p:sp>
      <p:sp>
        <p:nvSpPr>
          <p:cNvPr id="8" name="ZoneTexte 7">
            <a:extLst>
              <a:ext uri="{FF2B5EF4-FFF2-40B4-BE49-F238E27FC236}">
                <a16:creationId xmlns:a16="http://schemas.microsoft.com/office/drawing/2014/main" id="{EC64357F-201A-439B-A14A-53054F968854}"/>
              </a:ext>
            </a:extLst>
          </p:cNvPr>
          <p:cNvSpPr txBox="1"/>
          <p:nvPr/>
        </p:nvSpPr>
        <p:spPr>
          <a:xfrm>
            <a:off x="4258849" y="2467627"/>
            <a:ext cx="1602490" cy="369332"/>
          </a:xfrm>
          <a:prstGeom prst="rect">
            <a:avLst/>
          </a:prstGeom>
          <a:noFill/>
        </p:spPr>
        <p:txBody>
          <a:bodyPr wrap="none" rtlCol="0">
            <a:spAutoFit/>
          </a:bodyPr>
          <a:lstStyle/>
          <a:p>
            <a:r>
              <a:rPr lang="fr-FR" dirty="0">
                <a:highlight>
                  <a:srgbClr val="FFFF00"/>
                </a:highlight>
              </a:rPr>
              <a:t>commémorons</a:t>
            </a:r>
          </a:p>
        </p:txBody>
      </p:sp>
      <p:sp>
        <p:nvSpPr>
          <p:cNvPr id="10" name="ZoneTexte 9">
            <a:extLst>
              <a:ext uri="{FF2B5EF4-FFF2-40B4-BE49-F238E27FC236}">
                <a16:creationId xmlns:a16="http://schemas.microsoft.com/office/drawing/2014/main" id="{D1C217FA-DD5F-43D8-83E0-34D1FC00C2F3}"/>
              </a:ext>
            </a:extLst>
          </p:cNvPr>
          <p:cNvSpPr txBox="1"/>
          <p:nvPr/>
        </p:nvSpPr>
        <p:spPr>
          <a:xfrm>
            <a:off x="2657605" y="3045912"/>
            <a:ext cx="725840" cy="369332"/>
          </a:xfrm>
          <a:prstGeom prst="rect">
            <a:avLst/>
          </a:prstGeom>
          <a:noFill/>
        </p:spPr>
        <p:txBody>
          <a:bodyPr wrap="none" rtlCol="0">
            <a:spAutoFit/>
          </a:bodyPr>
          <a:lstStyle/>
          <a:p>
            <a:r>
              <a:rPr lang="fr-FR" dirty="0">
                <a:highlight>
                  <a:srgbClr val="FFFF00"/>
                </a:highlight>
              </a:rPr>
              <a:t>arrive</a:t>
            </a:r>
          </a:p>
        </p:txBody>
      </p:sp>
      <p:sp>
        <p:nvSpPr>
          <p:cNvPr id="12" name="ZoneTexte 11">
            <a:extLst>
              <a:ext uri="{FF2B5EF4-FFF2-40B4-BE49-F238E27FC236}">
                <a16:creationId xmlns:a16="http://schemas.microsoft.com/office/drawing/2014/main" id="{5981AD77-DD87-47A2-BC9B-375E660F12A2}"/>
              </a:ext>
            </a:extLst>
          </p:cNvPr>
          <p:cNvSpPr txBox="1"/>
          <p:nvPr/>
        </p:nvSpPr>
        <p:spPr>
          <a:xfrm>
            <a:off x="4373671" y="3033386"/>
            <a:ext cx="1592872" cy="369332"/>
          </a:xfrm>
          <a:prstGeom prst="rect">
            <a:avLst/>
          </a:prstGeom>
          <a:noFill/>
        </p:spPr>
        <p:txBody>
          <a:bodyPr wrap="none" rtlCol="0">
            <a:spAutoFit/>
          </a:bodyPr>
          <a:lstStyle/>
          <a:p>
            <a:r>
              <a:rPr lang="fr-FR" dirty="0">
                <a:highlight>
                  <a:srgbClr val="FF00FF"/>
                </a:highlight>
              </a:rPr>
              <a:t>ont commencé</a:t>
            </a:r>
          </a:p>
        </p:txBody>
      </p:sp>
      <p:sp>
        <p:nvSpPr>
          <p:cNvPr id="14" name="ZoneTexte 13">
            <a:extLst>
              <a:ext uri="{FF2B5EF4-FFF2-40B4-BE49-F238E27FC236}">
                <a16:creationId xmlns:a16="http://schemas.microsoft.com/office/drawing/2014/main" id="{8C8521C7-5093-4523-9C8E-3C2EEE1A1C90}"/>
              </a:ext>
            </a:extLst>
          </p:cNvPr>
          <p:cNvSpPr txBox="1"/>
          <p:nvPr/>
        </p:nvSpPr>
        <p:spPr>
          <a:xfrm>
            <a:off x="3622110" y="3572006"/>
            <a:ext cx="1214243" cy="369332"/>
          </a:xfrm>
          <a:prstGeom prst="rect">
            <a:avLst/>
          </a:prstGeom>
          <a:noFill/>
        </p:spPr>
        <p:txBody>
          <a:bodyPr wrap="none" rtlCol="0">
            <a:spAutoFit/>
          </a:bodyPr>
          <a:lstStyle/>
          <a:p>
            <a:r>
              <a:rPr lang="fr-FR" dirty="0">
                <a:highlight>
                  <a:srgbClr val="FF00FF"/>
                </a:highlight>
              </a:rPr>
              <a:t>est devenu</a:t>
            </a:r>
          </a:p>
        </p:txBody>
      </p:sp>
      <p:sp>
        <p:nvSpPr>
          <p:cNvPr id="16" name="ZoneTexte 15">
            <a:extLst>
              <a:ext uri="{FF2B5EF4-FFF2-40B4-BE49-F238E27FC236}">
                <a16:creationId xmlns:a16="http://schemas.microsoft.com/office/drawing/2014/main" id="{16E78CDE-51BA-45AE-84A0-A0CDFA76774C}"/>
              </a:ext>
            </a:extLst>
          </p:cNvPr>
          <p:cNvSpPr txBox="1"/>
          <p:nvPr/>
        </p:nvSpPr>
        <p:spPr>
          <a:xfrm>
            <a:off x="4411249" y="4123150"/>
            <a:ext cx="800797" cy="369332"/>
          </a:xfrm>
          <a:prstGeom prst="rect">
            <a:avLst/>
          </a:prstGeom>
          <a:noFill/>
        </p:spPr>
        <p:txBody>
          <a:bodyPr wrap="none" rtlCol="0">
            <a:spAutoFit/>
          </a:bodyPr>
          <a:lstStyle/>
          <a:p>
            <a:r>
              <a:rPr lang="fr-FR" dirty="0">
                <a:highlight>
                  <a:srgbClr val="FFFF00"/>
                </a:highlight>
              </a:rPr>
              <a:t>éliront</a:t>
            </a:r>
          </a:p>
        </p:txBody>
      </p:sp>
      <p:sp>
        <p:nvSpPr>
          <p:cNvPr id="3" name="ZoneTexte 2">
            <a:extLst>
              <a:ext uri="{FF2B5EF4-FFF2-40B4-BE49-F238E27FC236}">
                <a16:creationId xmlns:a16="http://schemas.microsoft.com/office/drawing/2014/main" id="{02E1351D-BD9E-4778-83A3-581FB12D01FC}"/>
              </a:ext>
            </a:extLst>
          </p:cNvPr>
          <p:cNvSpPr txBox="1"/>
          <p:nvPr/>
        </p:nvSpPr>
        <p:spPr>
          <a:xfrm>
            <a:off x="10179585" y="6400801"/>
            <a:ext cx="1548052" cy="307777"/>
          </a:xfrm>
          <a:prstGeom prst="rect">
            <a:avLst/>
          </a:prstGeom>
          <a:noFill/>
        </p:spPr>
        <p:txBody>
          <a:bodyPr wrap="non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3106533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10" grpId="0"/>
      <p:bldP spid="12" grpId="0"/>
      <p:bldP spid="14"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FB90B778-5B9C-41FB-B9CB-547F55EE60FC}"/>
              </a:ext>
            </a:extLst>
          </p:cNvPr>
          <p:cNvSpPr txBox="1"/>
          <p:nvPr/>
        </p:nvSpPr>
        <p:spPr>
          <a:xfrm>
            <a:off x="1302707" y="638827"/>
            <a:ext cx="9370129" cy="4169731"/>
          </a:xfrm>
          <a:prstGeom prst="rect">
            <a:avLst/>
          </a:prstGeom>
          <a:noFill/>
        </p:spPr>
        <p:txBody>
          <a:bodyPr wrap="none" rtlCol="0">
            <a:spAutoFit/>
          </a:bodyPr>
          <a:lstStyle/>
          <a:p>
            <a:r>
              <a:rPr lang="fr-FR" b="1" u="sng" dirty="0"/>
              <a:t>Recopie ces phrases sur ton cahier. Saute une ligne entre chaque phrase.</a:t>
            </a:r>
          </a:p>
          <a:p>
            <a:r>
              <a:rPr lang="fr-FR" b="1" u="sng" dirty="0"/>
              <a:t>Colorie en jaune les temps simples et en rose les temps composés.</a:t>
            </a:r>
          </a:p>
          <a:p>
            <a:endParaRPr lang="fr-FR" dirty="0"/>
          </a:p>
          <a:p>
            <a:endParaRPr lang="fr-FR" dirty="0"/>
          </a:p>
          <a:p>
            <a:endParaRPr lang="fr-FR" dirty="0"/>
          </a:p>
          <a:p>
            <a:pPr marL="342900" indent="-342900">
              <a:lnSpc>
                <a:spcPct val="200000"/>
              </a:lnSpc>
              <a:buFont typeface="+mj-lt"/>
              <a:buAutoNum type="arabicPeriod"/>
            </a:pPr>
            <a:r>
              <a:rPr lang="fr-FR" dirty="0"/>
              <a:t>Nous n’avons jamais visité le Nord de la France.</a:t>
            </a:r>
          </a:p>
          <a:p>
            <a:pPr marL="342900" indent="-342900">
              <a:lnSpc>
                <a:spcPct val="200000"/>
              </a:lnSpc>
              <a:buFont typeface="+mj-lt"/>
              <a:buAutoNum type="arabicPeriod"/>
            </a:pPr>
            <a:r>
              <a:rPr lang="fr-FR" dirty="0"/>
              <a:t>Autrefois, l’école n’était pas obligatoire. Les enfants devaient travailler pour gagner de l’argent.</a:t>
            </a:r>
          </a:p>
          <a:p>
            <a:pPr marL="342900" indent="-342900">
              <a:lnSpc>
                <a:spcPct val="200000"/>
              </a:lnSpc>
              <a:buFont typeface="+mj-lt"/>
              <a:buAutoNum type="arabicPeriod"/>
            </a:pPr>
            <a:r>
              <a:rPr lang="fr-FR" dirty="0"/>
              <a:t>Charles Dickens est un auteur anglais. Beaucoup de ses histoires sont très connues.</a:t>
            </a:r>
          </a:p>
          <a:p>
            <a:pPr marL="342900" indent="-342900">
              <a:lnSpc>
                <a:spcPct val="200000"/>
              </a:lnSpc>
              <a:buFont typeface="+mj-lt"/>
              <a:buAutoNum type="arabicPeriod"/>
            </a:pPr>
            <a:r>
              <a:rPr lang="fr-FR" dirty="0"/>
              <a:t>A Noël, nous louerons un chalet en haute montagne.</a:t>
            </a:r>
          </a:p>
          <a:p>
            <a:pPr marL="342900" indent="-342900">
              <a:lnSpc>
                <a:spcPct val="200000"/>
              </a:lnSpc>
              <a:buFont typeface="+mj-lt"/>
              <a:buAutoNum type="arabicPeriod"/>
            </a:pPr>
            <a:r>
              <a:rPr lang="fr-FR" dirty="0"/>
              <a:t>Je regarderai un film dès que j’aurai fini mes devoirs.</a:t>
            </a:r>
          </a:p>
        </p:txBody>
      </p:sp>
      <p:sp>
        <p:nvSpPr>
          <p:cNvPr id="5" name="ZoneTexte 4">
            <a:extLst>
              <a:ext uri="{FF2B5EF4-FFF2-40B4-BE49-F238E27FC236}">
                <a16:creationId xmlns:a16="http://schemas.microsoft.com/office/drawing/2014/main" id="{3A136611-0522-49FB-982B-51B45E7C56B9}"/>
              </a:ext>
            </a:extLst>
          </p:cNvPr>
          <p:cNvSpPr txBox="1"/>
          <p:nvPr/>
        </p:nvSpPr>
        <p:spPr>
          <a:xfrm>
            <a:off x="10697227" y="187890"/>
            <a:ext cx="1133644" cy="369332"/>
          </a:xfrm>
          <a:prstGeom prst="rect">
            <a:avLst/>
          </a:prstGeom>
          <a:noFill/>
        </p:spPr>
        <p:txBody>
          <a:bodyPr wrap="none" rtlCol="0">
            <a:spAutoFit/>
          </a:bodyPr>
          <a:lstStyle/>
          <a:p>
            <a:r>
              <a:rPr lang="fr-FR" dirty="0">
                <a:latin typeface="Comic Sans MS" panose="030F0702030302020204" pitchFamily="66" charset="0"/>
              </a:rPr>
              <a:t>Rituels 2</a:t>
            </a:r>
          </a:p>
        </p:txBody>
      </p:sp>
      <p:sp>
        <p:nvSpPr>
          <p:cNvPr id="2" name="ZoneTexte 1">
            <a:extLst>
              <a:ext uri="{FF2B5EF4-FFF2-40B4-BE49-F238E27FC236}">
                <a16:creationId xmlns:a16="http://schemas.microsoft.com/office/drawing/2014/main" id="{CEFF6466-EFBC-4212-A104-7D1E42666819}"/>
              </a:ext>
            </a:extLst>
          </p:cNvPr>
          <p:cNvSpPr txBox="1"/>
          <p:nvPr/>
        </p:nvSpPr>
        <p:spPr>
          <a:xfrm>
            <a:off x="10179585" y="6400801"/>
            <a:ext cx="1548052" cy="307777"/>
          </a:xfrm>
          <a:prstGeom prst="rect">
            <a:avLst/>
          </a:prstGeom>
          <a:noFill/>
        </p:spPr>
        <p:txBody>
          <a:bodyPr wrap="none" rtlCol="0">
            <a:spAutoFit/>
          </a:bodyPr>
          <a:lstStyle/>
          <a:p>
            <a:r>
              <a:rPr lang="fr-FR" sz="1400" dirty="0">
                <a:latin typeface="Curlz MT" panose="04040404050702020202" pitchFamily="82" charset="0"/>
              </a:rPr>
              <a:t>www.ardoise-craie.fr</a:t>
            </a:r>
          </a:p>
        </p:txBody>
      </p:sp>
    </p:spTree>
    <p:extLst>
      <p:ext uri="{BB962C8B-B14F-4D97-AF65-F5344CB8AC3E}">
        <p14:creationId xmlns:p14="http://schemas.microsoft.com/office/powerpoint/2010/main" val="48078889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974</Words>
  <Application>Microsoft Office PowerPoint</Application>
  <PresentationFormat>Grand écran</PresentationFormat>
  <Paragraphs>160</Paragraphs>
  <Slides>8</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8</vt:i4>
      </vt:variant>
    </vt:vector>
  </HeadingPairs>
  <TitlesOfParts>
    <vt:vector size="14" baseType="lpstr">
      <vt:lpstr>Arial</vt:lpstr>
      <vt:lpstr>Calibri</vt:lpstr>
      <vt:lpstr>Calibri Light</vt:lpstr>
      <vt:lpstr>Comic Sans MS</vt:lpstr>
      <vt:lpstr>Curlz MT</vt:lpstr>
      <vt:lpstr>Thème Office</vt:lpstr>
      <vt:lpstr>CONJ. 2: TEMPS SIMPLES /   TEMPS COMPOSES</vt:lpstr>
      <vt:lpstr>a) Lire le texte b) Ensemble, résumer le texte c) Seuls, souligner les verbes conjugués d) Par 2, vérifier les verbes conjugués et classer les verbes en 2 colonnes:        « Cette semaine, tous les enfants s'amusent dans la neige qui est tombée toute la nuit. Ils font de fantastiques parties de boules de neige dès qu'ils ont obtenu de leur maître l'autorisation d'aller dans le pré. Maintenant que la neige a fondu et le gigantesque bonhomme avec, ils guettent, le regard un peu triste, l'arrivée des prochains flocons dans un ciel tout gris. Mais nous, dans moins d'un mois, nous profiterons à nouveau de la neige et du ski puisque nous serons arrivés à Rancurel. »  </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CONJ. 2: TEMPS SIMPLES /   TEMPS COMPOSES</dc:title>
  <dc:creator>Can dice</dc:creator>
  <cp:lastModifiedBy>Can dice</cp:lastModifiedBy>
  <cp:revision>8</cp:revision>
  <dcterms:created xsi:type="dcterms:W3CDTF">2020-07-12T09:25:52Z</dcterms:created>
  <dcterms:modified xsi:type="dcterms:W3CDTF">2020-08-25T14:42:17Z</dcterms:modified>
</cp:coreProperties>
</file>