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70" r:id="rId5"/>
    <p:sldId id="271" r:id="rId6"/>
    <p:sldId id="272" r:id="rId7"/>
    <p:sldId id="273" r:id="rId8"/>
    <p:sldId id="256" r:id="rId9"/>
    <p:sldId id="257" r:id="rId10"/>
    <p:sldId id="258" r:id="rId11"/>
    <p:sldId id="260" r:id="rId12"/>
    <p:sldId id="261" r:id="rId13"/>
    <p:sldId id="259" r:id="rId14"/>
    <p:sldId id="265" r:id="rId15"/>
    <p:sldId id="266" r:id="rId16"/>
    <p:sldId id="267" r:id="rId17"/>
    <p:sldId id="268" r:id="rId18"/>
    <p:sldId id="269" r:id="rId19"/>
    <p:sldId id="275" r:id="rId20"/>
    <p:sldId id="276" r:id="rId21"/>
    <p:sldId id="274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A1283A-D73F-44D6-A75F-D263A069B4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2C0B3B7-36D2-43EA-A736-019F868505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0F1103-019B-4C0A-A8D5-A4E8B9ACE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F5E61-5ACC-4342-AA46-B9D02B34721C}" type="datetimeFigureOut">
              <a:rPr lang="fr-FR" smtClean="0"/>
              <a:t>09/07/2020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7B38E42-D1EF-49DC-AE16-9AE8C40B8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6CDA1C-921E-4829-9B45-5EFC9F41D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592D-9931-43BD-A0AA-89F175534B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5451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D26D8E-FA88-4204-BB4D-C7127850C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CC753A4-357A-44D3-BCA4-90E6905832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860D422-3A1A-43CA-80CB-D3DAAC653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F5E61-5ACC-4342-AA46-B9D02B34721C}" type="datetimeFigureOut">
              <a:rPr lang="fr-FR" smtClean="0"/>
              <a:t>09/07/2020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C130B7-8C15-422B-AEEC-4CE9EA73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D8444A-A72F-4E24-9679-4A6109AB3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592D-9931-43BD-A0AA-89F175534B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7765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B7B889C-3A12-4444-BC8F-14B97D1694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FD7CCAF-3FF4-4182-8E1D-7CBDD72559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2E20E8-6D66-443B-9E3B-5FC446694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F5E61-5ACC-4342-AA46-B9D02B34721C}" type="datetimeFigureOut">
              <a:rPr lang="fr-FR" smtClean="0"/>
              <a:t>09/07/2020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A79678-609B-4BBE-A677-DE2891A07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84498A-471F-45D4-B10B-BB19B74D4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592D-9931-43BD-A0AA-89F175534B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6188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A6EA6A-EDD4-4E7A-9915-D6CF4AB3A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7F4F55-5BBF-4491-859F-F11E0E6CB1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FDD566-2C70-4930-88C1-64ADACBA9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F5E61-5ACC-4342-AA46-B9D02B34721C}" type="datetimeFigureOut">
              <a:rPr lang="fr-FR" smtClean="0"/>
              <a:t>09/07/2020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D5848B-77F9-48A1-9E98-EE07BA3D2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2A7BC7-3456-44C5-88D1-CC545FFE3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592D-9931-43BD-A0AA-89F175534B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9563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827DEE-3F60-40A4-B1DC-AB51D032C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3C114B3-02FF-4FDE-955C-366E1825A5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A5C426-8941-4E6D-8A05-ABC5C377F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F5E61-5ACC-4342-AA46-B9D02B34721C}" type="datetimeFigureOut">
              <a:rPr lang="fr-FR" smtClean="0"/>
              <a:t>09/07/2020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BA3866A-853C-4406-B802-DCC751F33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F3F3EC-BF6D-4DA2-BB9E-3A8CB081B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592D-9931-43BD-A0AA-89F175534B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4336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D2FE37-F8F2-43BA-A539-882CDF7FE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CABB9F-E4AE-4ACF-8B56-5B985194D7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56E5C8B-5C1C-4CAD-B878-CE41FB51D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06E533-13DD-45C9-9BCC-004E350DE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F5E61-5ACC-4342-AA46-B9D02B34721C}" type="datetimeFigureOut">
              <a:rPr lang="fr-FR" smtClean="0"/>
              <a:t>09/07/2020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360573-B9DA-4AAD-BE5E-F936273A8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015EB60-DBB4-4E2F-A109-ECF28FE6F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592D-9931-43BD-A0AA-89F175534B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6417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827AFF-8FA9-4305-B755-B462230BE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37C0309-F7E3-4D77-BC4A-7B2A7BDB37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516E773-61CE-4B1D-92E5-D782010CDE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5EAFB49-ECA8-4349-88F6-12905594A5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83DB1F2-4A49-4BE9-AD88-97E5103ADC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BBE8935-DD6B-4574-845B-403B0C2E9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F5E61-5ACC-4342-AA46-B9D02B34721C}" type="datetimeFigureOut">
              <a:rPr lang="fr-FR" smtClean="0"/>
              <a:t>09/07/2020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336B236-2419-4B71-B8B0-0D239730F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CD79662-8DDE-47C1-A198-AE58FDBCC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592D-9931-43BD-A0AA-89F175534B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0474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3FD3DD-EA53-4DFE-8B49-3E26EEEFC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3F7980F-8B1F-4C6D-AB23-8737E5837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F5E61-5ACC-4342-AA46-B9D02B34721C}" type="datetimeFigureOut">
              <a:rPr lang="fr-FR" smtClean="0"/>
              <a:t>09/07/2020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1544AFD-F728-440D-A99D-926955DA0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509C801-7AC1-4BF1-AF81-5AD79804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592D-9931-43BD-A0AA-89F175534B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2553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324022F-6199-45BF-A544-38B8A18F9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F5E61-5ACC-4342-AA46-B9D02B34721C}" type="datetimeFigureOut">
              <a:rPr lang="fr-FR" smtClean="0"/>
              <a:t>09/07/2020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A7AFD1C-FAEA-41EE-A674-149464635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40F09DE-533D-4DD3-8BF6-6C3B6D189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592D-9931-43BD-A0AA-89F175534B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2588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4F1FC0-0EBF-4680-AA69-4386FDD73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99C3DD-3D1C-4109-91C5-2481AFE1B0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B612C23-5B4C-4E8D-AAE6-098584B11C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303B029-3893-4A16-A203-DABE79B6D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F5E61-5ACC-4342-AA46-B9D02B34721C}" type="datetimeFigureOut">
              <a:rPr lang="fr-FR" smtClean="0"/>
              <a:t>09/07/2020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6265FF7-0EFA-4DAE-AA81-E4DAA1BC5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3A43426-7505-45CE-8688-850BB7E3D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592D-9931-43BD-A0AA-89F175534B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5399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15BBF3-5C58-4547-8C34-903C22DDF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2490F2B-7BD9-41EF-B0A4-C39A4FDFAF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CFEA052-D0BB-4382-8FAB-F956307B36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B29661B-7D98-46F4-AB71-297C7A07D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F5E61-5ACC-4342-AA46-B9D02B34721C}" type="datetimeFigureOut">
              <a:rPr lang="fr-FR" smtClean="0"/>
              <a:t>09/07/2020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85028FA-70E8-41A8-8202-1EC4BCFF7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4C0B76E-23F4-4919-A941-0E0C44E12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592D-9931-43BD-A0AA-89F175534B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2469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CB52908-2127-42DA-B6E2-75E976136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7756531-8390-4275-8A7B-761169955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AEDEFB-04B2-4642-A16F-8485F302B1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F5E61-5ACC-4342-AA46-B9D02B34721C}" type="datetimeFigureOut">
              <a:rPr lang="fr-FR" smtClean="0"/>
              <a:t>09/07/2020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65E78C8-28CE-4479-8239-D813D3A424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46F975-51EA-4F1B-B053-E3C2997A85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7592D-9931-43BD-A0AA-89F175534B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8997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981DA18A-D6F4-459E-9DBC-20C3030FD367}"/>
              </a:ext>
            </a:extLst>
          </p:cNvPr>
          <p:cNvCxnSpPr/>
          <p:nvPr/>
        </p:nvCxnSpPr>
        <p:spPr>
          <a:xfrm>
            <a:off x="1292352" y="1304544"/>
            <a:ext cx="9131808" cy="164592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0C71C803-45C6-444F-A33E-33FB67A405EB}"/>
              </a:ext>
            </a:extLst>
          </p:cNvPr>
          <p:cNvSpPr txBox="1"/>
          <p:nvPr/>
        </p:nvSpPr>
        <p:spPr>
          <a:xfrm>
            <a:off x="1414272" y="841248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(d)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B8954E3-ACFE-443C-8FF5-8E84091C5DD9}"/>
              </a:ext>
            </a:extLst>
          </p:cNvPr>
          <p:cNvSpPr txBox="1"/>
          <p:nvPr/>
        </p:nvSpPr>
        <p:spPr>
          <a:xfrm>
            <a:off x="3633216" y="1414272"/>
            <a:ext cx="46038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3000" b="1" baseline="50000" dirty="0">
                <a:solidFill>
                  <a:srgbClr val="FF0000"/>
                </a:solidFill>
              </a:rPr>
              <a:t>A</a:t>
            </a:r>
            <a:endParaRPr lang="fr-FR" sz="3000" b="1" dirty="0">
              <a:solidFill>
                <a:srgbClr val="FF0000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F73FE06-1182-4521-B620-27CBF0ACA473}"/>
              </a:ext>
            </a:extLst>
          </p:cNvPr>
          <p:cNvSpPr txBox="1"/>
          <p:nvPr/>
        </p:nvSpPr>
        <p:spPr>
          <a:xfrm>
            <a:off x="8296656" y="2286000"/>
            <a:ext cx="44916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3000" b="1" baseline="50000" dirty="0">
                <a:solidFill>
                  <a:srgbClr val="FF0000"/>
                </a:solidFill>
              </a:rPr>
              <a:t>B</a:t>
            </a:r>
            <a:endParaRPr lang="fr-FR" sz="3000" b="1" dirty="0">
              <a:solidFill>
                <a:srgbClr val="FF0000"/>
              </a:solidFill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73A1E239-558D-43E2-A4C8-9BC03A141437}"/>
              </a:ext>
            </a:extLst>
          </p:cNvPr>
          <p:cNvSpPr txBox="1"/>
          <p:nvPr/>
        </p:nvSpPr>
        <p:spPr>
          <a:xfrm>
            <a:off x="5760720" y="1822704"/>
            <a:ext cx="42992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3000" b="1" baseline="50000" dirty="0">
                <a:solidFill>
                  <a:srgbClr val="FF0000"/>
                </a:solidFill>
              </a:rPr>
              <a:t>E</a:t>
            </a:r>
            <a:endParaRPr lang="fr-FR" sz="3000" b="1" dirty="0">
              <a:solidFill>
                <a:srgbClr val="FF0000"/>
              </a:solidFill>
            </a:endParaRPr>
          </a:p>
        </p:txBody>
      </p: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5248C6DB-F228-4ED5-8765-E13A03DDDFB0}"/>
              </a:ext>
            </a:extLst>
          </p:cNvPr>
          <p:cNvGrpSpPr/>
          <p:nvPr/>
        </p:nvGrpSpPr>
        <p:grpSpPr>
          <a:xfrm>
            <a:off x="499872" y="5181600"/>
            <a:ext cx="3570360" cy="804672"/>
            <a:chOff x="1743456" y="3669792"/>
            <a:chExt cx="3570360" cy="804672"/>
          </a:xfrm>
        </p:grpSpPr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1D1BF560-4301-4BE0-9A1A-6AAEBDD50D49}"/>
                </a:ext>
              </a:extLst>
            </p:cNvPr>
            <p:cNvSpPr txBox="1"/>
            <p:nvPr/>
          </p:nvSpPr>
          <p:spPr>
            <a:xfrm>
              <a:off x="1743456" y="3700272"/>
              <a:ext cx="333384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500" b="1" dirty="0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959714FF-84C4-4E23-BBDD-A0DFEF9B021E}"/>
                </a:ext>
              </a:extLst>
            </p:cNvPr>
            <p:cNvSpPr txBox="1"/>
            <p:nvPr/>
          </p:nvSpPr>
          <p:spPr>
            <a:xfrm>
              <a:off x="4980432" y="3669792"/>
              <a:ext cx="333384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500" b="1" dirty="0">
                  <a:solidFill>
                    <a:srgbClr val="FF0000"/>
                  </a:solidFill>
                </a:rPr>
                <a:t>D</a:t>
              </a:r>
            </a:p>
          </p:txBody>
        </p:sp>
        <p:grpSp>
          <p:nvGrpSpPr>
            <p:cNvPr id="20" name="Groupe 19">
              <a:extLst>
                <a:ext uri="{FF2B5EF4-FFF2-40B4-BE49-F238E27FC236}">
                  <a16:creationId xmlns:a16="http://schemas.microsoft.com/office/drawing/2014/main" id="{57BECCEE-0177-417D-AD6A-BA9611B0B2BB}"/>
                </a:ext>
              </a:extLst>
            </p:cNvPr>
            <p:cNvGrpSpPr/>
            <p:nvPr/>
          </p:nvGrpSpPr>
          <p:grpSpPr>
            <a:xfrm>
              <a:off x="1901952" y="4090416"/>
              <a:ext cx="3240000" cy="384048"/>
              <a:chOff x="1987296" y="4078224"/>
              <a:chExt cx="3240000" cy="384048"/>
            </a:xfrm>
          </p:grpSpPr>
          <p:grpSp>
            <p:nvGrpSpPr>
              <p:cNvPr id="14" name="Groupe 13">
                <a:extLst>
                  <a:ext uri="{FF2B5EF4-FFF2-40B4-BE49-F238E27FC236}">
                    <a16:creationId xmlns:a16="http://schemas.microsoft.com/office/drawing/2014/main" id="{3062639D-531E-45EA-A6A2-74D476A75B01}"/>
                  </a:ext>
                </a:extLst>
              </p:cNvPr>
              <p:cNvGrpSpPr/>
              <p:nvPr/>
            </p:nvGrpSpPr>
            <p:grpSpPr>
              <a:xfrm>
                <a:off x="1987296" y="4078224"/>
                <a:ext cx="3240000" cy="384048"/>
                <a:chOff x="1987296" y="4078224"/>
                <a:chExt cx="3267456" cy="384048"/>
              </a:xfrm>
            </p:grpSpPr>
            <p:cxnSp>
              <p:nvCxnSpPr>
                <p:cNvPr id="10" name="Connecteur droit 9">
                  <a:extLst>
                    <a:ext uri="{FF2B5EF4-FFF2-40B4-BE49-F238E27FC236}">
                      <a16:creationId xmlns:a16="http://schemas.microsoft.com/office/drawing/2014/main" id="{D8E323BD-FE7D-46D8-98E8-4918F017D787}"/>
                    </a:ext>
                  </a:extLst>
                </p:cNvPr>
                <p:cNvCxnSpPr/>
                <p:nvPr/>
              </p:nvCxnSpPr>
              <p:spPr>
                <a:xfrm>
                  <a:off x="1987296" y="4450080"/>
                  <a:ext cx="3267456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Connecteur droit 11">
                  <a:extLst>
                    <a:ext uri="{FF2B5EF4-FFF2-40B4-BE49-F238E27FC236}">
                      <a16:creationId xmlns:a16="http://schemas.microsoft.com/office/drawing/2014/main" id="{89C49C3A-0ABB-40B9-8DFE-7005D04DE96B}"/>
                    </a:ext>
                  </a:extLst>
                </p:cNvPr>
                <p:cNvCxnSpPr/>
                <p:nvPr/>
              </p:nvCxnSpPr>
              <p:spPr>
                <a:xfrm flipV="1">
                  <a:off x="1987296" y="4084320"/>
                  <a:ext cx="0" cy="37795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Connecteur droit 12">
                  <a:extLst>
                    <a:ext uri="{FF2B5EF4-FFF2-40B4-BE49-F238E27FC236}">
                      <a16:creationId xmlns:a16="http://schemas.microsoft.com/office/drawing/2014/main" id="{41C3F770-AE94-45EC-9292-CDC77F2CD60A}"/>
                    </a:ext>
                  </a:extLst>
                </p:cNvPr>
                <p:cNvCxnSpPr/>
                <p:nvPr/>
              </p:nvCxnSpPr>
              <p:spPr>
                <a:xfrm flipV="1">
                  <a:off x="5248656" y="4078224"/>
                  <a:ext cx="0" cy="37795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" name="Connecteur droit 18">
                <a:extLst>
                  <a:ext uri="{FF2B5EF4-FFF2-40B4-BE49-F238E27FC236}">
                    <a16:creationId xmlns:a16="http://schemas.microsoft.com/office/drawing/2014/main" id="{97900D52-F524-46FE-BB1C-800B910BC5CA}"/>
                  </a:ext>
                </a:extLst>
              </p:cNvPr>
              <p:cNvCxnSpPr/>
              <p:nvPr/>
            </p:nvCxnSpPr>
            <p:spPr>
              <a:xfrm flipV="1">
                <a:off x="3584448" y="4169664"/>
                <a:ext cx="0" cy="29260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ADFEFD3C-B64F-455A-AFA0-D16039D807EE}"/>
                </a:ext>
              </a:extLst>
            </p:cNvPr>
            <p:cNvSpPr txBox="1"/>
            <p:nvPr/>
          </p:nvSpPr>
          <p:spPr>
            <a:xfrm>
              <a:off x="3389376" y="3700272"/>
              <a:ext cx="333384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500" b="1" dirty="0">
                  <a:solidFill>
                    <a:srgbClr val="FF0000"/>
                  </a:solidFill>
                </a:rPr>
                <a:t>F</a:t>
              </a:r>
            </a:p>
          </p:txBody>
        </p:sp>
      </p:grp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2A6B5A40-49F1-4B8A-9C41-CF1998C89925}"/>
              </a:ext>
            </a:extLst>
          </p:cNvPr>
          <p:cNvCxnSpPr/>
          <p:nvPr/>
        </p:nvCxnSpPr>
        <p:spPr>
          <a:xfrm flipV="1">
            <a:off x="2609088" y="621792"/>
            <a:ext cx="5730240" cy="3560064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5" name="ZoneTexte 24">
            <a:extLst>
              <a:ext uri="{FF2B5EF4-FFF2-40B4-BE49-F238E27FC236}">
                <a16:creationId xmlns:a16="http://schemas.microsoft.com/office/drawing/2014/main" id="{6D642F43-6FA4-4FF7-89AE-CD904D32F9C4}"/>
              </a:ext>
            </a:extLst>
          </p:cNvPr>
          <p:cNvSpPr txBox="1"/>
          <p:nvPr/>
        </p:nvSpPr>
        <p:spPr>
          <a:xfrm>
            <a:off x="8314944" y="292608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(a)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EFE07019-232B-484B-ADCC-C2FC11DB9AE9}"/>
              </a:ext>
            </a:extLst>
          </p:cNvPr>
          <p:cNvSpPr txBox="1"/>
          <p:nvPr/>
        </p:nvSpPr>
        <p:spPr>
          <a:xfrm>
            <a:off x="5559552" y="3048000"/>
            <a:ext cx="6364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/>
              <a:t>Que peut-on dire des figures représentées?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25306DFD-88F8-4EF2-9905-6C8CE5FB3738}"/>
              </a:ext>
            </a:extLst>
          </p:cNvPr>
          <p:cNvSpPr txBox="1"/>
          <p:nvPr/>
        </p:nvSpPr>
        <p:spPr>
          <a:xfrm>
            <a:off x="5571744" y="3499104"/>
            <a:ext cx="2653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7030A0"/>
                </a:solidFill>
              </a:rPr>
              <a:t>(a) et (d) sont des droites. 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C4A3FAF6-4B9A-44D8-9868-47B789C76FF2}"/>
              </a:ext>
            </a:extLst>
          </p:cNvPr>
          <p:cNvSpPr txBox="1"/>
          <p:nvPr/>
        </p:nvSpPr>
        <p:spPr>
          <a:xfrm>
            <a:off x="5608320" y="4096512"/>
            <a:ext cx="58835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7030A0"/>
                </a:solidFill>
              </a:rPr>
              <a:t>A E F sont des points alignés qui appartiennent à la droite (d)</a:t>
            </a:r>
          </a:p>
          <a:p>
            <a:r>
              <a:rPr lang="fr-FR" dirty="0">
                <a:solidFill>
                  <a:srgbClr val="7030A0"/>
                </a:solidFill>
              </a:rPr>
              <a:t>Le point E appartient aussi à la droite (a)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CC695B8B-174D-46B4-A264-F360E10F341B}"/>
              </a:ext>
            </a:extLst>
          </p:cNvPr>
          <p:cNvSpPr txBox="1"/>
          <p:nvPr/>
        </p:nvSpPr>
        <p:spPr>
          <a:xfrm>
            <a:off x="5615329" y="4888992"/>
            <a:ext cx="67717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7030A0"/>
                </a:solidFill>
              </a:rPr>
              <a:t>Les droites (d) et (a) se coupent au point E. On dit qu’elles sont </a:t>
            </a:r>
            <a:r>
              <a:rPr lang="fr-FR" b="1" u="sng" dirty="0">
                <a:solidFill>
                  <a:srgbClr val="7030A0"/>
                </a:solidFill>
              </a:rPr>
              <a:t>sécantes</a:t>
            </a:r>
            <a:r>
              <a:rPr lang="fr-FR" dirty="0">
                <a:solidFill>
                  <a:srgbClr val="7030A0"/>
                </a:solidFill>
              </a:rPr>
              <a:t> en E. </a:t>
            </a:r>
          </a:p>
          <a:p>
            <a:r>
              <a:rPr lang="fr-FR" dirty="0">
                <a:solidFill>
                  <a:srgbClr val="7030A0"/>
                </a:solidFill>
              </a:rPr>
              <a:t>E est le </a:t>
            </a:r>
            <a:r>
              <a:rPr lang="fr-FR" b="1" u="sng" dirty="0">
                <a:solidFill>
                  <a:srgbClr val="7030A0"/>
                </a:solidFill>
              </a:rPr>
              <a:t>point d’intersection </a:t>
            </a:r>
            <a:r>
              <a:rPr lang="fr-FR" dirty="0">
                <a:solidFill>
                  <a:srgbClr val="7030A0"/>
                </a:solidFill>
              </a:rPr>
              <a:t>des droites (d) et (a).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618CE4C7-ADAD-411C-8EA7-C1D1B9536319}"/>
              </a:ext>
            </a:extLst>
          </p:cNvPr>
          <p:cNvSpPr txBox="1"/>
          <p:nvPr/>
        </p:nvSpPr>
        <p:spPr>
          <a:xfrm>
            <a:off x="5571744" y="5876544"/>
            <a:ext cx="219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[CD] est un segment. 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30BCC6B6-0257-4F12-8FD4-069D1E7E69AC}"/>
              </a:ext>
            </a:extLst>
          </p:cNvPr>
          <p:cNvSpPr txBox="1"/>
          <p:nvPr/>
        </p:nvSpPr>
        <p:spPr>
          <a:xfrm>
            <a:off x="5596128" y="6254496"/>
            <a:ext cx="3809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point F appartient au segment [CD].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E788D7F-A1D8-49E4-8B76-5311C889911E}"/>
              </a:ext>
            </a:extLst>
          </p:cNvPr>
          <p:cNvSpPr txBox="1"/>
          <p:nvPr/>
        </p:nvSpPr>
        <p:spPr>
          <a:xfrm>
            <a:off x="10911840" y="121920"/>
            <a:ext cx="1128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Comic Sans MS" panose="030F0702030302020204" pitchFamily="66" charset="0"/>
              </a:rPr>
              <a:t>Séance 1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8DCF9B44-7D85-420B-B6DE-E0C65FFA027C}"/>
              </a:ext>
            </a:extLst>
          </p:cNvPr>
          <p:cNvSpPr txBox="1"/>
          <p:nvPr/>
        </p:nvSpPr>
        <p:spPr>
          <a:xfrm>
            <a:off x="10389870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1937823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594A0D09-876C-43E4-8492-B4609D9BA959}"/>
              </a:ext>
            </a:extLst>
          </p:cNvPr>
          <p:cNvSpPr txBox="1"/>
          <p:nvPr/>
        </p:nvSpPr>
        <p:spPr>
          <a:xfrm>
            <a:off x="1722475" y="1935126"/>
            <a:ext cx="42832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A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8BC606D-F86B-4C5C-A19F-CCDAE71673F4}"/>
              </a:ext>
            </a:extLst>
          </p:cNvPr>
          <p:cNvSpPr txBox="1"/>
          <p:nvPr/>
        </p:nvSpPr>
        <p:spPr>
          <a:xfrm>
            <a:off x="5500576" y="1119962"/>
            <a:ext cx="42191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B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63E9213-41F1-4FE9-8041-BE8FD736751C}"/>
              </a:ext>
            </a:extLst>
          </p:cNvPr>
          <p:cNvSpPr txBox="1"/>
          <p:nvPr/>
        </p:nvSpPr>
        <p:spPr>
          <a:xfrm>
            <a:off x="4919331" y="2452578"/>
            <a:ext cx="41870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C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2D982F0-4EA5-48E1-82C7-185F8631B0BE}"/>
              </a:ext>
            </a:extLst>
          </p:cNvPr>
          <p:cNvSpPr txBox="1"/>
          <p:nvPr/>
        </p:nvSpPr>
        <p:spPr>
          <a:xfrm>
            <a:off x="5879806" y="2838894"/>
            <a:ext cx="43633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D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88C0EB9-72D4-4D39-AAB2-C214960D2786}"/>
              </a:ext>
            </a:extLst>
          </p:cNvPr>
          <p:cNvSpPr txBox="1"/>
          <p:nvPr/>
        </p:nvSpPr>
        <p:spPr>
          <a:xfrm>
            <a:off x="9636642" y="2906232"/>
            <a:ext cx="40908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E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3A70086-8A28-4071-B8BA-C5551424215A}"/>
              </a:ext>
            </a:extLst>
          </p:cNvPr>
          <p:cNvSpPr txBox="1"/>
          <p:nvPr/>
        </p:nvSpPr>
        <p:spPr>
          <a:xfrm>
            <a:off x="3558361" y="5312735"/>
            <a:ext cx="43794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H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D553A0FB-A2C9-4FF0-958F-C01C676CC4F6}"/>
              </a:ext>
            </a:extLst>
          </p:cNvPr>
          <p:cNvSpPr txBox="1"/>
          <p:nvPr/>
        </p:nvSpPr>
        <p:spPr>
          <a:xfrm>
            <a:off x="8325293" y="2977117"/>
            <a:ext cx="40267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F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B248543-5703-4ACE-86A4-1E8339A82B02}"/>
              </a:ext>
            </a:extLst>
          </p:cNvPr>
          <p:cNvSpPr txBox="1"/>
          <p:nvPr/>
        </p:nvSpPr>
        <p:spPr>
          <a:xfrm>
            <a:off x="2895602" y="2768009"/>
            <a:ext cx="43954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G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AB53969-12C8-4BC1-A610-47310266F948}"/>
              </a:ext>
            </a:extLst>
          </p:cNvPr>
          <p:cNvSpPr txBox="1"/>
          <p:nvPr/>
        </p:nvSpPr>
        <p:spPr>
          <a:xfrm>
            <a:off x="4387702" y="3643423"/>
            <a:ext cx="35939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I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A3CF9D18-6107-47B7-810E-F5D807E52053}"/>
              </a:ext>
            </a:extLst>
          </p:cNvPr>
          <p:cNvSpPr txBox="1"/>
          <p:nvPr/>
        </p:nvSpPr>
        <p:spPr>
          <a:xfrm>
            <a:off x="893135" y="74428"/>
            <a:ext cx="7697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Repère 3 points alignés et trace la droite à laquelle ils appartiennent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04DD2867-2FEC-4890-BC4A-64569FC544C5}"/>
              </a:ext>
            </a:extLst>
          </p:cNvPr>
          <p:cNvCxnSpPr/>
          <p:nvPr/>
        </p:nvCxnSpPr>
        <p:spPr>
          <a:xfrm>
            <a:off x="1339702" y="2987749"/>
            <a:ext cx="9792586" cy="223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B2E6BC5F-9FFA-4779-BB30-541F34BAF845}"/>
              </a:ext>
            </a:extLst>
          </p:cNvPr>
          <p:cNvCxnSpPr>
            <a:cxnSpLocks/>
          </p:cNvCxnSpPr>
          <p:nvPr/>
        </p:nvCxnSpPr>
        <p:spPr>
          <a:xfrm flipV="1">
            <a:off x="3359888" y="861237"/>
            <a:ext cx="2519916" cy="573094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40143EE1-A80D-4277-A6CF-E80E0DA6481B}"/>
              </a:ext>
            </a:extLst>
          </p:cNvPr>
          <p:cNvSpPr txBox="1"/>
          <p:nvPr/>
        </p:nvSpPr>
        <p:spPr>
          <a:xfrm>
            <a:off x="11153554" y="116958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Comic Sans MS" panose="030F0702030302020204" pitchFamily="66" charset="0"/>
              </a:rPr>
              <a:t>Rituels</a:t>
            </a:r>
          </a:p>
        </p:txBody>
      </p:sp>
    </p:spTree>
    <p:extLst>
      <p:ext uri="{BB962C8B-B14F-4D97-AF65-F5344CB8AC3E}">
        <p14:creationId xmlns:p14="http://schemas.microsoft.com/office/powerpoint/2010/main" val="760576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594A0D09-876C-43E4-8492-B4609D9BA959}"/>
              </a:ext>
            </a:extLst>
          </p:cNvPr>
          <p:cNvSpPr txBox="1"/>
          <p:nvPr/>
        </p:nvSpPr>
        <p:spPr>
          <a:xfrm>
            <a:off x="1722475" y="1860698"/>
            <a:ext cx="42832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A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8BC606D-F86B-4C5C-A19F-CCDAE71673F4}"/>
              </a:ext>
            </a:extLst>
          </p:cNvPr>
          <p:cNvSpPr txBox="1"/>
          <p:nvPr/>
        </p:nvSpPr>
        <p:spPr>
          <a:xfrm>
            <a:off x="2813659" y="2064134"/>
            <a:ext cx="42191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B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63E9213-41F1-4FE9-8041-BE8FD736751C}"/>
              </a:ext>
            </a:extLst>
          </p:cNvPr>
          <p:cNvSpPr txBox="1"/>
          <p:nvPr/>
        </p:nvSpPr>
        <p:spPr>
          <a:xfrm>
            <a:off x="5185144" y="2484475"/>
            <a:ext cx="41870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C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2D982F0-4EA5-48E1-82C7-185F8631B0BE}"/>
              </a:ext>
            </a:extLst>
          </p:cNvPr>
          <p:cNvSpPr txBox="1"/>
          <p:nvPr/>
        </p:nvSpPr>
        <p:spPr>
          <a:xfrm>
            <a:off x="3203379" y="2394170"/>
            <a:ext cx="43633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D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88C0EB9-72D4-4D39-AAB2-C214960D2786}"/>
              </a:ext>
            </a:extLst>
          </p:cNvPr>
          <p:cNvSpPr txBox="1"/>
          <p:nvPr/>
        </p:nvSpPr>
        <p:spPr>
          <a:xfrm>
            <a:off x="2028125" y="2191725"/>
            <a:ext cx="40908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E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3A70086-8A28-4071-B8BA-C5551424215A}"/>
              </a:ext>
            </a:extLst>
          </p:cNvPr>
          <p:cNvSpPr txBox="1"/>
          <p:nvPr/>
        </p:nvSpPr>
        <p:spPr>
          <a:xfrm>
            <a:off x="2567125" y="2639285"/>
            <a:ext cx="43794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H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D553A0FB-A2C9-4FF0-958F-C01C676CC4F6}"/>
              </a:ext>
            </a:extLst>
          </p:cNvPr>
          <p:cNvSpPr txBox="1"/>
          <p:nvPr/>
        </p:nvSpPr>
        <p:spPr>
          <a:xfrm>
            <a:off x="5777165" y="2585130"/>
            <a:ext cx="40267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F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B248543-5703-4ACE-86A4-1E8339A82B02}"/>
              </a:ext>
            </a:extLst>
          </p:cNvPr>
          <p:cNvSpPr txBox="1"/>
          <p:nvPr/>
        </p:nvSpPr>
        <p:spPr>
          <a:xfrm>
            <a:off x="4177463" y="2305138"/>
            <a:ext cx="43954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G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AB53969-12C8-4BC1-A610-47310266F948}"/>
              </a:ext>
            </a:extLst>
          </p:cNvPr>
          <p:cNvSpPr txBox="1"/>
          <p:nvPr/>
        </p:nvSpPr>
        <p:spPr>
          <a:xfrm>
            <a:off x="2429327" y="1642659"/>
            <a:ext cx="35939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I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CEBDB329-C624-4F2A-8DAE-3E75B1BD415C}"/>
              </a:ext>
            </a:extLst>
          </p:cNvPr>
          <p:cNvSpPr txBox="1"/>
          <p:nvPr/>
        </p:nvSpPr>
        <p:spPr>
          <a:xfrm>
            <a:off x="1211545" y="742294"/>
            <a:ext cx="6603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Repère 5 points alignés et trace la droite à laquelle ils appartiennent.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4735CB4-6986-481B-873A-29A88436F9FC}"/>
              </a:ext>
            </a:extLst>
          </p:cNvPr>
          <p:cNvSpPr txBox="1"/>
          <p:nvPr/>
        </p:nvSpPr>
        <p:spPr>
          <a:xfrm>
            <a:off x="3392355" y="1839434"/>
            <a:ext cx="41549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K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33D4250-4591-475C-B61E-10D8406778C0}"/>
              </a:ext>
            </a:extLst>
          </p:cNvPr>
          <p:cNvSpPr txBox="1"/>
          <p:nvPr/>
        </p:nvSpPr>
        <p:spPr>
          <a:xfrm>
            <a:off x="3844733" y="2591226"/>
            <a:ext cx="39466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L</a:t>
            </a:r>
            <a:endParaRPr lang="fr-FR" sz="2500" dirty="0">
              <a:solidFill>
                <a:srgbClr val="FF0000"/>
              </a:solidFill>
            </a:endParaRP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E14D9777-02DE-4564-B5FA-EA7CFEBE5B81}"/>
              </a:ext>
            </a:extLst>
          </p:cNvPr>
          <p:cNvCxnSpPr>
            <a:cxnSpLocks/>
          </p:cNvCxnSpPr>
          <p:nvPr/>
        </p:nvCxnSpPr>
        <p:spPr>
          <a:xfrm>
            <a:off x="1158240" y="1999488"/>
            <a:ext cx="7583424" cy="1341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>
            <a:extLst>
              <a:ext uri="{FF2B5EF4-FFF2-40B4-BE49-F238E27FC236}">
                <a16:creationId xmlns:a16="http://schemas.microsoft.com/office/drawing/2014/main" id="{0A8E395E-9344-4B40-AAA4-E96304248A45}"/>
              </a:ext>
            </a:extLst>
          </p:cNvPr>
          <p:cNvSpPr txBox="1"/>
          <p:nvPr/>
        </p:nvSpPr>
        <p:spPr>
          <a:xfrm>
            <a:off x="318977" y="159488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Comic Sans MS" panose="030F0702030302020204" pitchFamily="66" charset="0"/>
              </a:rPr>
              <a:t>Rituels</a:t>
            </a:r>
          </a:p>
        </p:txBody>
      </p:sp>
    </p:spTree>
    <p:extLst>
      <p:ext uri="{BB962C8B-B14F-4D97-AF65-F5344CB8AC3E}">
        <p14:creationId xmlns:p14="http://schemas.microsoft.com/office/powerpoint/2010/main" val="3616771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594A0D09-876C-43E4-8492-B4609D9BA959}"/>
              </a:ext>
            </a:extLst>
          </p:cNvPr>
          <p:cNvSpPr txBox="1"/>
          <p:nvPr/>
        </p:nvSpPr>
        <p:spPr>
          <a:xfrm>
            <a:off x="3075787" y="4201562"/>
            <a:ext cx="42832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A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8BC606D-F86B-4C5C-A19F-CCDAE71673F4}"/>
              </a:ext>
            </a:extLst>
          </p:cNvPr>
          <p:cNvSpPr txBox="1"/>
          <p:nvPr/>
        </p:nvSpPr>
        <p:spPr>
          <a:xfrm>
            <a:off x="4106011" y="4295270"/>
            <a:ext cx="42191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B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63E9213-41F1-4FE9-8041-BE8FD736751C}"/>
              </a:ext>
            </a:extLst>
          </p:cNvPr>
          <p:cNvSpPr txBox="1"/>
          <p:nvPr/>
        </p:nvSpPr>
        <p:spPr>
          <a:xfrm>
            <a:off x="2003032" y="2362555"/>
            <a:ext cx="41870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C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2D982F0-4EA5-48E1-82C7-185F8631B0BE}"/>
              </a:ext>
            </a:extLst>
          </p:cNvPr>
          <p:cNvSpPr txBox="1"/>
          <p:nvPr/>
        </p:nvSpPr>
        <p:spPr>
          <a:xfrm>
            <a:off x="2276787" y="3966938"/>
            <a:ext cx="43633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D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88C0EB9-72D4-4D39-AAB2-C214960D2786}"/>
              </a:ext>
            </a:extLst>
          </p:cNvPr>
          <p:cNvSpPr txBox="1"/>
          <p:nvPr/>
        </p:nvSpPr>
        <p:spPr>
          <a:xfrm>
            <a:off x="1759901" y="2996397"/>
            <a:ext cx="40908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E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3A70086-8A28-4071-B8BA-C5551424215A}"/>
              </a:ext>
            </a:extLst>
          </p:cNvPr>
          <p:cNvSpPr txBox="1"/>
          <p:nvPr/>
        </p:nvSpPr>
        <p:spPr>
          <a:xfrm>
            <a:off x="3006037" y="3297653"/>
            <a:ext cx="43794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H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D553A0FB-A2C9-4FF0-958F-C01C676CC4F6}"/>
              </a:ext>
            </a:extLst>
          </p:cNvPr>
          <p:cNvSpPr txBox="1"/>
          <p:nvPr/>
        </p:nvSpPr>
        <p:spPr>
          <a:xfrm>
            <a:off x="3436301" y="4060362"/>
            <a:ext cx="40267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F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B248543-5703-4ACE-86A4-1E8339A82B02}"/>
              </a:ext>
            </a:extLst>
          </p:cNvPr>
          <p:cNvSpPr txBox="1"/>
          <p:nvPr/>
        </p:nvSpPr>
        <p:spPr>
          <a:xfrm>
            <a:off x="3189911" y="4585042"/>
            <a:ext cx="43954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G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AB53969-12C8-4BC1-A610-47310266F948}"/>
              </a:ext>
            </a:extLst>
          </p:cNvPr>
          <p:cNvSpPr txBox="1"/>
          <p:nvPr/>
        </p:nvSpPr>
        <p:spPr>
          <a:xfrm>
            <a:off x="2295215" y="2886243"/>
            <a:ext cx="35939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I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CEBDB329-C624-4F2A-8DAE-3E75B1BD415C}"/>
              </a:ext>
            </a:extLst>
          </p:cNvPr>
          <p:cNvSpPr txBox="1"/>
          <p:nvPr/>
        </p:nvSpPr>
        <p:spPr>
          <a:xfrm>
            <a:off x="1150585" y="1327510"/>
            <a:ext cx="7079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Repère 5 points alignés et trace la droite à laquelle ils appartiennent.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4735CB4-6986-481B-873A-29A88436F9FC}"/>
              </a:ext>
            </a:extLst>
          </p:cNvPr>
          <p:cNvSpPr txBox="1"/>
          <p:nvPr/>
        </p:nvSpPr>
        <p:spPr>
          <a:xfrm>
            <a:off x="3953187" y="5679914"/>
            <a:ext cx="41549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K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33D4250-4591-475C-B61E-10D8406778C0}"/>
              </a:ext>
            </a:extLst>
          </p:cNvPr>
          <p:cNvSpPr txBox="1"/>
          <p:nvPr/>
        </p:nvSpPr>
        <p:spPr>
          <a:xfrm>
            <a:off x="2710877" y="4176186"/>
            <a:ext cx="39466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L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F869F277-DA1A-437E-BF6F-17EACC8B5A1A}"/>
              </a:ext>
            </a:extLst>
          </p:cNvPr>
          <p:cNvSpPr txBox="1"/>
          <p:nvPr/>
        </p:nvSpPr>
        <p:spPr>
          <a:xfrm>
            <a:off x="2606395" y="3622442"/>
            <a:ext cx="48763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M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BDD86EC0-8BDE-4592-B7C8-5398E691D754}"/>
              </a:ext>
            </a:extLst>
          </p:cNvPr>
          <p:cNvSpPr txBox="1"/>
          <p:nvPr/>
        </p:nvSpPr>
        <p:spPr>
          <a:xfrm>
            <a:off x="3721963" y="5286650"/>
            <a:ext cx="44275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N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776E1ED4-CD2C-491B-9BEE-9191DDB7F6E0}"/>
              </a:ext>
            </a:extLst>
          </p:cNvPr>
          <p:cNvSpPr txBox="1"/>
          <p:nvPr/>
        </p:nvSpPr>
        <p:spPr>
          <a:xfrm>
            <a:off x="3597349" y="2986757"/>
            <a:ext cx="44595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O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B975551D-A23E-4B42-AE98-F26263ADCE08}"/>
              </a:ext>
            </a:extLst>
          </p:cNvPr>
          <p:cNvSpPr txBox="1"/>
          <p:nvPr/>
        </p:nvSpPr>
        <p:spPr>
          <a:xfrm>
            <a:off x="2768293" y="2779493"/>
            <a:ext cx="41549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P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FC3AFA65-8C75-4549-8EB3-DB67874B4F37}"/>
              </a:ext>
            </a:extLst>
          </p:cNvPr>
          <p:cNvSpPr txBox="1"/>
          <p:nvPr/>
        </p:nvSpPr>
        <p:spPr>
          <a:xfrm>
            <a:off x="3365701" y="2596613"/>
            <a:ext cx="42030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R</a:t>
            </a:r>
            <a:endParaRPr lang="fr-FR" sz="2500" dirty="0">
              <a:solidFill>
                <a:srgbClr val="FF0000"/>
              </a:solidFill>
            </a:endParaRP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9B9A309A-0A57-457A-B535-411B5A61957A}"/>
              </a:ext>
            </a:extLst>
          </p:cNvPr>
          <p:cNvCxnSpPr>
            <a:cxnSpLocks/>
          </p:cNvCxnSpPr>
          <p:nvPr/>
        </p:nvCxnSpPr>
        <p:spPr>
          <a:xfrm>
            <a:off x="1840992" y="2109216"/>
            <a:ext cx="2804160" cy="4748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>
            <a:extLst>
              <a:ext uri="{FF2B5EF4-FFF2-40B4-BE49-F238E27FC236}">
                <a16:creationId xmlns:a16="http://schemas.microsoft.com/office/drawing/2014/main" id="{75298728-5B12-4607-AAAE-7EC0EA4FCB59}"/>
              </a:ext>
            </a:extLst>
          </p:cNvPr>
          <p:cNvSpPr txBox="1"/>
          <p:nvPr/>
        </p:nvSpPr>
        <p:spPr>
          <a:xfrm>
            <a:off x="318977" y="159488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Comic Sans MS" panose="030F0702030302020204" pitchFamily="66" charset="0"/>
              </a:rPr>
              <a:t>Rituels</a:t>
            </a:r>
          </a:p>
        </p:txBody>
      </p:sp>
    </p:spTree>
    <p:extLst>
      <p:ext uri="{BB962C8B-B14F-4D97-AF65-F5344CB8AC3E}">
        <p14:creationId xmlns:p14="http://schemas.microsoft.com/office/powerpoint/2010/main" val="1456193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5999D30D-FC7C-4A0E-8BB4-E38B8BD17A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221" y="0"/>
            <a:ext cx="5019683" cy="3420875"/>
          </a:xfrm>
          <a:prstGeom prst="rect">
            <a:avLst/>
          </a:prstGeom>
          <a:ln>
            <a:noFill/>
          </a:ln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39B8FAA7-7E81-4E20-873A-7353BE689B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2708" y="228362"/>
            <a:ext cx="4584476" cy="3876905"/>
          </a:xfrm>
          <a:prstGeom prst="rect">
            <a:avLst/>
          </a:prstGeom>
          <a:ln>
            <a:noFill/>
          </a:ln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27A4DF2D-2F27-40CE-855A-92CA1510B5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2992" y="4096512"/>
            <a:ext cx="5487318" cy="2468880"/>
          </a:xfrm>
          <a:prstGeom prst="rect">
            <a:avLst/>
          </a:prstGeom>
          <a:ln>
            <a:noFill/>
          </a:ln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3C4CB40E-DE56-4DF5-86D4-20F08992F0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6892" y="3157728"/>
            <a:ext cx="5041011" cy="3700272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86924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594A0D09-876C-43E4-8492-B4609D9BA959}"/>
              </a:ext>
            </a:extLst>
          </p:cNvPr>
          <p:cNvSpPr txBox="1"/>
          <p:nvPr/>
        </p:nvSpPr>
        <p:spPr>
          <a:xfrm>
            <a:off x="1562987" y="1998921"/>
            <a:ext cx="42832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A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8BC606D-F86B-4C5C-A19F-CCDAE71673F4}"/>
              </a:ext>
            </a:extLst>
          </p:cNvPr>
          <p:cNvSpPr txBox="1"/>
          <p:nvPr/>
        </p:nvSpPr>
        <p:spPr>
          <a:xfrm>
            <a:off x="6542567" y="3937590"/>
            <a:ext cx="42191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B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63E9213-41F1-4FE9-8041-BE8FD736751C}"/>
              </a:ext>
            </a:extLst>
          </p:cNvPr>
          <p:cNvSpPr txBox="1"/>
          <p:nvPr/>
        </p:nvSpPr>
        <p:spPr>
          <a:xfrm>
            <a:off x="4951228" y="2452578"/>
            <a:ext cx="41870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C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2D982F0-4EA5-48E1-82C7-185F8631B0BE}"/>
              </a:ext>
            </a:extLst>
          </p:cNvPr>
          <p:cNvSpPr txBox="1"/>
          <p:nvPr/>
        </p:nvSpPr>
        <p:spPr>
          <a:xfrm>
            <a:off x="4827182" y="3604438"/>
            <a:ext cx="43633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D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88C0EB9-72D4-4D39-AAB2-C214960D2786}"/>
              </a:ext>
            </a:extLst>
          </p:cNvPr>
          <p:cNvSpPr txBox="1"/>
          <p:nvPr/>
        </p:nvSpPr>
        <p:spPr>
          <a:xfrm>
            <a:off x="5979042" y="2587256"/>
            <a:ext cx="40908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E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3A70086-8A28-4071-B8BA-C5551424215A}"/>
              </a:ext>
            </a:extLst>
          </p:cNvPr>
          <p:cNvSpPr txBox="1"/>
          <p:nvPr/>
        </p:nvSpPr>
        <p:spPr>
          <a:xfrm>
            <a:off x="3356344" y="3685954"/>
            <a:ext cx="43794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H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D553A0FB-A2C9-4FF0-958F-C01C676CC4F6}"/>
              </a:ext>
            </a:extLst>
          </p:cNvPr>
          <p:cNvSpPr txBox="1"/>
          <p:nvPr/>
        </p:nvSpPr>
        <p:spPr>
          <a:xfrm>
            <a:off x="2254102" y="2594343"/>
            <a:ext cx="457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F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B248543-5703-4ACE-86A4-1E8339A82B02}"/>
              </a:ext>
            </a:extLst>
          </p:cNvPr>
          <p:cNvSpPr txBox="1"/>
          <p:nvPr/>
        </p:nvSpPr>
        <p:spPr>
          <a:xfrm>
            <a:off x="2916867" y="2013096"/>
            <a:ext cx="49618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G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AB53969-12C8-4BC1-A610-47310266F948}"/>
              </a:ext>
            </a:extLst>
          </p:cNvPr>
          <p:cNvSpPr txBox="1"/>
          <p:nvPr/>
        </p:nvSpPr>
        <p:spPr>
          <a:xfrm>
            <a:off x="8119729" y="2877879"/>
            <a:ext cx="51390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I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A3CF9D18-6107-47B7-810E-F5D807E52053}"/>
              </a:ext>
            </a:extLst>
          </p:cNvPr>
          <p:cNvSpPr txBox="1"/>
          <p:nvPr/>
        </p:nvSpPr>
        <p:spPr>
          <a:xfrm>
            <a:off x="893135" y="74428"/>
            <a:ext cx="7697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Repère 4 points alignés et trace la droite à laquelle ils appartiennent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CB2D67AF-8DAD-4912-93D4-F3BD9005BE35}"/>
              </a:ext>
            </a:extLst>
          </p:cNvPr>
          <p:cNvCxnSpPr>
            <a:cxnSpLocks/>
          </p:cNvCxnSpPr>
          <p:nvPr/>
        </p:nvCxnSpPr>
        <p:spPr>
          <a:xfrm flipH="1" flipV="1">
            <a:off x="871870" y="2158409"/>
            <a:ext cx="10047767" cy="136096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F3D039A6-9207-4FF2-944D-8C9942BA9E60}"/>
              </a:ext>
            </a:extLst>
          </p:cNvPr>
          <p:cNvSpPr txBox="1"/>
          <p:nvPr/>
        </p:nvSpPr>
        <p:spPr>
          <a:xfrm>
            <a:off x="10877107" y="85060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Comic Sans MS" panose="030F0702030302020204" pitchFamily="66" charset="0"/>
              </a:rPr>
              <a:t>Rituels 2</a:t>
            </a:r>
          </a:p>
        </p:txBody>
      </p:sp>
    </p:spTree>
    <p:extLst>
      <p:ext uri="{BB962C8B-B14F-4D97-AF65-F5344CB8AC3E}">
        <p14:creationId xmlns:p14="http://schemas.microsoft.com/office/powerpoint/2010/main" val="779686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594A0D09-876C-43E4-8492-B4609D9BA959}"/>
              </a:ext>
            </a:extLst>
          </p:cNvPr>
          <p:cNvSpPr txBox="1"/>
          <p:nvPr/>
        </p:nvSpPr>
        <p:spPr>
          <a:xfrm>
            <a:off x="1562987" y="1998921"/>
            <a:ext cx="42832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A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8BC606D-F86B-4C5C-A19F-CCDAE71673F4}"/>
              </a:ext>
            </a:extLst>
          </p:cNvPr>
          <p:cNvSpPr txBox="1"/>
          <p:nvPr/>
        </p:nvSpPr>
        <p:spPr>
          <a:xfrm>
            <a:off x="6489404" y="2863702"/>
            <a:ext cx="42191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B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63E9213-41F1-4FE9-8041-BE8FD736751C}"/>
              </a:ext>
            </a:extLst>
          </p:cNvPr>
          <p:cNvSpPr txBox="1"/>
          <p:nvPr/>
        </p:nvSpPr>
        <p:spPr>
          <a:xfrm>
            <a:off x="4951228" y="2452578"/>
            <a:ext cx="41870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C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2D982F0-4EA5-48E1-82C7-185F8631B0BE}"/>
              </a:ext>
            </a:extLst>
          </p:cNvPr>
          <p:cNvSpPr txBox="1"/>
          <p:nvPr/>
        </p:nvSpPr>
        <p:spPr>
          <a:xfrm>
            <a:off x="8516679" y="1350336"/>
            <a:ext cx="43633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D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88C0EB9-72D4-4D39-AAB2-C214960D2786}"/>
              </a:ext>
            </a:extLst>
          </p:cNvPr>
          <p:cNvSpPr txBox="1"/>
          <p:nvPr/>
        </p:nvSpPr>
        <p:spPr>
          <a:xfrm>
            <a:off x="5979042" y="2587256"/>
            <a:ext cx="40908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E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3A70086-8A28-4071-B8BA-C5551424215A}"/>
              </a:ext>
            </a:extLst>
          </p:cNvPr>
          <p:cNvSpPr txBox="1"/>
          <p:nvPr/>
        </p:nvSpPr>
        <p:spPr>
          <a:xfrm>
            <a:off x="3377609" y="3887973"/>
            <a:ext cx="43794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H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D553A0FB-A2C9-4FF0-958F-C01C676CC4F6}"/>
              </a:ext>
            </a:extLst>
          </p:cNvPr>
          <p:cNvSpPr txBox="1"/>
          <p:nvPr/>
        </p:nvSpPr>
        <p:spPr>
          <a:xfrm>
            <a:off x="4486939" y="3232297"/>
            <a:ext cx="457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F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B248543-5703-4ACE-86A4-1E8339A82B02}"/>
              </a:ext>
            </a:extLst>
          </p:cNvPr>
          <p:cNvSpPr txBox="1"/>
          <p:nvPr/>
        </p:nvSpPr>
        <p:spPr>
          <a:xfrm>
            <a:off x="2916867" y="2013096"/>
            <a:ext cx="49618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G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AB53969-12C8-4BC1-A610-47310266F948}"/>
              </a:ext>
            </a:extLst>
          </p:cNvPr>
          <p:cNvSpPr txBox="1"/>
          <p:nvPr/>
        </p:nvSpPr>
        <p:spPr>
          <a:xfrm>
            <a:off x="8119729" y="2877879"/>
            <a:ext cx="51390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I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A3CF9D18-6107-47B7-810E-F5D807E52053}"/>
              </a:ext>
            </a:extLst>
          </p:cNvPr>
          <p:cNvSpPr txBox="1"/>
          <p:nvPr/>
        </p:nvSpPr>
        <p:spPr>
          <a:xfrm>
            <a:off x="893135" y="74428"/>
            <a:ext cx="76979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Repère les points alignés et trace les droites auxquelles ils appartiennent.</a:t>
            </a:r>
          </a:p>
          <a:p>
            <a:r>
              <a:rPr lang="fr-FR" b="1" dirty="0"/>
              <a:t>Comment s’appelle le point d’intersection ?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CB2D67AF-8DAD-4912-93D4-F3BD9005BE35}"/>
              </a:ext>
            </a:extLst>
          </p:cNvPr>
          <p:cNvCxnSpPr>
            <a:cxnSpLocks/>
          </p:cNvCxnSpPr>
          <p:nvPr/>
        </p:nvCxnSpPr>
        <p:spPr>
          <a:xfrm flipH="1" flipV="1">
            <a:off x="871870" y="2158409"/>
            <a:ext cx="10047767" cy="136096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F3D039A6-9207-4FF2-944D-8C9942BA9E60}"/>
              </a:ext>
            </a:extLst>
          </p:cNvPr>
          <p:cNvSpPr txBox="1"/>
          <p:nvPr/>
        </p:nvSpPr>
        <p:spPr>
          <a:xfrm>
            <a:off x="10877107" y="85060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Comic Sans MS" panose="030F0702030302020204" pitchFamily="66" charset="0"/>
              </a:rPr>
              <a:t>Rituels 2</a:t>
            </a: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6F96B64F-0284-4D73-82C7-FD4266AAD90C}"/>
              </a:ext>
            </a:extLst>
          </p:cNvPr>
          <p:cNvCxnSpPr>
            <a:cxnSpLocks/>
          </p:cNvCxnSpPr>
          <p:nvPr/>
        </p:nvCxnSpPr>
        <p:spPr>
          <a:xfrm flipV="1">
            <a:off x="2923953" y="1552353"/>
            <a:ext cx="5858540" cy="29026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7131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B2D982F0-4EA5-48E1-82C7-185F8631B0BE}"/>
              </a:ext>
            </a:extLst>
          </p:cNvPr>
          <p:cNvSpPr txBox="1"/>
          <p:nvPr/>
        </p:nvSpPr>
        <p:spPr>
          <a:xfrm>
            <a:off x="2262183" y="1911168"/>
            <a:ext cx="43633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D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A3CF9D18-6107-47B7-810E-F5D807E52053}"/>
              </a:ext>
            </a:extLst>
          </p:cNvPr>
          <p:cNvSpPr txBox="1"/>
          <p:nvPr/>
        </p:nvSpPr>
        <p:spPr>
          <a:xfrm>
            <a:off x="893134" y="74428"/>
            <a:ext cx="97075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Place un point D et un point E.</a:t>
            </a:r>
          </a:p>
          <a:p>
            <a:r>
              <a:rPr lang="fr-FR" dirty="0"/>
              <a:t>Trace la droite (f) à laquelle ils appartiennent. </a:t>
            </a:r>
          </a:p>
          <a:p>
            <a:r>
              <a:rPr lang="fr-FR" dirty="0"/>
              <a:t>Place un point L qui appartient à la droite (f) et un point M qui n’appartient pas à la droite (f).</a:t>
            </a:r>
          </a:p>
          <a:p>
            <a:r>
              <a:rPr lang="fr-FR" b="1" dirty="0"/>
              <a:t>Que peux-tu dire des points D, E et L? 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F3D039A6-9207-4FF2-944D-8C9942BA9E60}"/>
              </a:ext>
            </a:extLst>
          </p:cNvPr>
          <p:cNvSpPr txBox="1"/>
          <p:nvPr/>
        </p:nvSpPr>
        <p:spPr>
          <a:xfrm>
            <a:off x="10877107" y="85060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Comic Sans MS" panose="030F0702030302020204" pitchFamily="66" charset="0"/>
              </a:rPr>
              <a:t>Rituels 2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1F78909A-1A92-4142-A045-D04CE30B033B}"/>
              </a:ext>
            </a:extLst>
          </p:cNvPr>
          <p:cNvSpPr txBox="1"/>
          <p:nvPr/>
        </p:nvSpPr>
        <p:spPr>
          <a:xfrm>
            <a:off x="8303319" y="2039184"/>
            <a:ext cx="40908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E</a:t>
            </a:r>
            <a:endParaRPr lang="fr-FR" sz="2500" dirty="0">
              <a:solidFill>
                <a:srgbClr val="FF0000"/>
              </a:solidFill>
            </a:endParaRPr>
          </a:p>
        </p:txBody>
      </p: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481098BF-D971-40EB-941E-6973663E1367}"/>
              </a:ext>
            </a:extLst>
          </p:cNvPr>
          <p:cNvGrpSpPr/>
          <p:nvPr/>
        </p:nvGrpSpPr>
        <p:grpSpPr>
          <a:xfrm>
            <a:off x="1365504" y="2011680"/>
            <a:ext cx="9899904" cy="369332"/>
            <a:chOff x="1365504" y="2011680"/>
            <a:chExt cx="9899904" cy="369332"/>
          </a:xfrm>
        </p:grpSpPr>
        <p:cxnSp>
          <p:nvCxnSpPr>
            <p:cNvPr id="4" name="Connecteur droit 3">
              <a:extLst>
                <a:ext uri="{FF2B5EF4-FFF2-40B4-BE49-F238E27FC236}">
                  <a16:creationId xmlns:a16="http://schemas.microsoft.com/office/drawing/2014/main" id="{5E2E0C7A-69DC-4679-A4EB-1D81EFFD257C}"/>
                </a:ext>
              </a:extLst>
            </p:cNvPr>
            <p:cNvCxnSpPr/>
            <p:nvPr/>
          </p:nvCxnSpPr>
          <p:spPr>
            <a:xfrm>
              <a:off x="1889760" y="2182368"/>
              <a:ext cx="9375648" cy="1950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A9B60401-9108-45C1-8140-81D22F9E18EE}"/>
                </a:ext>
              </a:extLst>
            </p:cNvPr>
            <p:cNvSpPr txBox="1"/>
            <p:nvPr/>
          </p:nvSpPr>
          <p:spPr>
            <a:xfrm>
              <a:off x="1365504" y="2011680"/>
              <a:ext cx="3996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(f)</a:t>
              </a:r>
            </a:p>
          </p:txBody>
        </p:sp>
      </p:grpSp>
      <p:sp>
        <p:nvSpPr>
          <p:cNvPr id="20" name="ZoneTexte 19">
            <a:extLst>
              <a:ext uri="{FF2B5EF4-FFF2-40B4-BE49-F238E27FC236}">
                <a16:creationId xmlns:a16="http://schemas.microsoft.com/office/drawing/2014/main" id="{7E732224-9F56-4450-ACC4-96AFC9B154E3}"/>
              </a:ext>
            </a:extLst>
          </p:cNvPr>
          <p:cNvSpPr txBox="1"/>
          <p:nvPr/>
        </p:nvSpPr>
        <p:spPr>
          <a:xfrm>
            <a:off x="4798119" y="1972128"/>
            <a:ext cx="39466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L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97C56F42-0741-4185-AAA4-A048C8F7A311}"/>
              </a:ext>
            </a:extLst>
          </p:cNvPr>
          <p:cNvSpPr txBox="1"/>
          <p:nvPr/>
        </p:nvSpPr>
        <p:spPr>
          <a:xfrm>
            <a:off x="7151175" y="2788992"/>
            <a:ext cx="48763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M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D38B4616-837B-4350-A86A-0926969C94B8}"/>
              </a:ext>
            </a:extLst>
          </p:cNvPr>
          <p:cNvSpPr txBox="1"/>
          <p:nvPr/>
        </p:nvSpPr>
        <p:spPr>
          <a:xfrm>
            <a:off x="4590855" y="935808"/>
            <a:ext cx="20796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rgbClr val="FF0000"/>
                </a:solidFill>
              </a:rPr>
              <a:t>Ils sont alignés</a:t>
            </a:r>
          </a:p>
        </p:txBody>
      </p:sp>
    </p:spTree>
    <p:extLst>
      <p:ext uri="{BB962C8B-B14F-4D97-AF65-F5344CB8AC3E}">
        <p14:creationId xmlns:p14="http://schemas.microsoft.com/office/powerpoint/2010/main" val="589572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6" grpId="0"/>
      <p:bldP spid="20" grpId="0"/>
      <p:bldP spid="21" grpId="0"/>
      <p:bldP spid="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ZoneTexte 18">
            <a:extLst>
              <a:ext uri="{FF2B5EF4-FFF2-40B4-BE49-F238E27FC236}">
                <a16:creationId xmlns:a16="http://schemas.microsoft.com/office/drawing/2014/main" id="{A3CF9D18-6107-47B7-810E-F5D807E52053}"/>
              </a:ext>
            </a:extLst>
          </p:cNvPr>
          <p:cNvSpPr txBox="1"/>
          <p:nvPr/>
        </p:nvSpPr>
        <p:spPr>
          <a:xfrm>
            <a:off x="893134" y="74428"/>
            <a:ext cx="97075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Trace une droite (i).</a:t>
            </a:r>
          </a:p>
          <a:p>
            <a:r>
              <a:rPr lang="fr-FR" dirty="0"/>
              <a:t>Place un point F sur (i).</a:t>
            </a:r>
          </a:p>
          <a:p>
            <a:r>
              <a:rPr lang="fr-FR" dirty="0"/>
              <a:t>Place 2 points M et T qui sont alignés avec le point F.</a:t>
            </a:r>
          </a:p>
          <a:p>
            <a:r>
              <a:rPr lang="fr-FR" b="1" dirty="0"/>
              <a:t>Où se situent les points M et T ?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F3D039A6-9207-4FF2-944D-8C9942BA9E60}"/>
              </a:ext>
            </a:extLst>
          </p:cNvPr>
          <p:cNvSpPr txBox="1"/>
          <p:nvPr/>
        </p:nvSpPr>
        <p:spPr>
          <a:xfrm>
            <a:off x="10877107" y="85060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Comic Sans MS" panose="030F0702030302020204" pitchFamily="66" charset="0"/>
              </a:rPr>
              <a:t>Rituels 2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FBE08FEB-2235-4D1C-A651-E1005432577C}"/>
              </a:ext>
            </a:extLst>
          </p:cNvPr>
          <p:cNvGrpSpPr/>
          <p:nvPr/>
        </p:nvGrpSpPr>
        <p:grpSpPr>
          <a:xfrm>
            <a:off x="1536192" y="1889760"/>
            <a:ext cx="8925222" cy="2804160"/>
            <a:chOff x="1536192" y="1889760"/>
            <a:chExt cx="8925222" cy="2804160"/>
          </a:xfrm>
        </p:grpSpPr>
        <p:cxnSp>
          <p:nvCxnSpPr>
            <p:cNvPr id="3" name="Connecteur droit 2">
              <a:extLst>
                <a:ext uri="{FF2B5EF4-FFF2-40B4-BE49-F238E27FC236}">
                  <a16:creationId xmlns:a16="http://schemas.microsoft.com/office/drawing/2014/main" id="{F51490AC-F091-427B-A8D9-7839DD43D842}"/>
                </a:ext>
              </a:extLst>
            </p:cNvPr>
            <p:cNvCxnSpPr/>
            <p:nvPr/>
          </p:nvCxnSpPr>
          <p:spPr>
            <a:xfrm flipV="1">
              <a:off x="1536192" y="2145792"/>
              <a:ext cx="8510016" cy="25481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A9F58F8C-E32B-413B-889F-BA788AD856EE}"/>
                </a:ext>
              </a:extLst>
            </p:cNvPr>
            <p:cNvSpPr txBox="1"/>
            <p:nvPr/>
          </p:nvSpPr>
          <p:spPr>
            <a:xfrm>
              <a:off x="10082784" y="1889760"/>
              <a:ext cx="3786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(i)</a:t>
              </a:r>
            </a:p>
          </p:txBody>
        </p:sp>
      </p:grpSp>
      <p:sp>
        <p:nvSpPr>
          <p:cNvPr id="18" name="ZoneTexte 17">
            <a:extLst>
              <a:ext uri="{FF2B5EF4-FFF2-40B4-BE49-F238E27FC236}">
                <a16:creationId xmlns:a16="http://schemas.microsoft.com/office/drawing/2014/main" id="{F50721A1-A43E-4969-BE1A-0D522BBAA883}"/>
              </a:ext>
            </a:extLst>
          </p:cNvPr>
          <p:cNvSpPr txBox="1"/>
          <p:nvPr/>
        </p:nvSpPr>
        <p:spPr>
          <a:xfrm>
            <a:off x="7053639" y="2752416"/>
            <a:ext cx="40267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F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175E0160-0605-46E0-AEE9-F4CA18AD3734}"/>
              </a:ext>
            </a:extLst>
          </p:cNvPr>
          <p:cNvSpPr txBox="1"/>
          <p:nvPr/>
        </p:nvSpPr>
        <p:spPr>
          <a:xfrm>
            <a:off x="6175815" y="2971872"/>
            <a:ext cx="48763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M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ADBAC188-559E-4E94-B3C2-955288F5760C}"/>
              </a:ext>
            </a:extLst>
          </p:cNvPr>
          <p:cNvSpPr txBox="1"/>
          <p:nvPr/>
        </p:nvSpPr>
        <p:spPr>
          <a:xfrm>
            <a:off x="1707447" y="4343472"/>
            <a:ext cx="40908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T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419104F2-E8F5-4C9A-ADEC-AA03FC98EC13}"/>
              </a:ext>
            </a:extLst>
          </p:cNvPr>
          <p:cNvSpPr txBox="1"/>
          <p:nvPr/>
        </p:nvSpPr>
        <p:spPr>
          <a:xfrm>
            <a:off x="4316535" y="978480"/>
            <a:ext cx="1602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Sur la droite (i)</a:t>
            </a:r>
            <a:endParaRPr lang="fr-FR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2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3" grpId="0"/>
      <p:bldP spid="24" grpId="0"/>
      <p:bldP spid="2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FCAE69E-CA5D-432D-9728-40CA7652DA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413" y="169736"/>
            <a:ext cx="5351907" cy="24522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0FBB98C-2957-4BDD-9C5B-1EC7B9AA83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314" y="3474720"/>
            <a:ext cx="5905946" cy="247783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8C834755-1E3F-40CB-A787-FD8BB0E6ED28}"/>
              </a:ext>
            </a:extLst>
          </p:cNvPr>
          <p:cNvSpPr txBox="1"/>
          <p:nvPr/>
        </p:nvSpPr>
        <p:spPr>
          <a:xfrm>
            <a:off x="5864352" y="123196"/>
            <a:ext cx="6217920" cy="31085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/>
              <a:t>Place un point D et un point E.</a:t>
            </a:r>
          </a:p>
          <a:p>
            <a:r>
              <a:rPr lang="fr-FR" sz="1400" dirty="0"/>
              <a:t>Trace la droite (f) à laquelle ils appartiennent. </a:t>
            </a:r>
          </a:p>
          <a:p>
            <a:r>
              <a:rPr lang="fr-FR" sz="1400" dirty="0"/>
              <a:t>Place un point L qui appartient à la droite (f) et un point M qui n’appartient pas à la droite (f).</a:t>
            </a:r>
          </a:p>
          <a:p>
            <a:r>
              <a:rPr lang="fr-FR" sz="1400" b="1" dirty="0"/>
              <a:t>Que peux-tu dire des points D, E et L? </a:t>
            </a:r>
          </a:p>
          <a:p>
            <a:endParaRPr lang="fr-FR" sz="1400" b="1" dirty="0"/>
          </a:p>
          <a:p>
            <a:endParaRPr lang="fr-FR" sz="1400" b="1" dirty="0"/>
          </a:p>
          <a:p>
            <a:endParaRPr lang="fr-FR" sz="1400" b="1" dirty="0"/>
          </a:p>
          <a:p>
            <a:endParaRPr lang="fr-FR" sz="1400" b="1" dirty="0"/>
          </a:p>
          <a:p>
            <a:endParaRPr lang="fr-FR" sz="1400" b="1" dirty="0"/>
          </a:p>
          <a:p>
            <a:endParaRPr lang="fr-FR" sz="1400" b="1" dirty="0"/>
          </a:p>
          <a:p>
            <a:endParaRPr lang="fr-FR" sz="1400" b="1" dirty="0"/>
          </a:p>
          <a:p>
            <a:endParaRPr lang="fr-FR" sz="1400" b="1" dirty="0"/>
          </a:p>
          <a:p>
            <a:endParaRPr lang="fr-FR" sz="1400" b="1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A28B1A1-DDE1-4528-AA1C-30CE80C8C950}"/>
              </a:ext>
            </a:extLst>
          </p:cNvPr>
          <p:cNvSpPr txBox="1"/>
          <p:nvPr/>
        </p:nvSpPr>
        <p:spPr>
          <a:xfrm>
            <a:off x="6278880" y="3232156"/>
            <a:ext cx="5803392" cy="34470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ysClr val="windowText" lastClr="000000"/>
                </a:solidFill>
              </a:rPr>
              <a:t>Trace une droite (i).</a:t>
            </a:r>
          </a:p>
          <a:p>
            <a:r>
              <a:rPr lang="fr-FR" sz="1600" dirty="0">
                <a:solidFill>
                  <a:sysClr val="windowText" lastClr="000000"/>
                </a:solidFill>
              </a:rPr>
              <a:t>Place un point F sur (i).</a:t>
            </a:r>
          </a:p>
          <a:p>
            <a:r>
              <a:rPr lang="fr-FR" sz="1600" dirty="0">
                <a:solidFill>
                  <a:sysClr val="windowText" lastClr="000000"/>
                </a:solidFill>
              </a:rPr>
              <a:t>Place 2 points M et T qui sont alignés avec le point F.</a:t>
            </a:r>
          </a:p>
          <a:p>
            <a:r>
              <a:rPr lang="fr-FR" sz="1600" b="1" dirty="0">
                <a:solidFill>
                  <a:sysClr val="windowText" lastClr="000000"/>
                </a:solidFill>
              </a:rPr>
              <a:t>Où se situent les points M et T ?</a:t>
            </a:r>
          </a:p>
          <a:p>
            <a:endParaRPr lang="fr-FR" sz="1400" b="1" dirty="0">
              <a:solidFill>
                <a:sysClr val="windowText" lastClr="000000"/>
              </a:solidFill>
            </a:endParaRPr>
          </a:p>
          <a:p>
            <a:endParaRPr lang="fr-FR" sz="1400" b="1" dirty="0">
              <a:solidFill>
                <a:sysClr val="windowText" lastClr="000000"/>
              </a:solidFill>
            </a:endParaRPr>
          </a:p>
          <a:p>
            <a:endParaRPr lang="fr-FR" sz="1400" b="1" dirty="0">
              <a:solidFill>
                <a:sysClr val="windowText" lastClr="000000"/>
              </a:solidFill>
            </a:endParaRPr>
          </a:p>
          <a:p>
            <a:endParaRPr lang="fr-FR" sz="1400" b="1" dirty="0">
              <a:solidFill>
                <a:sysClr val="windowText" lastClr="000000"/>
              </a:solidFill>
            </a:endParaRPr>
          </a:p>
          <a:p>
            <a:endParaRPr lang="fr-FR" sz="1400" b="1" dirty="0">
              <a:solidFill>
                <a:sysClr val="windowText" lastClr="000000"/>
              </a:solidFill>
            </a:endParaRPr>
          </a:p>
          <a:p>
            <a:endParaRPr lang="fr-FR" sz="1400" b="1" dirty="0">
              <a:solidFill>
                <a:sysClr val="windowText" lastClr="000000"/>
              </a:solidFill>
            </a:endParaRPr>
          </a:p>
          <a:p>
            <a:endParaRPr lang="fr-FR" sz="1400" b="1" dirty="0">
              <a:solidFill>
                <a:sysClr val="windowText" lastClr="000000"/>
              </a:solidFill>
            </a:endParaRPr>
          </a:p>
          <a:p>
            <a:endParaRPr lang="fr-FR" sz="1400" b="1" dirty="0">
              <a:solidFill>
                <a:sysClr val="windowText" lastClr="000000"/>
              </a:solidFill>
            </a:endParaRPr>
          </a:p>
          <a:p>
            <a:endParaRPr lang="fr-FR" sz="1400" b="1" dirty="0">
              <a:solidFill>
                <a:sysClr val="windowText" lastClr="000000"/>
              </a:solidFill>
            </a:endParaRPr>
          </a:p>
          <a:p>
            <a:endParaRPr lang="fr-FR" sz="1400" b="1" dirty="0">
              <a:solidFill>
                <a:sysClr val="windowText" lastClr="000000"/>
              </a:solidFill>
            </a:endParaRPr>
          </a:p>
          <a:p>
            <a:endParaRPr lang="fr-FR" sz="1400" b="1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3667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>
            <a:extLst>
              <a:ext uri="{FF2B5EF4-FFF2-40B4-BE49-F238E27FC236}">
                <a16:creationId xmlns:a16="http://schemas.microsoft.com/office/drawing/2014/main" id="{0AB171A0-F4E7-4B3D-9EC6-78421792D66B}"/>
              </a:ext>
            </a:extLst>
          </p:cNvPr>
          <p:cNvSpPr/>
          <p:nvPr/>
        </p:nvSpPr>
        <p:spPr>
          <a:xfrm>
            <a:off x="2889504" y="316992"/>
            <a:ext cx="1840992" cy="70713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GEOM. 1B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7D473E6-7C66-473C-8114-0F150D26940A}"/>
              </a:ext>
            </a:extLst>
          </p:cNvPr>
          <p:cNvSpPr txBox="1"/>
          <p:nvPr/>
        </p:nvSpPr>
        <p:spPr>
          <a:xfrm>
            <a:off x="4803648" y="499872"/>
            <a:ext cx="5608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LES POINTS ALIGNES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E9CF1C5-4A67-4224-B3DE-9F559D2AD383}"/>
              </a:ext>
            </a:extLst>
          </p:cNvPr>
          <p:cNvSpPr txBox="1"/>
          <p:nvPr/>
        </p:nvSpPr>
        <p:spPr>
          <a:xfrm>
            <a:off x="1219200" y="1365504"/>
            <a:ext cx="7170937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Trois points sont </a:t>
            </a:r>
            <a:r>
              <a:rPr lang="fr-FR" b="1" dirty="0"/>
              <a:t>alignés</a:t>
            </a:r>
            <a:r>
              <a:rPr lang="fr-FR" dirty="0"/>
              <a:t> s’ils appartiennent à la même droite.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Lorsque trois points </a:t>
            </a:r>
            <a:r>
              <a:rPr lang="fr-FR" b="1" dirty="0"/>
              <a:t>appartiennent à la même droite</a:t>
            </a:r>
            <a:r>
              <a:rPr lang="fr-FR" dirty="0"/>
              <a:t>, alors ils sont alignés.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BE4DE2A-E567-46EC-A749-A0AF849CFF5F}"/>
              </a:ext>
            </a:extLst>
          </p:cNvPr>
          <p:cNvSpPr txBox="1"/>
          <p:nvPr/>
        </p:nvSpPr>
        <p:spPr>
          <a:xfrm>
            <a:off x="2072640" y="2828544"/>
            <a:ext cx="6494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rgbClr val="0070C0"/>
                </a:solidFill>
              </a:rPr>
              <a:t>Les points A, B et C sont alignés car ils appartiennent à la droite (d).</a:t>
            </a: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A23E559B-0AA4-4FB1-A2EE-6BF248A2ECFF}"/>
              </a:ext>
            </a:extLst>
          </p:cNvPr>
          <p:cNvGrpSpPr/>
          <p:nvPr/>
        </p:nvGrpSpPr>
        <p:grpSpPr>
          <a:xfrm>
            <a:off x="1597152" y="2097024"/>
            <a:ext cx="7559040" cy="586215"/>
            <a:chOff x="1597152" y="2097024"/>
            <a:chExt cx="7559040" cy="586215"/>
          </a:xfrm>
        </p:grpSpPr>
        <p:cxnSp>
          <p:nvCxnSpPr>
            <p:cNvPr id="6" name="Connecteur droit 5">
              <a:extLst>
                <a:ext uri="{FF2B5EF4-FFF2-40B4-BE49-F238E27FC236}">
                  <a16:creationId xmlns:a16="http://schemas.microsoft.com/office/drawing/2014/main" id="{D7537C50-7D91-4A82-B3B3-F9C55BCA07F8}"/>
                </a:ext>
              </a:extLst>
            </p:cNvPr>
            <p:cNvCxnSpPr>
              <a:cxnSpLocks/>
            </p:cNvCxnSpPr>
            <p:nvPr/>
          </p:nvCxnSpPr>
          <p:spPr>
            <a:xfrm>
              <a:off x="1877568" y="2474976"/>
              <a:ext cx="72786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9B70CCBC-855C-4D4D-A118-4E809BC1C367}"/>
                </a:ext>
              </a:extLst>
            </p:cNvPr>
            <p:cNvSpPr txBox="1"/>
            <p:nvPr/>
          </p:nvSpPr>
          <p:spPr>
            <a:xfrm>
              <a:off x="2392043" y="2206185"/>
              <a:ext cx="428322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X</a:t>
              </a:r>
              <a:r>
                <a:rPr lang="fr-FR" sz="2500" baseline="50000" dirty="0">
                  <a:solidFill>
                    <a:srgbClr val="FF0000"/>
                  </a:solidFill>
                </a:rPr>
                <a:t>A</a:t>
              </a:r>
              <a:endParaRPr lang="fr-FR" sz="2500" dirty="0">
                <a:solidFill>
                  <a:srgbClr val="FF0000"/>
                </a:solidFill>
              </a:endParaRPr>
            </a:p>
          </p:txBody>
        </p:sp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1B4283C1-86D6-4636-A0D2-2B2999ABDA81}"/>
                </a:ext>
              </a:extLst>
            </p:cNvPr>
            <p:cNvSpPr txBox="1"/>
            <p:nvPr/>
          </p:nvSpPr>
          <p:spPr>
            <a:xfrm>
              <a:off x="3928235" y="2206185"/>
              <a:ext cx="421910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X</a:t>
              </a:r>
              <a:r>
                <a:rPr lang="fr-FR" sz="2500" baseline="50000" dirty="0">
                  <a:solidFill>
                    <a:srgbClr val="FF0000"/>
                  </a:solidFill>
                </a:rPr>
                <a:t>B</a:t>
              </a:r>
              <a:endParaRPr lang="fr-FR" sz="2500" dirty="0">
                <a:solidFill>
                  <a:srgbClr val="FF0000"/>
                </a:solidFill>
              </a:endParaRPr>
            </a:p>
          </p:txBody>
        </p:sp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C424C227-45FB-4CC9-B6EB-2EC1A88BA531}"/>
                </a:ext>
              </a:extLst>
            </p:cNvPr>
            <p:cNvSpPr txBox="1"/>
            <p:nvPr/>
          </p:nvSpPr>
          <p:spPr>
            <a:xfrm>
              <a:off x="7939403" y="2206185"/>
              <a:ext cx="418704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X</a:t>
              </a:r>
              <a:r>
                <a:rPr lang="fr-FR" sz="2500" baseline="50000" dirty="0">
                  <a:solidFill>
                    <a:srgbClr val="FF0000"/>
                  </a:solidFill>
                </a:rPr>
                <a:t>C</a:t>
              </a:r>
              <a:endParaRPr lang="fr-FR" sz="2500" dirty="0">
                <a:solidFill>
                  <a:srgbClr val="FF0000"/>
                </a:solidFill>
              </a:endParaRPr>
            </a:p>
          </p:txBody>
        </p:sp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5E89F7F6-CA2D-4919-94EC-6A503C0E99E1}"/>
                </a:ext>
              </a:extLst>
            </p:cNvPr>
            <p:cNvSpPr txBox="1"/>
            <p:nvPr/>
          </p:nvSpPr>
          <p:spPr>
            <a:xfrm>
              <a:off x="1597152" y="2097024"/>
              <a:ext cx="4475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(d)</a:t>
              </a:r>
            </a:p>
          </p:txBody>
        </p:sp>
      </p:grp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EA647F83-CF82-4E14-B024-36CB30B69BE4}"/>
              </a:ext>
            </a:extLst>
          </p:cNvPr>
          <p:cNvGrpSpPr/>
          <p:nvPr/>
        </p:nvGrpSpPr>
        <p:grpSpPr>
          <a:xfrm>
            <a:off x="1664208" y="4456176"/>
            <a:ext cx="7559040" cy="586215"/>
            <a:chOff x="1597152" y="2097024"/>
            <a:chExt cx="7559040" cy="586215"/>
          </a:xfrm>
        </p:grpSpPr>
        <p:cxnSp>
          <p:nvCxnSpPr>
            <p:cNvPr id="15" name="Connecteur droit 14">
              <a:extLst>
                <a:ext uri="{FF2B5EF4-FFF2-40B4-BE49-F238E27FC236}">
                  <a16:creationId xmlns:a16="http://schemas.microsoft.com/office/drawing/2014/main" id="{B48A9238-28B3-4FF2-B84E-CA1CB52BB20D}"/>
                </a:ext>
              </a:extLst>
            </p:cNvPr>
            <p:cNvCxnSpPr>
              <a:cxnSpLocks/>
            </p:cNvCxnSpPr>
            <p:nvPr/>
          </p:nvCxnSpPr>
          <p:spPr>
            <a:xfrm>
              <a:off x="1877568" y="2474976"/>
              <a:ext cx="72786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72A27D5D-2CB3-4242-B9AE-2FD2E91C842D}"/>
                </a:ext>
              </a:extLst>
            </p:cNvPr>
            <p:cNvSpPr txBox="1"/>
            <p:nvPr/>
          </p:nvSpPr>
          <p:spPr>
            <a:xfrm>
              <a:off x="2392043" y="2206185"/>
              <a:ext cx="428322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X</a:t>
              </a:r>
              <a:r>
                <a:rPr lang="fr-FR" sz="2500" baseline="50000" dirty="0">
                  <a:solidFill>
                    <a:srgbClr val="FF0000"/>
                  </a:solidFill>
                </a:rPr>
                <a:t>A</a:t>
              </a:r>
              <a:endParaRPr lang="fr-FR" sz="2500" dirty="0">
                <a:solidFill>
                  <a:srgbClr val="FF0000"/>
                </a:solidFill>
              </a:endParaRPr>
            </a:p>
          </p:txBody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312A9CCC-4414-45EA-B9E0-6641B191D9D7}"/>
                </a:ext>
              </a:extLst>
            </p:cNvPr>
            <p:cNvSpPr txBox="1"/>
            <p:nvPr/>
          </p:nvSpPr>
          <p:spPr>
            <a:xfrm>
              <a:off x="3928235" y="2206185"/>
              <a:ext cx="421910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X</a:t>
              </a:r>
              <a:r>
                <a:rPr lang="fr-FR" sz="2500" baseline="50000" dirty="0">
                  <a:solidFill>
                    <a:srgbClr val="FF0000"/>
                  </a:solidFill>
                </a:rPr>
                <a:t>B</a:t>
              </a:r>
              <a:endParaRPr lang="fr-FR" sz="2500" dirty="0">
                <a:solidFill>
                  <a:srgbClr val="FF0000"/>
                </a:solidFill>
              </a:endParaRPr>
            </a:p>
          </p:txBody>
        </p:sp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6EC21087-811A-41D0-9493-04AAFB5038B8}"/>
                </a:ext>
              </a:extLst>
            </p:cNvPr>
            <p:cNvSpPr txBox="1"/>
            <p:nvPr/>
          </p:nvSpPr>
          <p:spPr>
            <a:xfrm>
              <a:off x="7939403" y="2206185"/>
              <a:ext cx="418704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X</a:t>
              </a:r>
              <a:r>
                <a:rPr lang="fr-FR" sz="2500" baseline="50000" dirty="0">
                  <a:solidFill>
                    <a:srgbClr val="FF0000"/>
                  </a:solidFill>
                </a:rPr>
                <a:t>C</a:t>
              </a:r>
              <a:endParaRPr lang="fr-FR" sz="2500" dirty="0">
                <a:solidFill>
                  <a:srgbClr val="FF0000"/>
                </a:solidFill>
              </a:endParaRPr>
            </a:p>
          </p:txBody>
        </p: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347FC035-1EAC-4232-AD78-5DA4777DFB1D}"/>
                </a:ext>
              </a:extLst>
            </p:cNvPr>
            <p:cNvSpPr txBox="1"/>
            <p:nvPr/>
          </p:nvSpPr>
          <p:spPr>
            <a:xfrm>
              <a:off x="1597152" y="2097024"/>
              <a:ext cx="4475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(d)</a:t>
              </a:r>
            </a:p>
          </p:txBody>
        </p:sp>
      </p:grpSp>
      <p:sp>
        <p:nvSpPr>
          <p:cNvPr id="20" name="ZoneTexte 19">
            <a:extLst>
              <a:ext uri="{FF2B5EF4-FFF2-40B4-BE49-F238E27FC236}">
                <a16:creationId xmlns:a16="http://schemas.microsoft.com/office/drawing/2014/main" id="{EDF73EC9-F6E6-4063-93F5-F5D734F39495}"/>
              </a:ext>
            </a:extLst>
          </p:cNvPr>
          <p:cNvSpPr txBox="1"/>
          <p:nvPr/>
        </p:nvSpPr>
        <p:spPr>
          <a:xfrm>
            <a:off x="1834896" y="5492496"/>
            <a:ext cx="6451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rgbClr val="0070C0"/>
                </a:solidFill>
              </a:rPr>
              <a:t>Les points A, B et C  appartiennent la droite (d) donc ils sont alignés.</a:t>
            </a:r>
          </a:p>
        </p:txBody>
      </p:sp>
    </p:spTree>
    <p:extLst>
      <p:ext uri="{BB962C8B-B14F-4D97-AF65-F5344CB8AC3E}">
        <p14:creationId xmlns:p14="http://schemas.microsoft.com/office/powerpoint/2010/main" val="2050794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8B8A54CD-3256-425C-8CA0-B17B534F6D0E}"/>
              </a:ext>
            </a:extLst>
          </p:cNvPr>
          <p:cNvCxnSpPr/>
          <p:nvPr/>
        </p:nvCxnSpPr>
        <p:spPr>
          <a:xfrm>
            <a:off x="1767840" y="1767840"/>
            <a:ext cx="9534144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>
            <a:extLst>
              <a:ext uri="{FF2B5EF4-FFF2-40B4-BE49-F238E27FC236}">
                <a16:creationId xmlns:a16="http://schemas.microsoft.com/office/drawing/2014/main" id="{E934E27B-35D0-4FFE-B0AC-5A0657152974}"/>
              </a:ext>
            </a:extLst>
          </p:cNvPr>
          <p:cNvSpPr txBox="1"/>
          <p:nvPr/>
        </p:nvSpPr>
        <p:spPr>
          <a:xfrm>
            <a:off x="2621280" y="1450848"/>
            <a:ext cx="8534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X</a:t>
            </a:r>
            <a:r>
              <a:rPr lang="fr-FR" sz="3000" b="1" baseline="50000" dirty="0">
                <a:solidFill>
                  <a:srgbClr val="FF0000"/>
                </a:solidFill>
              </a:rPr>
              <a:t>A</a:t>
            </a:r>
            <a:endParaRPr lang="fr-FR" sz="3000" b="1" dirty="0">
              <a:solidFill>
                <a:srgbClr val="FF0000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66ED324-64F6-4D2E-B2E0-8E038964D73B}"/>
              </a:ext>
            </a:extLst>
          </p:cNvPr>
          <p:cNvSpPr txBox="1"/>
          <p:nvPr/>
        </p:nvSpPr>
        <p:spPr>
          <a:xfrm>
            <a:off x="6382512" y="1444752"/>
            <a:ext cx="44114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3000" b="1" baseline="50000" dirty="0">
                <a:solidFill>
                  <a:srgbClr val="FF0000"/>
                </a:solidFill>
              </a:rPr>
              <a:t>C</a:t>
            </a:r>
            <a:endParaRPr lang="fr-FR" sz="3000" b="1" dirty="0">
              <a:solidFill>
                <a:srgbClr val="FF0000"/>
              </a:solidFill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747111F-9153-48C2-BB2A-683F85A93460}"/>
              </a:ext>
            </a:extLst>
          </p:cNvPr>
          <p:cNvSpPr txBox="1"/>
          <p:nvPr/>
        </p:nvSpPr>
        <p:spPr>
          <a:xfrm>
            <a:off x="4072128" y="2072640"/>
            <a:ext cx="44916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3000" b="1" baseline="50000" dirty="0">
                <a:solidFill>
                  <a:srgbClr val="FF0000"/>
                </a:solidFill>
              </a:rPr>
              <a:t>B</a:t>
            </a:r>
            <a:endParaRPr lang="fr-FR" sz="3000" b="1" dirty="0">
              <a:solidFill>
                <a:srgbClr val="FF0000"/>
              </a:solidFill>
            </a:endParaRPr>
          </a:p>
        </p:txBody>
      </p: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0AF50448-620D-471B-A272-509F6A9D987A}"/>
              </a:ext>
            </a:extLst>
          </p:cNvPr>
          <p:cNvGrpSpPr/>
          <p:nvPr/>
        </p:nvGrpSpPr>
        <p:grpSpPr>
          <a:xfrm>
            <a:off x="7620000" y="1463040"/>
            <a:ext cx="1914144" cy="310896"/>
            <a:chOff x="7620000" y="1463040"/>
            <a:chExt cx="1914144" cy="310896"/>
          </a:xfrm>
        </p:grpSpPr>
        <p:cxnSp>
          <p:nvCxnSpPr>
            <p:cNvPr id="12" name="Connecteur droit 11">
              <a:extLst>
                <a:ext uri="{FF2B5EF4-FFF2-40B4-BE49-F238E27FC236}">
                  <a16:creationId xmlns:a16="http://schemas.microsoft.com/office/drawing/2014/main" id="{29C851AE-0B1C-4854-8B04-A4F830B2084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32192" y="1475232"/>
              <a:ext cx="0" cy="292608"/>
            </a:xfrm>
            <a:prstGeom prst="line">
              <a:avLst/>
            </a:prstGeom>
            <a:ln w="2857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Connecteur droit 12">
              <a:extLst>
                <a:ext uri="{FF2B5EF4-FFF2-40B4-BE49-F238E27FC236}">
                  <a16:creationId xmlns:a16="http://schemas.microsoft.com/office/drawing/2014/main" id="{561FD267-3CA2-4077-97E1-52C2B03C288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15856" y="1463040"/>
              <a:ext cx="0" cy="310896"/>
            </a:xfrm>
            <a:prstGeom prst="line">
              <a:avLst/>
            </a:prstGeom>
            <a:ln w="2857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Connecteur droit 17">
              <a:extLst>
                <a:ext uri="{FF2B5EF4-FFF2-40B4-BE49-F238E27FC236}">
                  <a16:creationId xmlns:a16="http://schemas.microsoft.com/office/drawing/2014/main" id="{4E96DBFA-F90E-4F8F-854D-5D715721B0ED}"/>
                </a:ext>
              </a:extLst>
            </p:cNvPr>
            <p:cNvCxnSpPr/>
            <p:nvPr/>
          </p:nvCxnSpPr>
          <p:spPr>
            <a:xfrm>
              <a:off x="7620000" y="1767840"/>
              <a:ext cx="1914144" cy="0"/>
            </a:xfrm>
            <a:prstGeom prst="line">
              <a:avLst/>
            </a:prstGeom>
            <a:ln w="2857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0" name="ZoneTexte 19">
            <a:extLst>
              <a:ext uri="{FF2B5EF4-FFF2-40B4-BE49-F238E27FC236}">
                <a16:creationId xmlns:a16="http://schemas.microsoft.com/office/drawing/2014/main" id="{558BE7E2-34F3-4CBF-AF0B-7EC14D059DE8}"/>
              </a:ext>
            </a:extLst>
          </p:cNvPr>
          <p:cNvSpPr txBox="1"/>
          <p:nvPr/>
        </p:nvSpPr>
        <p:spPr>
          <a:xfrm>
            <a:off x="7485888" y="1011936"/>
            <a:ext cx="26481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rgbClr val="FF0000"/>
                </a:solidFill>
              </a:rPr>
              <a:t>I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8A21D134-B168-42AC-B189-9BD0C9166292}"/>
              </a:ext>
            </a:extLst>
          </p:cNvPr>
          <p:cNvSpPr txBox="1"/>
          <p:nvPr/>
        </p:nvSpPr>
        <p:spPr>
          <a:xfrm>
            <a:off x="9406128" y="1030224"/>
            <a:ext cx="28725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rgbClr val="FF0000"/>
                </a:solidFill>
              </a:rPr>
              <a:t>J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73B96C9C-1884-4106-B44B-5ED0727A70AA}"/>
              </a:ext>
            </a:extLst>
          </p:cNvPr>
          <p:cNvCxnSpPr>
            <a:cxnSpLocks/>
          </p:cNvCxnSpPr>
          <p:nvPr/>
        </p:nvCxnSpPr>
        <p:spPr>
          <a:xfrm>
            <a:off x="1048512" y="999744"/>
            <a:ext cx="7278624" cy="323088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>
            <a:extLst>
              <a:ext uri="{FF2B5EF4-FFF2-40B4-BE49-F238E27FC236}">
                <a16:creationId xmlns:a16="http://schemas.microsoft.com/office/drawing/2014/main" id="{1B9B3786-0E84-44E1-A512-5F0DB125632F}"/>
              </a:ext>
            </a:extLst>
          </p:cNvPr>
          <p:cNvSpPr txBox="1"/>
          <p:nvPr/>
        </p:nvSpPr>
        <p:spPr>
          <a:xfrm>
            <a:off x="11204448" y="1243584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(b)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63AE4194-2924-40A9-9BBC-E65F9B5CDEA5}"/>
              </a:ext>
            </a:extLst>
          </p:cNvPr>
          <p:cNvSpPr txBox="1"/>
          <p:nvPr/>
        </p:nvSpPr>
        <p:spPr>
          <a:xfrm>
            <a:off x="8260080" y="3822192"/>
            <a:ext cx="399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(f)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EE40F097-A8CD-406E-A616-8483A83D8F39}"/>
              </a:ext>
            </a:extLst>
          </p:cNvPr>
          <p:cNvSpPr txBox="1"/>
          <p:nvPr/>
        </p:nvSpPr>
        <p:spPr>
          <a:xfrm>
            <a:off x="524256" y="3401568"/>
            <a:ext cx="6364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/>
              <a:t>Que peut-on dire des figures représentées?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B7B87100-4AD5-4CCA-99A7-AEF4512F5FEE}"/>
              </a:ext>
            </a:extLst>
          </p:cNvPr>
          <p:cNvSpPr txBox="1"/>
          <p:nvPr/>
        </p:nvSpPr>
        <p:spPr>
          <a:xfrm>
            <a:off x="512064" y="3925824"/>
            <a:ext cx="2695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(b) et (f) sont deux droites.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A85009AF-CEB9-4C1B-A359-84780F2F5ACF}"/>
              </a:ext>
            </a:extLst>
          </p:cNvPr>
          <p:cNvSpPr txBox="1"/>
          <p:nvPr/>
        </p:nvSpPr>
        <p:spPr>
          <a:xfrm>
            <a:off x="512064" y="4450080"/>
            <a:ext cx="4788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points A  C I et J appartiennent à la droite (b).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AD5496A2-5929-4969-8E60-F594B3036B1B}"/>
              </a:ext>
            </a:extLst>
          </p:cNvPr>
          <p:cNvSpPr txBox="1"/>
          <p:nvPr/>
        </p:nvSpPr>
        <p:spPr>
          <a:xfrm>
            <a:off x="499872" y="4974336"/>
            <a:ext cx="4708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[IJ] est un segment qui appartient à la droite (b).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598E3144-DA99-4D1D-9EEB-0843A5375590}"/>
              </a:ext>
            </a:extLst>
          </p:cNvPr>
          <p:cNvSpPr txBox="1"/>
          <p:nvPr/>
        </p:nvSpPr>
        <p:spPr>
          <a:xfrm>
            <a:off x="487680" y="5535168"/>
            <a:ext cx="10595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droites (b) et (f) se coupent en A, elles sont </a:t>
            </a:r>
            <a:r>
              <a:rPr lang="fr-FR" b="1" u="sng" dirty="0"/>
              <a:t>sécantes </a:t>
            </a:r>
            <a:r>
              <a:rPr lang="fr-FR" dirty="0"/>
              <a:t>en A. A est le </a:t>
            </a:r>
            <a:r>
              <a:rPr lang="fr-FR" b="1" u="sng" dirty="0"/>
              <a:t>point d’intersection </a:t>
            </a:r>
            <a:r>
              <a:rPr lang="fr-FR" dirty="0"/>
              <a:t>des droites (b) et (f).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AE180B97-A226-4FAF-BCD4-474962AB0558}"/>
              </a:ext>
            </a:extLst>
          </p:cNvPr>
          <p:cNvSpPr txBox="1"/>
          <p:nvPr/>
        </p:nvSpPr>
        <p:spPr>
          <a:xfrm>
            <a:off x="512064" y="6083808"/>
            <a:ext cx="4451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points A et B appartiennent à la droite (f).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23E19DB2-CAD5-4549-AAB9-147277DB4985}"/>
              </a:ext>
            </a:extLst>
          </p:cNvPr>
          <p:cNvSpPr txBox="1"/>
          <p:nvPr/>
        </p:nvSpPr>
        <p:spPr>
          <a:xfrm>
            <a:off x="10911840" y="121920"/>
            <a:ext cx="1128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Comic Sans MS" panose="030F0702030302020204" pitchFamily="66" charset="0"/>
              </a:rPr>
              <a:t>Séance 1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D086AA69-C620-42D7-926C-3B2602DFEB0D}"/>
              </a:ext>
            </a:extLst>
          </p:cNvPr>
          <p:cNvSpPr txBox="1"/>
          <p:nvPr/>
        </p:nvSpPr>
        <p:spPr>
          <a:xfrm>
            <a:off x="10389870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2591463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>
            <a:extLst>
              <a:ext uri="{FF2B5EF4-FFF2-40B4-BE49-F238E27FC236}">
                <a16:creationId xmlns:a16="http://schemas.microsoft.com/office/drawing/2014/main" id="{0AB171A0-F4E7-4B3D-9EC6-78421792D66B}"/>
              </a:ext>
            </a:extLst>
          </p:cNvPr>
          <p:cNvSpPr/>
          <p:nvPr/>
        </p:nvSpPr>
        <p:spPr>
          <a:xfrm>
            <a:off x="2889504" y="316992"/>
            <a:ext cx="1840992" cy="70713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GEOM. 1C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7D473E6-7C66-473C-8114-0F150D26940A}"/>
              </a:ext>
            </a:extLst>
          </p:cNvPr>
          <p:cNvSpPr txBox="1"/>
          <p:nvPr/>
        </p:nvSpPr>
        <p:spPr>
          <a:xfrm>
            <a:off x="4803648" y="499872"/>
            <a:ext cx="5608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SEGMENTS ET DROITES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037C5A7F-E032-41A5-A82B-B21740810268}"/>
              </a:ext>
            </a:extLst>
          </p:cNvPr>
          <p:cNvSpPr txBox="1"/>
          <p:nvPr/>
        </p:nvSpPr>
        <p:spPr>
          <a:xfrm>
            <a:off x="636717" y="1288148"/>
            <a:ext cx="610609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Une droite n’a pas de début ni de fin: elle est </a:t>
            </a:r>
            <a:r>
              <a:rPr lang="fr-FR" b="1" dirty="0"/>
              <a:t>infinie. </a:t>
            </a:r>
          </a:p>
          <a:p>
            <a:r>
              <a:rPr lang="fr-FR" dirty="0"/>
              <a:t>Elle est constituée d’un </a:t>
            </a:r>
            <a:r>
              <a:rPr lang="fr-FR" b="1" dirty="0"/>
              <a:t>nombre infini de points</a:t>
            </a:r>
            <a:r>
              <a:rPr lang="fr-FR" dirty="0"/>
              <a:t>.</a:t>
            </a:r>
          </a:p>
          <a:p>
            <a:r>
              <a:rPr lang="fr-FR" dirty="0"/>
              <a:t>On la trace avec une règle. On écrit son nom entre parenthèses</a:t>
            </a:r>
          </a:p>
          <a:p>
            <a:endParaRPr lang="fr-FR" dirty="0"/>
          </a:p>
          <a:p>
            <a:r>
              <a:rPr lang="fr-FR" i="1" dirty="0">
                <a:solidFill>
                  <a:srgbClr val="0070C0"/>
                </a:solidFill>
              </a:rPr>
              <a:t>La droite (d)</a:t>
            </a:r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1D68A9E6-C257-440E-A1AC-9E07468704E8}"/>
              </a:ext>
            </a:extLst>
          </p:cNvPr>
          <p:cNvGrpSpPr/>
          <p:nvPr/>
        </p:nvGrpSpPr>
        <p:grpSpPr>
          <a:xfrm>
            <a:off x="2319844" y="2236035"/>
            <a:ext cx="8814816" cy="1062270"/>
            <a:chOff x="1121664" y="3260793"/>
            <a:chExt cx="8814816" cy="1062270"/>
          </a:xfrm>
        </p:grpSpPr>
        <p:cxnSp>
          <p:nvCxnSpPr>
            <p:cNvPr id="6" name="Connecteur droit 5">
              <a:extLst>
                <a:ext uri="{FF2B5EF4-FFF2-40B4-BE49-F238E27FC236}">
                  <a16:creationId xmlns:a16="http://schemas.microsoft.com/office/drawing/2014/main" id="{E8B8D79B-EF1F-445E-9FA8-1F358927B3E3}"/>
                </a:ext>
              </a:extLst>
            </p:cNvPr>
            <p:cNvCxnSpPr/>
            <p:nvPr/>
          </p:nvCxnSpPr>
          <p:spPr>
            <a:xfrm flipV="1">
              <a:off x="1207008" y="3377184"/>
              <a:ext cx="8729472" cy="76809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6321E1BC-3084-4BAA-9738-F8746B343878}"/>
                </a:ext>
              </a:extLst>
            </p:cNvPr>
            <p:cNvSpPr txBox="1"/>
            <p:nvPr/>
          </p:nvSpPr>
          <p:spPr>
            <a:xfrm>
              <a:off x="1121664" y="3706368"/>
              <a:ext cx="4475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(d)</a:t>
              </a:r>
            </a:p>
          </p:txBody>
        </p:sp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050A1E34-0C70-436C-971A-804FCE4A2E48}"/>
                </a:ext>
              </a:extLst>
            </p:cNvPr>
            <p:cNvSpPr txBox="1"/>
            <p:nvPr/>
          </p:nvSpPr>
          <p:spPr>
            <a:xfrm>
              <a:off x="1703195" y="3846009"/>
              <a:ext cx="428322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X</a:t>
              </a:r>
              <a:r>
                <a:rPr lang="fr-FR" sz="2500" baseline="50000" dirty="0">
                  <a:solidFill>
                    <a:srgbClr val="FF0000"/>
                  </a:solidFill>
                </a:rPr>
                <a:t>A</a:t>
              </a:r>
              <a:endParaRPr lang="fr-FR" sz="2500" dirty="0">
                <a:solidFill>
                  <a:srgbClr val="FF0000"/>
                </a:solidFill>
              </a:endParaRPr>
            </a:p>
          </p:txBody>
        </p:sp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3414E5B5-1304-41A7-BC20-AEADEF02131C}"/>
                </a:ext>
              </a:extLst>
            </p:cNvPr>
            <p:cNvSpPr txBox="1"/>
            <p:nvPr/>
          </p:nvSpPr>
          <p:spPr>
            <a:xfrm>
              <a:off x="7402955" y="3327849"/>
              <a:ext cx="436338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X</a:t>
              </a:r>
              <a:r>
                <a:rPr lang="fr-FR" sz="2500" baseline="50000" dirty="0">
                  <a:solidFill>
                    <a:srgbClr val="FF0000"/>
                  </a:solidFill>
                </a:rPr>
                <a:t>D</a:t>
              </a:r>
              <a:endParaRPr lang="fr-FR" sz="2500" dirty="0">
                <a:solidFill>
                  <a:srgbClr val="FF0000"/>
                </a:solidFill>
              </a:endParaRPr>
            </a:p>
          </p:txBody>
        </p:sp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D0D56C57-28BC-4380-9406-6ED55B21A5E6}"/>
                </a:ext>
              </a:extLst>
            </p:cNvPr>
            <p:cNvSpPr txBox="1"/>
            <p:nvPr/>
          </p:nvSpPr>
          <p:spPr>
            <a:xfrm>
              <a:off x="8274683" y="3260793"/>
              <a:ext cx="402674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X</a:t>
              </a:r>
              <a:r>
                <a:rPr lang="fr-FR" sz="2500" baseline="50000" dirty="0">
                  <a:solidFill>
                    <a:srgbClr val="FF0000"/>
                  </a:solidFill>
                </a:rPr>
                <a:t>F</a:t>
              </a:r>
              <a:endParaRPr lang="fr-FR" sz="2500" dirty="0">
                <a:solidFill>
                  <a:srgbClr val="FF0000"/>
                </a:solidFill>
              </a:endParaRPr>
            </a:p>
          </p:txBody>
        </p:sp>
      </p:grpSp>
      <p:sp>
        <p:nvSpPr>
          <p:cNvPr id="22" name="ZoneTexte 21">
            <a:extLst>
              <a:ext uri="{FF2B5EF4-FFF2-40B4-BE49-F238E27FC236}">
                <a16:creationId xmlns:a16="http://schemas.microsoft.com/office/drawing/2014/main" id="{CE6FD3EE-8B52-4677-BD13-9D9F49FF47D0}"/>
              </a:ext>
            </a:extLst>
          </p:cNvPr>
          <p:cNvSpPr txBox="1"/>
          <p:nvPr/>
        </p:nvSpPr>
        <p:spPr>
          <a:xfrm>
            <a:off x="630621" y="3925614"/>
            <a:ext cx="76010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Un segment est un morceau de droite délimité aux extrémités par des points.</a:t>
            </a:r>
          </a:p>
          <a:p>
            <a:r>
              <a:rPr lang="fr-FR" dirty="0"/>
              <a:t>On le trace avec un règle. On écrit son nom entre crochet.</a:t>
            </a:r>
          </a:p>
          <a:p>
            <a:r>
              <a:rPr lang="fr-FR" dirty="0"/>
              <a:t>Son milieu est un point qui se situe à distance égale des extrémités du segment</a:t>
            </a:r>
          </a:p>
        </p:txBody>
      </p: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FBEBD1C2-3C8D-4C44-A349-FCD073CCDCDD}"/>
              </a:ext>
            </a:extLst>
          </p:cNvPr>
          <p:cNvGrpSpPr/>
          <p:nvPr/>
        </p:nvGrpSpPr>
        <p:grpSpPr>
          <a:xfrm>
            <a:off x="5959366" y="5528442"/>
            <a:ext cx="4330262" cy="367861"/>
            <a:chOff x="2459421" y="5528442"/>
            <a:chExt cx="4330262" cy="367861"/>
          </a:xfrm>
        </p:grpSpPr>
        <p:cxnSp>
          <p:nvCxnSpPr>
            <p:cNvPr id="24" name="Connecteur droit 23">
              <a:extLst>
                <a:ext uri="{FF2B5EF4-FFF2-40B4-BE49-F238E27FC236}">
                  <a16:creationId xmlns:a16="http://schemas.microsoft.com/office/drawing/2014/main" id="{8D963ED2-70AF-44ED-97CA-501A47E7C81C}"/>
                </a:ext>
              </a:extLst>
            </p:cNvPr>
            <p:cNvCxnSpPr/>
            <p:nvPr/>
          </p:nvCxnSpPr>
          <p:spPr>
            <a:xfrm>
              <a:off x="2459421" y="5896303"/>
              <a:ext cx="43200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3D75DDF0-FDEB-43FF-B67D-F9CC1EDB1FF6}"/>
                </a:ext>
              </a:extLst>
            </p:cNvPr>
            <p:cNvCxnSpPr/>
            <p:nvPr/>
          </p:nvCxnSpPr>
          <p:spPr>
            <a:xfrm flipV="1">
              <a:off x="2459421" y="5549462"/>
              <a:ext cx="0" cy="34684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Connecteur droit 26">
              <a:extLst>
                <a:ext uri="{FF2B5EF4-FFF2-40B4-BE49-F238E27FC236}">
                  <a16:creationId xmlns:a16="http://schemas.microsoft.com/office/drawing/2014/main" id="{F874B6B7-DAF9-4F0B-9AAE-171A7AA83105}"/>
                </a:ext>
              </a:extLst>
            </p:cNvPr>
            <p:cNvCxnSpPr/>
            <p:nvPr/>
          </p:nvCxnSpPr>
          <p:spPr>
            <a:xfrm flipV="1">
              <a:off x="6789683" y="5528442"/>
              <a:ext cx="0" cy="34684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7CDD6BD0-5679-442A-B28E-EA6BBAA10AB3}"/>
              </a:ext>
            </a:extLst>
          </p:cNvPr>
          <p:cNvGrpSpPr/>
          <p:nvPr/>
        </p:nvGrpSpPr>
        <p:grpSpPr>
          <a:xfrm>
            <a:off x="5849007" y="5092262"/>
            <a:ext cx="4636491" cy="442904"/>
            <a:chOff x="2333296" y="5092262"/>
            <a:chExt cx="4636491" cy="442904"/>
          </a:xfrm>
        </p:grpSpPr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513E6ADC-2D01-4D08-A81A-5465049B4000}"/>
                </a:ext>
              </a:extLst>
            </p:cNvPr>
            <p:cNvSpPr txBox="1"/>
            <p:nvPr/>
          </p:nvSpPr>
          <p:spPr>
            <a:xfrm>
              <a:off x="2333296" y="5092262"/>
              <a:ext cx="296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rgbClr val="FF0000"/>
                  </a:solidFill>
                </a:rPr>
                <a:t>E</a:t>
              </a:r>
            </a:p>
          </p:txBody>
        </p:sp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CB002663-73BB-42F2-A01E-0F7056B29C85}"/>
                </a:ext>
              </a:extLst>
            </p:cNvPr>
            <p:cNvSpPr txBox="1"/>
            <p:nvPr/>
          </p:nvSpPr>
          <p:spPr>
            <a:xfrm>
              <a:off x="6679323" y="5165834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rgbClr val="FF0000"/>
                  </a:solidFill>
                </a:rPr>
                <a:t>F</a:t>
              </a:r>
            </a:p>
          </p:txBody>
        </p:sp>
      </p:grp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057C45CF-E3FA-40E0-99DE-3C28A4F6A967}"/>
              </a:ext>
            </a:extLst>
          </p:cNvPr>
          <p:cNvCxnSpPr/>
          <p:nvPr/>
        </p:nvCxnSpPr>
        <p:spPr>
          <a:xfrm flipV="1">
            <a:off x="8213835" y="5722882"/>
            <a:ext cx="0" cy="1734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ZoneTexte 32">
            <a:extLst>
              <a:ext uri="{FF2B5EF4-FFF2-40B4-BE49-F238E27FC236}">
                <a16:creationId xmlns:a16="http://schemas.microsoft.com/office/drawing/2014/main" id="{036A6060-AC8A-4425-A625-6816589428A3}"/>
              </a:ext>
            </a:extLst>
          </p:cNvPr>
          <p:cNvSpPr txBox="1"/>
          <p:nvPr/>
        </p:nvSpPr>
        <p:spPr>
          <a:xfrm>
            <a:off x="8113986" y="5150069"/>
            <a:ext cx="2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I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006DADB0-DC95-4918-A67E-B46D8497A4D9}"/>
              </a:ext>
            </a:extLst>
          </p:cNvPr>
          <p:cNvSpPr txBox="1"/>
          <p:nvPr/>
        </p:nvSpPr>
        <p:spPr>
          <a:xfrm>
            <a:off x="630621" y="5186855"/>
            <a:ext cx="41249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rgbClr val="0070C0"/>
                </a:solidFill>
              </a:rPr>
              <a:t>Le segment [EF]</a:t>
            </a:r>
          </a:p>
          <a:p>
            <a:r>
              <a:rPr lang="fr-FR" i="1" dirty="0">
                <a:solidFill>
                  <a:srgbClr val="0070C0"/>
                </a:solidFill>
              </a:rPr>
              <a:t>I est le milieu du segment [EF] donc EI = IF</a:t>
            </a:r>
          </a:p>
        </p:txBody>
      </p: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926F3EB5-2163-4C44-A1DB-9812C0D79E9F}"/>
              </a:ext>
            </a:extLst>
          </p:cNvPr>
          <p:cNvCxnSpPr/>
          <p:nvPr/>
        </p:nvCxnSpPr>
        <p:spPr>
          <a:xfrm flipV="1">
            <a:off x="6621517" y="5770179"/>
            <a:ext cx="220717" cy="2680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DF6A928B-C195-495F-A566-86EFCC6D0E41}"/>
              </a:ext>
            </a:extLst>
          </p:cNvPr>
          <p:cNvCxnSpPr/>
          <p:nvPr/>
        </p:nvCxnSpPr>
        <p:spPr>
          <a:xfrm flipV="1">
            <a:off x="6710854" y="5796455"/>
            <a:ext cx="220717" cy="2680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5AC92019-27F6-4553-975D-D46F5D4E4233}"/>
              </a:ext>
            </a:extLst>
          </p:cNvPr>
          <p:cNvCxnSpPr/>
          <p:nvPr/>
        </p:nvCxnSpPr>
        <p:spPr>
          <a:xfrm flipV="1">
            <a:off x="9028386" y="5764924"/>
            <a:ext cx="220717" cy="2680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F9D23467-BDA0-4F6C-9EDA-3F224CEBC6BD}"/>
              </a:ext>
            </a:extLst>
          </p:cNvPr>
          <p:cNvCxnSpPr/>
          <p:nvPr/>
        </p:nvCxnSpPr>
        <p:spPr>
          <a:xfrm flipV="1">
            <a:off x="9091448" y="5796455"/>
            <a:ext cx="220717" cy="2680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85820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443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6BFCA6B8-8CC8-4A1D-95C9-97E89FA3007C}"/>
              </a:ext>
            </a:extLst>
          </p:cNvPr>
          <p:cNvCxnSpPr>
            <a:cxnSpLocks/>
          </p:cNvCxnSpPr>
          <p:nvPr/>
        </p:nvCxnSpPr>
        <p:spPr>
          <a:xfrm flipH="1">
            <a:off x="755904" y="463296"/>
            <a:ext cx="5059680" cy="5876544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C20C4F7B-CD5E-4344-93CC-21B48B42617E}"/>
              </a:ext>
            </a:extLst>
          </p:cNvPr>
          <p:cNvSpPr txBox="1"/>
          <p:nvPr/>
        </p:nvSpPr>
        <p:spPr>
          <a:xfrm>
            <a:off x="4736592" y="1225296"/>
            <a:ext cx="41389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3000" b="1" baseline="50000" dirty="0">
                <a:solidFill>
                  <a:srgbClr val="FF0000"/>
                </a:solidFill>
              </a:rPr>
              <a:t>L</a:t>
            </a:r>
            <a:endParaRPr lang="fr-FR" sz="3000" b="1" dirty="0">
              <a:solidFill>
                <a:srgbClr val="FF0000"/>
              </a:solidFill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21074856-4E73-4DF1-B3A6-11B8C0DCC474}"/>
              </a:ext>
            </a:extLst>
          </p:cNvPr>
          <p:cNvSpPr txBox="1"/>
          <p:nvPr/>
        </p:nvSpPr>
        <p:spPr>
          <a:xfrm>
            <a:off x="3279648" y="2913888"/>
            <a:ext cx="52931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3000" b="1" baseline="50000" dirty="0">
                <a:solidFill>
                  <a:srgbClr val="FF0000"/>
                </a:solidFill>
              </a:rPr>
              <a:t>M</a:t>
            </a:r>
            <a:endParaRPr lang="fr-FR" sz="3000" b="1" dirty="0">
              <a:solidFill>
                <a:srgbClr val="FF0000"/>
              </a:solidFill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3326260E-3C92-48B3-AB68-767F1352159E}"/>
              </a:ext>
            </a:extLst>
          </p:cNvPr>
          <p:cNvSpPr txBox="1"/>
          <p:nvPr/>
        </p:nvSpPr>
        <p:spPr>
          <a:xfrm>
            <a:off x="1505712" y="4980432"/>
            <a:ext cx="4732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3000" b="1" baseline="50000" dirty="0">
                <a:solidFill>
                  <a:srgbClr val="FF0000"/>
                </a:solidFill>
              </a:rPr>
              <a:t>N</a:t>
            </a:r>
            <a:endParaRPr lang="fr-FR" sz="3000" b="1" dirty="0">
              <a:solidFill>
                <a:srgbClr val="FF0000"/>
              </a:solidFill>
            </a:endParaRPr>
          </a:p>
        </p:txBody>
      </p:sp>
      <p:grpSp>
        <p:nvGrpSpPr>
          <p:cNvPr id="30" name="Groupe 29">
            <a:extLst>
              <a:ext uri="{FF2B5EF4-FFF2-40B4-BE49-F238E27FC236}">
                <a16:creationId xmlns:a16="http://schemas.microsoft.com/office/drawing/2014/main" id="{ACBC16DC-1575-4A19-AFB1-2F9B26F6658E}"/>
              </a:ext>
            </a:extLst>
          </p:cNvPr>
          <p:cNvGrpSpPr/>
          <p:nvPr/>
        </p:nvGrpSpPr>
        <p:grpSpPr>
          <a:xfrm>
            <a:off x="6632448" y="694944"/>
            <a:ext cx="4676016" cy="792480"/>
            <a:chOff x="6632448" y="694944"/>
            <a:chExt cx="4676016" cy="792480"/>
          </a:xfrm>
        </p:grpSpPr>
        <p:cxnSp>
          <p:nvCxnSpPr>
            <p:cNvPr id="9" name="Connecteur droit 8">
              <a:extLst>
                <a:ext uri="{FF2B5EF4-FFF2-40B4-BE49-F238E27FC236}">
                  <a16:creationId xmlns:a16="http://schemas.microsoft.com/office/drawing/2014/main" id="{07D2661E-9238-405B-80C5-E3D1E95FDC0B}"/>
                </a:ext>
              </a:extLst>
            </p:cNvPr>
            <p:cNvCxnSpPr/>
            <p:nvPr/>
          </p:nvCxnSpPr>
          <p:spPr>
            <a:xfrm flipV="1">
              <a:off x="9046464" y="1231392"/>
              <a:ext cx="0" cy="24384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4B76C854-C579-4418-A056-031372654544}"/>
                </a:ext>
              </a:extLst>
            </p:cNvPr>
            <p:cNvGrpSpPr/>
            <p:nvPr/>
          </p:nvGrpSpPr>
          <p:grpSpPr>
            <a:xfrm>
              <a:off x="6632448" y="694944"/>
              <a:ext cx="4676016" cy="792480"/>
              <a:chOff x="5486400" y="1487424"/>
              <a:chExt cx="4676016" cy="792480"/>
            </a:xfrm>
          </p:grpSpPr>
          <p:grpSp>
            <p:nvGrpSpPr>
              <p:cNvPr id="4" name="Groupe 3">
                <a:extLst>
                  <a:ext uri="{FF2B5EF4-FFF2-40B4-BE49-F238E27FC236}">
                    <a16:creationId xmlns:a16="http://schemas.microsoft.com/office/drawing/2014/main" id="{D6DF9649-1E6B-4CEC-9B28-4681D9BE0E7B}"/>
                  </a:ext>
                </a:extLst>
              </p:cNvPr>
              <p:cNvGrpSpPr/>
              <p:nvPr/>
            </p:nvGrpSpPr>
            <p:grpSpPr>
              <a:xfrm>
                <a:off x="5657088" y="1962912"/>
                <a:ext cx="4401312" cy="316992"/>
                <a:chOff x="7620000" y="1450848"/>
                <a:chExt cx="1914144" cy="316992"/>
              </a:xfrm>
            </p:grpSpPr>
            <p:cxnSp>
              <p:nvCxnSpPr>
                <p:cNvPr id="5" name="Connecteur droit 4">
                  <a:extLst>
                    <a:ext uri="{FF2B5EF4-FFF2-40B4-BE49-F238E27FC236}">
                      <a16:creationId xmlns:a16="http://schemas.microsoft.com/office/drawing/2014/main" id="{DA3F17B2-DD56-4608-B26F-5B5E2EA3F6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621587" y="1475232"/>
                  <a:ext cx="0" cy="292608"/>
                </a:xfrm>
                <a:prstGeom prst="line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Connecteur droit 5">
                  <a:extLst>
                    <a:ext uri="{FF2B5EF4-FFF2-40B4-BE49-F238E27FC236}">
                      <a16:creationId xmlns:a16="http://schemas.microsoft.com/office/drawing/2014/main" id="{892D3203-0778-4734-B251-571A52A01FD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531763" y="1450848"/>
                  <a:ext cx="0" cy="310896"/>
                </a:xfrm>
                <a:prstGeom prst="line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Connecteur droit 6">
                  <a:extLst>
                    <a:ext uri="{FF2B5EF4-FFF2-40B4-BE49-F238E27FC236}">
                      <a16:creationId xmlns:a16="http://schemas.microsoft.com/office/drawing/2014/main" id="{1C2BA70D-F234-45F6-9416-E0D8E45493DC}"/>
                    </a:ext>
                  </a:extLst>
                </p:cNvPr>
                <p:cNvCxnSpPr/>
                <p:nvPr/>
              </p:nvCxnSpPr>
              <p:spPr>
                <a:xfrm>
                  <a:off x="7620000" y="1767840"/>
                  <a:ext cx="1914144" cy="0"/>
                </a:xfrm>
                <a:prstGeom prst="line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" name="ZoneTexte 16">
                <a:extLst>
                  <a:ext uri="{FF2B5EF4-FFF2-40B4-BE49-F238E27FC236}">
                    <a16:creationId xmlns:a16="http://schemas.microsoft.com/office/drawing/2014/main" id="{A389CC3C-3ABF-473E-9DC3-70F05E540474}"/>
                  </a:ext>
                </a:extLst>
              </p:cNvPr>
              <p:cNvSpPr txBox="1"/>
              <p:nvPr/>
            </p:nvSpPr>
            <p:spPr>
              <a:xfrm>
                <a:off x="5486400" y="1487424"/>
                <a:ext cx="381836" cy="4770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2500" dirty="0">
                    <a:solidFill>
                      <a:srgbClr val="FF0000"/>
                    </a:solidFill>
                  </a:rPr>
                  <a:t>D</a:t>
                </a:r>
              </a:p>
            </p:txBody>
          </p:sp>
          <p:sp>
            <p:nvSpPr>
              <p:cNvPr id="18" name="ZoneTexte 17">
                <a:extLst>
                  <a:ext uri="{FF2B5EF4-FFF2-40B4-BE49-F238E27FC236}">
                    <a16:creationId xmlns:a16="http://schemas.microsoft.com/office/drawing/2014/main" id="{6B528C5A-2F85-4877-80BD-E6E224136575}"/>
                  </a:ext>
                </a:extLst>
              </p:cNvPr>
              <p:cNvSpPr txBox="1"/>
              <p:nvPr/>
            </p:nvSpPr>
            <p:spPr>
              <a:xfrm>
                <a:off x="9820656" y="1505712"/>
                <a:ext cx="341760" cy="4770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2500" dirty="0">
                    <a:solidFill>
                      <a:srgbClr val="FF0000"/>
                    </a:solidFill>
                  </a:rPr>
                  <a:t>E</a:t>
                </a:r>
              </a:p>
            </p:txBody>
          </p:sp>
          <p:sp>
            <p:nvSpPr>
              <p:cNvPr id="19" name="ZoneTexte 18">
                <a:extLst>
                  <a:ext uri="{FF2B5EF4-FFF2-40B4-BE49-F238E27FC236}">
                    <a16:creationId xmlns:a16="http://schemas.microsoft.com/office/drawing/2014/main" id="{76425363-372A-47C2-AE86-D382EF9C65A2}"/>
                  </a:ext>
                </a:extLst>
              </p:cNvPr>
              <p:cNvSpPr txBox="1"/>
              <p:nvPr/>
            </p:nvSpPr>
            <p:spPr>
              <a:xfrm>
                <a:off x="7705344" y="1524000"/>
                <a:ext cx="356188" cy="4770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2500" dirty="0">
                    <a:solidFill>
                      <a:srgbClr val="FF0000"/>
                    </a:solidFill>
                  </a:rPr>
                  <a:t>C</a:t>
                </a:r>
              </a:p>
            </p:txBody>
          </p:sp>
        </p:grpSp>
      </p:grp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5FF1FBA4-A33A-451F-ACCE-A977C14D7678}"/>
              </a:ext>
            </a:extLst>
          </p:cNvPr>
          <p:cNvCxnSpPr/>
          <p:nvPr/>
        </p:nvCxnSpPr>
        <p:spPr>
          <a:xfrm>
            <a:off x="926592" y="1219200"/>
            <a:ext cx="5925312" cy="4791456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ZoneTexte 21">
            <a:extLst>
              <a:ext uri="{FF2B5EF4-FFF2-40B4-BE49-F238E27FC236}">
                <a16:creationId xmlns:a16="http://schemas.microsoft.com/office/drawing/2014/main" id="{CDB9C474-224B-4A76-9003-44706199F7CE}"/>
              </a:ext>
            </a:extLst>
          </p:cNvPr>
          <p:cNvSpPr txBox="1"/>
          <p:nvPr/>
        </p:nvSpPr>
        <p:spPr>
          <a:xfrm>
            <a:off x="1438656" y="1426464"/>
            <a:ext cx="37382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3000" b="1" baseline="50000" dirty="0">
                <a:solidFill>
                  <a:srgbClr val="FF0000"/>
                </a:solidFill>
              </a:rPr>
              <a:t>I</a:t>
            </a:r>
            <a:endParaRPr lang="fr-FR" sz="3000" b="1" dirty="0">
              <a:solidFill>
                <a:srgbClr val="FF0000"/>
              </a:solidFill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973B25EA-EB46-4BAA-BFB7-24012EE53395}"/>
              </a:ext>
            </a:extLst>
          </p:cNvPr>
          <p:cNvSpPr txBox="1"/>
          <p:nvPr/>
        </p:nvSpPr>
        <p:spPr>
          <a:xfrm>
            <a:off x="4730496" y="4096512"/>
            <a:ext cx="38985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3000" b="1" baseline="50000" dirty="0">
                <a:solidFill>
                  <a:srgbClr val="FF0000"/>
                </a:solidFill>
              </a:rPr>
              <a:t>J</a:t>
            </a:r>
            <a:endParaRPr lang="fr-FR" sz="3000" b="1" dirty="0">
              <a:solidFill>
                <a:srgbClr val="FF0000"/>
              </a:solidFill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C42CE4D6-402D-474C-93F9-0840E80F13E0}"/>
              </a:ext>
            </a:extLst>
          </p:cNvPr>
          <p:cNvSpPr txBox="1"/>
          <p:nvPr/>
        </p:nvSpPr>
        <p:spPr>
          <a:xfrm>
            <a:off x="5827776" y="1975104"/>
            <a:ext cx="6364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/>
              <a:t>Que peut-on dire des figures représentées?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31F64177-0B84-451A-A23A-91CCC45D1E5E}"/>
              </a:ext>
            </a:extLst>
          </p:cNvPr>
          <p:cNvSpPr txBox="1"/>
          <p:nvPr/>
        </p:nvSpPr>
        <p:spPr>
          <a:xfrm>
            <a:off x="5864352" y="2462784"/>
            <a:ext cx="6327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7030A0"/>
                </a:solidFill>
              </a:rPr>
              <a:t>(e) et (i) sont deux droites.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D258EB47-477F-4B53-BC54-E26602826B41}"/>
              </a:ext>
            </a:extLst>
          </p:cNvPr>
          <p:cNvSpPr txBox="1"/>
          <p:nvPr/>
        </p:nvSpPr>
        <p:spPr>
          <a:xfrm>
            <a:off x="536448" y="816864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(e)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13BA1320-ED6F-4C1F-85BD-844183FFD231}"/>
              </a:ext>
            </a:extLst>
          </p:cNvPr>
          <p:cNvSpPr txBox="1"/>
          <p:nvPr/>
        </p:nvSpPr>
        <p:spPr>
          <a:xfrm>
            <a:off x="5803392" y="158496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(i)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4738046F-F968-4FBA-9B56-3F95433D99D7}"/>
              </a:ext>
            </a:extLst>
          </p:cNvPr>
          <p:cNvSpPr txBox="1"/>
          <p:nvPr/>
        </p:nvSpPr>
        <p:spPr>
          <a:xfrm>
            <a:off x="5839968" y="2987040"/>
            <a:ext cx="5912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7030A0"/>
                </a:solidFill>
              </a:rPr>
              <a:t>I M J sont des points alignés qui appartiennent à la droite (e).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7437E17F-7CC0-43DD-B6AE-ED44D56B8787}"/>
              </a:ext>
            </a:extLst>
          </p:cNvPr>
          <p:cNvSpPr txBox="1"/>
          <p:nvPr/>
        </p:nvSpPr>
        <p:spPr>
          <a:xfrm>
            <a:off x="5876544" y="3560064"/>
            <a:ext cx="5965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7030A0"/>
                </a:solidFill>
              </a:rPr>
              <a:t>L M N sont des points alignés qui appartiennent à la droite (i).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234CF606-8D81-4BF7-943E-738A94122685}"/>
              </a:ext>
            </a:extLst>
          </p:cNvPr>
          <p:cNvSpPr txBox="1"/>
          <p:nvPr/>
        </p:nvSpPr>
        <p:spPr>
          <a:xfrm>
            <a:off x="5876544" y="4194048"/>
            <a:ext cx="60878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7030A0"/>
                </a:solidFill>
              </a:rPr>
              <a:t>Les droites (e) et (i) se coupent en M, elles sont </a:t>
            </a:r>
            <a:r>
              <a:rPr lang="fr-FR" b="1" u="sng" dirty="0">
                <a:solidFill>
                  <a:srgbClr val="7030A0"/>
                </a:solidFill>
              </a:rPr>
              <a:t>sécantes</a:t>
            </a:r>
            <a:r>
              <a:rPr lang="fr-FR" dirty="0">
                <a:solidFill>
                  <a:srgbClr val="7030A0"/>
                </a:solidFill>
              </a:rPr>
              <a:t> en M.</a:t>
            </a:r>
          </a:p>
          <a:p>
            <a:r>
              <a:rPr lang="fr-FR" dirty="0">
                <a:solidFill>
                  <a:srgbClr val="7030A0"/>
                </a:solidFill>
              </a:rPr>
              <a:t>M est le </a:t>
            </a:r>
            <a:r>
              <a:rPr lang="fr-FR" b="1" u="sng" dirty="0">
                <a:solidFill>
                  <a:srgbClr val="7030A0"/>
                </a:solidFill>
              </a:rPr>
              <a:t>point d’intersection </a:t>
            </a:r>
            <a:r>
              <a:rPr lang="fr-FR" dirty="0">
                <a:solidFill>
                  <a:srgbClr val="7030A0"/>
                </a:solidFill>
              </a:rPr>
              <a:t>des droites (i) et (e).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91E8F40B-8CE4-496D-B340-C5F2C5DFF8D5}"/>
              </a:ext>
            </a:extLst>
          </p:cNvPr>
          <p:cNvSpPr txBox="1"/>
          <p:nvPr/>
        </p:nvSpPr>
        <p:spPr>
          <a:xfrm>
            <a:off x="6925056" y="5084064"/>
            <a:ext cx="213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[DE] est un segment.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ADAD3A6C-5DD3-4961-A072-5F82DC14EDFF}"/>
              </a:ext>
            </a:extLst>
          </p:cNvPr>
          <p:cNvSpPr txBox="1"/>
          <p:nvPr/>
        </p:nvSpPr>
        <p:spPr>
          <a:xfrm>
            <a:off x="6851904" y="5571744"/>
            <a:ext cx="314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 est un point du segment [DE].</a:t>
            </a:r>
          </a:p>
        </p:txBody>
      </p:sp>
    </p:spTree>
    <p:extLst>
      <p:ext uri="{BB962C8B-B14F-4D97-AF65-F5344CB8AC3E}">
        <p14:creationId xmlns:p14="http://schemas.microsoft.com/office/powerpoint/2010/main" val="1152047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1" grpId="0"/>
      <p:bldP spid="32" grpId="0"/>
      <p:bldP spid="33" grpId="0"/>
      <p:bldP spid="34" grpId="0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981DA18A-D6F4-459E-9DBC-20C3030FD367}"/>
              </a:ext>
            </a:extLst>
          </p:cNvPr>
          <p:cNvCxnSpPr/>
          <p:nvPr/>
        </p:nvCxnSpPr>
        <p:spPr>
          <a:xfrm>
            <a:off x="1292352" y="1304544"/>
            <a:ext cx="9131808" cy="164592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0C71C803-45C6-444F-A33E-33FB67A405EB}"/>
              </a:ext>
            </a:extLst>
          </p:cNvPr>
          <p:cNvSpPr txBox="1"/>
          <p:nvPr/>
        </p:nvSpPr>
        <p:spPr>
          <a:xfrm>
            <a:off x="1414272" y="841248"/>
            <a:ext cx="399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(f)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B8954E3-ACFE-443C-8FF5-8E84091C5DD9}"/>
              </a:ext>
            </a:extLst>
          </p:cNvPr>
          <p:cNvSpPr txBox="1"/>
          <p:nvPr/>
        </p:nvSpPr>
        <p:spPr>
          <a:xfrm>
            <a:off x="3633216" y="1414272"/>
            <a:ext cx="4780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3000" b="1" baseline="50000" dirty="0">
                <a:solidFill>
                  <a:srgbClr val="FF0000"/>
                </a:solidFill>
              </a:rPr>
              <a:t>O</a:t>
            </a:r>
            <a:endParaRPr lang="fr-FR" sz="3000" b="1" dirty="0">
              <a:solidFill>
                <a:srgbClr val="FF0000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F73FE06-1182-4521-B620-27CBF0ACA473}"/>
              </a:ext>
            </a:extLst>
          </p:cNvPr>
          <p:cNvSpPr txBox="1"/>
          <p:nvPr/>
        </p:nvSpPr>
        <p:spPr>
          <a:xfrm>
            <a:off x="8296656" y="2286000"/>
            <a:ext cx="44916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3000" b="1" baseline="50000" dirty="0">
                <a:solidFill>
                  <a:srgbClr val="FF0000"/>
                </a:solidFill>
              </a:rPr>
              <a:t>B</a:t>
            </a:r>
            <a:endParaRPr lang="fr-FR" sz="3000" b="1" dirty="0">
              <a:solidFill>
                <a:srgbClr val="FF0000"/>
              </a:solidFill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73A1E239-558D-43E2-A4C8-9BC03A141437}"/>
              </a:ext>
            </a:extLst>
          </p:cNvPr>
          <p:cNvSpPr txBox="1"/>
          <p:nvPr/>
        </p:nvSpPr>
        <p:spPr>
          <a:xfrm>
            <a:off x="5760720" y="1822704"/>
            <a:ext cx="42672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3000" b="1" baseline="50000" dirty="0">
                <a:solidFill>
                  <a:srgbClr val="FF0000"/>
                </a:solidFill>
              </a:rPr>
              <a:t>S</a:t>
            </a:r>
            <a:endParaRPr lang="fr-FR" sz="3000" b="1" dirty="0">
              <a:solidFill>
                <a:srgbClr val="FF0000"/>
              </a:solidFill>
            </a:endParaRPr>
          </a:p>
        </p:txBody>
      </p: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5248C6DB-F228-4ED5-8765-E13A03DDDFB0}"/>
              </a:ext>
            </a:extLst>
          </p:cNvPr>
          <p:cNvGrpSpPr/>
          <p:nvPr/>
        </p:nvGrpSpPr>
        <p:grpSpPr>
          <a:xfrm>
            <a:off x="499872" y="5181600"/>
            <a:ext cx="3570360" cy="804672"/>
            <a:chOff x="1743456" y="3669792"/>
            <a:chExt cx="3570360" cy="804672"/>
          </a:xfrm>
        </p:grpSpPr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1D1BF560-4301-4BE0-9A1A-6AAEBDD50D49}"/>
                </a:ext>
              </a:extLst>
            </p:cNvPr>
            <p:cNvSpPr txBox="1"/>
            <p:nvPr/>
          </p:nvSpPr>
          <p:spPr>
            <a:xfrm>
              <a:off x="1743456" y="3700272"/>
              <a:ext cx="333384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500" b="1" dirty="0">
                  <a:solidFill>
                    <a:srgbClr val="FF0000"/>
                  </a:solidFill>
                </a:rPr>
                <a:t>I</a:t>
              </a: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959714FF-84C4-4E23-BBDD-A0DFEF9B021E}"/>
                </a:ext>
              </a:extLst>
            </p:cNvPr>
            <p:cNvSpPr txBox="1"/>
            <p:nvPr/>
          </p:nvSpPr>
          <p:spPr>
            <a:xfrm>
              <a:off x="4980432" y="3669792"/>
              <a:ext cx="333384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500" b="1" dirty="0">
                  <a:solidFill>
                    <a:srgbClr val="FF0000"/>
                  </a:solidFill>
                </a:rPr>
                <a:t>K</a:t>
              </a:r>
            </a:p>
          </p:txBody>
        </p:sp>
        <p:grpSp>
          <p:nvGrpSpPr>
            <p:cNvPr id="20" name="Groupe 19">
              <a:extLst>
                <a:ext uri="{FF2B5EF4-FFF2-40B4-BE49-F238E27FC236}">
                  <a16:creationId xmlns:a16="http://schemas.microsoft.com/office/drawing/2014/main" id="{57BECCEE-0177-417D-AD6A-BA9611B0B2BB}"/>
                </a:ext>
              </a:extLst>
            </p:cNvPr>
            <p:cNvGrpSpPr/>
            <p:nvPr/>
          </p:nvGrpSpPr>
          <p:grpSpPr>
            <a:xfrm>
              <a:off x="1901952" y="4090416"/>
              <a:ext cx="3240000" cy="384048"/>
              <a:chOff x="1987296" y="4078224"/>
              <a:chExt cx="3240000" cy="384048"/>
            </a:xfrm>
          </p:grpSpPr>
          <p:grpSp>
            <p:nvGrpSpPr>
              <p:cNvPr id="14" name="Groupe 13">
                <a:extLst>
                  <a:ext uri="{FF2B5EF4-FFF2-40B4-BE49-F238E27FC236}">
                    <a16:creationId xmlns:a16="http://schemas.microsoft.com/office/drawing/2014/main" id="{3062639D-531E-45EA-A6A2-74D476A75B01}"/>
                  </a:ext>
                </a:extLst>
              </p:cNvPr>
              <p:cNvGrpSpPr/>
              <p:nvPr/>
            </p:nvGrpSpPr>
            <p:grpSpPr>
              <a:xfrm>
                <a:off x="1987296" y="4078224"/>
                <a:ext cx="3240000" cy="384048"/>
                <a:chOff x="1987296" y="4078224"/>
                <a:chExt cx="3267456" cy="384048"/>
              </a:xfrm>
            </p:grpSpPr>
            <p:cxnSp>
              <p:nvCxnSpPr>
                <p:cNvPr id="10" name="Connecteur droit 9">
                  <a:extLst>
                    <a:ext uri="{FF2B5EF4-FFF2-40B4-BE49-F238E27FC236}">
                      <a16:creationId xmlns:a16="http://schemas.microsoft.com/office/drawing/2014/main" id="{D8E323BD-FE7D-46D8-98E8-4918F017D787}"/>
                    </a:ext>
                  </a:extLst>
                </p:cNvPr>
                <p:cNvCxnSpPr/>
                <p:nvPr/>
              </p:nvCxnSpPr>
              <p:spPr>
                <a:xfrm>
                  <a:off x="1987296" y="4450080"/>
                  <a:ext cx="3267456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Connecteur droit 11">
                  <a:extLst>
                    <a:ext uri="{FF2B5EF4-FFF2-40B4-BE49-F238E27FC236}">
                      <a16:creationId xmlns:a16="http://schemas.microsoft.com/office/drawing/2014/main" id="{89C49C3A-0ABB-40B9-8DFE-7005D04DE96B}"/>
                    </a:ext>
                  </a:extLst>
                </p:cNvPr>
                <p:cNvCxnSpPr/>
                <p:nvPr/>
              </p:nvCxnSpPr>
              <p:spPr>
                <a:xfrm flipV="1">
                  <a:off x="1987296" y="4084320"/>
                  <a:ext cx="0" cy="37795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Connecteur droit 12">
                  <a:extLst>
                    <a:ext uri="{FF2B5EF4-FFF2-40B4-BE49-F238E27FC236}">
                      <a16:creationId xmlns:a16="http://schemas.microsoft.com/office/drawing/2014/main" id="{41C3F770-AE94-45EC-9292-CDC77F2CD60A}"/>
                    </a:ext>
                  </a:extLst>
                </p:cNvPr>
                <p:cNvCxnSpPr/>
                <p:nvPr/>
              </p:nvCxnSpPr>
              <p:spPr>
                <a:xfrm flipV="1">
                  <a:off x="5248656" y="4078224"/>
                  <a:ext cx="0" cy="37795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" name="Connecteur droit 18">
                <a:extLst>
                  <a:ext uri="{FF2B5EF4-FFF2-40B4-BE49-F238E27FC236}">
                    <a16:creationId xmlns:a16="http://schemas.microsoft.com/office/drawing/2014/main" id="{97900D52-F524-46FE-BB1C-800B910BC5CA}"/>
                  </a:ext>
                </a:extLst>
              </p:cNvPr>
              <p:cNvCxnSpPr/>
              <p:nvPr/>
            </p:nvCxnSpPr>
            <p:spPr>
              <a:xfrm flipV="1">
                <a:off x="3584448" y="4169664"/>
                <a:ext cx="0" cy="29260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ADFEFD3C-B64F-455A-AFA0-D16039D807EE}"/>
                </a:ext>
              </a:extLst>
            </p:cNvPr>
            <p:cNvSpPr txBox="1"/>
            <p:nvPr/>
          </p:nvSpPr>
          <p:spPr>
            <a:xfrm>
              <a:off x="3389376" y="3700272"/>
              <a:ext cx="333384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500" b="1" dirty="0">
                  <a:solidFill>
                    <a:srgbClr val="FF0000"/>
                  </a:solidFill>
                </a:rPr>
                <a:t>J</a:t>
              </a:r>
            </a:p>
          </p:txBody>
        </p:sp>
      </p:grp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2A6B5A40-49F1-4B8A-9C41-CF1998C89925}"/>
              </a:ext>
            </a:extLst>
          </p:cNvPr>
          <p:cNvCxnSpPr/>
          <p:nvPr/>
        </p:nvCxnSpPr>
        <p:spPr>
          <a:xfrm flipV="1">
            <a:off x="2609088" y="621792"/>
            <a:ext cx="5730240" cy="3560064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5" name="ZoneTexte 24">
            <a:extLst>
              <a:ext uri="{FF2B5EF4-FFF2-40B4-BE49-F238E27FC236}">
                <a16:creationId xmlns:a16="http://schemas.microsoft.com/office/drawing/2014/main" id="{6D642F43-6FA4-4FF7-89AE-CD904D32F9C4}"/>
              </a:ext>
            </a:extLst>
          </p:cNvPr>
          <p:cNvSpPr txBox="1"/>
          <p:nvPr/>
        </p:nvSpPr>
        <p:spPr>
          <a:xfrm>
            <a:off x="8314944" y="292608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(d)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EFE07019-232B-484B-ADCC-C2FC11DB9AE9}"/>
              </a:ext>
            </a:extLst>
          </p:cNvPr>
          <p:cNvSpPr txBox="1"/>
          <p:nvPr/>
        </p:nvSpPr>
        <p:spPr>
          <a:xfrm>
            <a:off x="5559552" y="3048000"/>
            <a:ext cx="6364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/>
              <a:t>Que peut-on dire des figures représentées?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25306DFD-88F8-4EF2-9905-6C8CE5FB3738}"/>
              </a:ext>
            </a:extLst>
          </p:cNvPr>
          <p:cNvSpPr txBox="1"/>
          <p:nvPr/>
        </p:nvSpPr>
        <p:spPr>
          <a:xfrm>
            <a:off x="5571744" y="3499104"/>
            <a:ext cx="2616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7030A0"/>
                </a:solidFill>
              </a:rPr>
              <a:t>(f) et (d) sont des droites. 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C4A3FAF6-4B9A-44D8-9868-47B789C76FF2}"/>
              </a:ext>
            </a:extLst>
          </p:cNvPr>
          <p:cNvSpPr txBox="1"/>
          <p:nvPr/>
        </p:nvSpPr>
        <p:spPr>
          <a:xfrm>
            <a:off x="5608320" y="4096512"/>
            <a:ext cx="59156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7030A0"/>
                </a:solidFill>
              </a:rPr>
              <a:t>O S B sont des points alignés qui appartiennent à la droite (f)</a:t>
            </a:r>
          </a:p>
          <a:p>
            <a:r>
              <a:rPr lang="fr-FR" dirty="0">
                <a:solidFill>
                  <a:srgbClr val="7030A0"/>
                </a:solidFill>
              </a:rPr>
              <a:t>Le point S appartient aussi à la droite (d)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CC695B8B-174D-46B4-A264-F360E10F341B}"/>
              </a:ext>
            </a:extLst>
          </p:cNvPr>
          <p:cNvSpPr txBox="1"/>
          <p:nvPr/>
        </p:nvSpPr>
        <p:spPr>
          <a:xfrm>
            <a:off x="5615329" y="4888992"/>
            <a:ext cx="67717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7030A0"/>
                </a:solidFill>
              </a:rPr>
              <a:t>Les droites (d) et (f) se coupent au point S. On dit qu’elles sont </a:t>
            </a:r>
            <a:r>
              <a:rPr lang="fr-FR" b="1" u="sng" dirty="0">
                <a:solidFill>
                  <a:srgbClr val="7030A0"/>
                </a:solidFill>
              </a:rPr>
              <a:t>sécantes</a:t>
            </a:r>
            <a:r>
              <a:rPr lang="fr-FR" dirty="0">
                <a:solidFill>
                  <a:srgbClr val="7030A0"/>
                </a:solidFill>
              </a:rPr>
              <a:t> en S. </a:t>
            </a:r>
          </a:p>
          <a:p>
            <a:r>
              <a:rPr lang="fr-FR" dirty="0">
                <a:solidFill>
                  <a:srgbClr val="7030A0"/>
                </a:solidFill>
              </a:rPr>
              <a:t>S est le </a:t>
            </a:r>
            <a:r>
              <a:rPr lang="fr-FR" b="1" u="sng" dirty="0">
                <a:solidFill>
                  <a:srgbClr val="7030A0"/>
                </a:solidFill>
              </a:rPr>
              <a:t>point d’intersection </a:t>
            </a:r>
            <a:r>
              <a:rPr lang="fr-FR" dirty="0">
                <a:solidFill>
                  <a:srgbClr val="7030A0"/>
                </a:solidFill>
              </a:rPr>
              <a:t>des droites (d) et (a).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618CE4C7-ADAD-411C-8EA7-C1D1B9536319}"/>
              </a:ext>
            </a:extLst>
          </p:cNvPr>
          <p:cNvSpPr txBox="1"/>
          <p:nvPr/>
        </p:nvSpPr>
        <p:spPr>
          <a:xfrm>
            <a:off x="5571744" y="5876544"/>
            <a:ext cx="21067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[IK] est un segment. 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30BCC6B6-0257-4F12-8FD4-069D1E7E69AC}"/>
              </a:ext>
            </a:extLst>
          </p:cNvPr>
          <p:cNvSpPr txBox="1"/>
          <p:nvPr/>
        </p:nvSpPr>
        <p:spPr>
          <a:xfrm>
            <a:off x="5596128" y="6254496"/>
            <a:ext cx="3809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point J appartient au segment [CD].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E788D7F-A1D8-49E4-8B76-5311C889911E}"/>
              </a:ext>
            </a:extLst>
          </p:cNvPr>
          <p:cNvSpPr txBox="1"/>
          <p:nvPr/>
        </p:nvSpPr>
        <p:spPr>
          <a:xfrm>
            <a:off x="10911840" y="121920"/>
            <a:ext cx="1165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Comic Sans MS" panose="030F0702030302020204" pitchFamily="66" charset="0"/>
              </a:rPr>
              <a:t>Séance 2</a:t>
            </a:r>
          </a:p>
        </p:txBody>
      </p:sp>
    </p:spTree>
    <p:extLst>
      <p:ext uri="{BB962C8B-B14F-4D97-AF65-F5344CB8AC3E}">
        <p14:creationId xmlns:p14="http://schemas.microsoft.com/office/powerpoint/2010/main" val="2990505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8B8A54CD-3256-425C-8CA0-B17B534F6D0E}"/>
              </a:ext>
            </a:extLst>
          </p:cNvPr>
          <p:cNvCxnSpPr/>
          <p:nvPr/>
        </p:nvCxnSpPr>
        <p:spPr>
          <a:xfrm>
            <a:off x="1767840" y="1767840"/>
            <a:ext cx="9534144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>
            <a:extLst>
              <a:ext uri="{FF2B5EF4-FFF2-40B4-BE49-F238E27FC236}">
                <a16:creationId xmlns:a16="http://schemas.microsoft.com/office/drawing/2014/main" id="{E934E27B-35D0-4FFE-B0AC-5A0657152974}"/>
              </a:ext>
            </a:extLst>
          </p:cNvPr>
          <p:cNvSpPr txBox="1"/>
          <p:nvPr/>
        </p:nvSpPr>
        <p:spPr>
          <a:xfrm>
            <a:off x="2645664" y="1438656"/>
            <a:ext cx="8534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X</a:t>
            </a:r>
            <a:r>
              <a:rPr lang="fr-FR" sz="3000" b="1" baseline="50000" dirty="0">
                <a:solidFill>
                  <a:srgbClr val="FF0000"/>
                </a:solidFill>
              </a:rPr>
              <a:t>T</a:t>
            </a:r>
            <a:endParaRPr lang="fr-FR" sz="3000" b="1" dirty="0">
              <a:solidFill>
                <a:srgbClr val="FF0000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66ED324-64F6-4D2E-B2E0-8E038964D73B}"/>
              </a:ext>
            </a:extLst>
          </p:cNvPr>
          <p:cNvSpPr txBox="1"/>
          <p:nvPr/>
        </p:nvSpPr>
        <p:spPr>
          <a:xfrm>
            <a:off x="6382512" y="1444752"/>
            <a:ext cx="44114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3000" b="1" baseline="50000" dirty="0">
                <a:solidFill>
                  <a:srgbClr val="FF0000"/>
                </a:solidFill>
              </a:rPr>
              <a:t>C</a:t>
            </a:r>
            <a:endParaRPr lang="fr-FR" sz="3000" b="1" dirty="0">
              <a:solidFill>
                <a:srgbClr val="FF0000"/>
              </a:solidFill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747111F-9153-48C2-BB2A-683F85A93460}"/>
              </a:ext>
            </a:extLst>
          </p:cNvPr>
          <p:cNvSpPr txBox="1"/>
          <p:nvPr/>
        </p:nvSpPr>
        <p:spPr>
          <a:xfrm>
            <a:off x="4072128" y="2072640"/>
            <a:ext cx="41389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3000" b="1" baseline="50000" dirty="0">
                <a:solidFill>
                  <a:srgbClr val="FF0000"/>
                </a:solidFill>
              </a:rPr>
              <a:t>L</a:t>
            </a:r>
            <a:endParaRPr lang="fr-FR" sz="3000" b="1" dirty="0">
              <a:solidFill>
                <a:srgbClr val="FF0000"/>
              </a:solidFill>
            </a:endParaRP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4E96DBFA-F90E-4F8F-854D-5D715721B0ED}"/>
              </a:ext>
            </a:extLst>
          </p:cNvPr>
          <p:cNvCxnSpPr/>
          <p:nvPr/>
        </p:nvCxnSpPr>
        <p:spPr>
          <a:xfrm>
            <a:off x="4145280" y="1780032"/>
            <a:ext cx="1914144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ZoneTexte 19">
            <a:extLst>
              <a:ext uri="{FF2B5EF4-FFF2-40B4-BE49-F238E27FC236}">
                <a16:creationId xmlns:a16="http://schemas.microsoft.com/office/drawing/2014/main" id="{558BE7E2-34F3-4CBF-AF0B-7EC14D059DE8}"/>
              </a:ext>
            </a:extLst>
          </p:cNvPr>
          <p:cNvSpPr txBox="1"/>
          <p:nvPr/>
        </p:nvSpPr>
        <p:spPr>
          <a:xfrm>
            <a:off x="3962400" y="999744"/>
            <a:ext cx="38985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rgbClr val="FF0000"/>
                </a:solidFill>
              </a:rPr>
              <a:t>U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8A21D134-B168-42AC-B189-9BD0C9166292}"/>
              </a:ext>
            </a:extLst>
          </p:cNvPr>
          <p:cNvSpPr txBox="1"/>
          <p:nvPr/>
        </p:nvSpPr>
        <p:spPr>
          <a:xfrm>
            <a:off x="5846064" y="969264"/>
            <a:ext cx="36580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rgbClr val="FF0000"/>
                </a:solidFill>
              </a:rPr>
              <a:t>V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73B96C9C-1884-4106-B44B-5ED0727A70AA}"/>
              </a:ext>
            </a:extLst>
          </p:cNvPr>
          <p:cNvCxnSpPr>
            <a:cxnSpLocks/>
          </p:cNvCxnSpPr>
          <p:nvPr/>
        </p:nvCxnSpPr>
        <p:spPr>
          <a:xfrm>
            <a:off x="1048512" y="999744"/>
            <a:ext cx="7278624" cy="323088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>
            <a:extLst>
              <a:ext uri="{FF2B5EF4-FFF2-40B4-BE49-F238E27FC236}">
                <a16:creationId xmlns:a16="http://schemas.microsoft.com/office/drawing/2014/main" id="{1B9B3786-0E84-44E1-A512-5F0DB125632F}"/>
              </a:ext>
            </a:extLst>
          </p:cNvPr>
          <p:cNvSpPr txBox="1"/>
          <p:nvPr/>
        </p:nvSpPr>
        <p:spPr>
          <a:xfrm>
            <a:off x="11204448" y="1243584"/>
            <a:ext cx="510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(m)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63AE4194-2924-40A9-9BBC-E65F9B5CDEA5}"/>
              </a:ext>
            </a:extLst>
          </p:cNvPr>
          <p:cNvSpPr txBox="1"/>
          <p:nvPr/>
        </p:nvSpPr>
        <p:spPr>
          <a:xfrm>
            <a:off x="8260080" y="3822192"/>
            <a:ext cx="399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(f)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EE40F097-A8CD-406E-A616-8483A83D8F39}"/>
              </a:ext>
            </a:extLst>
          </p:cNvPr>
          <p:cNvSpPr txBox="1"/>
          <p:nvPr/>
        </p:nvSpPr>
        <p:spPr>
          <a:xfrm>
            <a:off x="524256" y="3401568"/>
            <a:ext cx="6364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/>
              <a:t>Que peut-on dire des figures représentées?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B7B87100-4AD5-4CCA-99A7-AEF4512F5FEE}"/>
              </a:ext>
            </a:extLst>
          </p:cNvPr>
          <p:cNvSpPr txBox="1"/>
          <p:nvPr/>
        </p:nvSpPr>
        <p:spPr>
          <a:xfrm>
            <a:off x="512064" y="3925824"/>
            <a:ext cx="2757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(m) et (f) sont deux droites.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A85009AF-CEB9-4C1B-A359-84780F2F5ACF}"/>
              </a:ext>
            </a:extLst>
          </p:cNvPr>
          <p:cNvSpPr txBox="1"/>
          <p:nvPr/>
        </p:nvSpPr>
        <p:spPr>
          <a:xfrm>
            <a:off x="512064" y="4450080"/>
            <a:ext cx="4977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points  T U V et C appartiennent à la droite (m).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AD5496A2-5929-4969-8E60-F594B3036B1B}"/>
              </a:ext>
            </a:extLst>
          </p:cNvPr>
          <p:cNvSpPr txBox="1"/>
          <p:nvPr/>
        </p:nvSpPr>
        <p:spPr>
          <a:xfrm>
            <a:off x="499872" y="4974336"/>
            <a:ext cx="4918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[UV] est un segment qui appartient à la droite (m).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598E3144-DA99-4D1D-9EEB-0843A5375590}"/>
              </a:ext>
            </a:extLst>
          </p:cNvPr>
          <p:cNvSpPr txBox="1"/>
          <p:nvPr/>
        </p:nvSpPr>
        <p:spPr>
          <a:xfrm>
            <a:off x="487680" y="5535168"/>
            <a:ext cx="10595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droites (m) et (f) se coupent en T, elles sont </a:t>
            </a:r>
            <a:r>
              <a:rPr lang="fr-FR" b="1" u="sng" dirty="0"/>
              <a:t>sécantes </a:t>
            </a:r>
            <a:r>
              <a:rPr lang="fr-FR" dirty="0"/>
              <a:t>en T. T est le </a:t>
            </a:r>
            <a:r>
              <a:rPr lang="fr-FR" b="1" u="sng" dirty="0"/>
              <a:t>point d’intersection </a:t>
            </a:r>
            <a:r>
              <a:rPr lang="fr-FR" dirty="0"/>
              <a:t>des droites (m) et (f).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AE180B97-A226-4FAF-BCD4-474962AB0558}"/>
              </a:ext>
            </a:extLst>
          </p:cNvPr>
          <p:cNvSpPr txBox="1"/>
          <p:nvPr/>
        </p:nvSpPr>
        <p:spPr>
          <a:xfrm>
            <a:off x="512064" y="6083808"/>
            <a:ext cx="4451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points T et L appartiennent à la droite (f).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23E19DB2-CAD5-4549-AAB9-147277DB4985}"/>
              </a:ext>
            </a:extLst>
          </p:cNvPr>
          <p:cNvSpPr txBox="1"/>
          <p:nvPr/>
        </p:nvSpPr>
        <p:spPr>
          <a:xfrm>
            <a:off x="10911840" y="121920"/>
            <a:ext cx="123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Comic Sans MS" panose="030F0702030302020204" pitchFamily="66" charset="0"/>
              </a:rPr>
              <a:t>Séance 2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11B8C72-2309-45DF-9E50-2874C79AFBFA}"/>
              </a:ext>
            </a:extLst>
          </p:cNvPr>
          <p:cNvSpPr txBox="1"/>
          <p:nvPr/>
        </p:nvSpPr>
        <p:spPr>
          <a:xfrm>
            <a:off x="3974592" y="158496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E09A7227-E62B-44CF-82B2-A99815F1F80C}"/>
              </a:ext>
            </a:extLst>
          </p:cNvPr>
          <p:cNvSpPr txBox="1"/>
          <p:nvPr/>
        </p:nvSpPr>
        <p:spPr>
          <a:xfrm>
            <a:off x="5931408" y="1591056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259946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6BFCA6B8-8CC8-4A1D-95C9-97E89FA3007C}"/>
              </a:ext>
            </a:extLst>
          </p:cNvPr>
          <p:cNvCxnSpPr>
            <a:cxnSpLocks/>
          </p:cNvCxnSpPr>
          <p:nvPr/>
        </p:nvCxnSpPr>
        <p:spPr>
          <a:xfrm flipH="1">
            <a:off x="755904" y="463296"/>
            <a:ext cx="5059680" cy="5876544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C20C4F7B-CD5E-4344-93CC-21B48B42617E}"/>
              </a:ext>
            </a:extLst>
          </p:cNvPr>
          <p:cNvSpPr txBox="1"/>
          <p:nvPr/>
        </p:nvSpPr>
        <p:spPr>
          <a:xfrm>
            <a:off x="4736592" y="1225296"/>
            <a:ext cx="41389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3000" b="1" baseline="50000" dirty="0">
                <a:solidFill>
                  <a:srgbClr val="FF0000"/>
                </a:solidFill>
              </a:rPr>
              <a:t>L</a:t>
            </a:r>
            <a:endParaRPr lang="fr-FR" sz="3000" b="1" dirty="0">
              <a:solidFill>
                <a:srgbClr val="FF0000"/>
              </a:solidFill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21074856-4E73-4DF1-B3A6-11B8C0DCC474}"/>
              </a:ext>
            </a:extLst>
          </p:cNvPr>
          <p:cNvSpPr txBox="1"/>
          <p:nvPr/>
        </p:nvSpPr>
        <p:spPr>
          <a:xfrm>
            <a:off x="3279648" y="2913888"/>
            <a:ext cx="44916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3000" b="1" baseline="50000" dirty="0">
                <a:solidFill>
                  <a:srgbClr val="FF0000"/>
                </a:solidFill>
              </a:rPr>
              <a:t>R</a:t>
            </a:r>
            <a:endParaRPr lang="fr-FR" sz="3000" b="1" dirty="0">
              <a:solidFill>
                <a:srgbClr val="FF0000"/>
              </a:solidFill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3326260E-3C92-48B3-AB68-767F1352159E}"/>
              </a:ext>
            </a:extLst>
          </p:cNvPr>
          <p:cNvSpPr txBox="1"/>
          <p:nvPr/>
        </p:nvSpPr>
        <p:spPr>
          <a:xfrm>
            <a:off x="1505712" y="4980432"/>
            <a:ext cx="44916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3000" b="1" baseline="50000" dirty="0">
                <a:solidFill>
                  <a:srgbClr val="FF0000"/>
                </a:solidFill>
              </a:rPr>
              <a:t>B</a:t>
            </a:r>
            <a:endParaRPr lang="fr-FR" sz="3000" b="1" dirty="0">
              <a:solidFill>
                <a:srgbClr val="FF0000"/>
              </a:solidFill>
            </a:endParaRPr>
          </a:p>
        </p:txBody>
      </p:sp>
      <p:grpSp>
        <p:nvGrpSpPr>
          <p:cNvPr id="30" name="Groupe 29">
            <a:extLst>
              <a:ext uri="{FF2B5EF4-FFF2-40B4-BE49-F238E27FC236}">
                <a16:creationId xmlns:a16="http://schemas.microsoft.com/office/drawing/2014/main" id="{ACBC16DC-1575-4A19-AFB1-2F9B26F6658E}"/>
              </a:ext>
            </a:extLst>
          </p:cNvPr>
          <p:cNvGrpSpPr/>
          <p:nvPr/>
        </p:nvGrpSpPr>
        <p:grpSpPr>
          <a:xfrm>
            <a:off x="6437376" y="707136"/>
            <a:ext cx="4666398" cy="792480"/>
            <a:chOff x="6632448" y="694944"/>
            <a:chExt cx="4666398" cy="792480"/>
          </a:xfrm>
        </p:grpSpPr>
        <p:cxnSp>
          <p:nvCxnSpPr>
            <p:cNvPr id="9" name="Connecteur droit 8">
              <a:extLst>
                <a:ext uri="{FF2B5EF4-FFF2-40B4-BE49-F238E27FC236}">
                  <a16:creationId xmlns:a16="http://schemas.microsoft.com/office/drawing/2014/main" id="{07D2661E-9238-405B-80C5-E3D1E95FDC0B}"/>
                </a:ext>
              </a:extLst>
            </p:cNvPr>
            <p:cNvCxnSpPr/>
            <p:nvPr/>
          </p:nvCxnSpPr>
          <p:spPr>
            <a:xfrm flipV="1">
              <a:off x="9558528" y="1231392"/>
              <a:ext cx="0" cy="24384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4B76C854-C579-4418-A056-031372654544}"/>
                </a:ext>
              </a:extLst>
            </p:cNvPr>
            <p:cNvGrpSpPr/>
            <p:nvPr/>
          </p:nvGrpSpPr>
          <p:grpSpPr>
            <a:xfrm>
              <a:off x="6632448" y="694944"/>
              <a:ext cx="4666398" cy="792480"/>
              <a:chOff x="5486400" y="1487424"/>
              <a:chExt cx="4666398" cy="792480"/>
            </a:xfrm>
          </p:grpSpPr>
          <p:grpSp>
            <p:nvGrpSpPr>
              <p:cNvPr id="4" name="Groupe 3">
                <a:extLst>
                  <a:ext uri="{FF2B5EF4-FFF2-40B4-BE49-F238E27FC236}">
                    <a16:creationId xmlns:a16="http://schemas.microsoft.com/office/drawing/2014/main" id="{D6DF9649-1E6B-4CEC-9B28-4681D9BE0E7B}"/>
                  </a:ext>
                </a:extLst>
              </p:cNvPr>
              <p:cNvGrpSpPr/>
              <p:nvPr/>
            </p:nvGrpSpPr>
            <p:grpSpPr>
              <a:xfrm>
                <a:off x="5657088" y="1962912"/>
                <a:ext cx="4401312" cy="316992"/>
                <a:chOff x="7620000" y="1450848"/>
                <a:chExt cx="1914144" cy="316992"/>
              </a:xfrm>
            </p:grpSpPr>
            <p:cxnSp>
              <p:nvCxnSpPr>
                <p:cNvPr id="5" name="Connecteur droit 4">
                  <a:extLst>
                    <a:ext uri="{FF2B5EF4-FFF2-40B4-BE49-F238E27FC236}">
                      <a16:creationId xmlns:a16="http://schemas.microsoft.com/office/drawing/2014/main" id="{DA3F17B2-DD56-4608-B26F-5B5E2EA3F6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621587" y="1475232"/>
                  <a:ext cx="0" cy="292608"/>
                </a:xfrm>
                <a:prstGeom prst="line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Connecteur droit 5">
                  <a:extLst>
                    <a:ext uri="{FF2B5EF4-FFF2-40B4-BE49-F238E27FC236}">
                      <a16:creationId xmlns:a16="http://schemas.microsoft.com/office/drawing/2014/main" id="{892D3203-0778-4734-B251-571A52A01FD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531763" y="1450848"/>
                  <a:ext cx="0" cy="310896"/>
                </a:xfrm>
                <a:prstGeom prst="line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Connecteur droit 6">
                  <a:extLst>
                    <a:ext uri="{FF2B5EF4-FFF2-40B4-BE49-F238E27FC236}">
                      <a16:creationId xmlns:a16="http://schemas.microsoft.com/office/drawing/2014/main" id="{1C2BA70D-F234-45F6-9416-E0D8E45493DC}"/>
                    </a:ext>
                  </a:extLst>
                </p:cNvPr>
                <p:cNvCxnSpPr/>
                <p:nvPr/>
              </p:nvCxnSpPr>
              <p:spPr>
                <a:xfrm>
                  <a:off x="7620000" y="1767840"/>
                  <a:ext cx="1914144" cy="0"/>
                </a:xfrm>
                <a:prstGeom prst="line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" name="ZoneTexte 16">
                <a:extLst>
                  <a:ext uri="{FF2B5EF4-FFF2-40B4-BE49-F238E27FC236}">
                    <a16:creationId xmlns:a16="http://schemas.microsoft.com/office/drawing/2014/main" id="{A389CC3C-3ABF-473E-9DC3-70F05E540474}"/>
                  </a:ext>
                </a:extLst>
              </p:cNvPr>
              <p:cNvSpPr txBox="1"/>
              <p:nvPr/>
            </p:nvSpPr>
            <p:spPr>
              <a:xfrm>
                <a:off x="5486400" y="1487424"/>
                <a:ext cx="287258" cy="4770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2500" dirty="0">
                    <a:solidFill>
                      <a:srgbClr val="FF0000"/>
                    </a:solidFill>
                  </a:rPr>
                  <a:t>J</a:t>
                </a:r>
              </a:p>
            </p:txBody>
          </p:sp>
          <p:sp>
            <p:nvSpPr>
              <p:cNvPr id="18" name="ZoneTexte 17">
                <a:extLst>
                  <a:ext uri="{FF2B5EF4-FFF2-40B4-BE49-F238E27FC236}">
                    <a16:creationId xmlns:a16="http://schemas.microsoft.com/office/drawing/2014/main" id="{6B528C5A-2F85-4877-80BD-E6E224136575}"/>
                  </a:ext>
                </a:extLst>
              </p:cNvPr>
              <p:cNvSpPr txBox="1"/>
              <p:nvPr/>
            </p:nvSpPr>
            <p:spPr>
              <a:xfrm>
                <a:off x="9820656" y="1505712"/>
                <a:ext cx="332142" cy="4770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2500" dirty="0">
                    <a:solidFill>
                      <a:srgbClr val="FF0000"/>
                    </a:solidFill>
                  </a:rPr>
                  <a:t>S</a:t>
                </a:r>
              </a:p>
            </p:txBody>
          </p:sp>
          <p:sp>
            <p:nvSpPr>
              <p:cNvPr id="19" name="ZoneTexte 18">
                <a:extLst>
                  <a:ext uri="{FF2B5EF4-FFF2-40B4-BE49-F238E27FC236}">
                    <a16:creationId xmlns:a16="http://schemas.microsoft.com/office/drawing/2014/main" id="{76425363-372A-47C2-AE86-D382EF9C65A2}"/>
                  </a:ext>
                </a:extLst>
              </p:cNvPr>
              <p:cNvSpPr txBox="1"/>
              <p:nvPr/>
            </p:nvSpPr>
            <p:spPr>
              <a:xfrm>
                <a:off x="8229600" y="1511808"/>
                <a:ext cx="389850" cy="4770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2500" dirty="0">
                    <a:solidFill>
                      <a:srgbClr val="FF0000"/>
                    </a:solidFill>
                  </a:rPr>
                  <a:t>U</a:t>
                </a:r>
              </a:p>
            </p:txBody>
          </p:sp>
        </p:grpSp>
      </p:grp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5FF1FBA4-A33A-451F-ACCE-A977C14D7678}"/>
              </a:ext>
            </a:extLst>
          </p:cNvPr>
          <p:cNvCxnSpPr/>
          <p:nvPr/>
        </p:nvCxnSpPr>
        <p:spPr>
          <a:xfrm>
            <a:off x="926592" y="1219200"/>
            <a:ext cx="5925312" cy="4791456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ZoneTexte 21">
            <a:extLst>
              <a:ext uri="{FF2B5EF4-FFF2-40B4-BE49-F238E27FC236}">
                <a16:creationId xmlns:a16="http://schemas.microsoft.com/office/drawing/2014/main" id="{CDB9C474-224B-4A76-9003-44706199F7CE}"/>
              </a:ext>
            </a:extLst>
          </p:cNvPr>
          <p:cNvSpPr txBox="1"/>
          <p:nvPr/>
        </p:nvSpPr>
        <p:spPr>
          <a:xfrm>
            <a:off x="1450848" y="1426464"/>
            <a:ext cx="5364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X</a:t>
            </a:r>
            <a:r>
              <a:rPr lang="fr-FR" sz="3000" b="1" baseline="50000" dirty="0">
                <a:solidFill>
                  <a:srgbClr val="FF0000"/>
                </a:solidFill>
              </a:rPr>
              <a:t>O</a:t>
            </a:r>
            <a:endParaRPr lang="fr-FR" sz="3000" b="1" dirty="0">
              <a:solidFill>
                <a:srgbClr val="FF0000"/>
              </a:solidFill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973B25EA-EB46-4BAA-BFB7-24012EE53395}"/>
              </a:ext>
            </a:extLst>
          </p:cNvPr>
          <p:cNvSpPr txBox="1"/>
          <p:nvPr/>
        </p:nvSpPr>
        <p:spPr>
          <a:xfrm>
            <a:off x="4730496" y="4096512"/>
            <a:ext cx="46839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3000" b="1" baseline="50000" dirty="0">
                <a:solidFill>
                  <a:srgbClr val="FF0000"/>
                </a:solidFill>
              </a:rPr>
              <a:t>G</a:t>
            </a:r>
            <a:endParaRPr lang="fr-FR" sz="3000" b="1" dirty="0">
              <a:solidFill>
                <a:srgbClr val="FF0000"/>
              </a:solidFill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C42CE4D6-402D-474C-93F9-0840E80F13E0}"/>
              </a:ext>
            </a:extLst>
          </p:cNvPr>
          <p:cNvSpPr txBox="1"/>
          <p:nvPr/>
        </p:nvSpPr>
        <p:spPr>
          <a:xfrm>
            <a:off x="5827776" y="1975104"/>
            <a:ext cx="6364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/>
              <a:t>Que peut-on dire des figures représentées?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31F64177-0B84-451A-A23A-91CCC45D1E5E}"/>
              </a:ext>
            </a:extLst>
          </p:cNvPr>
          <p:cNvSpPr txBox="1"/>
          <p:nvPr/>
        </p:nvSpPr>
        <p:spPr>
          <a:xfrm>
            <a:off x="5864352" y="2462784"/>
            <a:ext cx="6327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7030A0"/>
                </a:solidFill>
              </a:rPr>
              <a:t>(a) et (i) sont deux droites.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D258EB47-477F-4B53-BC54-E26602826B41}"/>
              </a:ext>
            </a:extLst>
          </p:cNvPr>
          <p:cNvSpPr txBox="1"/>
          <p:nvPr/>
        </p:nvSpPr>
        <p:spPr>
          <a:xfrm>
            <a:off x="536448" y="816864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(a)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13BA1320-ED6F-4C1F-85BD-844183FFD231}"/>
              </a:ext>
            </a:extLst>
          </p:cNvPr>
          <p:cNvSpPr txBox="1"/>
          <p:nvPr/>
        </p:nvSpPr>
        <p:spPr>
          <a:xfrm>
            <a:off x="5803392" y="158496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(i)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4738046F-F968-4FBA-9B56-3F95433D99D7}"/>
              </a:ext>
            </a:extLst>
          </p:cNvPr>
          <p:cNvSpPr txBox="1"/>
          <p:nvPr/>
        </p:nvSpPr>
        <p:spPr>
          <a:xfrm>
            <a:off x="5839968" y="2987040"/>
            <a:ext cx="5949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7030A0"/>
                </a:solidFill>
              </a:rPr>
              <a:t>O R G sont des points alignés qui appartiennent à la droite (a).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7437E17F-7CC0-43DD-B6AE-ED44D56B8787}"/>
              </a:ext>
            </a:extLst>
          </p:cNvPr>
          <p:cNvSpPr txBox="1"/>
          <p:nvPr/>
        </p:nvSpPr>
        <p:spPr>
          <a:xfrm>
            <a:off x="5876544" y="3560064"/>
            <a:ext cx="5816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7030A0"/>
                </a:solidFill>
              </a:rPr>
              <a:t>L R B sont des points alignés qui appartiennent à la droite (i).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234CF606-8D81-4BF7-943E-738A94122685}"/>
              </a:ext>
            </a:extLst>
          </p:cNvPr>
          <p:cNvSpPr txBox="1"/>
          <p:nvPr/>
        </p:nvSpPr>
        <p:spPr>
          <a:xfrm>
            <a:off x="5876544" y="4194048"/>
            <a:ext cx="59399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7030A0"/>
                </a:solidFill>
              </a:rPr>
              <a:t>Les droites (a) et (i) se coupent en R, elles sont </a:t>
            </a:r>
            <a:r>
              <a:rPr lang="fr-FR" b="1" u="sng" dirty="0">
                <a:solidFill>
                  <a:srgbClr val="7030A0"/>
                </a:solidFill>
              </a:rPr>
              <a:t>sécantes</a:t>
            </a:r>
            <a:r>
              <a:rPr lang="fr-FR" dirty="0">
                <a:solidFill>
                  <a:srgbClr val="7030A0"/>
                </a:solidFill>
              </a:rPr>
              <a:t> en R.</a:t>
            </a:r>
          </a:p>
          <a:p>
            <a:r>
              <a:rPr lang="fr-FR" dirty="0">
                <a:solidFill>
                  <a:srgbClr val="7030A0"/>
                </a:solidFill>
              </a:rPr>
              <a:t>R est le </a:t>
            </a:r>
            <a:r>
              <a:rPr lang="fr-FR" b="1" u="sng" dirty="0">
                <a:solidFill>
                  <a:srgbClr val="7030A0"/>
                </a:solidFill>
              </a:rPr>
              <a:t>point d’intersection </a:t>
            </a:r>
            <a:r>
              <a:rPr lang="fr-FR" dirty="0">
                <a:solidFill>
                  <a:srgbClr val="7030A0"/>
                </a:solidFill>
              </a:rPr>
              <a:t>des droites (i) et (a).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91E8F40B-8CE4-496D-B340-C5F2C5DFF8D5}"/>
              </a:ext>
            </a:extLst>
          </p:cNvPr>
          <p:cNvSpPr txBox="1"/>
          <p:nvPr/>
        </p:nvSpPr>
        <p:spPr>
          <a:xfrm>
            <a:off x="6925056" y="5084064"/>
            <a:ext cx="2055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[JS] est un segment.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ADAD3A6C-5DD3-4961-A072-5F82DC14EDFF}"/>
              </a:ext>
            </a:extLst>
          </p:cNvPr>
          <p:cNvSpPr txBox="1"/>
          <p:nvPr/>
        </p:nvSpPr>
        <p:spPr>
          <a:xfrm>
            <a:off x="6851904" y="5571744"/>
            <a:ext cx="3173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U est un point du segment [DE].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6855FE61-50D0-413B-B68B-B9280F00CDEF}"/>
              </a:ext>
            </a:extLst>
          </p:cNvPr>
          <p:cNvSpPr txBox="1"/>
          <p:nvPr/>
        </p:nvSpPr>
        <p:spPr>
          <a:xfrm>
            <a:off x="10911840" y="121920"/>
            <a:ext cx="123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Comic Sans MS" panose="030F0702030302020204" pitchFamily="66" charset="0"/>
              </a:rPr>
              <a:t>Séance 2 </a:t>
            </a:r>
          </a:p>
        </p:txBody>
      </p:sp>
    </p:spTree>
    <p:extLst>
      <p:ext uri="{BB962C8B-B14F-4D97-AF65-F5344CB8AC3E}">
        <p14:creationId xmlns:p14="http://schemas.microsoft.com/office/powerpoint/2010/main" val="233283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1" grpId="0"/>
      <p:bldP spid="32" grpId="0"/>
      <p:bldP spid="33" grpId="0"/>
      <p:bldP spid="34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>
            <a:extLst>
              <a:ext uri="{FF2B5EF4-FFF2-40B4-BE49-F238E27FC236}">
                <a16:creationId xmlns:a16="http://schemas.microsoft.com/office/drawing/2014/main" id="{0AB171A0-F4E7-4B3D-9EC6-78421792D66B}"/>
              </a:ext>
            </a:extLst>
          </p:cNvPr>
          <p:cNvSpPr/>
          <p:nvPr/>
        </p:nvSpPr>
        <p:spPr>
          <a:xfrm>
            <a:off x="2889504" y="182880"/>
            <a:ext cx="1840992" cy="70713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GEOM. 1A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7D473E6-7C66-473C-8114-0F150D26940A}"/>
              </a:ext>
            </a:extLst>
          </p:cNvPr>
          <p:cNvSpPr txBox="1"/>
          <p:nvPr/>
        </p:nvSpPr>
        <p:spPr>
          <a:xfrm>
            <a:off x="4803648" y="354198"/>
            <a:ext cx="5608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 VOCABULAIRE DE LA GEOMETRIE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8B19F6A-DDBC-4C52-8009-1BB39E375BE7}"/>
              </a:ext>
            </a:extLst>
          </p:cNvPr>
          <p:cNvSpPr txBox="1"/>
          <p:nvPr/>
        </p:nvSpPr>
        <p:spPr>
          <a:xfrm>
            <a:off x="768096" y="938784"/>
            <a:ext cx="8225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Voici le vocabulaire géométrique dont tu vas avoir besoin dans nos prochaines leçons:</a:t>
            </a:r>
          </a:p>
        </p:txBody>
      </p:sp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7D9F7314-989C-45E8-9C8F-44816DC72C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162394"/>
              </p:ext>
            </p:extLst>
          </p:nvPr>
        </p:nvGraphicFramePr>
        <p:xfrm>
          <a:off x="800608" y="1426802"/>
          <a:ext cx="1033200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79040">
                  <a:extLst>
                    <a:ext uri="{9D8B030D-6E8A-4147-A177-3AD203B41FA5}">
                      <a16:colId xmlns:a16="http://schemas.microsoft.com/office/drawing/2014/main" val="3473028942"/>
                    </a:ext>
                  </a:extLst>
                </a:gridCol>
                <a:gridCol w="3377184">
                  <a:extLst>
                    <a:ext uri="{9D8B030D-6E8A-4147-A177-3AD203B41FA5}">
                      <a16:colId xmlns:a16="http://schemas.microsoft.com/office/drawing/2014/main" val="193635977"/>
                    </a:ext>
                  </a:extLst>
                </a:gridCol>
                <a:gridCol w="4475776">
                  <a:extLst>
                    <a:ext uri="{9D8B030D-6E8A-4147-A177-3AD203B41FA5}">
                      <a16:colId xmlns:a16="http://schemas.microsoft.com/office/drawing/2014/main" val="9371963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Une droite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On note le nom entre parenthèses: droite (d).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0972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Des droites sécantes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Les droites (d) et (f) se coupent en un point F.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59724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Un point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On note les points par une majuscule et une croix.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561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Un point d’intersection</a:t>
                      </a:r>
                    </a:p>
                    <a:p>
                      <a:endParaRPr lang="fr-FR" dirty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 est le point d’intersection des droites (d) et (f).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4546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Des points alignés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A, B et C sont des points alignés. Ils appartiennent à la droite (d).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7313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Un segment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On note le nom du segment entre crochets : [EF]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9550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Le milieu d’un segment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J est le milieu du segment [EF].</a:t>
                      </a:r>
                    </a:p>
                    <a:p>
                      <a:r>
                        <a:rPr lang="fr-FR" dirty="0"/>
                        <a:t>JE = EF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908308"/>
                  </a:ext>
                </a:extLst>
              </a:tr>
            </a:tbl>
          </a:graphicData>
        </a:graphic>
      </p:graphicFrame>
      <p:grpSp>
        <p:nvGrpSpPr>
          <p:cNvPr id="21" name="Groupe 20">
            <a:extLst>
              <a:ext uri="{FF2B5EF4-FFF2-40B4-BE49-F238E27FC236}">
                <a16:creationId xmlns:a16="http://schemas.microsoft.com/office/drawing/2014/main" id="{B13C7229-AF21-4E67-A0F9-6D814436BE8B}"/>
              </a:ext>
            </a:extLst>
          </p:cNvPr>
          <p:cNvGrpSpPr/>
          <p:nvPr/>
        </p:nvGrpSpPr>
        <p:grpSpPr>
          <a:xfrm>
            <a:off x="3352800" y="1438656"/>
            <a:ext cx="3121152" cy="426720"/>
            <a:chOff x="3352800" y="1438656"/>
            <a:chExt cx="3121152" cy="426720"/>
          </a:xfrm>
        </p:grpSpPr>
        <p:cxnSp>
          <p:nvCxnSpPr>
            <p:cNvPr id="10" name="Connecteur droit 9">
              <a:extLst>
                <a:ext uri="{FF2B5EF4-FFF2-40B4-BE49-F238E27FC236}">
                  <a16:creationId xmlns:a16="http://schemas.microsoft.com/office/drawing/2014/main" id="{8557F7BC-AF74-469B-8B42-53CB425AAF17}"/>
                </a:ext>
              </a:extLst>
            </p:cNvPr>
            <p:cNvCxnSpPr/>
            <p:nvPr/>
          </p:nvCxnSpPr>
          <p:spPr>
            <a:xfrm>
              <a:off x="3560064" y="1865376"/>
              <a:ext cx="291388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3F1FCA5A-72A4-4E99-96CC-88E0E7A82B71}"/>
                </a:ext>
              </a:extLst>
            </p:cNvPr>
            <p:cNvSpPr txBox="1"/>
            <p:nvPr/>
          </p:nvSpPr>
          <p:spPr>
            <a:xfrm>
              <a:off x="3352800" y="1438656"/>
              <a:ext cx="4475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(d)</a:t>
              </a:r>
            </a:p>
          </p:txBody>
        </p:sp>
      </p:grp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C8862259-7857-4A11-ACA5-5B50DE0AED6F}"/>
              </a:ext>
            </a:extLst>
          </p:cNvPr>
          <p:cNvGrpSpPr/>
          <p:nvPr/>
        </p:nvGrpSpPr>
        <p:grpSpPr>
          <a:xfrm>
            <a:off x="3444240" y="2078736"/>
            <a:ext cx="3176016" cy="1482894"/>
            <a:chOff x="3444240" y="2078736"/>
            <a:chExt cx="3176016" cy="1482894"/>
          </a:xfrm>
        </p:grpSpPr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4902EDD5-1DBC-48E7-B081-13D917B86DB8}"/>
                </a:ext>
              </a:extLst>
            </p:cNvPr>
            <p:cNvSpPr txBox="1"/>
            <p:nvPr/>
          </p:nvSpPr>
          <p:spPr>
            <a:xfrm>
              <a:off x="3694176" y="3084576"/>
              <a:ext cx="413896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err="1"/>
                <a:t>x</a:t>
              </a:r>
              <a:r>
                <a:rPr lang="fr-FR" sz="2500" b="1" baseline="50000" dirty="0" err="1">
                  <a:solidFill>
                    <a:srgbClr val="FF0000"/>
                  </a:solidFill>
                </a:rPr>
                <a:t>A</a:t>
              </a:r>
              <a:endParaRPr lang="fr-FR" sz="2500" b="1" dirty="0">
                <a:solidFill>
                  <a:srgbClr val="FF0000"/>
                </a:solidFill>
              </a:endParaRPr>
            </a:p>
          </p:txBody>
        </p:sp>
        <p:grpSp>
          <p:nvGrpSpPr>
            <p:cNvPr id="20" name="Groupe 19">
              <a:extLst>
                <a:ext uri="{FF2B5EF4-FFF2-40B4-BE49-F238E27FC236}">
                  <a16:creationId xmlns:a16="http://schemas.microsoft.com/office/drawing/2014/main" id="{9E524489-A0B9-4B09-90AC-CA37B00AFB77}"/>
                </a:ext>
              </a:extLst>
            </p:cNvPr>
            <p:cNvGrpSpPr/>
            <p:nvPr/>
          </p:nvGrpSpPr>
          <p:grpSpPr>
            <a:xfrm>
              <a:off x="3444240" y="2078736"/>
              <a:ext cx="3176016" cy="1476798"/>
              <a:chOff x="3249168" y="2554224"/>
              <a:chExt cx="3176016" cy="1476798"/>
            </a:xfrm>
          </p:grpSpPr>
          <p:cxnSp>
            <p:nvCxnSpPr>
              <p:cNvPr id="12" name="Connecteur droit 11">
                <a:extLst>
                  <a:ext uri="{FF2B5EF4-FFF2-40B4-BE49-F238E27FC236}">
                    <a16:creationId xmlns:a16="http://schemas.microsoft.com/office/drawing/2014/main" id="{98850499-BDF2-4214-91EB-DD343E8C53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17392" y="2852928"/>
                <a:ext cx="2907792" cy="21336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Connecteur droit 13">
                <a:extLst>
                  <a:ext uri="{FF2B5EF4-FFF2-40B4-BE49-F238E27FC236}">
                    <a16:creationId xmlns:a16="http://schemas.microsoft.com/office/drawing/2014/main" id="{032CB4B5-969E-4DCA-94E6-0C50AF3F65FA}"/>
                  </a:ext>
                </a:extLst>
              </p:cNvPr>
              <p:cNvCxnSpPr/>
              <p:nvPr/>
            </p:nvCxnSpPr>
            <p:spPr>
              <a:xfrm>
                <a:off x="3621024" y="2731008"/>
                <a:ext cx="2535936" cy="59740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5" name="ZoneTexte 14">
                <a:extLst>
                  <a:ext uri="{FF2B5EF4-FFF2-40B4-BE49-F238E27FC236}">
                    <a16:creationId xmlns:a16="http://schemas.microsoft.com/office/drawing/2014/main" id="{30D8BE5A-A6CA-42C6-BB8E-05199C5BD8FC}"/>
                  </a:ext>
                </a:extLst>
              </p:cNvPr>
              <p:cNvSpPr txBox="1"/>
              <p:nvPr/>
            </p:nvSpPr>
            <p:spPr>
              <a:xfrm>
                <a:off x="3419856" y="3054096"/>
                <a:ext cx="401072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500" dirty="0"/>
                  <a:t>(d)</a:t>
                </a:r>
              </a:p>
            </p:txBody>
          </p:sp>
          <p:sp>
            <p:nvSpPr>
              <p:cNvPr id="16" name="ZoneTexte 15">
                <a:extLst>
                  <a:ext uri="{FF2B5EF4-FFF2-40B4-BE49-F238E27FC236}">
                    <a16:creationId xmlns:a16="http://schemas.microsoft.com/office/drawing/2014/main" id="{201E09AE-13DF-4A0B-B4B7-42E85009B3D7}"/>
                  </a:ext>
                </a:extLst>
              </p:cNvPr>
              <p:cNvSpPr txBox="1"/>
              <p:nvPr/>
            </p:nvSpPr>
            <p:spPr>
              <a:xfrm>
                <a:off x="3249168" y="2554224"/>
                <a:ext cx="362215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500" dirty="0"/>
                  <a:t>(f)</a:t>
                </a:r>
              </a:p>
            </p:txBody>
          </p:sp>
          <p:sp>
            <p:nvSpPr>
              <p:cNvPr id="19" name="ZoneTexte 18">
                <a:extLst>
                  <a:ext uri="{FF2B5EF4-FFF2-40B4-BE49-F238E27FC236}">
                    <a16:creationId xmlns:a16="http://schemas.microsoft.com/office/drawing/2014/main" id="{6F7C53C0-5E32-48B0-BA5D-87F43D731A4E}"/>
                  </a:ext>
                </a:extLst>
              </p:cNvPr>
              <p:cNvSpPr txBox="1"/>
              <p:nvPr/>
            </p:nvSpPr>
            <p:spPr>
              <a:xfrm>
                <a:off x="5138928" y="3553968"/>
                <a:ext cx="404278" cy="4770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dirty="0" err="1"/>
                  <a:t>x</a:t>
                </a:r>
                <a:r>
                  <a:rPr lang="fr-FR" sz="2500" b="1" baseline="50000" dirty="0" err="1">
                    <a:solidFill>
                      <a:srgbClr val="FF0000"/>
                    </a:solidFill>
                  </a:rPr>
                  <a:t>B</a:t>
                </a:r>
                <a:endParaRPr lang="fr-FR" sz="2500" b="1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B4B61E17-ECA0-4E34-8C79-285B9DDC715B}"/>
              </a:ext>
            </a:extLst>
          </p:cNvPr>
          <p:cNvGrpSpPr/>
          <p:nvPr/>
        </p:nvGrpSpPr>
        <p:grpSpPr>
          <a:xfrm>
            <a:off x="3304032" y="3633216"/>
            <a:ext cx="3176016" cy="823037"/>
            <a:chOff x="3249168" y="2554224"/>
            <a:chExt cx="3176016" cy="823037"/>
          </a:xfrm>
        </p:grpSpPr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3C456597-60D3-4609-B862-0D48B51611D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17392" y="2852928"/>
              <a:ext cx="2907792" cy="21336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Connecteur droit 26">
              <a:extLst>
                <a:ext uri="{FF2B5EF4-FFF2-40B4-BE49-F238E27FC236}">
                  <a16:creationId xmlns:a16="http://schemas.microsoft.com/office/drawing/2014/main" id="{F0AD55F0-391A-4378-9CF2-3F39B8785403}"/>
                </a:ext>
              </a:extLst>
            </p:cNvPr>
            <p:cNvCxnSpPr/>
            <p:nvPr/>
          </p:nvCxnSpPr>
          <p:spPr>
            <a:xfrm>
              <a:off x="3621024" y="2731008"/>
              <a:ext cx="2535936" cy="59740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0779A999-0713-46F3-9C47-7C302BAEA36D}"/>
                </a:ext>
              </a:extLst>
            </p:cNvPr>
            <p:cNvSpPr txBox="1"/>
            <p:nvPr/>
          </p:nvSpPr>
          <p:spPr>
            <a:xfrm>
              <a:off x="3419856" y="3054096"/>
              <a:ext cx="401072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500" dirty="0"/>
                <a:t>(d)</a:t>
              </a:r>
            </a:p>
          </p:txBody>
        </p:sp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99E5DB95-5661-4FDD-B331-F70E608CDDFD}"/>
                </a:ext>
              </a:extLst>
            </p:cNvPr>
            <p:cNvSpPr txBox="1"/>
            <p:nvPr/>
          </p:nvSpPr>
          <p:spPr>
            <a:xfrm>
              <a:off x="3249168" y="2554224"/>
              <a:ext cx="362215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500" dirty="0"/>
                <a:t>(f)</a:t>
              </a:r>
            </a:p>
          </p:txBody>
        </p:sp>
      </p:grpSp>
      <p:sp>
        <p:nvSpPr>
          <p:cNvPr id="31" name="ZoneTexte 30">
            <a:extLst>
              <a:ext uri="{FF2B5EF4-FFF2-40B4-BE49-F238E27FC236}">
                <a16:creationId xmlns:a16="http://schemas.microsoft.com/office/drawing/2014/main" id="{960829E3-D354-4BB6-AECF-E12B754CB9E2}"/>
              </a:ext>
            </a:extLst>
          </p:cNvPr>
          <p:cNvSpPr txBox="1"/>
          <p:nvPr/>
        </p:nvSpPr>
        <p:spPr>
          <a:xfrm>
            <a:off x="4651248" y="3675888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G</a:t>
            </a:r>
          </a:p>
        </p:txBody>
      </p:sp>
      <p:grpSp>
        <p:nvGrpSpPr>
          <p:cNvPr id="32" name="Groupe 31">
            <a:extLst>
              <a:ext uri="{FF2B5EF4-FFF2-40B4-BE49-F238E27FC236}">
                <a16:creationId xmlns:a16="http://schemas.microsoft.com/office/drawing/2014/main" id="{D19999D5-D811-486E-A6AF-3559618E0AE4}"/>
              </a:ext>
            </a:extLst>
          </p:cNvPr>
          <p:cNvGrpSpPr/>
          <p:nvPr/>
        </p:nvGrpSpPr>
        <p:grpSpPr>
          <a:xfrm>
            <a:off x="3285744" y="4541520"/>
            <a:ext cx="3121152" cy="426720"/>
            <a:chOff x="3352800" y="1438656"/>
            <a:chExt cx="3121152" cy="426720"/>
          </a:xfrm>
        </p:grpSpPr>
        <p:cxnSp>
          <p:nvCxnSpPr>
            <p:cNvPr id="33" name="Connecteur droit 32">
              <a:extLst>
                <a:ext uri="{FF2B5EF4-FFF2-40B4-BE49-F238E27FC236}">
                  <a16:creationId xmlns:a16="http://schemas.microsoft.com/office/drawing/2014/main" id="{136AA16B-6CD8-4C3F-AC0F-C769F10C0FA5}"/>
                </a:ext>
              </a:extLst>
            </p:cNvPr>
            <p:cNvCxnSpPr/>
            <p:nvPr/>
          </p:nvCxnSpPr>
          <p:spPr>
            <a:xfrm>
              <a:off x="3560064" y="1865376"/>
              <a:ext cx="291388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ZoneTexte 33">
              <a:extLst>
                <a:ext uri="{FF2B5EF4-FFF2-40B4-BE49-F238E27FC236}">
                  <a16:creationId xmlns:a16="http://schemas.microsoft.com/office/drawing/2014/main" id="{B011B47E-5C98-4991-BA4C-663751EF843D}"/>
                </a:ext>
              </a:extLst>
            </p:cNvPr>
            <p:cNvSpPr txBox="1"/>
            <p:nvPr/>
          </p:nvSpPr>
          <p:spPr>
            <a:xfrm>
              <a:off x="3352800" y="1438656"/>
              <a:ext cx="4475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(d)</a:t>
              </a:r>
            </a:p>
          </p:txBody>
        </p:sp>
      </p:grpSp>
      <p:sp>
        <p:nvSpPr>
          <p:cNvPr id="35" name="ZoneTexte 34">
            <a:extLst>
              <a:ext uri="{FF2B5EF4-FFF2-40B4-BE49-F238E27FC236}">
                <a16:creationId xmlns:a16="http://schemas.microsoft.com/office/drawing/2014/main" id="{93FEA891-93C5-4785-8B1C-BD6B65401079}"/>
              </a:ext>
            </a:extLst>
          </p:cNvPr>
          <p:cNvSpPr txBox="1"/>
          <p:nvPr/>
        </p:nvSpPr>
        <p:spPr>
          <a:xfrm>
            <a:off x="3651504" y="4687824"/>
            <a:ext cx="41389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x</a:t>
            </a:r>
            <a:r>
              <a:rPr lang="fr-FR" sz="2500" b="1" baseline="50000" dirty="0" err="1"/>
              <a:t>A</a:t>
            </a:r>
            <a:endParaRPr lang="fr-FR" sz="2500" b="1" dirty="0"/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DF1356A7-49AA-44DD-87A9-869184E2A922}"/>
              </a:ext>
            </a:extLst>
          </p:cNvPr>
          <p:cNvSpPr txBox="1"/>
          <p:nvPr/>
        </p:nvSpPr>
        <p:spPr>
          <a:xfrm>
            <a:off x="4632960" y="4681728"/>
            <a:ext cx="40427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x</a:t>
            </a:r>
            <a:r>
              <a:rPr lang="fr-FR" sz="2500" b="1" baseline="50000" dirty="0" err="1"/>
              <a:t>B</a:t>
            </a:r>
            <a:endParaRPr lang="fr-FR" sz="2500" b="1" dirty="0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B4A76114-4AA4-4A13-9309-4CC7DAC360D9}"/>
              </a:ext>
            </a:extLst>
          </p:cNvPr>
          <p:cNvSpPr txBox="1"/>
          <p:nvPr/>
        </p:nvSpPr>
        <p:spPr>
          <a:xfrm>
            <a:off x="5608320" y="4693920"/>
            <a:ext cx="39786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x</a:t>
            </a:r>
            <a:r>
              <a:rPr lang="fr-FR" sz="2500" b="1" baseline="50000" dirty="0" err="1"/>
              <a:t>C</a:t>
            </a:r>
            <a:endParaRPr lang="fr-FR" sz="2500" b="1" dirty="0"/>
          </a:p>
        </p:txBody>
      </p: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283D73C8-B2B3-49F8-99A8-285847C57342}"/>
              </a:ext>
            </a:extLst>
          </p:cNvPr>
          <p:cNvGrpSpPr/>
          <p:nvPr/>
        </p:nvGrpSpPr>
        <p:grpSpPr>
          <a:xfrm>
            <a:off x="3474720" y="5169408"/>
            <a:ext cx="2795920" cy="499872"/>
            <a:chOff x="3474720" y="5169408"/>
            <a:chExt cx="2795920" cy="499872"/>
          </a:xfrm>
        </p:grpSpPr>
        <p:cxnSp>
          <p:nvCxnSpPr>
            <p:cNvPr id="41" name="Connecteur droit 40">
              <a:extLst>
                <a:ext uri="{FF2B5EF4-FFF2-40B4-BE49-F238E27FC236}">
                  <a16:creationId xmlns:a16="http://schemas.microsoft.com/office/drawing/2014/main" id="{747859A8-3779-419C-A611-A1164CBE8B3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08832" y="5547360"/>
              <a:ext cx="0" cy="10972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Connecteur droit 41">
              <a:extLst>
                <a:ext uri="{FF2B5EF4-FFF2-40B4-BE49-F238E27FC236}">
                  <a16:creationId xmlns:a16="http://schemas.microsoft.com/office/drawing/2014/main" id="{A390CC69-818C-4974-9A6D-61CD0E9A46C0}"/>
                </a:ext>
              </a:extLst>
            </p:cNvPr>
            <p:cNvCxnSpPr/>
            <p:nvPr/>
          </p:nvCxnSpPr>
          <p:spPr>
            <a:xfrm flipV="1">
              <a:off x="6114288" y="5541264"/>
              <a:ext cx="0" cy="1080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46" name="Groupe 45">
              <a:extLst>
                <a:ext uri="{FF2B5EF4-FFF2-40B4-BE49-F238E27FC236}">
                  <a16:creationId xmlns:a16="http://schemas.microsoft.com/office/drawing/2014/main" id="{156498BC-9CE2-4E47-B69A-F5AD5EB26438}"/>
                </a:ext>
              </a:extLst>
            </p:cNvPr>
            <p:cNvGrpSpPr/>
            <p:nvPr/>
          </p:nvGrpSpPr>
          <p:grpSpPr>
            <a:xfrm>
              <a:off x="3474720" y="5169408"/>
              <a:ext cx="2795920" cy="499872"/>
              <a:chOff x="3486912" y="5157216"/>
              <a:chExt cx="2795920" cy="499872"/>
            </a:xfrm>
          </p:grpSpPr>
          <p:cxnSp>
            <p:nvCxnSpPr>
              <p:cNvPr id="39" name="Connecteur droit 38">
                <a:extLst>
                  <a:ext uri="{FF2B5EF4-FFF2-40B4-BE49-F238E27FC236}">
                    <a16:creationId xmlns:a16="http://schemas.microsoft.com/office/drawing/2014/main" id="{87AB105D-60C9-4B70-BFB0-90471943420F}"/>
                  </a:ext>
                </a:extLst>
              </p:cNvPr>
              <p:cNvCxnSpPr/>
              <p:nvPr/>
            </p:nvCxnSpPr>
            <p:spPr>
              <a:xfrm>
                <a:off x="3621024" y="5657088"/>
                <a:ext cx="2499360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3" name="ZoneTexte 42">
                <a:extLst>
                  <a:ext uri="{FF2B5EF4-FFF2-40B4-BE49-F238E27FC236}">
                    <a16:creationId xmlns:a16="http://schemas.microsoft.com/office/drawing/2014/main" id="{7A3960B1-C379-465E-984D-C3D0AB6F8A32}"/>
                  </a:ext>
                </a:extLst>
              </p:cNvPr>
              <p:cNvSpPr txBox="1"/>
              <p:nvPr/>
            </p:nvSpPr>
            <p:spPr>
              <a:xfrm>
                <a:off x="3486912" y="5157216"/>
                <a:ext cx="2968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dirty="0"/>
                  <a:t>E</a:t>
                </a:r>
              </a:p>
            </p:txBody>
          </p:sp>
          <p:sp>
            <p:nvSpPr>
              <p:cNvPr id="45" name="ZoneTexte 44">
                <a:extLst>
                  <a:ext uri="{FF2B5EF4-FFF2-40B4-BE49-F238E27FC236}">
                    <a16:creationId xmlns:a16="http://schemas.microsoft.com/office/drawing/2014/main" id="{66D9F86B-3F47-4BB0-BBF2-5E2204744082}"/>
                  </a:ext>
                </a:extLst>
              </p:cNvPr>
              <p:cNvSpPr txBox="1"/>
              <p:nvPr/>
            </p:nvSpPr>
            <p:spPr>
              <a:xfrm>
                <a:off x="5992368" y="5175504"/>
                <a:ext cx="2904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dirty="0"/>
                  <a:t>F</a:t>
                </a:r>
              </a:p>
            </p:txBody>
          </p:sp>
        </p:grpSp>
      </p:grpSp>
      <p:cxnSp>
        <p:nvCxnSpPr>
          <p:cNvPr id="56" name="Connecteur droit 55">
            <a:extLst>
              <a:ext uri="{FF2B5EF4-FFF2-40B4-BE49-F238E27FC236}">
                <a16:creationId xmlns:a16="http://schemas.microsoft.com/office/drawing/2014/main" id="{9BBC1878-5BFA-409E-809D-F543EB07B41F}"/>
              </a:ext>
            </a:extLst>
          </p:cNvPr>
          <p:cNvCxnSpPr/>
          <p:nvPr/>
        </p:nvCxnSpPr>
        <p:spPr>
          <a:xfrm flipV="1">
            <a:off x="4864608" y="6193536"/>
            <a:ext cx="0" cy="1219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4" name="Groupe 63">
            <a:extLst>
              <a:ext uri="{FF2B5EF4-FFF2-40B4-BE49-F238E27FC236}">
                <a16:creationId xmlns:a16="http://schemas.microsoft.com/office/drawing/2014/main" id="{0F34DFDD-C1A4-4F0A-AD6A-63DD9CE581E9}"/>
              </a:ext>
            </a:extLst>
          </p:cNvPr>
          <p:cNvGrpSpPr/>
          <p:nvPr/>
        </p:nvGrpSpPr>
        <p:grpSpPr>
          <a:xfrm>
            <a:off x="3480816" y="5791200"/>
            <a:ext cx="2795920" cy="615696"/>
            <a:chOff x="3480816" y="5803392"/>
            <a:chExt cx="2795920" cy="615696"/>
          </a:xfrm>
        </p:grpSpPr>
        <p:grpSp>
          <p:nvGrpSpPr>
            <p:cNvPr id="48" name="Groupe 47">
              <a:extLst>
                <a:ext uri="{FF2B5EF4-FFF2-40B4-BE49-F238E27FC236}">
                  <a16:creationId xmlns:a16="http://schemas.microsoft.com/office/drawing/2014/main" id="{4F3372EB-0B8A-4B5E-BC1C-B2F78014D0CF}"/>
                </a:ext>
              </a:extLst>
            </p:cNvPr>
            <p:cNvGrpSpPr/>
            <p:nvPr/>
          </p:nvGrpSpPr>
          <p:grpSpPr>
            <a:xfrm>
              <a:off x="3480816" y="5821680"/>
              <a:ext cx="2795920" cy="499872"/>
              <a:chOff x="3474720" y="5169408"/>
              <a:chExt cx="2795920" cy="499872"/>
            </a:xfrm>
          </p:grpSpPr>
          <p:cxnSp>
            <p:nvCxnSpPr>
              <p:cNvPr id="49" name="Connecteur droit 48">
                <a:extLst>
                  <a:ext uri="{FF2B5EF4-FFF2-40B4-BE49-F238E27FC236}">
                    <a16:creationId xmlns:a16="http://schemas.microsoft.com/office/drawing/2014/main" id="{E5276557-142E-4249-9EFB-C80F01485BC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832" y="5547360"/>
                <a:ext cx="0" cy="10972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Connecteur droit 49">
                <a:extLst>
                  <a:ext uri="{FF2B5EF4-FFF2-40B4-BE49-F238E27FC236}">
                    <a16:creationId xmlns:a16="http://schemas.microsoft.com/office/drawing/2014/main" id="{5F6B6DCA-6A71-4643-8BB9-44E94C576D85}"/>
                  </a:ext>
                </a:extLst>
              </p:cNvPr>
              <p:cNvCxnSpPr/>
              <p:nvPr/>
            </p:nvCxnSpPr>
            <p:spPr>
              <a:xfrm flipV="1">
                <a:off x="6114288" y="5541264"/>
                <a:ext cx="0" cy="10800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51" name="Groupe 50">
                <a:extLst>
                  <a:ext uri="{FF2B5EF4-FFF2-40B4-BE49-F238E27FC236}">
                    <a16:creationId xmlns:a16="http://schemas.microsoft.com/office/drawing/2014/main" id="{E4D2954F-821A-4E02-81F7-6C7444795DFE}"/>
                  </a:ext>
                </a:extLst>
              </p:cNvPr>
              <p:cNvGrpSpPr/>
              <p:nvPr/>
            </p:nvGrpSpPr>
            <p:grpSpPr>
              <a:xfrm>
                <a:off x="3474720" y="5169408"/>
                <a:ext cx="2795920" cy="499872"/>
                <a:chOff x="3486912" y="5157216"/>
                <a:chExt cx="2795920" cy="499872"/>
              </a:xfrm>
            </p:grpSpPr>
            <p:cxnSp>
              <p:nvCxnSpPr>
                <p:cNvPr id="52" name="Connecteur droit 51">
                  <a:extLst>
                    <a:ext uri="{FF2B5EF4-FFF2-40B4-BE49-F238E27FC236}">
                      <a16:creationId xmlns:a16="http://schemas.microsoft.com/office/drawing/2014/main" id="{9BCD50ED-27F6-4D07-BE43-A8D2D517722A}"/>
                    </a:ext>
                  </a:extLst>
                </p:cNvPr>
                <p:cNvCxnSpPr/>
                <p:nvPr/>
              </p:nvCxnSpPr>
              <p:spPr>
                <a:xfrm>
                  <a:off x="3621024" y="5657088"/>
                  <a:ext cx="249936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53" name="ZoneTexte 52">
                  <a:extLst>
                    <a:ext uri="{FF2B5EF4-FFF2-40B4-BE49-F238E27FC236}">
                      <a16:creationId xmlns:a16="http://schemas.microsoft.com/office/drawing/2014/main" id="{332BB713-29B2-40CD-AB56-7576C8E6121D}"/>
                    </a:ext>
                  </a:extLst>
                </p:cNvPr>
                <p:cNvSpPr txBox="1"/>
                <p:nvPr/>
              </p:nvSpPr>
              <p:spPr>
                <a:xfrm>
                  <a:off x="3486912" y="5157216"/>
                  <a:ext cx="29687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fr-FR" dirty="0"/>
                    <a:t>E</a:t>
                  </a:r>
                </a:p>
              </p:txBody>
            </p:sp>
            <p:sp>
              <p:nvSpPr>
                <p:cNvPr id="54" name="ZoneTexte 53">
                  <a:extLst>
                    <a:ext uri="{FF2B5EF4-FFF2-40B4-BE49-F238E27FC236}">
                      <a16:creationId xmlns:a16="http://schemas.microsoft.com/office/drawing/2014/main" id="{2914A265-48D7-4D19-83D8-2FB3D340CCE8}"/>
                    </a:ext>
                  </a:extLst>
                </p:cNvPr>
                <p:cNvSpPr txBox="1"/>
                <p:nvPr/>
              </p:nvSpPr>
              <p:spPr>
                <a:xfrm>
                  <a:off x="5992368" y="5175504"/>
                  <a:ext cx="29046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fr-FR" dirty="0"/>
                    <a:t>F</a:t>
                  </a:r>
                </a:p>
              </p:txBody>
            </p:sp>
          </p:grpSp>
        </p:grpSp>
        <p:cxnSp>
          <p:nvCxnSpPr>
            <p:cNvPr id="61" name="Connecteur droit 60">
              <a:extLst>
                <a:ext uri="{FF2B5EF4-FFF2-40B4-BE49-F238E27FC236}">
                  <a16:creationId xmlns:a16="http://schemas.microsoft.com/office/drawing/2014/main" id="{31A119CD-E677-4DEE-84CA-6B68D9C2112C}"/>
                </a:ext>
              </a:extLst>
            </p:cNvPr>
            <p:cNvCxnSpPr/>
            <p:nvPr/>
          </p:nvCxnSpPr>
          <p:spPr>
            <a:xfrm flipV="1">
              <a:off x="5297424" y="6224016"/>
              <a:ext cx="158496" cy="1706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3" name="Groupe 62">
              <a:extLst>
                <a:ext uri="{FF2B5EF4-FFF2-40B4-BE49-F238E27FC236}">
                  <a16:creationId xmlns:a16="http://schemas.microsoft.com/office/drawing/2014/main" id="{9A714611-698B-46CB-A8B7-4AB1A2DDC61A}"/>
                </a:ext>
              </a:extLst>
            </p:cNvPr>
            <p:cNvGrpSpPr/>
            <p:nvPr/>
          </p:nvGrpSpPr>
          <p:grpSpPr>
            <a:xfrm>
              <a:off x="4035552" y="5803392"/>
              <a:ext cx="1469136" cy="615696"/>
              <a:chOff x="4035552" y="5803392"/>
              <a:chExt cx="1469136" cy="615696"/>
            </a:xfrm>
          </p:grpSpPr>
          <p:sp>
            <p:nvSpPr>
              <p:cNvPr id="57" name="ZoneTexte 56">
                <a:extLst>
                  <a:ext uri="{FF2B5EF4-FFF2-40B4-BE49-F238E27FC236}">
                    <a16:creationId xmlns:a16="http://schemas.microsoft.com/office/drawing/2014/main" id="{F2E9741A-77D3-4550-AA38-7085D8BDEB20}"/>
                  </a:ext>
                </a:extLst>
              </p:cNvPr>
              <p:cNvSpPr txBox="1"/>
              <p:nvPr/>
            </p:nvSpPr>
            <p:spPr>
              <a:xfrm>
                <a:off x="4742688" y="5803392"/>
                <a:ext cx="2584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dirty="0"/>
                  <a:t>J</a:t>
                </a:r>
              </a:p>
            </p:txBody>
          </p:sp>
          <p:cxnSp>
            <p:nvCxnSpPr>
              <p:cNvPr id="59" name="Connecteur droit 58">
                <a:extLst>
                  <a:ext uri="{FF2B5EF4-FFF2-40B4-BE49-F238E27FC236}">
                    <a16:creationId xmlns:a16="http://schemas.microsoft.com/office/drawing/2014/main" id="{A1F9DAC4-DDA8-4019-BF28-F3D015085CD8}"/>
                  </a:ext>
                </a:extLst>
              </p:cNvPr>
              <p:cNvCxnSpPr/>
              <p:nvPr/>
            </p:nvCxnSpPr>
            <p:spPr>
              <a:xfrm flipV="1">
                <a:off x="4035552" y="6217920"/>
                <a:ext cx="158496" cy="1706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Connecteur droit 59">
                <a:extLst>
                  <a:ext uri="{FF2B5EF4-FFF2-40B4-BE49-F238E27FC236}">
                    <a16:creationId xmlns:a16="http://schemas.microsoft.com/office/drawing/2014/main" id="{F32E1A55-A1C8-41B8-AC63-F6F0BCB2C867}"/>
                  </a:ext>
                </a:extLst>
              </p:cNvPr>
              <p:cNvCxnSpPr/>
              <p:nvPr/>
            </p:nvCxnSpPr>
            <p:spPr>
              <a:xfrm flipV="1">
                <a:off x="4102608" y="6224016"/>
                <a:ext cx="158496" cy="1706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Connecteur droit 61">
                <a:extLst>
                  <a:ext uri="{FF2B5EF4-FFF2-40B4-BE49-F238E27FC236}">
                    <a16:creationId xmlns:a16="http://schemas.microsoft.com/office/drawing/2014/main" id="{B8A80FC1-FA75-4931-9975-1C90E4BE154B}"/>
                  </a:ext>
                </a:extLst>
              </p:cNvPr>
              <p:cNvCxnSpPr/>
              <p:nvPr/>
            </p:nvCxnSpPr>
            <p:spPr>
              <a:xfrm flipV="1">
                <a:off x="5346192" y="6248400"/>
                <a:ext cx="158496" cy="1706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5" name="ZoneTexte 64">
            <a:extLst>
              <a:ext uri="{FF2B5EF4-FFF2-40B4-BE49-F238E27FC236}">
                <a16:creationId xmlns:a16="http://schemas.microsoft.com/office/drawing/2014/main" id="{DED6F5D3-D58B-40B6-9F8D-EA40D0FC9246}"/>
              </a:ext>
            </a:extLst>
          </p:cNvPr>
          <p:cNvSpPr txBox="1"/>
          <p:nvPr/>
        </p:nvSpPr>
        <p:spPr>
          <a:xfrm>
            <a:off x="9726930" y="6465808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3064969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594A0D09-876C-43E4-8492-B4609D9BA959}"/>
              </a:ext>
            </a:extLst>
          </p:cNvPr>
          <p:cNvSpPr txBox="1"/>
          <p:nvPr/>
        </p:nvSpPr>
        <p:spPr>
          <a:xfrm>
            <a:off x="1722475" y="1860698"/>
            <a:ext cx="42832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A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8BC606D-F86B-4C5C-A19F-CCDAE71673F4}"/>
              </a:ext>
            </a:extLst>
          </p:cNvPr>
          <p:cNvSpPr txBox="1"/>
          <p:nvPr/>
        </p:nvSpPr>
        <p:spPr>
          <a:xfrm>
            <a:off x="2789275" y="2247014"/>
            <a:ext cx="42191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B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63E9213-41F1-4FE9-8041-BE8FD736751C}"/>
              </a:ext>
            </a:extLst>
          </p:cNvPr>
          <p:cNvSpPr txBox="1"/>
          <p:nvPr/>
        </p:nvSpPr>
        <p:spPr>
          <a:xfrm>
            <a:off x="5185144" y="2484475"/>
            <a:ext cx="41870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C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2D982F0-4EA5-48E1-82C7-185F8631B0BE}"/>
              </a:ext>
            </a:extLst>
          </p:cNvPr>
          <p:cNvSpPr txBox="1"/>
          <p:nvPr/>
        </p:nvSpPr>
        <p:spPr>
          <a:xfrm>
            <a:off x="6422067" y="2296634"/>
            <a:ext cx="43633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D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88C0EB9-72D4-4D39-AAB2-C214960D2786}"/>
              </a:ext>
            </a:extLst>
          </p:cNvPr>
          <p:cNvSpPr txBox="1"/>
          <p:nvPr/>
        </p:nvSpPr>
        <p:spPr>
          <a:xfrm>
            <a:off x="3905693" y="5117805"/>
            <a:ext cx="40908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E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3A70086-8A28-4071-B8BA-C5551424215A}"/>
              </a:ext>
            </a:extLst>
          </p:cNvPr>
          <p:cNvSpPr txBox="1"/>
          <p:nvPr/>
        </p:nvSpPr>
        <p:spPr>
          <a:xfrm>
            <a:off x="1920949" y="3590261"/>
            <a:ext cx="43794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H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D553A0FB-A2C9-4FF0-958F-C01C676CC4F6}"/>
              </a:ext>
            </a:extLst>
          </p:cNvPr>
          <p:cNvSpPr txBox="1"/>
          <p:nvPr/>
        </p:nvSpPr>
        <p:spPr>
          <a:xfrm>
            <a:off x="8325293" y="3072810"/>
            <a:ext cx="40267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F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B248543-5703-4ACE-86A4-1E8339A82B02}"/>
              </a:ext>
            </a:extLst>
          </p:cNvPr>
          <p:cNvSpPr txBox="1"/>
          <p:nvPr/>
        </p:nvSpPr>
        <p:spPr>
          <a:xfrm>
            <a:off x="4214039" y="3097618"/>
            <a:ext cx="43954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G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AB53969-12C8-4BC1-A610-47310266F948}"/>
              </a:ext>
            </a:extLst>
          </p:cNvPr>
          <p:cNvSpPr txBox="1"/>
          <p:nvPr/>
        </p:nvSpPr>
        <p:spPr>
          <a:xfrm>
            <a:off x="2112335" y="5397795"/>
            <a:ext cx="35939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I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CEBDB329-C624-4F2A-8DAE-3E75B1BD415C}"/>
              </a:ext>
            </a:extLst>
          </p:cNvPr>
          <p:cNvSpPr txBox="1"/>
          <p:nvPr/>
        </p:nvSpPr>
        <p:spPr>
          <a:xfrm>
            <a:off x="1382233" y="425302"/>
            <a:ext cx="7697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Repère 3 points alignés et trace la droite à laquelle ils appartiennent.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5646811B-5F59-4901-8B2E-B683F88ED0FC}"/>
              </a:ext>
            </a:extLst>
          </p:cNvPr>
          <p:cNvCxnSpPr>
            <a:cxnSpLocks/>
          </p:cNvCxnSpPr>
          <p:nvPr/>
        </p:nvCxnSpPr>
        <p:spPr>
          <a:xfrm>
            <a:off x="1307805" y="2020186"/>
            <a:ext cx="9409814" cy="17224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5605F325-DFA4-4C48-9AC9-418671287EFF}"/>
              </a:ext>
            </a:extLst>
          </p:cNvPr>
          <p:cNvCxnSpPr>
            <a:cxnSpLocks/>
          </p:cNvCxnSpPr>
          <p:nvPr/>
        </p:nvCxnSpPr>
        <p:spPr>
          <a:xfrm>
            <a:off x="1722474" y="808074"/>
            <a:ext cx="659219" cy="581601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ZoneTexte 1">
            <a:extLst>
              <a:ext uri="{FF2B5EF4-FFF2-40B4-BE49-F238E27FC236}">
                <a16:creationId xmlns:a16="http://schemas.microsoft.com/office/drawing/2014/main" id="{931567B4-ADAD-4B96-91A6-E9CFA4519B6D}"/>
              </a:ext>
            </a:extLst>
          </p:cNvPr>
          <p:cNvSpPr txBox="1"/>
          <p:nvPr/>
        </p:nvSpPr>
        <p:spPr>
          <a:xfrm>
            <a:off x="318977" y="159488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Comic Sans MS" panose="030F0702030302020204" pitchFamily="66" charset="0"/>
              </a:rPr>
              <a:t>Rituels</a:t>
            </a:r>
          </a:p>
        </p:txBody>
      </p:sp>
    </p:spTree>
    <p:extLst>
      <p:ext uri="{BB962C8B-B14F-4D97-AF65-F5344CB8AC3E}">
        <p14:creationId xmlns:p14="http://schemas.microsoft.com/office/powerpoint/2010/main" val="2332353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594A0D09-876C-43E4-8492-B4609D9BA959}"/>
              </a:ext>
            </a:extLst>
          </p:cNvPr>
          <p:cNvSpPr txBox="1"/>
          <p:nvPr/>
        </p:nvSpPr>
        <p:spPr>
          <a:xfrm>
            <a:off x="1562987" y="1998921"/>
            <a:ext cx="42832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A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8BC606D-F86B-4C5C-A19F-CCDAE71673F4}"/>
              </a:ext>
            </a:extLst>
          </p:cNvPr>
          <p:cNvSpPr txBox="1"/>
          <p:nvPr/>
        </p:nvSpPr>
        <p:spPr>
          <a:xfrm>
            <a:off x="3682409" y="4905153"/>
            <a:ext cx="42191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B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63E9213-41F1-4FE9-8041-BE8FD736751C}"/>
              </a:ext>
            </a:extLst>
          </p:cNvPr>
          <p:cNvSpPr txBox="1"/>
          <p:nvPr/>
        </p:nvSpPr>
        <p:spPr>
          <a:xfrm>
            <a:off x="4951228" y="2452578"/>
            <a:ext cx="41870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C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2D982F0-4EA5-48E1-82C7-185F8631B0BE}"/>
              </a:ext>
            </a:extLst>
          </p:cNvPr>
          <p:cNvSpPr txBox="1"/>
          <p:nvPr/>
        </p:nvSpPr>
        <p:spPr>
          <a:xfrm>
            <a:off x="5826643" y="744280"/>
            <a:ext cx="43633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D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88C0EB9-72D4-4D39-AAB2-C214960D2786}"/>
              </a:ext>
            </a:extLst>
          </p:cNvPr>
          <p:cNvSpPr txBox="1"/>
          <p:nvPr/>
        </p:nvSpPr>
        <p:spPr>
          <a:xfrm>
            <a:off x="5979042" y="2587256"/>
            <a:ext cx="40908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E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3A70086-8A28-4071-B8BA-C5551424215A}"/>
              </a:ext>
            </a:extLst>
          </p:cNvPr>
          <p:cNvSpPr txBox="1"/>
          <p:nvPr/>
        </p:nvSpPr>
        <p:spPr>
          <a:xfrm>
            <a:off x="1112874" y="3590261"/>
            <a:ext cx="43794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H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D553A0FB-A2C9-4FF0-958F-C01C676CC4F6}"/>
              </a:ext>
            </a:extLst>
          </p:cNvPr>
          <p:cNvSpPr txBox="1"/>
          <p:nvPr/>
        </p:nvSpPr>
        <p:spPr>
          <a:xfrm>
            <a:off x="2828260" y="3944680"/>
            <a:ext cx="40267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F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B248543-5703-4ACE-86A4-1E8339A82B02}"/>
              </a:ext>
            </a:extLst>
          </p:cNvPr>
          <p:cNvSpPr txBox="1"/>
          <p:nvPr/>
        </p:nvSpPr>
        <p:spPr>
          <a:xfrm>
            <a:off x="2895602" y="2768009"/>
            <a:ext cx="43954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G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AB53969-12C8-4BC1-A610-47310266F948}"/>
              </a:ext>
            </a:extLst>
          </p:cNvPr>
          <p:cNvSpPr txBox="1"/>
          <p:nvPr/>
        </p:nvSpPr>
        <p:spPr>
          <a:xfrm>
            <a:off x="2101702" y="5514753"/>
            <a:ext cx="35939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sz="2500" baseline="50000" dirty="0">
                <a:solidFill>
                  <a:srgbClr val="FF0000"/>
                </a:solidFill>
              </a:rPr>
              <a:t>I</a:t>
            </a:r>
            <a:endParaRPr lang="fr-FR" sz="2500" dirty="0">
              <a:solidFill>
                <a:srgbClr val="FF0000"/>
              </a:solidFill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A3CF9D18-6107-47B7-810E-F5D807E52053}"/>
              </a:ext>
            </a:extLst>
          </p:cNvPr>
          <p:cNvSpPr txBox="1"/>
          <p:nvPr/>
        </p:nvSpPr>
        <p:spPr>
          <a:xfrm>
            <a:off x="893135" y="74428"/>
            <a:ext cx="7697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Repère 3 points alignés et trace la droite à laquelle ils appartiennent</a:t>
            </a: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FBE5947D-87E8-4763-8EAD-7A8CEAE18DB0}"/>
              </a:ext>
            </a:extLst>
          </p:cNvPr>
          <p:cNvCxnSpPr/>
          <p:nvPr/>
        </p:nvCxnSpPr>
        <p:spPr>
          <a:xfrm flipH="1">
            <a:off x="3200400" y="531628"/>
            <a:ext cx="3019647" cy="58691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CB2D67AF-8DAD-4912-93D4-F3BD9005BE35}"/>
              </a:ext>
            </a:extLst>
          </p:cNvPr>
          <p:cNvCxnSpPr/>
          <p:nvPr/>
        </p:nvCxnSpPr>
        <p:spPr>
          <a:xfrm flipH="1" flipV="1">
            <a:off x="871870" y="2158409"/>
            <a:ext cx="7474688" cy="98882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F3D039A6-9207-4FF2-944D-8C9942BA9E60}"/>
              </a:ext>
            </a:extLst>
          </p:cNvPr>
          <p:cNvSpPr txBox="1"/>
          <p:nvPr/>
        </p:nvSpPr>
        <p:spPr>
          <a:xfrm>
            <a:off x="10877107" y="85060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Comic Sans MS" panose="030F0702030302020204" pitchFamily="66" charset="0"/>
              </a:rPr>
              <a:t>Rituels</a:t>
            </a:r>
          </a:p>
        </p:txBody>
      </p:sp>
    </p:spTree>
    <p:extLst>
      <p:ext uri="{BB962C8B-B14F-4D97-AF65-F5344CB8AC3E}">
        <p14:creationId xmlns:p14="http://schemas.microsoft.com/office/powerpoint/2010/main" val="845314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</TotalTime>
  <Words>1421</Words>
  <Application>Microsoft Office PowerPoint</Application>
  <PresentationFormat>Grand écran</PresentationFormat>
  <Paragraphs>312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Comic Sans MS</vt:lpstr>
      <vt:lpstr>Curlz MT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Can dice</dc:creator>
  <cp:lastModifiedBy>Can dice</cp:lastModifiedBy>
  <cp:revision>24</cp:revision>
  <dcterms:created xsi:type="dcterms:W3CDTF">2020-07-08T10:21:30Z</dcterms:created>
  <dcterms:modified xsi:type="dcterms:W3CDTF">2020-07-09T16:13:54Z</dcterms:modified>
</cp:coreProperties>
</file>