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9" r:id="rId4"/>
    <p:sldId id="257" r:id="rId5"/>
    <p:sldId id="260" r:id="rId6"/>
    <p:sldId id="258" r:id="rId7"/>
    <p:sldId id="261" r:id="rId8"/>
    <p:sldId id="262" r:id="rId9"/>
    <p:sldId id="263" r:id="rId10"/>
    <p:sldId id="264" r:id="rId11"/>
    <p:sldId id="265" r:id="rId1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1332" y="-2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4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92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78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08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09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25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772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90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01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13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90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A2621-1093-40B5-BC40-1D78AB0154A6}" type="datetimeFigureOut">
              <a:rPr lang="fr-FR" smtClean="0"/>
              <a:t>10/07/2020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DA25D-7ED7-42A3-A602-64496A339A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91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CB074B-D042-4C1F-9153-886537BFB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393" y="3115588"/>
            <a:ext cx="5915025" cy="2356556"/>
          </a:xfrm>
        </p:spPr>
        <p:txBody>
          <a:bodyPr>
            <a:normAutofit fontScale="90000"/>
          </a:bodyPr>
          <a:lstStyle/>
          <a:p>
            <a:pPr algn="ctr">
              <a:lnSpc>
                <a:spcPct val="250000"/>
              </a:lnSpc>
            </a:pPr>
            <a:r>
              <a:rPr lang="fr-FR" dirty="0"/>
              <a:t>ANGLES DROITS ET PERPENDICULARITE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D257353-5984-496C-BBEA-AE224727AF9D}"/>
              </a:ext>
            </a:extLst>
          </p:cNvPr>
          <p:cNvSpPr txBox="1"/>
          <p:nvPr/>
        </p:nvSpPr>
        <p:spPr>
          <a:xfrm>
            <a:off x="5109411" y="11955379"/>
            <a:ext cx="178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572985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613E13B-4236-421B-8ABB-073313E0B607}"/>
              </a:ext>
            </a:extLst>
          </p:cNvPr>
          <p:cNvSpPr txBox="1"/>
          <p:nvPr/>
        </p:nvSpPr>
        <p:spPr>
          <a:xfrm>
            <a:off x="553452" y="505326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(b) perpendiculaire à la droite (d)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F3696FD-A50A-459C-A793-44FC92D28E08}"/>
              </a:ext>
            </a:extLst>
          </p:cNvPr>
          <p:cNvCxnSpPr>
            <a:cxnSpLocks/>
          </p:cNvCxnSpPr>
          <p:nvPr/>
        </p:nvCxnSpPr>
        <p:spPr>
          <a:xfrm>
            <a:off x="842211" y="1371600"/>
            <a:ext cx="5269831" cy="21897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AB75600C-5141-4993-9EE2-DC02C9372CBB}"/>
              </a:ext>
            </a:extLst>
          </p:cNvPr>
          <p:cNvSpPr txBox="1"/>
          <p:nvPr/>
        </p:nvSpPr>
        <p:spPr>
          <a:xfrm>
            <a:off x="565484" y="146785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2D98A32-7FBD-435A-8677-4AD8E8885379}"/>
              </a:ext>
            </a:extLst>
          </p:cNvPr>
          <p:cNvSpPr txBox="1"/>
          <p:nvPr/>
        </p:nvSpPr>
        <p:spPr>
          <a:xfrm>
            <a:off x="850232" y="3846095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(g) perpendiculaire à la droite (d)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DA1F5C0-0A60-4F89-BA92-127B7E2233DB}"/>
              </a:ext>
            </a:extLst>
          </p:cNvPr>
          <p:cNvSpPr txBox="1"/>
          <p:nvPr/>
        </p:nvSpPr>
        <p:spPr>
          <a:xfrm>
            <a:off x="5542548" y="4772525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3EC2A69-A93E-4BB5-A518-CF066EF46815}"/>
              </a:ext>
            </a:extLst>
          </p:cNvPr>
          <p:cNvCxnSpPr>
            <a:cxnSpLocks/>
          </p:cNvCxnSpPr>
          <p:nvPr/>
        </p:nvCxnSpPr>
        <p:spPr>
          <a:xfrm flipH="1">
            <a:off x="902369" y="5221705"/>
            <a:ext cx="48607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544FFD23-3D63-49E3-AB64-725547D64187}"/>
              </a:ext>
            </a:extLst>
          </p:cNvPr>
          <p:cNvSpPr txBox="1"/>
          <p:nvPr/>
        </p:nvSpPr>
        <p:spPr>
          <a:xfrm>
            <a:off x="737937" y="7632032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(k) perpendiculaire à la droite (d)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C175AE8-65E9-4CCC-A137-F0A2DDA1475B}"/>
              </a:ext>
            </a:extLst>
          </p:cNvPr>
          <p:cNvCxnSpPr>
            <a:cxnSpLocks/>
          </p:cNvCxnSpPr>
          <p:nvPr/>
        </p:nvCxnSpPr>
        <p:spPr>
          <a:xfrm flipH="1">
            <a:off x="1058779" y="8337884"/>
            <a:ext cx="4343400" cy="29838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05F8972B-F67D-411C-B941-4B8748C0BD25}"/>
              </a:ext>
            </a:extLst>
          </p:cNvPr>
          <p:cNvSpPr txBox="1"/>
          <p:nvPr/>
        </p:nvSpPr>
        <p:spPr>
          <a:xfrm>
            <a:off x="5394157" y="805313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3EDB619-54FA-4B99-8CE4-85945E8B4453}"/>
              </a:ext>
            </a:extLst>
          </p:cNvPr>
          <p:cNvSpPr txBox="1"/>
          <p:nvPr/>
        </p:nvSpPr>
        <p:spPr>
          <a:xfrm>
            <a:off x="5029200" y="168442"/>
            <a:ext cx="1130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Rituels 4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3A5E0FB-FDEF-436C-9B68-A5C3C2649362}"/>
              </a:ext>
            </a:extLst>
          </p:cNvPr>
          <p:cNvSpPr txBox="1"/>
          <p:nvPr/>
        </p:nvSpPr>
        <p:spPr>
          <a:xfrm>
            <a:off x="4957011" y="11802979"/>
            <a:ext cx="178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951827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613E13B-4236-421B-8ABB-073313E0B607}"/>
              </a:ext>
            </a:extLst>
          </p:cNvPr>
          <p:cNvSpPr txBox="1"/>
          <p:nvPr/>
        </p:nvSpPr>
        <p:spPr>
          <a:xfrm>
            <a:off x="553452" y="505326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(c) perpendiculaire à la droite (d)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F3696FD-A50A-459C-A793-44FC92D28E08}"/>
              </a:ext>
            </a:extLst>
          </p:cNvPr>
          <p:cNvCxnSpPr>
            <a:cxnSpLocks/>
          </p:cNvCxnSpPr>
          <p:nvPr/>
        </p:nvCxnSpPr>
        <p:spPr>
          <a:xfrm flipV="1">
            <a:off x="1010653" y="1961147"/>
            <a:ext cx="5197642" cy="3970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AB75600C-5141-4993-9EE2-DC02C9372CBB}"/>
              </a:ext>
            </a:extLst>
          </p:cNvPr>
          <p:cNvSpPr txBox="1"/>
          <p:nvPr/>
        </p:nvSpPr>
        <p:spPr>
          <a:xfrm>
            <a:off x="577515" y="2045368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2D98A32-7FBD-435A-8677-4AD8E8885379}"/>
              </a:ext>
            </a:extLst>
          </p:cNvPr>
          <p:cNvSpPr txBox="1"/>
          <p:nvPr/>
        </p:nvSpPr>
        <p:spPr>
          <a:xfrm>
            <a:off x="850232" y="3846095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(h) perpendiculaire à la droite (d)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DA1F5C0-0A60-4F89-BA92-127B7E2233DB}"/>
              </a:ext>
            </a:extLst>
          </p:cNvPr>
          <p:cNvSpPr txBox="1"/>
          <p:nvPr/>
        </p:nvSpPr>
        <p:spPr>
          <a:xfrm>
            <a:off x="5915526" y="6505073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3EC2A69-A93E-4BB5-A518-CF066EF46815}"/>
              </a:ext>
            </a:extLst>
          </p:cNvPr>
          <p:cNvCxnSpPr>
            <a:cxnSpLocks/>
          </p:cNvCxnSpPr>
          <p:nvPr/>
        </p:nvCxnSpPr>
        <p:spPr>
          <a:xfrm flipH="1" flipV="1">
            <a:off x="433137" y="4764505"/>
            <a:ext cx="5486401" cy="21897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544FFD23-3D63-49E3-AB64-725547D64187}"/>
              </a:ext>
            </a:extLst>
          </p:cNvPr>
          <p:cNvSpPr txBox="1"/>
          <p:nvPr/>
        </p:nvSpPr>
        <p:spPr>
          <a:xfrm>
            <a:off x="737937" y="7632032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(m) perpendiculaire à la droite (d)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C175AE8-65E9-4CCC-A137-F0A2DDA1475B}"/>
              </a:ext>
            </a:extLst>
          </p:cNvPr>
          <p:cNvCxnSpPr>
            <a:cxnSpLocks/>
          </p:cNvCxnSpPr>
          <p:nvPr/>
        </p:nvCxnSpPr>
        <p:spPr>
          <a:xfrm>
            <a:off x="3152273" y="8133347"/>
            <a:ext cx="0" cy="38260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05F8972B-F67D-411C-B941-4B8748C0BD25}"/>
              </a:ext>
            </a:extLst>
          </p:cNvPr>
          <p:cNvSpPr txBox="1"/>
          <p:nvPr/>
        </p:nvSpPr>
        <p:spPr>
          <a:xfrm>
            <a:off x="3204410" y="800501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3EDB619-54FA-4B99-8CE4-85945E8B4453}"/>
              </a:ext>
            </a:extLst>
          </p:cNvPr>
          <p:cNvSpPr txBox="1"/>
          <p:nvPr/>
        </p:nvSpPr>
        <p:spPr>
          <a:xfrm>
            <a:off x="5029200" y="168442"/>
            <a:ext cx="1130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Rituels 5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8256F09-A176-4B48-99B8-6E50D863A84E}"/>
              </a:ext>
            </a:extLst>
          </p:cNvPr>
          <p:cNvSpPr txBox="1"/>
          <p:nvPr/>
        </p:nvSpPr>
        <p:spPr>
          <a:xfrm>
            <a:off x="4957011" y="11802979"/>
            <a:ext cx="178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62859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>
            <a:extLst>
              <a:ext uri="{FF2B5EF4-FFF2-40B4-BE49-F238E27FC236}">
                <a16:creationId xmlns:a16="http://schemas.microsoft.com/office/drawing/2014/main" id="{61132A8F-B29B-4566-B3EB-062291EE96D9}"/>
              </a:ext>
            </a:extLst>
          </p:cNvPr>
          <p:cNvGrpSpPr/>
          <p:nvPr/>
        </p:nvGrpSpPr>
        <p:grpSpPr>
          <a:xfrm>
            <a:off x="650458" y="2418096"/>
            <a:ext cx="1109913" cy="1038626"/>
            <a:chOff x="3777916" y="0"/>
            <a:chExt cx="2524969" cy="2724752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F3866E28-806E-4954-81BA-E2F0867461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20938FF3-8C1F-495C-9DD7-5974830C6BE8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BC5E6D92-6C05-48DB-8C47-B0B759FC1CA5}"/>
              </a:ext>
            </a:extLst>
          </p:cNvPr>
          <p:cNvGrpSpPr/>
          <p:nvPr/>
        </p:nvGrpSpPr>
        <p:grpSpPr>
          <a:xfrm rot="15103181">
            <a:off x="4730666" y="3611479"/>
            <a:ext cx="1635542" cy="826569"/>
            <a:chOff x="2582149" y="556315"/>
            <a:chExt cx="3720736" cy="2168437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7DD3C97F-E0EC-459A-8EF4-CEC8EBF8B7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78F665E8-9F2A-4E19-A688-A56D95ED76CF}"/>
                </a:ext>
              </a:extLst>
            </p:cNvPr>
            <p:cNvCxnSpPr>
              <a:cxnSpLocks/>
            </p:cNvCxnSpPr>
            <p:nvPr/>
          </p:nvCxnSpPr>
          <p:spPr>
            <a:xfrm>
              <a:off x="2582149" y="556315"/>
              <a:ext cx="1195767" cy="21628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0CCF7A0F-1AAE-4BC0-8A91-4550D4187D25}"/>
              </a:ext>
            </a:extLst>
          </p:cNvPr>
          <p:cNvGrpSpPr/>
          <p:nvPr/>
        </p:nvGrpSpPr>
        <p:grpSpPr>
          <a:xfrm>
            <a:off x="5125454" y="1913021"/>
            <a:ext cx="902370" cy="336883"/>
            <a:chOff x="2652267" y="1111122"/>
            <a:chExt cx="3699953" cy="1613630"/>
          </a:xfrm>
        </p:grpSpPr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7FB9E3FA-87C8-461E-B25B-6E3B59BC42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32220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2570A467-4E7F-42C2-B53F-FD0DEF7BD8F7}"/>
                </a:ext>
              </a:extLst>
            </p:cNvPr>
            <p:cNvCxnSpPr>
              <a:cxnSpLocks/>
            </p:cNvCxnSpPr>
            <p:nvPr/>
          </p:nvCxnSpPr>
          <p:spPr>
            <a:xfrm>
              <a:off x="2652267" y="1111122"/>
              <a:ext cx="1125649" cy="1608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BF9BA829-6A83-4001-859C-0F706249C8AF}"/>
              </a:ext>
            </a:extLst>
          </p:cNvPr>
          <p:cNvGrpSpPr/>
          <p:nvPr/>
        </p:nvGrpSpPr>
        <p:grpSpPr>
          <a:xfrm rot="9518115">
            <a:off x="4858502" y="7155530"/>
            <a:ext cx="1148264" cy="580674"/>
            <a:chOff x="3777916" y="1870519"/>
            <a:chExt cx="2612214" cy="854233"/>
          </a:xfrm>
        </p:grpSpPr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D5915EAB-93AC-4E1E-9C8D-E4BDEFFAB5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F661EA55-CF9C-4C20-91EC-B8B41B85AB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77916" y="1870519"/>
              <a:ext cx="2612214" cy="8486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0DE7D658-177D-4F42-9955-A732810E6D0A}"/>
              </a:ext>
            </a:extLst>
          </p:cNvPr>
          <p:cNvGrpSpPr/>
          <p:nvPr/>
        </p:nvGrpSpPr>
        <p:grpSpPr>
          <a:xfrm rot="15387438">
            <a:off x="2749739" y="2687568"/>
            <a:ext cx="881328" cy="761263"/>
            <a:chOff x="3782885" y="739778"/>
            <a:chExt cx="2520000" cy="1997112"/>
          </a:xfrm>
        </p:grpSpPr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6F40FBE4-2DE5-461B-92D6-BE0516DC67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DBD7160B-4C8C-4B53-AD3A-7E569258E0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08708" y="739778"/>
              <a:ext cx="225811" cy="1997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0498C4A2-5710-48FB-8B3B-69ABC7C6A7FC}"/>
              </a:ext>
            </a:extLst>
          </p:cNvPr>
          <p:cNvGrpSpPr/>
          <p:nvPr/>
        </p:nvGrpSpPr>
        <p:grpSpPr>
          <a:xfrm>
            <a:off x="1074652" y="4855996"/>
            <a:ext cx="781971" cy="923574"/>
            <a:chOff x="3564625" y="556315"/>
            <a:chExt cx="2738260" cy="2168437"/>
          </a:xfrm>
        </p:grpSpPr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64DEE00C-0661-4909-895D-94132D37F3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A26B10D9-3FAE-425E-8B8F-3A82731DBD32}"/>
                </a:ext>
              </a:extLst>
            </p:cNvPr>
            <p:cNvCxnSpPr>
              <a:cxnSpLocks/>
            </p:cNvCxnSpPr>
            <p:nvPr/>
          </p:nvCxnSpPr>
          <p:spPr>
            <a:xfrm>
              <a:off x="3564625" y="556315"/>
              <a:ext cx="212731" cy="21628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CF17D6AB-96BC-475F-993E-B77BAB6418B1}"/>
              </a:ext>
            </a:extLst>
          </p:cNvPr>
          <p:cNvGrpSpPr/>
          <p:nvPr/>
        </p:nvGrpSpPr>
        <p:grpSpPr>
          <a:xfrm>
            <a:off x="1033212" y="6861509"/>
            <a:ext cx="2034841" cy="467877"/>
            <a:chOff x="1997095" y="1390786"/>
            <a:chExt cx="4305790" cy="1333966"/>
          </a:xfrm>
        </p:grpSpPr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327D8ECE-1936-4DF1-ABE9-48A0A8F73E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C4B059FE-72A9-4C04-854B-9E1CB354F8DD}"/>
                </a:ext>
              </a:extLst>
            </p:cNvPr>
            <p:cNvCxnSpPr>
              <a:cxnSpLocks/>
            </p:cNvCxnSpPr>
            <p:nvPr/>
          </p:nvCxnSpPr>
          <p:spPr>
            <a:xfrm>
              <a:off x="1997095" y="1390786"/>
              <a:ext cx="1780821" cy="13283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D8C9C4BF-179E-4146-B081-A0737798D42C}"/>
              </a:ext>
            </a:extLst>
          </p:cNvPr>
          <p:cNvGrpSpPr/>
          <p:nvPr/>
        </p:nvGrpSpPr>
        <p:grpSpPr>
          <a:xfrm>
            <a:off x="1573881" y="4072440"/>
            <a:ext cx="1109913" cy="743100"/>
            <a:chOff x="3777916" y="775289"/>
            <a:chExt cx="2524969" cy="1949463"/>
          </a:xfrm>
        </p:grpSpPr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C349E772-CC95-458F-AE89-8F30D72CD9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B6100D87-E425-4C34-B782-53EFE4D333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77916" y="775289"/>
              <a:ext cx="595319" cy="194384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FBD9D5E5-3DDC-48FE-ABDF-EEFBAEF6B289}"/>
              </a:ext>
            </a:extLst>
          </p:cNvPr>
          <p:cNvGrpSpPr/>
          <p:nvPr/>
        </p:nvGrpSpPr>
        <p:grpSpPr>
          <a:xfrm rot="6022867">
            <a:off x="4558464" y="5632783"/>
            <a:ext cx="1509210" cy="1241658"/>
            <a:chOff x="2869546" y="461624"/>
            <a:chExt cx="3433339" cy="2263128"/>
          </a:xfrm>
        </p:grpSpPr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7F8B30A9-4712-457F-9947-B90B98ABD3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1C528385-73BC-42C8-87A4-3B2947F71CD1}"/>
                </a:ext>
              </a:extLst>
            </p:cNvPr>
            <p:cNvCxnSpPr>
              <a:cxnSpLocks/>
            </p:cNvCxnSpPr>
            <p:nvPr/>
          </p:nvCxnSpPr>
          <p:spPr>
            <a:xfrm>
              <a:off x="2869546" y="461624"/>
              <a:ext cx="892973" cy="225751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7759F9A3-47E1-4FC7-858E-51E31ADD6242}"/>
              </a:ext>
            </a:extLst>
          </p:cNvPr>
          <p:cNvGrpSpPr/>
          <p:nvPr/>
        </p:nvGrpSpPr>
        <p:grpSpPr>
          <a:xfrm rot="6637826">
            <a:off x="3229727" y="4254417"/>
            <a:ext cx="1109913" cy="467877"/>
            <a:chOff x="3777916" y="0"/>
            <a:chExt cx="2524969" cy="2724752"/>
          </a:xfrm>
        </p:grpSpPr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A591EBFB-9F5E-4A13-BE46-513FF01D6D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99E6CA09-DDF6-489D-BFED-02E1E8FC68C6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67804B6F-0897-4CAB-AD79-FCA1B7C16873}"/>
              </a:ext>
            </a:extLst>
          </p:cNvPr>
          <p:cNvGrpSpPr/>
          <p:nvPr/>
        </p:nvGrpSpPr>
        <p:grpSpPr>
          <a:xfrm rot="10800000">
            <a:off x="4365207" y="2773026"/>
            <a:ext cx="857251" cy="685802"/>
            <a:chOff x="3777916" y="0"/>
            <a:chExt cx="2524969" cy="2724752"/>
          </a:xfrm>
        </p:grpSpPr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177815D4-BD3A-43F5-8B9D-019C895869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C658AF7B-6E79-4F10-9A58-DA2242B16C3B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FDCA94BC-20B2-42F1-B07D-77178DB2B67A}"/>
              </a:ext>
            </a:extLst>
          </p:cNvPr>
          <p:cNvGrpSpPr/>
          <p:nvPr/>
        </p:nvGrpSpPr>
        <p:grpSpPr>
          <a:xfrm rot="16019453">
            <a:off x="2487811" y="5403280"/>
            <a:ext cx="805091" cy="842760"/>
            <a:chOff x="3777916" y="0"/>
            <a:chExt cx="2524969" cy="2724752"/>
          </a:xfrm>
        </p:grpSpPr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F43633B8-F228-46A0-B1CD-3DD13FFBC2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3885B8BF-A8CD-4300-9747-27616721A335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ZoneTexte 61">
            <a:extLst>
              <a:ext uri="{FF2B5EF4-FFF2-40B4-BE49-F238E27FC236}">
                <a16:creationId xmlns:a16="http://schemas.microsoft.com/office/drawing/2014/main" id="{3B4F5429-E556-4CE1-83B9-732892A9D327}"/>
              </a:ext>
            </a:extLst>
          </p:cNvPr>
          <p:cNvSpPr txBox="1"/>
          <p:nvPr/>
        </p:nvSpPr>
        <p:spPr>
          <a:xfrm>
            <a:off x="637674" y="421105"/>
            <a:ext cx="5739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u="sng" dirty="0"/>
              <a:t>GEOM. 2 – Séance 1: Les angles droits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640DB503-BC77-4D25-90F2-C19A6CE5CE21}"/>
              </a:ext>
            </a:extLst>
          </p:cNvPr>
          <p:cNvSpPr txBox="1"/>
          <p:nvPr/>
        </p:nvSpPr>
        <p:spPr>
          <a:xfrm>
            <a:off x="1070810" y="830178"/>
            <a:ext cx="4105291" cy="1448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/>
              <a:t>Colorie en rouge les </a:t>
            </a:r>
            <a:r>
              <a:rPr lang="fr-FR" sz="1200" b="1" dirty="0"/>
              <a:t>angles droits</a:t>
            </a:r>
          </a:p>
          <a:p>
            <a:pPr>
              <a:lnSpc>
                <a:spcPct val="150000"/>
              </a:lnSpc>
            </a:pPr>
            <a:endParaRPr lang="fr-FR" sz="1200" dirty="0"/>
          </a:p>
          <a:p>
            <a:pPr>
              <a:lnSpc>
                <a:spcPct val="150000"/>
              </a:lnSpc>
            </a:pPr>
            <a:r>
              <a:rPr lang="fr-FR" sz="1200" dirty="0"/>
              <a:t>Colorie en bleu les angles qui sont plus petits : les </a:t>
            </a:r>
            <a:r>
              <a:rPr lang="fr-FR" sz="1200" b="1" dirty="0"/>
              <a:t>angles aigus</a:t>
            </a:r>
          </a:p>
          <a:p>
            <a:pPr>
              <a:lnSpc>
                <a:spcPct val="150000"/>
              </a:lnSpc>
            </a:pPr>
            <a:endParaRPr lang="fr-FR" sz="1200" dirty="0"/>
          </a:p>
          <a:p>
            <a:pPr>
              <a:lnSpc>
                <a:spcPct val="150000"/>
              </a:lnSpc>
            </a:pPr>
            <a:r>
              <a:rPr lang="fr-FR" sz="1200" dirty="0"/>
              <a:t>Colorie en vert les angles qui sont plus grands: les </a:t>
            </a:r>
            <a:r>
              <a:rPr lang="fr-FR" sz="1200" b="1" dirty="0"/>
              <a:t>angles obtus</a:t>
            </a:r>
          </a:p>
        </p:txBody>
      </p: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341E7BE3-56CF-413E-A52A-F2D207E0D567}"/>
              </a:ext>
            </a:extLst>
          </p:cNvPr>
          <p:cNvGrpSpPr/>
          <p:nvPr/>
        </p:nvGrpSpPr>
        <p:grpSpPr>
          <a:xfrm>
            <a:off x="3417639" y="795824"/>
            <a:ext cx="384815" cy="512367"/>
            <a:chOff x="4007187" y="795824"/>
            <a:chExt cx="384815" cy="512367"/>
          </a:xfrm>
        </p:grpSpPr>
        <p:grpSp>
          <p:nvGrpSpPr>
            <p:cNvPr id="56" name="Groupe 55">
              <a:extLst>
                <a:ext uri="{FF2B5EF4-FFF2-40B4-BE49-F238E27FC236}">
                  <a16:creationId xmlns:a16="http://schemas.microsoft.com/office/drawing/2014/main" id="{584641C0-661C-4F2E-9E5A-5B68C5DC2E92}"/>
                </a:ext>
              </a:extLst>
            </p:cNvPr>
            <p:cNvGrpSpPr/>
            <p:nvPr/>
          </p:nvGrpSpPr>
          <p:grpSpPr>
            <a:xfrm>
              <a:off x="4007187" y="795824"/>
              <a:ext cx="384815" cy="512367"/>
              <a:chOff x="3777916" y="0"/>
              <a:chExt cx="2524969" cy="2724752"/>
            </a:xfrm>
          </p:grpSpPr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92EA2819-6096-4F71-95BF-E217631551B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82885" y="2724752"/>
                <a:ext cx="25200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8C36F436-3A95-4AD1-9382-07ADC5AD815E}"/>
                  </a:ext>
                </a:extLst>
              </p:cNvPr>
              <p:cNvCxnSpPr/>
              <p:nvPr/>
            </p:nvCxnSpPr>
            <p:spPr>
              <a:xfrm>
                <a:off x="3777916" y="0"/>
                <a:ext cx="0" cy="271913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8EEB485-A25C-44CB-9D74-51EC28BBE955}"/>
                </a:ext>
              </a:extLst>
            </p:cNvPr>
            <p:cNvSpPr/>
            <p:nvPr/>
          </p:nvSpPr>
          <p:spPr>
            <a:xfrm>
              <a:off x="4018547" y="1179095"/>
              <a:ext cx="144379" cy="120316"/>
            </a:xfrm>
            <a:prstGeom prst="rect">
              <a:avLst/>
            </a:prstGeom>
            <a:solidFill>
              <a:srgbClr val="D73131"/>
            </a:solidFill>
            <a:ln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D25BEE0C-0CE1-44DD-958C-ADC38CF6059D}"/>
              </a:ext>
            </a:extLst>
          </p:cNvPr>
          <p:cNvGrpSpPr/>
          <p:nvPr/>
        </p:nvGrpSpPr>
        <p:grpSpPr>
          <a:xfrm>
            <a:off x="5072378" y="1142999"/>
            <a:ext cx="690748" cy="565485"/>
            <a:chOff x="5096441" y="1203157"/>
            <a:chExt cx="690748" cy="565485"/>
          </a:xfrm>
        </p:grpSpPr>
        <p:grpSp>
          <p:nvGrpSpPr>
            <p:cNvPr id="65" name="Groupe 64">
              <a:extLst>
                <a:ext uri="{FF2B5EF4-FFF2-40B4-BE49-F238E27FC236}">
                  <a16:creationId xmlns:a16="http://schemas.microsoft.com/office/drawing/2014/main" id="{A0E1DD9E-30A9-470C-9034-10A44F2B387A}"/>
                </a:ext>
              </a:extLst>
            </p:cNvPr>
            <p:cNvGrpSpPr/>
            <p:nvPr/>
          </p:nvGrpSpPr>
          <p:grpSpPr>
            <a:xfrm>
              <a:off x="5096441" y="1203157"/>
              <a:ext cx="690748" cy="565485"/>
              <a:chOff x="3782891" y="656812"/>
              <a:chExt cx="2610946" cy="2784247"/>
            </a:xfrm>
          </p:grpSpPr>
          <p:cxnSp>
            <p:nvCxnSpPr>
              <p:cNvPr id="66" name="Connecteur droit 65">
                <a:extLst>
                  <a:ext uri="{FF2B5EF4-FFF2-40B4-BE49-F238E27FC236}">
                    <a16:creationId xmlns:a16="http://schemas.microsoft.com/office/drawing/2014/main" id="{0A60EB7E-77A3-4342-AEDD-0E5A15A9566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782891" y="2665511"/>
                <a:ext cx="2610946" cy="77554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Connecteur droit 66">
                <a:extLst>
                  <a:ext uri="{FF2B5EF4-FFF2-40B4-BE49-F238E27FC236}">
                    <a16:creationId xmlns:a16="http://schemas.microsoft.com/office/drawing/2014/main" id="{D57C5A4F-DB3F-44FD-A080-96878733D1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868879" y="656812"/>
                <a:ext cx="2161136" cy="200308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Triangle isocèle 68">
              <a:extLst>
                <a:ext uri="{FF2B5EF4-FFF2-40B4-BE49-F238E27FC236}">
                  <a16:creationId xmlns:a16="http://schemas.microsoft.com/office/drawing/2014/main" id="{55C9AC5B-6110-4C14-97A0-CC028DA473DC}"/>
                </a:ext>
              </a:extLst>
            </p:cNvPr>
            <p:cNvSpPr/>
            <p:nvPr/>
          </p:nvSpPr>
          <p:spPr>
            <a:xfrm rot="15454355">
              <a:off x="5130580" y="1490879"/>
              <a:ext cx="193808" cy="20238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AC7837E1-B86F-4E04-BDE2-FE5835CACA65}"/>
              </a:ext>
            </a:extLst>
          </p:cNvPr>
          <p:cNvGrpSpPr/>
          <p:nvPr/>
        </p:nvGrpSpPr>
        <p:grpSpPr>
          <a:xfrm rot="17529396">
            <a:off x="1067553" y="7551569"/>
            <a:ext cx="1109913" cy="1038626"/>
            <a:chOff x="3777916" y="0"/>
            <a:chExt cx="2524969" cy="2724752"/>
          </a:xfrm>
        </p:grpSpPr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BC2B806A-9C12-48E2-8D42-9DBDAD6D51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id="{59721E45-C096-46D2-B491-810797CD1E62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07CD31B7-755C-4F2C-9877-0E278982A4B3}"/>
              </a:ext>
            </a:extLst>
          </p:cNvPr>
          <p:cNvGrpSpPr/>
          <p:nvPr/>
        </p:nvGrpSpPr>
        <p:grpSpPr>
          <a:xfrm rot="20920665">
            <a:off x="3501189" y="8025063"/>
            <a:ext cx="1319464" cy="1056923"/>
            <a:chOff x="1997095" y="1390786"/>
            <a:chExt cx="4305790" cy="1333966"/>
          </a:xfrm>
        </p:grpSpPr>
        <p:cxnSp>
          <p:nvCxnSpPr>
            <p:cNvPr id="82" name="Connecteur droit 81">
              <a:extLst>
                <a:ext uri="{FF2B5EF4-FFF2-40B4-BE49-F238E27FC236}">
                  <a16:creationId xmlns:a16="http://schemas.microsoft.com/office/drawing/2014/main" id="{F4DC32FC-5F72-4337-B174-59F4E34E60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Connecteur droit 82">
              <a:extLst>
                <a:ext uri="{FF2B5EF4-FFF2-40B4-BE49-F238E27FC236}">
                  <a16:creationId xmlns:a16="http://schemas.microsoft.com/office/drawing/2014/main" id="{187F43D8-D58D-410B-9E77-EA32FE50C668}"/>
                </a:ext>
              </a:extLst>
            </p:cNvPr>
            <p:cNvCxnSpPr>
              <a:cxnSpLocks/>
            </p:cNvCxnSpPr>
            <p:nvPr/>
          </p:nvCxnSpPr>
          <p:spPr>
            <a:xfrm>
              <a:off x="1997095" y="1390786"/>
              <a:ext cx="1780821" cy="13283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Groupe 83">
            <a:extLst>
              <a:ext uri="{FF2B5EF4-FFF2-40B4-BE49-F238E27FC236}">
                <a16:creationId xmlns:a16="http://schemas.microsoft.com/office/drawing/2014/main" id="{C73CA9EC-718F-4AD6-85D3-673F429C97DD}"/>
              </a:ext>
            </a:extLst>
          </p:cNvPr>
          <p:cNvGrpSpPr/>
          <p:nvPr/>
        </p:nvGrpSpPr>
        <p:grpSpPr>
          <a:xfrm rot="17083856">
            <a:off x="5240346" y="9224642"/>
            <a:ext cx="1193382" cy="649533"/>
            <a:chOff x="3588032" y="1769220"/>
            <a:chExt cx="2714853" cy="955532"/>
          </a:xfrm>
        </p:grpSpPr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id="{002E6B6D-497E-494C-87DE-4D613C7DF4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Connecteur droit 85">
              <a:extLst>
                <a:ext uri="{FF2B5EF4-FFF2-40B4-BE49-F238E27FC236}">
                  <a16:creationId xmlns:a16="http://schemas.microsoft.com/office/drawing/2014/main" id="{4AAD3DDA-435F-43A0-B18F-2CEA82CF3165}"/>
                </a:ext>
              </a:extLst>
            </p:cNvPr>
            <p:cNvCxnSpPr>
              <a:cxnSpLocks/>
            </p:cNvCxnSpPr>
            <p:nvPr/>
          </p:nvCxnSpPr>
          <p:spPr>
            <a:xfrm rot="4516144">
              <a:off x="4420995" y="936257"/>
              <a:ext cx="762771" cy="242869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8" name="Groupe 87">
            <a:extLst>
              <a:ext uri="{FF2B5EF4-FFF2-40B4-BE49-F238E27FC236}">
                <a16:creationId xmlns:a16="http://schemas.microsoft.com/office/drawing/2014/main" id="{E83F8214-BCA4-4870-82D3-371ADC9FFDEA}"/>
              </a:ext>
            </a:extLst>
          </p:cNvPr>
          <p:cNvGrpSpPr/>
          <p:nvPr/>
        </p:nvGrpSpPr>
        <p:grpSpPr>
          <a:xfrm rot="7314965">
            <a:off x="2054844" y="8963630"/>
            <a:ext cx="1799027" cy="1786148"/>
            <a:chOff x="3777916" y="0"/>
            <a:chExt cx="2524969" cy="2724752"/>
          </a:xfrm>
        </p:grpSpPr>
        <p:cxnSp>
          <p:nvCxnSpPr>
            <p:cNvPr id="89" name="Connecteur droit 88">
              <a:extLst>
                <a:ext uri="{FF2B5EF4-FFF2-40B4-BE49-F238E27FC236}">
                  <a16:creationId xmlns:a16="http://schemas.microsoft.com/office/drawing/2014/main" id="{D11FD9D0-65CC-49EB-976C-FE22A43E82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Connecteur droit 89">
              <a:extLst>
                <a:ext uri="{FF2B5EF4-FFF2-40B4-BE49-F238E27FC236}">
                  <a16:creationId xmlns:a16="http://schemas.microsoft.com/office/drawing/2014/main" id="{9881675F-1F7B-45D5-9DE2-EBAC88AA9206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Groupe 90">
            <a:extLst>
              <a:ext uri="{FF2B5EF4-FFF2-40B4-BE49-F238E27FC236}">
                <a16:creationId xmlns:a16="http://schemas.microsoft.com/office/drawing/2014/main" id="{52A230DB-F02B-4407-9C0A-BF36595D1AF8}"/>
              </a:ext>
            </a:extLst>
          </p:cNvPr>
          <p:cNvGrpSpPr/>
          <p:nvPr/>
        </p:nvGrpSpPr>
        <p:grpSpPr>
          <a:xfrm rot="14021597">
            <a:off x="2892873" y="9850955"/>
            <a:ext cx="805091" cy="842760"/>
            <a:chOff x="3777916" y="0"/>
            <a:chExt cx="2524969" cy="2724752"/>
          </a:xfrm>
        </p:grpSpPr>
        <p:cxnSp>
          <p:nvCxnSpPr>
            <p:cNvPr id="92" name="Connecteur droit 91">
              <a:extLst>
                <a:ext uri="{FF2B5EF4-FFF2-40B4-BE49-F238E27FC236}">
                  <a16:creationId xmlns:a16="http://schemas.microsoft.com/office/drawing/2014/main" id="{BB01516F-F146-49FA-AC13-7B597CD505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>
              <a:extLst>
                <a:ext uri="{FF2B5EF4-FFF2-40B4-BE49-F238E27FC236}">
                  <a16:creationId xmlns:a16="http://schemas.microsoft.com/office/drawing/2014/main" id="{1E73E346-ABD4-4119-848C-585D0D38E738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652932CC-1B01-4749-B130-E300D2533882}"/>
              </a:ext>
            </a:extLst>
          </p:cNvPr>
          <p:cNvSpPr txBox="1"/>
          <p:nvPr/>
        </p:nvSpPr>
        <p:spPr>
          <a:xfrm>
            <a:off x="5109411" y="11955379"/>
            <a:ext cx="178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102984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EF014DFB-0516-48D1-AFC1-BDE0E8C0B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722042">
            <a:off x="2107281" y="9981448"/>
            <a:ext cx="2619375" cy="168592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0E7092A-8640-46AD-B8BC-FB28ACB4D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457093">
            <a:off x="1597944" y="7293894"/>
            <a:ext cx="2314575" cy="174307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6466F83-F0D5-4B0E-9345-578456487D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886700">
            <a:off x="1516230" y="4180222"/>
            <a:ext cx="2790825" cy="1762125"/>
          </a:xfrm>
          <a:prstGeom prst="rect">
            <a:avLst/>
          </a:prstGeom>
        </p:spPr>
      </p:pic>
      <p:sp>
        <p:nvSpPr>
          <p:cNvPr id="4" name="Ellipse 3">
            <a:extLst>
              <a:ext uri="{FF2B5EF4-FFF2-40B4-BE49-F238E27FC236}">
                <a16:creationId xmlns:a16="http://schemas.microsoft.com/office/drawing/2014/main" id="{2898C222-3E56-4E79-903E-4465CB695DBD}"/>
              </a:ext>
            </a:extLst>
          </p:cNvPr>
          <p:cNvSpPr/>
          <p:nvPr/>
        </p:nvSpPr>
        <p:spPr>
          <a:xfrm>
            <a:off x="1155032" y="397042"/>
            <a:ext cx="1624263" cy="9023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GEOM. 2A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95CC7B8-D679-4455-BF9B-7456992B1AAA}"/>
              </a:ext>
            </a:extLst>
          </p:cNvPr>
          <p:cNvSpPr txBox="1"/>
          <p:nvPr/>
        </p:nvSpPr>
        <p:spPr>
          <a:xfrm>
            <a:off x="2851484" y="505327"/>
            <a:ext cx="3597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ANGLES DROITS </a:t>
            </a:r>
          </a:p>
          <a:p>
            <a:r>
              <a:rPr lang="fr-FR" dirty="0"/>
              <a:t>DROITES PERPENDICULAIRES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BBBD33A-E734-4115-8FEF-FEB4FD581522}"/>
              </a:ext>
            </a:extLst>
          </p:cNvPr>
          <p:cNvSpPr txBox="1"/>
          <p:nvPr/>
        </p:nvSpPr>
        <p:spPr>
          <a:xfrm>
            <a:off x="505326" y="1491916"/>
            <a:ext cx="5979695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A) L’ANGLE DROIT</a:t>
            </a:r>
          </a:p>
          <a:p>
            <a:endParaRPr lang="fr-FR" b="1" u="sng" dirty="0"/>
          </a:p>
          <a:p>
            <a:r>
              <a:rPr lang="fr-FR" dirty="0"/>
              <a:t>Pour vérifier si un angle droit, on utilise une </a:t>
            </a:r>
            <a:r>
              <a:rPr lang="fr-FR" b="1" dirty="0"/>
              <a:t>équerre</a:t>
            </a:r>
            <a:r>
              <a:rPr lang="fr-FR" dirty="0"/>
              <a:t>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Un angle est droit </a:t>
            </a:r>
            <a:r>
              <a:rPr lang="fr-FR" b="1" dirty="0"/>
              <a:t>si l’équerre s’ajuste parfaitement </a:t>
            </a:r>
            <a:r>
              <a:rPr lang="fr-FR" dirty="0"/>
              <a:t>dans l’angle.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On symbolise l’angle droit par </a:t>
            </a:r>
            <a:r>
              <a:rPr lang="fr-FR" b="1" dirty="0"/>
              <a:t>un petit symbole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Un angle plus petit qu’un angle droit est un </a:t>
            </a:r>
            <a:r>
              <a:rPr lang="fr-FR" b="1" dirty="0"/>
              <a:t>angle aigu</a:t>
            </a:r>
            <a:r>
              <a:rPr lang="fr-FR" dirty="0"/>
              <a:t>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Un angle plus grand qu’un angle droit est un </a:t>
            </a:r>
            <a:r>
              <a:rPr lang="fr-FR" b="1" dirty="0"/>
              <a:t>angle obtus.</a:t>
            </a:r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92AB314-D287-4309-BB9D-B9B55883F3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116" y="2426520"/>
            <a:ext cx="5839640" cy="1419423"/>
          </a:xfrm>
          <a:prstGeom prst="rect">
            <a:avLst/>
          </a:prstGeom>
        </p:spPr>
      </p:pic>
      <p:grpSp>
        <p:nvGrpSpPr>
          <p:cNvPr id="11" name="Groupe 10">
            <a:extLst>
              <a:ext uri="{FF2B5EF4-FFF2-40B4-BE49-F238E27FC236}">
                <a16:creationId xmlns:a16="http://schemas.microsoft.com/office/drawing/2014/main" id="{7DE959C3-454A-417C-B5FD-8B8207ED7C3F}"/>
              </a:ext>
            </a:extLst>
          </p:cNvPr>
          <p:cNvGrpSpPr/>
          <p:nvPr/>
        </p:nvGrpSpPr>
        <p:grpSpPr>
          <a:xfrm>
            <a:off x="5173606" y="6027821"/>
            <a:ext cx="794055" cy="778801"/>
            <a:chOff x="4006876" y="795824"/>
            <a:chExt cx="385126" cy="51236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937D305-FDA0-4425-884A-38C21DEC869D}"/>
                </a:ext>
              </a:extLst>
            </p:cNvPr>
            <p:cNvSpPr/>
            <p:nvPr/>
          </p:nvSpPr>
          <p:spPr>
            <a:xfrm>
              <a:off x="4006876" y="1122440"/>
              <a:ext cx="198391" cy="183922"/>
            </a:xfrm>
            <a:prstGeom prst="rect">
              <a:avLst/>
            </a:prstGeom>
            <a:noFill/>
            <a:ln w="38100"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10E139C9-A341-4ED3-93EC-8987EECDFF58}"/>
                </a:ext>
              </a:extLst>
            </p:cNvPr>
            <p:cNvGrpSpPr/>
            <p:nvPr/>
          </p:nvGrpSpPr>
          <p:grpSpPr>
            <a:xfrm>
              <a:off x="4007187" y="795824"/>
              <a:ext cx="384815" cy="512367"/>
              <a:chOff x="3777916" y="0"/>
              <a:chExt cx="2524969" cy="2724752"/>
            </a:xfrm>
          </p:grpSpPr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9126318B-2B55-4CA3-A668-B0EE640CC98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82885" y="2724752"/>
                <a:ext cx="252000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6278274C-D80A-4D6A-BE4E-8AA0656C316F}"/>
                  </a:ext>
                </a:extLst>
              </p:cNvPr>
              <p:cNvCxnSpPr/>
              <p:nvPr/>
            </p:nvCxnSpPr>
            <p:spPr>
              <a:xfrm>
                <a:off x="3777916" y="0"/>
                <a:ext cx="0" cy="271913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0" name="ZoneTexte 19">
            <a:extLst>
              <a:ext uri="{FF2B5EF4-FFF2-40B4-BE49-F238E27FC236}">
                <a16:creationId xmlns:a16="http://schemas.microsoft.com/office/drawing/2014/main" id="{18400B81-B98A-44B1-B655-DCE3DB10C375}"/>
              </a:ext>
            </a:extLst>
          </p:cNvPr>
          <p:cNvSpPr txBox="1"/>
          <p:nvPr/>
        </p:nvSpPr>
        <p:spPr>
          <a:xfrm>
            <a:off x="5109411" y="11955379"/>
            <a:ext cx="178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93572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3CE09FC5-4F43-4280-B820-65C9B2FE1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898" y="932195"/>
            <a:ext cx="4762500" cy="185737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7223DA6-A63C-47F3-AA7E-E99BCAA7E20F}"/>
              </a:ext>
            </a:extLst>
          </p:cNvPr>
          <p:cNvSpPr txBox="1"/>
          <p:nvPr/>
        </p:nvSpPr>
        <p:spPr>
          <a:xfrm>
            <a:off x="541421" y="360947"/>
            <a:ext cx="3141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/>
              <a:t>Marque les angles droits à l’aide du petit carré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2A2686CF-9BC6-44BB-8BFE-1BC3737B3957}"/>
              </a:ext>
            </a:extLst>
          </p:cNvPr>
          <p:cNvGrpSpPr/>
          <p:nvPr/>
        </p:nvGrpSpPr>
        <p:grpSpPr>
          <a:xfrm>
            <a:off x="3657599" y="312820"/>
            <a:ext cx="277203" cy="345665"/>
            <a:chOff x="4007187" y="795824"/>
            <a:chExt cx="384815" cy="512367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2BB8326F-3077-4DE7-96CA-731C9F1E68EF}"/>
                </a:ext>
              </a:extLst>
            </p:cNvPr>
            <p:cNvGrpSpPr/>
            <p:nvPr/>
          </p:nvGrpSpPr>
          <p:grpSpPr>
            <a:xfrm>
              <a:off x="4007187" y="795824"/>
              <a:ext cx="384815" cy="512367"/>
              <a:chOff x="3777916" y="0"/>
              <a:chExt cx="2524969" cy="2724752"/>
            </a:xfrm>
          </p:grpSpPr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ABD01C29-2AA0-422D-9DE4-E8A2F4146F9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82885" y="2724752"/>
                <a:ext cx="25200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595F9884-DC29-4342-A867-4E255AFFCBBC}"/>
                  </a:ext>
                </a:extLst>
              </p:cNvPr>
              <p:cNvCxnSpPr/>
              <p:nvPr/>
            </p:nvCxnSpPr>
            <p:spPr>
              <a:xfrm>
                <a:off x="3777916" y="0"/>
                <a:ext cx="0" cy="271913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E50A94F-347D-4E90-9D0E-2936D46A6E0E}"/>
                </a:ext>
              </a:extLst>
            </p:cNvPr>
            <p:cNvSpPr/>
            <p:nvPr/>
          </p:nvSpPr>
          <p:spPr>
            <a:xfrm>
              <a:off x="4018547" y="1179095"/>
              <a:ext cx="144379" cy="120316"/>
            </a:xfrm>
            <a:prstGeom prst="rect">
              <a:avLst/>
            </a:prstGeom>
            <a:solidFill>
              <a:srgbClr val="D73131"/>
            </a:solidFill>
            <a:ln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6" name="Image 15">
            <a:extLst>
              <a:ext uri="{FF2B5EF4-FFF2-40B4-BE49-F238E27FC236}">
                <a16:creationId xmlns:a16="http://schemas.microsoft.com/office/drawing/2014/main" id="{9B5A47C1-1C45-459B-939B-160E009BA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924" y="3479382"/>
            <a:ext cx="4838700" cy="1647825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6EECB1B9-8A9E-46A6-B228-19B70CE05EDF}"/>
              </a:ext>
            </a:extLst>
          </p:cNvPr>
          <p:cNvSpPr txBox="1"/>
          <p:nvPr/>
        </p:nvSpPr>
        <p:spPr>
          <a:xfrm>
            <a:off x="513347" y="3124199"/>
            <a:ext cx="3141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/>
              <a:t>Marque les angles droits à l’aide du petit carré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38B3BDB3-6586-44BE-9B61-200CB260B407}"/>
              </a:ext>
            </a:extLst>
          </p:cNvPr>
          <p:cNvGrpSpPr/>
          <p:nvPr/>
        </p:nvGrpSpPr>
        <p:grpSpPr>
          <a:xfrm>
            <a:off x="3621504" y="2983831"/>
            <a:ext cx="261161" cy="353685"/>
            <a:chOff x="4007187" y="795824"/>
            <a:chExt cx="384815" cy="512367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81107097-FA70-4D66-9E7E-43667B2F6764}"/>
                </a:ext>
              </a:extLst>
            </p:cNvPr>
            <p:cNvGrpSpPr/>
            <p:nvPr/>
          </p:nvGrpSpPr>
          <p:grpSpPr>
            <a:xfrm>
              <a:off x="4007187" y="795824"/>
              <a:ext cx="384815" cy="512367"/>
              <a:chOff x="3777916" y="0"/>
              <a:chExt cx="2524969" cy="2724752"/>
            </a:xfrm>
          </p:grpSpPr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BBB7F7D-84BC-4025-90CA-19D5034CFC6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82885" y="2724752"/>
                <a:ext cx="25200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6A29CC50-2705-4D50-9D34-DE19DE89A4BB}"/>
                  </a:ext>
                </a:extLst>
              </p:cNvPr>
              <p:cNvCxnSpPr/>
              <p:nvPr/>
            </p:nvCxnSpPr>
            <p:spPr>
              <a:xfrm>
                <a:off x="3777916" y="0"/>
                <a:ext cx="0" cy="271913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B9A82F8-BC62-4E82-AED4-1222758BBBFA}"/>
                </a:ext>
              </a:extLst>
            </p:cNvPr>
            <p:cNvSpPr/>
            <p:nvPr/>
          </p:nvSpPr>
          <p:spPr>
            <a:xfrm>
              <a:off x="4018547" y="1179095"/>
              <a:ext cx="144379" cy="120316"/>
            </a:xfrm>
            <a:prstGeom prst="rect">
              <a:avLst/>
            </a:prstGeom>
            <a:solidFill>
              <a:srgbClr val="D73131"/>
            </a:solidFill>
            <a:ln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0D68B5A2-9240-4837-9A4A-DC5831AC7E3F}"/>
              </a:ext>
            </a:extLst>
          </p:cNvPr>
          <p:cNvSpPr txBox="1"/>
          <p:nvPr/>
        </p:nvSpPr>
        <p:spPr>
          <a:xfrm>
            <a:off x="493295" y="5642811"/>
            <a:ext cx="3832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u="sng" dirty="0"/>
              <a:t>Pour chaque polygone, indique le nombre d’angles droits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08CB1EB-7C67-40B7-BE67-5F109E84565D}"/>
              </a:ext>
            </a:extLst>
          </p:cNvPr>
          <p:cNvSpPr/>
          <p:nvPr/>
        </p:nvSpPr>
        <p:spPr>
          <a:xfrm>
            <a:off x="577516" y="6184231"/>
            <a:ext cx="1395663" cy="5173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riangle isocèle 26">
            <a:extLst>
              <a:ext uri="{FF2B5EF4-FFF2-40B4-BE49-F238E27FC236}">
                <a16:creationId xmlns:a16="http://schemas.microsoft.com/office/drawing/2014/main" id="{C4DEB12B-75BC-4F5F-971B-1C7542C525AD}"/>
              </a:ext>
            </a:extLst>
          </p:cNvPr>
          <p:cNvSpPr/>
          <p:nvPr/>
        </p:nvSpPr>
        <p:spPr>
          <a:xfrm>
            <a:off x="2671011" y="5967663"/>
            <a:ext cx="926431" cy="115503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Losange 27">
            <a:extLst>
              <a:ext uri="{FF2B5EF4-FFF2-40B4-BE49-F238E27FC236}">
                <a16:creationId xmlns:a16="http://schemas.microsoft.com/office/drawing/2014/main" id="{5FB932D1-AD60-40EF-A255-4F1C1FAE2D6C}"/>
              </a:ext>
            </a:extLst>
          </p:cNvPr>
          <p:cNvSpPr/>
          <p:nvPr/>
        </p:nvSpPr>
        <p:spPr>
          <a:xfrm>
            <a:off x="4271212" y="6497053"/>
            <a:ext cx="1034716" cy="97455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riangle rectangle 28">
            <a:extLst>
              <a:ext uri="{FF2B5EF4-FFF2-40B4-BE49-F238E27FC236}">
                <a16:creationId xmlns:a16="http://schemas.microsoft.com/office/drawing/2014/main" id="{93EE7075-A668-480D-882D-DA6F0F7E17FC}"/>
              </a:ext>
            </a:extLst>
          </p:cNvPr>
          <p:cNvSpPr/>
          <p:nvPr/>
        </p:nvSpPr>
        <p:spPr>
          <a:xfrm>
            <a:off x="3477126" y="7279105"/>
            <a:ext cx="794084" cy="1010653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Hexagone 29">
            <a:extLst>
              <a:ext uri="{FF2B5EF4-FFF2-40B4-BE49-F238E27FC236}">
                <a16:creationId xmlns:a16="http://schemas.microsoft.com/office/drawing/2014/main" id="{656F802F-C4C2-45AF-A514-DFDA5B9150F1}"/>
              </a:ext>
            </a:extLst>
          </p:cNvPr>
          <p:cNvSpPr/>
          <p:nvPr/>
        </p:nvSpPr>
        <p:spPr>
          <a:xfrm>
            <a:off x="709863" y="7243011"/>
            <a:ext cx="1130969" cy="1010653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B050325-1364-40C6-A3C1-BF87CE54632D}"/>
              </a:ext>
            </a:extLst>
          </p:cNvPr>
          <p:cNvSpPr txBox="1"/>
          <p:nvPr/>
        </p:nvSpPr>
        <p:spPr>
          <a:xfrm>
            <a:off x="517357" y="6858001"/>
            <a:ext cx="14678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……… angles droits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9F14EB1-4D63-4493-8971-3BCAB16B4696}"/>
              </a:ext>
            </a:extLst>
          </p:cNvPr>
          <p:cNvSpPr txBox="1"/>
          <p:nvPr/>
        </p:nvSpPr>
        <p:spPr>
          <a:xfrm>
            <a:off x="3328736" y="6264444"/>
            <a:ext cx="14678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……… angles droits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226821C-173A-40FB-9682-7BB13652CEBC}"/>
              </a:ext>
            </a:extLst>
          </p:cNvPr>
          <p:cNvSpPr txBox="1"/>
          <p:nvPr/>
        </p:nvSpPr>
        <p:spPr>
          <a:xfrm>
            <a:off x="5169567" y="6541171"/>
            <a:ext cx="14678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……… angles droits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06B3C8FB-3EF9-4BA4-B370-EC5388281943}"/>
              </a:ext>
            </a:extLst>
          </p:cNvPr>
          <p:cNvSpPr txBox="1"/>
          <p:nvPr/>
        </p:nvSpPr>
        <p:spPr>
          <a:xfrm>
            <a:off x="1644315" y="8069180"/>
            <a:ext cx="14678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……… angles droits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4003D1AF-9F1E-44FC-AB40-95C4B78812A2}"/>
              </a:ext>
            </a:extLst>
          </p:cNvPr>
          <p:cNvSpPr txBox="1"/>
          <p:nvPr/>
        </p:nvSpPr>
        <p:spPr>
          <a:xfrm>
            <a:off x="4351420" y="8081211"/>
            <a:ext cx="14678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……… angles droits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480C64BC-850F-4729-BB70-905AB0FAA601}"/>
              </a:ext>
            </a:extLst>
          </p:cNvPr>
          <p:cNvSpPr txBox="1"/>
          <p:nvPr/>
        </p:nvSpPr>
        <p:spPr>
          <a:xfrm>
            <a:off x="5462337" y="96253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Rituels 1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4ADC67B0-5082-4E69-B75C-CB10AB629B22}"/>
              </a:ext>
            </a:extLst>
          </p:cNvPr>
          <p:cNvSpPr txBox="1"/>
          <p:nvPr/>
        </p:nvSpPr>
        <p:spPr>
          <a:xfrm>
            <a:off x="549442" y="8935453"/>
            <a:ext cx="59179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u="sng" dirty="0"/>
              <a:t>Pour chaque polygone, indique le nombre d’angles droits, d’angles aigus et d’angles obtus</a:t>
            </a:r>
          </a:p>
        </p:txBody>
      </p:sp>
      <p:sp>
        <p:nvSpPr>
          <p:cNvPr id="49" name="Pentagone 48">
            <a:extLst>
              <a:ext uri="{FF2B5EF4-FFF2-40B4-BE49-F238E27FC236}">
                <a16:creationId xmlns:a16="http://schemas.microsoft.com/office/drawing/2014/main" id="{BAB42A0D-354A-4B58-BC2E-214C3180C936}"/>
              </a:ext>
            </a:extLst>
          </p:cNvPr>
          <p:cNvSpPr/>
          <p:nvPr/>
        </p:nvSpPr>
        <p:spPr>
          <a:xfrm>
            <a:off x="457200" y="9180095"/>
            <a:ext cx="1251284" cy="1239252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Flèche : droite 49">
            <a:extLst>
              <a:ext uri="{FF2B5EF4-FFF2-40B4-BE49-F238E27FC236}">
                <a16:creationId xmlns:a16="http://schemas.microsoft.com/office/drawing/2014/main" id="{81B6BFBC-1D16-4B86-9723-F0BF6A81EDFD}"/>
              </a:ext>
            </a:extLst>
          </p:cNvPr>
          <p:cNvSpPr/>
          <p:nvPr/>
        </p:nvSpPr>
        <p:spPr>
          <a:xfrm rot="20033797">
            <a:off x="3140242" y="10876548"/>
            <a:ext cx="1636295" cy="60157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BD010DB-4D40-4F83-92F3-6DE952A972F3}"/>
              </a:ext>
            </a:extLst>
          </p:cNvPr>
          <p:cNvSpPr/>
          <p:nvPr/>
        </p:nvSpPr>
        <p:spPr>
          <a:xfrm>
            <a:off x="4126832" y="9252284"/>
            <a:ext cx="625642" cy="1106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Trapèze 51">
            <a:extLst>
              <a:ext uri="{FF2B5EF4-FFF2-40B4-BE49-F238E27FC236}">
                <a16:creationId xmlns:a16="http://schemas.microsoft.com/office/drawing/2014/main" id="{BBD37EC6-71D1-401F-964F-B9CB87C21395}"/>
              </a:ext>
            </a:extLst>
          </p:cNvPr>
          <p:cNvSpPr/>
          <p:nvPr/>
        </p:nvSpPr>
        <p:spPr>
          <a:xfrm>
            <a:off x="661737" y="10744199"/>
            <a:ext cx="1094873" cy="1062789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4615F034-12CF-4AF8-BCB5-94EB9C269A83}"/>
              </a:ext>
            </a:extLst>
          </p:cNvPr>
          <p:cNvSpPr txBox="1"/>
          <p:nvPr/>
        </p:nvSpPr>
        <p:spPr>
          <a:xfrm>
            <a:off x="4844714" y="10800350"/>
            <a:ext cx="1467852" cy="827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/>
              <a:t>……… angles droits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……… angles aigus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……… angles obtus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1200742F-1068-43C4-B481-5262659AB0F8}"/>
              </a:ext>
            </a:extLst>
          </p:cNvPr>
          <p:cNvSpPr txBox="1"/>
          <p:nvPr/>
        </p:nvSpPr>
        <p:spPr>
          <a:xfrm>
            <a:off x="4852735" y="9424738"/>
            <a:ext cx="1467852" cy="827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/>
              <a:t>……… angles droits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……… angles aigus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……… angles obtus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3E3C7596-1D10-4E23-ACC9-DEE34CB66963}"/>
              </a:ext>
            </a:extLst>
          </p:cNvPr>
          <p:cNvSpPr txBox="1"/>
          <p:nvPr/>
        </p:nvSpPr>
        <p:spPr>
          <a:xfrm>
            <a:off x="1856872" y="10796338"/>
            <a:ext cx="1467852" cy="827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/>
              <a:t>……… angles droits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……… angles aigus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……… angles obtus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1E0EC9EC-FF8A-46A8-9171-990E2B87207C}"/>
              </a:ext>
            </a:extLst>
          </p:cNvPr>
          <p:cNvSpPr txBox="1"/>
          <p:nvPr/>
        </p:nvSpPr>
        <p:spPr>
          <a:xfrm>
            <a:off x="1917030" y="9653338"/>
            <a:ext cx="1467852" cy="827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/>
              <a:t>……… angles droits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……… angles aigus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……… angles obtus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09B7A211-92B9-4062-8A88-B2686D1D70B9}"/>
              </a:ext>
            </a:extLst>
          </p:cNvPr>
          <p:cNvSpPr txBox="1"/>
          <p:nvPr/>
        </p:nvSpPr>
        <p:spPr>
          <a:xfrm>
            <a:off x="5109411" y="11955379"/>
            <a:ext cx="178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26414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2898C222-3E56-4E79-903E-4465CB695DBD}"/>
              </a:ext>
            </a:extLst>
          </p:cNvPr>
          <p:cNvSpPr/>
          <p:nvPr/>
        </p:nvSpPr>
        <p:spPr>
          <a:xfrm>
            <a:off x="1155032" y="397042"/>
            <a:ext cx="1624263" cy="9023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GEOM. 2B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95CC7B8-D679-4455-BF9B-7456992B1AAA}"/>
              </a:ext>
            </a:extLst>
          </p:cNvPr>
          <p:cNvSpPr txBox="1"/>
          <p:nvPr/>
        </p:nvSpPr>
        <p:spPr>
          <a:xfrm>
            <a:off x="2851484" y="505327"/>
            <a:ext cx="28773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ANGLES DROITS</a:t>
            </a:r>
          </a:p>
          <a:p>
            <a:r>
              <a:rPr lang="fr-FR" dirty="0"/>
              <a:t>DROITES PERPENDICULAIRES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BBBD33A-E734-4115-8FEF-FEB4FD581522}"/>
              </a:ext>
            </a:extLst>
          </p:cNvPr>
          <p:cNvSpPr txBox="1"/>
          <p:nvPr/>
        </p:nvSpPr>
        <p:spPr>
          <a:xfrm>
            <a:off x="589547" y="1600200"/>
            <a:ext cx="59796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B) C’EST QUOI, DES DROITES PERPENDICULAIRES ?</a:t>
            </a:r>
          </a:p>
          <a:p>
            <a:endParaRPr lang="fr-FR" b="1" u="sng" dirty="0"/>
          </a:p>
          <a:p>
            <a:endParaRPr lang="fr-FR" dirty="0"/>
          </a:p>
          <a:p>
            <a:r>
              <a:rPr lang="fr-FR" dirty="0"/>
              <a:t>Quand deux droites se coupent en formant un </a:t>
            </a:r>
            <a:r>
              <a:rPr lang="fr-FR" b="1" dirty="0"/>
              <a:t>angle droit</a:t>
            </a:r>
            <a:r>
              <a:rPr lang="fr-FR" dirty="0"/>
              <a:t>, on dit qu’elles sont </a:t>
            </a:r>
            <a:r>
              <a:rPr lang="fr-FR" b="1" dirty="0"/>
              <a:t>perpendiculaires.</a:t>
            </a:r>
          </a:p>
          <a:p>
            <a:r>
              <a:rPr lang="fr-FR" dirty="0"/>
              <a:t>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EA08B35-37C8-4AB7-843A-AEBD1B315888}"/>
              </a:ext>
            </a:extLst>
          </p:cNvPr>
          <p:cNvSpPr txBox="1"/>
          <p:nvPr/>
        </p:nvSpPr>
        <p:spPr>
          <a:xfrm>
            <a:off x="1576137" y="312821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133407A-42DC-4DC2-BB62-14072A95A9F4}"/>
              </a:ext>
            </a:extLst>
          </p:cNvPr>
          <p:cNvSpPr txBox="1"/>
          <p:nvPr/>
        </p:nvSpPr>
        <p:spPr>
          <a:xfrm>
            <a:off x="525379" y="4351421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(a)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67C24DD5-1B08-4BDD-A322-C367447D7CD3}"/>
              </a:ext>
            </a:extLst>
          </p:cNvPr>
          <p:cNvGrpSpPr/>
          <p:nvPr/>
        </p:nvGrpSpPr>
        <p:grpSpPr>
          <a:xfrm>
            <a:off x="1331496" y="4495800"/>
            <a:ext cx="509338" cy="397042"/>
            <a:chOff x="2787315" y="4519864"/>
            <a:chExt cx="509338" cy="39704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CB31BA5-4838-4C50-8A7A-93208DE4DFA5}"/>
                </a:ext>
              </a:extLst>
            </p:cNvPr>
            <p:cNvSpPr/>
            <p:nvPr/>
          </p:nvSpPr>
          <p:spPr>
            <a:xfrm>
              <a:off x="3043989" y="4523874"/>
              <a:ext cx="252664" cy="192505"/>
            </a:xfrm>
            <a:prstGeom prst="rect">
              <a:avLst/>
            </a:prstGeom>
            <a:noFill/>
            <a:ln w="19050"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6B36DC2-1E5A-4F0F-BFC9-560936A4DE1F}"/>
                </a:ext>
              </a:extLst>
            </p:cNvPr>
            <p:cNvSpPr/>
            <p:nvPr/>
          </p:nvSpPr>
          <p:spPr>
            <a:xfrm>
              <a:off x="3039979" y="4724401"/>
              <a:ext cx="252664" cy="192505"/>
            </a:xfrm>
            <a:prstGeom prst="rect">
              <a:avLst/>
            </a:prstGeom>
            <a:noFill/>
            <a:ln w="19050"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103F91B-5D07-4266-A133-DD2CD25A0087}"/>
                </a:ext>
              </a:extLst>
            </p:cNvPr>
            <p:cNvSpPr/>
            <p:nvPr/>
          </p:nvSpPr>
          <p:spPr>
            <a:xfrm>
              <a:off x="2787316" y="4724400"/>
              <a:ext cx="252664" cy="192505"/>
            </a:xfrm>
            <a:prstGeom prst="rect">
              <a:avLst/>
            </a:prstGeom>
            <a:noFill/>
            <a:ln w="19050"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82C371B-BC91-42FC-91FD-FA0D3E05B95D}"/>
                </a:ext>
              </a:extLst>
            </p:cNvPr>
            <p:cNvSpPr/>
            <p:nvPr/>
          </p:nvSpPr>
          <p:spPr>
            <a:xfrm>
              <a:off x="2787315" y="4519864"/>
              <a:ext cx="252664" cy="192505"/>
            </a:xfrm>
            <a:prstGeom prst="rect">
              <a:avLst/>
            </a:prstGeom>
            <a:noFill/>
            <a:ln w="19050"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E5708D9-2DB5-42D0-A97E-F43C0A4B7793}"/>
              </a:ext>
            </a:extLst>
          </p:cNvPr>
          <p:cNvGrpSpPr/>
          <p:nvPr/>
        </p:nvGrpSpPr>
        <p:grpSpPr>
          <a:xfrm>
            <a:off x="565483" y="3284622"/>
            <a:ext cx="4644189" cy="3068053"/>
            <a:chOff x="1118937" y="3296652"/>
            <a:chExt cx="4644189" cy="3068053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61612DD0-B390-4177-A46B-06E2EC6AE3F7}"/>
                </a:ext>
              </a:extLst>
            </p:cNvPr>
            <p:cNvCxnSpPr>
              <a:cxnSpLocks/>
            </p:cNvCxnSpPr>
            <p:nvPr/>
          </p:nvCxnSpPr>
          <p:spPr>
            <a:xfrm>
              <a:off x="2141621" y="3296652"/>
              <a:ext cx="0" cy="306805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75267606-2AAE-4E7C-A202-D9949DFF7557}"/>
                </a:ext>
              </a:extLst>
            </p:cNvPr>
            <p:cNvCxnSpPr>
              <a:cxnSpLocks/>
            </p:cNvCxnSpPr>
            <p:nvPr/>
          </p:nvCxnSpPr>
          <p:spPr>
            <a:xfrm>
              <a:off x="1118937" y="4704347"/>
              <a:ext cx="464418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ZoneTexte 30">
            <a:extLst>
              <a:ext uri="{FF2B5EF4-FFF2-40B4-BE49-F238E27FC236}">
                <a16:creationId xmlns:a16="http://schemas.microsoft.com/office/drawing/2014/main" id="{790C2DD4-A24A-4ECF-838F-F33E3B1E04EC}"/>
              </a:ext>
            </a:extLst>
          </p:cNvPr>
          <p:cNvSpPr txBox="1"/>
          <p:nvPr/>
        </p:nvSpPr>
        <p:spPr>
          <a:xfrm>
            <a:off x="1864895" y="5125452"/>
            <a:ext cx="4752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droite (a) est </a:t>
            </a:r>
            <a:r>
              <a:rPr lang="fr-FR" b="1" dirty="0"/>
              <a:t>perpendiculaire</a:t>
            </a:r>
            <a:r>
              <a:rPr lang="fr-FR" dirty="0"/>
              <a:t> à la droite (d).</a:t>
            </a:r>
          </a:p>
          <a:p>
            <a:r>
              <a:rPr lang="fr-FR" dirty="0"/>
              <a:t>Les droites (a) et (d) </a:t>
            </a:r>
            <a:r>
              <a:rPr lang="fr-FR" b="1" dirty="0"/>
              <a:t>sont perpendiculaires en C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On écrit:    (a)           (d) en C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F6C6E5E-A447-41F3-8883-AD862D93FE55}"/>
              </a:ext>
            </a:extLst>
          </p:cNvPr>
          <p:cNvSpPr txBox="1"/>
          <p:nvPr/>
        </p:nvSpPr>
        <p:spPr>
          <a:xfrm>
            <a:off x="1552073" y="4415588"/>
            <a:ext cx="28725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/>
              <a:t>C</a:t>
            </a: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C623166-4E3B-441F-BA25-17CE542215E4}"/>
              </a:ext>
            </a:extLst>
          </p:cNvPr>
          <p:cNvGrpSpPr/>
          <p:nvPr/>
        </p:nvGrpSpPr>
        <p:grpSpPr>
          <a:xfrm>
            <a:off x="3284620" y="5991725"/>
            <a:ext cx="421106" cy="240632"/>
            <a:chOff x="4247147" y="3212431"/>
            <a:chExt cx="421106" cy="240632"/>
          </a:xfrm>
        </p:grpSpPr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F95B72D6-34F1-4F14-8B18-60D2DF91A6C1}"/>
                </a:ext>
              </a:extLst>
            </p:cNvPr>
            <p:cNvCxnSpPr/>
            <p:nvPr/>
          </p:nvCxnSpPr>
          <p:spPr>
            <a:xfrm>
              <a:off x="4463716" y="3212431"/>
              <a:ext cx="0" cy="2286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C8D54E29-0226-48B0-80CE-5706F87F514D}"/>
                </a:ext>
              </a:extLst>
            </p:cNvPr>
            <p:cNvCxnSpPr/>
            <p:nvPr/>
          </p:nvCxnSpPr>
          <p:spPr>
            <a:xfrm>
              <a:off x="4247147" y="3453063"/>
              <a:ext cx="421106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AA43FED-EB5E-432F-8D7E-FB141A46AA79}"/>
              </a:ext>
            </a:extLst>
          </p:cNvPr>
          <p:cNvSpPr/>
          <p:nvPr/>
        </p:nvSpPr>
        <p:spPr>
          <a:xfrm>
            <a:off x="2899610" y="5931568"/>
            <a:ext cx="1720516" cy="385011"/>
          </a:xfrm>
          <a:prstGeom prst="rect">
            <a:avLst/>
          </a:prstGeom>
          <a:noFill/>
          <a:ln>
            <a:solidFill>
              <a:srgbClr val="D73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0" name="Groupe 69">
            <a:extLst>
              <a:ext uri="{FF2B5EF4-FFF2-40B4-BE49-F238E27FC236}">
                <a16:creationId xmlns:a16="http://schemas.microsoft.com/office/drawing/2014/main" id="{A4424271-F8CC-40D8-B6C9-3DEF6A6A5A07}"/>
              </a:ext>
            </a:extLst>
          </p:cNvPr>
          <p:cNvGrpSpPr/>
          <p:nvPr/>
        </p:nvGrpSpPr>
        <p:grpSpPr>
          <a:xfrm>
            <a:off x="950494" y="7315200"/>
            <a:ext cx="4848014" cy="2137974"/>
            <a:chOff x="1167063" y="7315200"/>
            <a:chExt cx="4848014" cy="2137974"/>
          </a:xfrm>
        </p:grpSpPr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530BF982-9AD0-4F15-856C-651565B6F56E}"/>
                </a:ext>
              </a:extLst>
            </p:cNvPr>
            <p:cNvSpPr txBox="1"/>
            <p:nvPr/>
          </p:nvSpPr>
          <p:spPr>
            <a:xfrm>
              <a:off x="1167063" y="731520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A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D4303C43-17BC-441A-9B99-27D6F9F9ACFE}"/>
                </a:ext>
              </a:extLst>
            </p:cNvPr>
            <p:cNvSpPr txBox="1"/>
            <p:nvPr/>
          </p:nvSpPr>
          <p:spPr>
            <a:xfrm>
              <a:off x="5662863" y="7407442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B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1FD8368B-37E5-435D-B3EC-1AFD6CC217B7}"/>
                </a:ext>
              </a:extLst>
            </p:cNvPr>
            <p:cNvSpPr txBox="1"/>
            <p:nvPr/>
          </p:nvSpPr>
          <p:spPr>
            <a:xfrm>
              <a:off x="5706979" y="9075821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BB81D727-9FCD-4E28-886A-F1CB13D2D3EF}"/>
                </a:ext>
              </a:extLst>
            </p:cNvPr>
            <p:cNvSpPr txBox="1"/>
            <p:nvPr/>
          </p:nvSpPr>
          <p:spPr>
            <a:xfrm>
              <a:off x="1179094" y="908384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D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9CCCF58-1484-4357-AF6F-24F926F43BB5}"/>
                </a:ext>
              </a:extLst>
            </p:cNvPr>
            <p:cNvSpPr/>
            <p:nvPr/>
          </p:nvSpPr>
          <p:spPr>
            <a:xfrm>
              <a:off x="1483896" y="7668126"/>
              <a:ext cx="252664" cy="192505"/>
            </a:xfrm>
            <a:prstGeom prst="rect">
              <a:avLst/>
            </a:prstGeom>
            <a:noFill/>
            <a:ln w="19050"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08DEB08-D3BF-46FF-89DF-43670BA69352}"/>
                </a:ext>
              </a:extLst>
            </p:cNvPr>
            <p:cNvSpPr/>
            <p:nvPr/>
          </p:nvSpPr>
          <p:spPr>
            <a:xfrm>
              <a:off x="5454317" y="7680158"/>
              <a:ext cx="252664" cy="192505"/>
            </a:xfrm>
            <a:prstGeom prst="rect">
              <a:avLst/>
            </a:prstGeom>
            <a:noFill/>
            <a:ln w="19050"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A7D87AC-B760-4F48-A1F3-DE2ABE1D80AC}"/>
                </a:ext>
              </a:extLst>
            </p:cNvPr>
            <p:cNvSpPr/>
            <p:nvPr/>
          </p:nvSpPr>
          <p:spPr>
            <a:xfrm>
              <a:off x="5454317" y="9003632"/>
              <a:ext cx="252664" cy="192505"/>
            </a:xfrm>
            <a:prstGeom prst="rect">
              <a:avLst/>
            </a:prstGeom>
            <a:noFill/>
            <a:ln w="19050"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49D90458-6F26-4051-A980-6276B1C54BFE}"/>
                </a:ext>
              </a:extLst>
            </p:cNvPr>
            <p:cNvSpPr/>
            <p:nvPr/>
          </p:nvSpPr>
          <p:spPr>
            <a:xfrm>
              <a:off x="1483896" y="9003632"/>
              <a:ext cx="252664" cy="192505"/>
            </a:xfrm>
            <a:prstGeom prst="rect">
              <a:avLst/>
            </a:prstGeom>
            <a:noFill/>
            <a:ln w="19050"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278EEC0C-D03F-4C4A-9C23-8A959F7553B4}"/>
                </a:ext>
              </a:extLst>
            </p:cNvPr>
            <p:cNvSpPr/>
            <p:nvPr/>
          </p:nvSpPr>
          <p:spPr>
            <a:xfrm>
              <a:off x="1479885" y="7664116"/>
              <a:ext cx="4235115" cy="152801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F6ED578A-90F3-4F10-A70E-EE18F9733FB7}"/>
              </a:ext>
            </a:extLst>
          </p:cNvPr>
          <p:cNvGrpSpPr/>
          <p:nvPr/>
        </p:nvGrpSpPr>
        <p:grpSpPr>
          <a:xfrm>
            <a:off x="1431757" y="9601199"/>
            <a:ext cx="4366347" cy="2308324"/>
            <a:chOff x="733925" y="9697452"/>
            <a:chExt cx="4366347" cy="2308324"/>
          </a:xfrm>
        </p:grpSpPr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2FE51365-4AC8-4EB9-8BC1-EC7F85945400}"/>
                </a:ext>
              </a:extLst>
            </p:cNvPr>
            <p:cNvSpPr txBox="1"/>
            <p:nvPr/>
          </p:nvSpPr>
          <p:spPr>
            <a:xfrm>
              <a:off x="733925" y="9697452"/>
              <a:ext cx="436634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Dans le rectangle ABCD, il y a 4 angles droits.</a:t>
              </a:r>
            </a:p>
            <a:p>
              <a:pPr>
                <a:lnSpc>
                  <a:spcPct val="150000"/>
                </a:lnSpc>
              </a:pPr>
              <a:r>
                <a:rPr lang="fr-FR" dirty="0"/>
                <a:t>[AB]            [BC] en B.</a:t>
              </a:r>
            </a:p>
            <a:p>
              <a:pPr>
                <a:lnSpc>
                  <a:spcPct val="150000"/>
                </a:lnSpc>
              </a:pPr>
              <a:r>
                <a:rPr lang="fr-FR" dirty="0"/>
                <a:t>[BC]            [CD] en C</a:t>
              </a:r>
            </a:p>
            <a:p>
              <a:pPr>
                <a:lnSpc>
                  <a:spcPct val="150000"/>
                </a:lnSpc>
              </a:pPr>
              <a:r>
                <a:rPr lang="fr-FR" dirty="0"/>
                <a:t>[CD]            [DA] en D.</a:t>
              </a:r>
            </a:p>
            <a:p>
              <a:pPr>
                <a:lnSpc>
                  <a:spcPct val="150000"/>
                </a:lnSpc>
              </a:pPr>
              <a:r>
                <a:rPr lang="fr-FR" dirty="0"/>
                <a:t>[DA]            [AB] en A</a:t>
              </a:r>
            </a:p>
            <a:p>
              <a:endParaRPr lang="fr-FR" dirty="0"/>
            </a:p>
          </p:txBody>
        </p:sp>
        <p:grpSp>
          <p:nvGrpSpPr>
            <p:cNvPr id="57" name="Groupe 56">
              <a:extLst>
                <a:ext uri="{FF2B5EF4-FFF2-40B4-BE49-F238E27FC236}">
                  <a16:creationId xmlns:a16="http://schemas.microsoft.com/office/drawing/2014/main" id="{9871BCEE-0F49-4A52-BFE5-C82553CDFC5C}"/>
                </a:ext>
              </a:extLst>
            </p:cNvPr>
            <p:cNvGrpSpPr/>
            <p:nvPr/>
          </p:nvGrpSpPr>
          <p:grpSpPr>
            <a:xfrm>
              <a:off x="1319462" y="10114546"/>
              <a:ext cx="421106" cy="240632"/>
              <a:chOff x="4247147" y="3212431"/>
              <a:chExt cx="421106" cy="240632"/>
            </a:xfrm>
          </p:grpSpPr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9FE19F91-9ED6-4843-B15A-6615363244E2}"/>
                  </a:ext>
                </a:extLst>
              </p:cNvPr>
              <p:cNvCxnSpPr/>
              <p:nvPr/>
            </p:nvCxnSpPr>
            <p:spPr>
              <a:xfrm>
                <a:off x="4463716" y="3212431"/>
                <a:ext cx="0" cy="2286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02D56035-7262-4E29-B658-8FCB511D6EF9}"/>
                  </a:ext>
                </a:extLst>
              </p:cNvPr>
              <p:cNvCxnSpPr/>
              <p:nvPr/>
            </p:nvCxnSpPr>
            <p:spPr>
              <a:xfrm>
                <a:off x="4247147" y="3453063"/>
                <a:ext cx="42110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EB4CE9F3-5C58-4E33-8949-4D7C4BDCE817}"/>
                </a:ext>
              </a:extLst>
            </p:cNvPr>
            <p:cNvGrpSpPr/>
            <p:nvPr/>
          </p:nvGrpSpPr>
          <p:grpSpPr>
            <a:xfrm>
              <a:off x="1327483" y="10531640"/>
              <a:ext cx="421106" cy="240632"/>
              <a:chOff x="4247147" y="3212431"/>
              <a:chExt cx="421106" cy="240632"/>
            </a:xfrm>
          </p:grpSpPr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D4BD1922-5D47-4D76-898C-2E0D1AC77BAD}"/>
                  </a:ext>
                </a:extLst>
              </p:cNvPr>
              <p:cNvCxnSpPr/>
              <p:nvPr/>
            </p:nvCxnSpPr>
            <p:spPr>
              <a:xfrm>
                <a:off x="4463716" y="3212431"/>
                <a:ext cx="0" cy="2286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A223069F-FCC8-4530-A09D-09B520E36ABC}"/>
                  </a:ext>
                </a:extLst>
              </p:cNvPr>
              <p:cNvCxnSpPr/>
              <p:nvPr/>
            </p:nvCxnSpPr>
            <p:spPr>
              <a:xfrm>
                <a:off x="4247147" y="3453063"/>
                <a:ext cx="42110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e 62">
              <a:extLst>
                <a:ext uri="{FF2B5EF4-FFF2-40B4-BE49-F238E27FC236}">
                  <a16:creationId xmlns:a16="http://schemas.microsoft.com/office/drawing/2014/main" id="{692CB140-A592-42A4-A5A9-ECE6005F4DCB}"/>
                </a:ext>
              </a:extLst>
            </p:cNvPr>
            <p:cNvGrpSpPr/>
            <p:nvPr/>
          </p:nvGrpSpPr>
          <p:grpSpPr>
            <a:xfrm>
              <a:off x="1327483" y="10952746"/>
              <a:ext cx="421106" cy="240632"/>
              <a:chOff x="4247147" y="3212431"/>
              <a:chExt cx="421106" cy="240632"/>
            </a:xfrm>
          </p:grpSpPr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CFA8A1C7-3BAE-4097-A20E-929BF135FEAA}"/>
                  </a:ext>
                </a:extLst>
              </p:cNvPr>
              <p:cNvCxnSpPr/>
              <p:nvPr/>
            </p:nvCxnSpPr>
            <p:spPr>
              <a:xfrm>
                <a:off x="4463716" y="3212431"/>
                <a:ext cx="0" cy="2286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E6A9C57E-1A5B-460C-8570-ABDACDE9951C}"/>
                  </a:ext>
                </a:extLst>
              </p:cNvPr>
              <p:cNvCxnSpPr/>
              <p:nvPr/>
            </p:nvCxnSpPr>
            <p:spPr>
              <a:xfrm>
                <a:off x="4247147" y="3453063"/>
                <a:ext cx="42110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F698FAFE-175F-4880-B37E-CEE8530ACC25}"/>
                </a:ext>
              </a:extLst>
            </p:cNvPr>
            <p:cNvGrpSpPr/>
            <p:nvPr/>
          </p:nvGrpSpPr>
          <p:grpSpPr>
            <a:xfrm>
              <a:off x="1303420" y="11337757"/>
              <a:ext cx="421106" cy="240632"/>
              <a:chOff x="4247147" y="3212431"/>
              <a:chExt cx="421106" cy="240632"/>
            </a:xfrm>
          </p:grpSpPr>
          <p:cxnSp>
            <p:nvCxnSpPr>
              <p:cNvPr id="67" name="Connecteur droit 66">
                <a:extLst>
                  <a:ext uri="{FF2B5EF4-FFF2-40B4-BE49-F238E27FC236}">
                    <a16:creationId xmlns:a16="http://schemas.microsoft.com/office/drawing/2014/main" id="{D9F2C1B5-024C-4CE1-86CF-183FB41B6976}"/>
                  </a:ext>
                </a:extLst>
              </p:cNvPr>
              <p:cNvCxnSpPr/>
              <p:nvPr/>
            </p:nvCxnSpPr>
            <p:spPr>
              <a:xfrm>
                <a:off x="4463716" y="3212431"/>
                <a:ext cx="0" cy="2286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Connecteur droit 67">
                <a:extLst>
                  <a:ext uri="{FF2B5EF4-FFF2-40B4-BE49-F238E27FC236}">
                    <a16:creationId xmlns:a16="http://schemas.microsoft.com/office/drawing/2014/main" id="{660C45D3-E458-4EB6-B197-7FA434425415}"/>
                  </a:ext>
                </a:extLst>
              </p:cNvPr>
              <p:cNvCxnSpPr/>
              <p:nvPr/>
            </p:nvCxnSpPr>
            <p:spPr>
              <a:xfrm>
                <a:off x="4247147" y="3453063"/>
                <a:ext cx="42110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74" name="ZoneTexte 73">
            <a:extLst>
              <a:ext uri="{FF2B5EF4-FFF2-40B4-BE49-F238E27FC236}">
                <a16:creationId xmlns:a16="http://schemas.microsoft.com/office/drawing/2014/main" id="{90D015E8-9103-44EB-8356-E641B6018A56}"/>
              </a:ext>
            </a:extLst>
          </p:cNvPr>
          <p:cNvSpPr txBox="1"/>
          <p:nvPr/>
        </p:nvSpPr>
        <p:spPr>
          <a:xfrm>
            <a:off x="5109411" y="11955379"/>
            <a:ext cx="178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1655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7223DA6-A63C-47F3-AA7E-E99BCAA7E20F}"/>
              </a:ext>
            </a:extLst>
          </p:cNvPr>
          <p:cNvSpPr txBox="1"/>
          <p:nvPr/>
        </p:nvSpPr>
        <p:spPr>
          <a:xfrm>
            <a:off x="541421" y="360947"/>
            <a:ext cx="3141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/>
              <a:t>Marque les angles droits à l’aide du petit carré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2A2686CF-9BC6-44BB-8BFE-1BC3737B3957}"/>
              </a:ext>
            </a:extLst>
          </p:cNvPr>
          <p:cNvGrpSpPr/>
          <p:nvPr/>
        </p:nvGrpSpPr>
        <p:grpSpPr>
          <a:xfrm>
            <a:off x="3657599" y="312820"/>
            <a:ext cx="277203" cy="345665"/>
            <a:chOff x="4007187" y="795824"/>
            <a:chExt cx="384815" cy="512367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2BB8326F-3077-4DE7-96CA-731C9F1E68EF}"/>
                </a:ext>
              </a:extLst>
            </p:cNvPr>
            <p:cNvGrpSpPr/>
            <p:nvPr/>
          </p:nvGrpSpPr>
          <p:grpSpPr>
            <a:xfrm>
              <a:off x="4007187" y="795824"/>
              <a:ext cx="384815" cy="512367"/>
              <a:chOff x="3777916" y="0"/>
              <a:chExt cx="2524969" cy="2724752"/>
            </a:xfrm>
          </p:grpSpPr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ABD01C29-2AA0-422D-9DE4-E8A2F4146F9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82885" y="2724752"/>
                <a:ext cx="25200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595F9884-DC29-4342-A867-4E255AFFCBBC}"/>
                  </a:ext>
                </a:extLst>
              </p:cNvPr>
              <p:cNvCxnSpPr/>
              <p:nvPr/>
            </p:nvCxnSpPr>
            <p:spPr>
              <a:xfrm>
                <a:off x="3777916" y="0"/>
                <a:ext cx="0" cy="271913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E50A94F-347D-4E90-9D0E-2936D46A6E0E}"/>
                </a:ext>
              </a:extLst>
            </p:cNvPr>
            <p:cNvSpPr/>
            <p:nvPr/>
          </p:nvSpPr>
          <p:spPr>
            <a:xfrm>
              <a:off x="4018547" y="1179095"/>
              <a:ext cx="144379" cy="120316"/>
            </a:xfrm>
            <a:prstGeom prst="rect">
              <a:avLst/>
            </a:prstGeom>
            <a:solidFill>
              <a:srgbClr val="D73131"/>
            </a:solidFill>
            <a:ln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6EECB1B9-8A9E-46A6-B228-19B70CE05EDF}"/>
              </a:ext>
            </a:extLst>
          </p:cNvPr>
          <p:cNvSpPr txBox="1"/>
          <p:nvPr/>
        </p:nvSpPr>
        <p:spPr>
          <a:xfrm>
            <a:off x="513347" y="3124199"/>
            <a:ext cx="3141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/>
              <a:t>Marque les angles droits à l’aide du petit carré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38B3BDB3-6586-44BE-9B61-200CB260B407}"/>
              </a:ext>
            </a:extLst>
          </p:cNvPr>
          <p:cNvGrpSpPr/>
          <p:nvPr/>
        </p:nvGrpSpPr>
        <p:grpSpPr>
          <a:xfrm>
            <a:off x="3621504" y="2983831"/>
            <a:ext cx="261161" cy="353685"/>
            <a:chOff x="4007187" y="795824"/>
            <a:chExt cx="384815" cy="512367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81107097-FA70-4D66-9E7E-43667B2F6764}"/>
                </a:ext>
              </a:extLst>
            </p:cNvPr>
            <p:cNvGrpSpPr/>
            <p:nvPr/>
          </p:nvGrpSpPr>
          <p:grpSpPr>
            <a:xfrm>
              <a:off x="4007187" y="795824"/>
              <a:ext cx="384815" cy="512367"/>
              <a:chOff x="3777916" y="0"/>
              <a:chExt cx="2524969" cy="2724752"/>
            </a:xfrm>
          </p:grpSpPr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BBB7F7D-84BC-4025-90CA-19D5034CFC6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82885" y="2724752"/>
                <a:ext cx="25200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6A29CC50-2705-4D50-9D34-DE19DE89A4BB}"/>
                  </a:ext>
                </a:extLst>
              </p:cNvPr>
              <p:cNvCxnSpPr/>
              <p:nvPr/>
            </p:nvCxnSpPr>
            <p:spPr>
              <a:xfrm>
                <a:off x="3777916" y="0"/>
                <a:ext cx="0" cy="271913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B9A82F8-BC62-4E82-AED4-1222758BBBFA}"/>
                </a:ext>
              </a:extLst>
            </p:cNvPr>
            <p:cNvSpPr/>
            <p:nvPr/>
          </p:nvSpPr>
          <p:spPr>
            <a:xfrm>
              <a:off x="4018547" y="1179095"/>
              <a:ext cx="144379" cy="120316"/>
            </a:xfrm>
            <a:prstGeom prst="rect">
              <a:avLst/>
            </a:prstGeom>
            <a:solidFill>
              <a:srgbClr val="D73131"/>
            </a:solidFill>
            <a:ln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0D68B5A2-9240-4837-9A4A-DC5831AC7E3F}"/>
              </a:ext>
            </a:extLst>
          </p:cNvPr>
          <p:cNvSpPr txBox="1"/>
          <p:nvPr/>
        </p:nvSpPr>
        <p:spPr>
          <a:xfrm>
            <a:off x="493295" y="5642811"/>
            <a:ext cx="440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u="sng" dirty="0"/>
              <a:t>Marque les angles droits et colorie les propositions qui sont vraies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480C64BC-850F-4729-BB70-905AB0FAA601}"/>
              </a:ext>
            </a:extLst>
          </p:cNvPr>
          <p:cNvSpPr txBox="1"/>
          <p:nvPr/>
        </p:nvSpPr>
        <p:spPr>
          <a:xfrm>
            <a:off x="5462337" y="96253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Rituels 2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4ADC67B0-5082-4E69-B75C-CB10AB629B22}"/>
              </a:ext>
            </a:extLst>
          </p:cNvPr>
          <p:cNvSpPr txBox="1"/>
          <p:nvPr/>
        </p:nvSpPr>
        <p:spPr>
          <a:xfrm>
            <a:off x="561474" y="9079832"/>
            <a:ext cx="440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u="sng" dirty="0"/>
              <a:t>Marque les angles droits et colorie les propositions qui sont vraies</a:t>
            </a: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C328D6FC-B887-4905-A887-B9835688811F}"/>
              </a:ext>
            </a:extLst>
          </p:cNvPr>
          <p:cNvGrpSpPr/>
          <p:nvPr/>
        </p:nvGrpSpPr>
        <p:grpSpPr>
          <a:xfrm rot="17529396">
            <a:off x="1007680" y="800350"/>
            <a:ext cx="1226949" cy="676264"/>
            <a:chOff x="3777916" y="0"/>
            <a:chExt cx="2524969" cy="2724752"/>
          </a:xfrm>
        </p:grpSpPr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0CD0ED04-117B-4653-A3EB-65A391EB11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C64A7BC4-8A61-4838-AF25-A3F55A334D96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3004B1D7-09FF-48A4-89EF-6DC75EE2FD63}"/>
              </a:ext>
            </a:extLst>
          </p:cNvPr>
          <p:cNvGrpSpPr/>
          <p:nvPr/>
        </p:nvGrpSpPr>
        <p:grpSpPr>
          <a:xfrm rot="8576116">
            <a:off x="2335684" y="1374005"/>
            <a:ext cx="1305634" cy="696945"/>
            <a:chOff x="3615988" y="84068"/>
            <a:chExt cx="2686897" cy="2640684"/>
          </a:xfrm>
        </p:grpSpPr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13CFFE6D-7E85-400C-8199-D485668029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4644DCA7-D398-43FF-ADE6-76E225FB5723}"/>
                </a:ext>
              </a:extLst>
            </p:cNvPr>
            <p:cNvCxnSpPr>
              <a:cxnSpLocks/>
            </p:cNvCxnSpPr>
            <p:nvPr/>
          </p:nvCxnSpPr>
          <p:spPr>
            <a:xfrm rot="13023884" flipH="1" flipV="1">
              <a:off x="3615988" y="84068"/>
              <a:ext cx="641704" cy="253512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81384004-9117-4E49-934E-958E9773B78A}"/>
              </a:ext>
            </a:extLst>
          </p:cNvPr>
          <p:cNvGrpSpPr/>
          <p:nvPr/>
        </p:nvGrpSpPr>
        <p:grpSpPr>
          <a:xfrm rot="13458135">
            <a:off x="4615377" y="1187498"/>
            <a:ext cx="1118895" cy="1211783"/>
            <a:chOff x="3777916" y="0"/>
            <a:chExt cx="2524969" cy="2724752"/>
          </a:xfrm>
        </p:grpSpPr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530C0620-CC1B-4F8D-8F15-39853B32FB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89496422-5A62-492B-81EB-6B1F485A5646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C9C4C610-D1B9-4B38-AB2E-8CCBBF630DC5}"/>
              </a:ext>
            </a:extLst>
          </p:cNvPr>
          <p:cNvGrpSpPr/>
          <p:nvPr/>
        </p:nvGrpSpPr>
        <p:grpSpPr>
          <a:xfrm rot="20589406">
            <a:off x="2040991" y="2187895"/>
            <a:ext cx="1368658" cy="392289"/>
            <a:chOff x="2597390" y="1238390"/>
            <a:chExt cx="3705495" cy="1486362"/>
          </a:xfrm>
        </p:grpSpPr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ED97B891-45DF-4CED-B9D9-89CC213AF2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A3D53606-90E6-41CC-8511-9346BB1D041A}"/>
                </a:ext>
              </a:extLst>
            </p:cNvPr>
            <p:cNvCxnSpPr>
              <a:cxnSpLocks/>
            </p:cNvCxnSpPr>
            <p:nvPr/>
          </p:nvCxnSpPr>
          <p:spPr>
            <a:xfrm rot="13023884" flipH="1" flipV="1">
              <a:off x="2597390" y="1238390"/>
              <a:ext cx="1566077" cy="9547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C3653A53-37D9-40DA-B0CF-A192054DA00E}"/>
              </a:ext>
            </a:extLst>
          </p:cNvPr>
          <p:cNvGrpSpPr/>
          <p:nvPr/>
        </p:nvGrpSpPr>
        <p:grpSpPr>
          <a:xfrm rot="6396915">
            <a:off x="4228494" y="1155934"/>
            <a:ext cx="762196" cy="676264"/>
            <a:chOff x="3777916" y="0"/>
            <a:chExt cx="2524969" cy="2724752"/>
          </a:xfrm>
        </p:grpSpPr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693EBDAD-083B-40C9-B331-2CE9AEC92A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66B6BC57-8686-48C0-B514-B728795B8F6E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9B91BB33-08C0-488E-B251-643FC79D537A}"/>
              </a:ext>
            </a:extLst>
          </p:cNvPr>
          <p:cNvGrpSpPr/>
          <p:nvPr/>
        </p:nvGrpSpPr>
        <p:grpSpPr>
          <a:xfrm rot="956412">
            <a:off x="498346" y="1602455"/>
            <a:ext cx="1226949" cy="676264"/>
            <a:chOff x="3777916" y="0"/>
            <a:chExt cx="2524969" cy="2724752"/>
          </a:xfrm>
        </p:grpSpPr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736E28EE-32EB-4146-8E71-6B169E4466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3E2F6CAA-682D-474D-B55B-EFA83D466531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15A2B4CB-E437-4268-B0A0-C39F1C7C0F98}"/>
              </a:ext>
            </a:extLst>
          </p:cNvPr>
          <p:cNvGrpSpPr/>
          <p:nvPr/>
        </p:nvGrpSpPr>
        <p:grpSpPr>
          <a:xfrm rot="18453210">
            <a:off x="4188389" y="1717407"/>
            <a:ext cx="762196" cy="676264"/>
            <a:chOff x="3777916" y="0"/>
            <a:chExt cx="2524969" cy="2724752"/>
          </a:xfrm>
        </p:grpSpPr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D21874BF-F8A6-4516-996B-61B0BF6039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885" y="2724752"/>
              <a:ext cx="252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484FF8CE-F511-4234-AAFE-937435DEDEB7}"/>
                </a:ext>
              </a:extLst>
            </p:cNvPr>
            <p:cNvCxnSpPr/>
            <p:nvPr/>
          </p:nvCxnSpPr>
          <p:spPr>
            <a:xfrm>
              <a:off x="3777916" y="0"/>
              <a:ext cx="0" cy="2719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B1193E21-D3B0-4A89-B885-04B22EF0BB2D}"/>
              </a:ext>
            </a:extLst>
          </p:cNvPr>
          <p:cNvSpPr/>
          <p:nvPr/>
        </p:nvSpPr>
        <p:spPr>
          <a:xfrm>
            <a:off x="685800" y="3525253"/>
            <a:ext cx="1058779" cy="782052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E4DDA2-D76C-4265-BA23-76C7222E0F36}"/>
              </a:ext>
            </a:extLst>
          </p:cNvPr>
          <p:cNvSpPr/>
          <p:nvPr/>
        </p:nvSpPr>
        <p:spPr>
          <a:xfrm>
            <a:off x="2442411" y="3573379"/>
            <a:ext cx="1756610" cy="8301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CF7B43-37D3-4B9C-AD20-2DE3B9D1306B}"/>
              </a:ext>
            </a:extLst>
          </p:cNvPr>
          <p:cNvSpPr/>
          <p:nvPr/>
        </p:nvSpPr>
        <p:spPr>
          <a:xfrm rot="5059184">
            <a:off x="5001127" y="3605464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264EC0CA-9923-4D3F-BC3A-BB45AFBABCB2}"/>
              </a:ext>
            </a:extLst>
          </p:cNvPr>
          <p:cNvSpPr/>
          <p:nvPr/>
        </p:nvSpPr>
        <p:spPr>
          <a:xfrm>
            <a:off x="818147" y="4523874"/>
            <a:ext cx="1155032" cy="1034715"/>
          </a:xfrm>
          <a:prstGeom prst="right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riangle isocèle 16">
            <a:extLst>
              <a:ext uri="{FF2B5EF4-FFF2-40B4-BE49-F238E27FC236}">
                <a16:creationId xmlns:a16="http://schemas.microsoft.com/office/drawing/2014/main" id="{8C4B7AA1-A3FF-4F25-9F34-6D96C49A340C}"/>
              </a:ext>
            </a:extLst>
          </p:cNvPr>
          <p:cNvSpPr/>
          <p:nvPr/>
        </p:nvSpPr>
        <p:spPr>
          <a:xfrm>
            <a:off x="2695074" y="4704347"/>
            <a:ext cx="1515979" cy="70986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6B31169F-DAEA-487D-A111-8FDA1856FC00}"/>
              </a:ext>
            </a:extLst>
          </p:cNvPr>
          <p:cNvGrpSpPr/>
          <p:nvPr/>
        </p:nvGrpSpPr>
        <p:grpSpPr>
          <a:xfrm>
            <a:off x="4584032" y="4680284"/>
            <a:ext cx="1275347" cy="926432"/>
            <a:chOff x="4584032" y="4680284"/>
            <a:chExt cx="1275347" cy="926432"/>
          </a:xfrm>
        </p:grpSpPr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5F673183-2630-4983-9532-7928C919E759}"/>
                </a:ext>
              </a:extLst>
            </p:cNvPr>
            <p:cNvCxnSpPr/>
            <p:nvPr/>
          </p:nvCxnSpPr>
          <p:spPr>
            <a:xfrm>
              <a:off x="5053263" y="4680284"/>
              <a:ext cx="0" cy="9264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62CFC41F-0638-4636-8EC1-3E76A9453FDC}"/>
                </a:ext>
              </a:extLst>
            </p:cNvPr>
            <p:cNvCxnSpPr/>
            <p:nvPr/>
          </p:nvCxnSpPr>
          <p:spPr>
            <a:xfrm>
              <a:off x="4584032" y="5125453"/>
              <a:ext cx="127534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F488B537-9CAA-4467-B855-E14149D9E6E7}"/>
              </a:ext>
            </a:extLst>
          </p:cNvPr>
          <p:cNvGrpSpPr/>
          <p:nvPr/>
        </p:nvGrpSpPr>
        <p:grpSpPr>
          <a:xfrm>
            <a:off x="132348" y="5799221"/>
            <a:ext cx="3272590" cy="3236495"/>
            <a:chOff x="132347" y="5847346"/>
            <a:chExt cx="3578275" cy="2603195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966C9435-08AE-44DC-AD40-4F199F1E175C}"/>
                </a:ext>
              </a:extLst>
            </p:cNvPr>
            <p:cNvSpPr txBox="1"/>
            <p:nvPr/>
          </p:nvSpPr>
          <p:spPr>
            <a:xfrm>
              <a:off x="1302630" y="6775956"/>
              <a:ext cx="2968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E</a:t>
              </a:r>
            </a:p>
          </p:txBody>
        </p:sp>
        <p:grpSp>
          <p:nvGrpSpPr>
            <p:cNvPr id="94" name="Groupe 93">
              <a:extLst>
                <a:ext uri="{FF2B5EF4-FFF2-40B4-BE49-F238E27FC236}">
                  <a16:creationId xmlns:a16="http://schemas.microsoft.com/office/drawing/2014/main" id="{554520D4-0923-40BD-9FF5-749E01D39D0E}"/>
                </a:ext>
              </a:extLst>
            </p:cNvPr>
            <p:cNvGrpSpPr/>
            <p:nvPr/>
          </p:nvGrpSpPr>
          <p:grpSpPr>
            <a:xfrm>
              <a:off x="132347" y="5847346"/>
              <a:ext cx="3578275" cy="2603195"/>
              <a:chOff x="212558" y="5839326"/>
              <a:chExt cx="3498064" cy="2611216"/>
            </a:xfrm>
          </p:grpSpPr>
          <p:sp>
            <p:nvSpPr>
              <p:cNvPr id="74" name="Légende : flèche vers le haut 73">
                <a:extLst>
                  <a:ext uri="{FF2B5EF4-FFF2-40B4-BE49-F238E27FC236}">
                    <a16:creationId xmlns:a16="http://schemas.microsoft.com/office/drawing/2014/main" id="{E2EE491A-03AE-42CD-A263-2E47D50B58FB}"/>
                  </a:ext>
                </a:extLst>
              </p:cNvPr>
              <p:cNvSpPr/>
              <p:nvPr/>
            </p:nvSpPr>
            <p:spPr>
              <a:xfrm>
                <a:off x="565485" y="6039853"/>
                <a:ext cx="2839452" cy="2237874"/>
              </a:xfrm>
              <a:prstGeom prst="upArrowCallout">
                <a:avLst>
                  <a:gd name="adj1" fmla="val 50000"/>
                  <a:gd name="adj2" fmla="val 21237"/>
                  <a:gd name="adj3" fmla="val 25000"/>
                  <a:gd name="adj4" fmla="val 5745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" name="ZoneTexte 74">
                <a:extLst>
                  <a:ext uri="{FF2B5EF4-FFF2-40B4-BE49-F238E27FC236}">
                    <a16:creationId xmlns:a16="http://schemas.microsoft.com/office/drawing/2014/main" id="{57610E29-26D3-44E8-8C12-2637417CA678}"/>
                  </a:ext>
                </a:extLst>
              </p:cNvPr>
              <p:cNvSpPr txBox="1"/>
              <p:nvPr/>
            </p:nvSpPr>
            <p:spPr>
              <a:xfrm>
                <a:off x="3392906" y="6749716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A</a:t>
                </a:r>
              </a:p>
            </p:txBody>
          </p:sp>
          <p:sp>
            <p:nvSpPr>
              <p:cNvPr id="77" name="ZoneTexte 76">
                <a:extLst>
                  <a:ext uri="{FF2B5EF4-FFF2-40B4-BE49-F238E27FC236}">
                    <a16:creationId xmlns:a16="http://schemas.microsoft.com/office/drawing/2014/main" id="{9CD28D93-40DC-403D-8A9F-26D5BE18726A}"/>
                  </a:ext>
                </a:extLst>
              </p:cNvPr>
              <p:cNvSpPr txBox="1"/>
              <p:nvPr/>
            </p:nvSpPr>
            <p:spPr>
              <a:xfrm>
                <a:off x="3388895" y="8045116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B</a:t>
                </a:r>
              </a:p>
            </p:txBody>
          </p:sp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A0E975F1-C2D8-42C1-9BB6-15C36CBC51A8}"/>
                  </a:ext>
                </a:extLst>
              </p:cNvPr>
              <p:cNvSpPr txBox="1"/>
              <p:nvPr/>
            </p:nvSpPr>
            <p:spPr>
              <a:xfrm>
                <a:off x="212558" y="8081210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C</a:t>
                </a:r>
              </a:p>
            </p:txBody>
          </p:sp>
          <p:sp>
            <p:nvSpPr>
              <p:cNvPr id="81" name="ZoneTexte 80">
                <a:extLst>
                  <a:ext uri="{FF2B5EF4-FFF2-40B4-BE49-F238E27FC236}">
                    <a16:creationId xmlns:a16="http://schemas.microsoft.com/office/drawing/2014/main" id="{23B1C1BF-932F-4B12-9126-8013DF966B20}"/>
                  </a:ext>
                </a:extLst>
              </p:cNvPr>
              <p:cNvSpPr txBox="1"/>
              <p:nvPr/>
            </p:nvSpPr>
            <p:spPr>
              <a:xfrm>
                <a:off x="224590" y="6793832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D</a:t>
                </a:r>
              </a:p>
            </p:txBody>
          </p:sp>
          <p:sp>
            <p:nvSpPr>
              <p:cNvPr id="85" name="ZoneTexte 84">
                <a:extLst>
                  <a:ext uri="{FF2B5EF4-FFF2-40B4-BE49-F238E27FC236}">
                    <a16:creationId xmlns:a16="http://schemas.microsoft.com/office/drawing/2014/main" id="{FEA458A1-4F7D-4B6A-8ACD-1CEC71E5304E}"/>
                  </a:ext>
                </a:extLst>
              </p:cNvPr>
              <p:cNvSpPr txBox="1"/>
              <p:nvPr/>
            </p:nvSpPr>
            <p:spPr>
              <a:xfrm>
                <a:off x="1026293" y="6345062"/>
                <a:ext cx="290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F</a:t>
                </a:r>
              </a:p>
            </p:txBody>
          </p:sp>
          <p:sp>
            <p:nvSpPr>
              <p:cNvPr id="87" name="ZoneTexte 86">
                <a:extLst>
                  <a:ext uri="{FF2B5EF4-FFF2-40B4-BE49-F238E27FC236}">
                    <a16:creationId xmlns:a16="http://schemas.microsoft.com/office/drawing/2014/main" id="{C84BEB14-4DF3-46AC-92A1-D3EA07463328}"/>
                  </a:ext>
                </a:extLst>
              </p:cNvPr>
              <p:cNvSpPr txBox="1"/>
              <p:nvPr/>
            </p:nvSpPr>
            <p:spPr>
              <a:xfrm>
                <a:off x="1989222" y="5839326"/>
                <a:ext cx="330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G</a:t>
                </a:r>
              </a:p>
            </p:txBody>
          </p:sp>
          <p:sp>
            <p:nvSpPr>
              <p:cNvPr id="89" name="ZoneTexte 88">
                <a:extLst>
                  <a:ext uri="{FF2B5EF4-FFF2-40B4-BE49-F238E27FC236}">
                    <a16:creationId xmlns:a16="http://schemas.microsoft.com/office/drawing/2014/main" id="{1BA3571E-CBFD-4251-B437-14A36D5C70BB}"/>
                  </a:ext>
                </a:extLst>
              </p:cNvPr>
              <p:cNvSpPr txBox="1"/>
              <p:nvPr/>
            </p:nvSpPr>
            <p:spPr>
              <a:xfrm>
                <a:off x="2581659" y="6367211"/>
                <a:ext cx="328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H</a:t>
                </a:r>
              </a:p>
            </p:txBody>
          </p:sp>
          <p:sp>
            <p:nvSpPr>
              <p:cNvPr id="91" name="ZoneTexte 90">
                <a:extLst>
                  <a:ext uri="{FF2B5EF4-FFF2-40B4-BE49-F238E27FC236}">
                    <a16:creationId xmlns:a16="http://schemas.microsoft.com/office/drawing/2014/main" id="{77A51822-AA06-4F88-BE0B-81B3AD2573FE}"/>
                  </a:ext>
                </a:extLst>
              </p:cNvPr>
              <p:cNvSpPr txBox="1"/>
              <p:nvPr/>
            </p:nvSpPr>
            <p:spPr>
              <a:xfrm>
                <a:off x="2316987" y="6776285"/>
                <a:ext cx="2423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I</a:t>
                </a:r>
              </a:p>
            </p:txBody>
          </p:sp>
        </p:grpSp>
      </p:grpSp>
      <p:graphicFrame>
        <p:nvGraphicFramePr>
          <p:cNvPr id="93" name="Tableau 93">
            <a:extLst>
              <a:ext uri="{FF2B5EF4-FFF2-40B4-BE49-F238E27FC236}">
                <a16:creationId xmlns:a16="http://schemas.microsoft.com/office/drawing/2014/main" id="{C4190961-956D-4CF4-99C5-5FF63F7F4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127089"/>
              </p:ext>
            </p:extLst>
          </p:nvPr>
        </p:nvGraphicFramePr>
        <p:xfrm>
          <a:off x="3561349" y="6388769"/>
          <a:ext cx="3116178" cy="2160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6178">
                  <a:extLst>
                    <a:ext uri="{9D8B030D-6E8A-4147-A177-3AD203B41FA5}">
                      <a16:colId xmlns:a16="http://schemas.microsoft.com/office/drawing/2014/main" val="36125969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dirty="0"/>
                        <a:t>Le segment [AB] et le segment [BC] sont perpendiculaires.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526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dirty="0"/>
                        <a:t>[GH] est perpendiculaire à [I J].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63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dirty="0"/>
                        <a:t>[DE] est perpendiculaire à [EF].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104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dirty="0"/>
                        <a:t>[CD] et [CB] sont perpendiculaires en 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400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dirty="0"/>
                        <a:t>[IA] et [AB] sont perpendiculaires en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584733"/>
                  </a:ext>
                </a:extLst>
              </a:tr>
            </a:tbl>
          </a:graphicData>
        </a:graphic>
      </p:graphicFrame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824FBE34-821C-4F89-809A-14418D78171C}"/>
              </a:ext>
            </a:extLst>
          </p:cNvPr>
          <p:cNvGrpSpPr/>
          <p:nvPr/>
        </p:nvGrpSpPr>
        <p:grpSpPr>
          <a:xfrm>
            <a:off x="200526" y="9384630"/>
            <a:ext cx="3180348" cy="2382252"/>
            <a:chOff x="525378" y="9324474"/>
            <a:chExt cx="3805990" cy="2263500"/>
          </a:xfrm>
        </p:grpSpPr>
        <p:cxnSp>
          <p:nvCxnSpPr>
            <p:cNvPr id="97" name="Connecteur droit 96">
              <a:extLst>
                <a:ext uri="{FF2B5EF4-FFF2-40B4-BE49-F238E27FC236}">
                  <a16:creationId xmlns:a16="http://schemas.microsoft.com/office/drawing/2014/main" id="{E7FEA708-5086-42C7-8130-46649827A543}"/>
                </a:ext>
              </a:extLst>
            </p:cNvPr>
            <p:cNvCxnSpPr/>
            <p:nvPr/>
          </p:nvCxnSpPr>
          <p:spPr>
            <a:xfrm>
              <a:off x="2478505" y="9685421"/>
              <a:ext cx="0" cy="17084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Connecteur droit 98">
              <a:extLst>
                <a:ext uri="{FF2B5EF4-FFF2-40B4-BE49-F238E27FC236}">
                  <a16:creationId xmlns:a16="http://schemas.microsoft.com/office/drawing/2014/main" id="{02D377EF-B50D-4AA2-BFEF-C59D84D052C5}"/>
                </a:ext>
              </a:extLst>
            </p:cNvPr>
            <p:cNvCxnSpPr/>
            <p:nvPr/>
          </p:nvCxnSpPr>
          <p:spPr>
            <a:xfrm>
              <a:off x="950495" y="10250905"/>
              <a:ext cx="32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Connecteur droit 100">
              <a:extLst>
                <a:ext uri="{FF2B5EF4-FFF2-40B4-BE49-F238E27FC236}">
                  <a16:creationId xmlns:a16="http://schemas.microsoft.com/office/drawing/2014/main" id="{22887026-368C-4132-B436-C0E3BE5EC134}"/>
                </a:ext>
              </a:extLst>
            </p:cNvPr>
            <p:cNvCxnSpPr/>
            <p:nvPr/>
          </p:nvCxnSpPr>
          <p:spPr>
            <a:xfrm flipV="1">
              <a:off x="1528011" y="9601200"/>
              <a:ext cx="2803357" cy="18408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68E68C44-A151-41FF-ABDA-218DC6288B96}"/>
                </a:ext>
              </a:extLst>
            </p:cNvPr>
            <p:cNvSpPr txBox="1"/>
            <p:nvPr/>
          </p:nvSpPr>
          <p:spPr>
            <a:xfrm>
              <a:off x="2273968" y="9324474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(a)</a:t>
              </a: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5E891FEC-D480-42A5-8977-14DF8E220409}"/>
                </a:ext>
              </a:extLst>
            </p:cNvPr>
            <p:cNvSpPr txBox="1"/>
            <p:nvPr/>
          </p:nvSpPr>
          <p:spPr>
            <a:xfrm>
              <a:off x="525378" y="99822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(d)</a:t>
              </a:r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:a16="http://schemas.microsoft.com/office/drawing/2014/main" id="{039DED96-B029-46F6-8B09-3AA6C2547B1B}"/>
                </a:ext>
              </a:extLst>
            </p:cNvPr>
            <p:cNvSpPr txBox="1"/>
            <p:nvPr/>
          </p:nvSpPr>
          <p:spPr>
            <a:xfrm>
              <a:off x="1031822" y="1121864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(e)</a:t>
              </a: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F01C8891-157F-4483-BF73-63C091057B50}"/>
                </a:ext>
              </a:extLst>
            </p:cNvPr>
            <p:cNvSpPr txBox="1"/>
            <p:nvPr/>
          </p:nvSpPr>
          <p:spPr>
            <a:xfrm>
              <a:off x="2446420" y="989396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id="{2ACA0342-CB53-43EB-B1A8-4073A5DC913B}"/>
                </a:ext>
              </a:extLst>
            </p:cNvPr>
            <p:cNvSpPr txBox="1"/>
            <p:nvPr/>
          </p:nvSpPr>
          <p:spPr>
            <a:xfrm>
              <a:off x="2454441" y="10792326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E25CB28E-F1A9-44E0-A4B3-0D5BDD9A3745}"/>
                </a:ext>
              </a:extLst>
            </p:cNvPr>
            <p:cNvSpPr txBox="1"/>
            <p:nvPr/>
          </p:nvSpPr>
          <p:spPr>
            <a:xfrm>
              <a:off x="3248526" y="10250905"/>
              <a:ext cx="2584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J</a:t>
              </a:r>
            </a:p>
          </p:txBody>
        </p:sp>
      </p:grpSp>
      <p:graphicFrame>
        <p:nvGraphicFramePr>
          <p:cNvPr id="114" name="Tableau 93">
            <a:extLst>
              <a:ext uri="{FF2B5EF4-FFF2-40B4-BE49-F238E27FC236}">
                <a16:creationId xmlns:a16="http://schemas.microsoft.com/office/drawing/2014/main" id="{F1EFA727-5767-4D61-9F8C-980F2DE8DB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570486"/>
              </p:ext>
            </p:extLst>
          </p:nvPr>
        </p:nvGraphicFramePr>
        <p:xfrm>
          <a:off x="3521243" y="9561096"/>
          <a:ext cx="3116178" cy="20303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6178">
                  <a:extLst>
                    <a:ext uri="{9D8B030D-6E8A-4147-A177-3AD203B41FA5}">
                      <a16:colId xmlns:a16="http://schemas.microsoft.com/office/drawing/2014/main" val="36125969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dirty="0"/>
                        <a:t>La droite (a) et la droite (d) sont perpendiculaires en 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526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dirty="0"/>
                        <a:t>La droite (d) et la droite (e) sont perpendiculaires en 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63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dirty="0"/>
                        <a:t>La droite (a) et la droite (e) sont perpendiculaires en 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104690"/>
                  </a:ext>
                </a:extLst>
              </a:tr>
            </a:tbl>
          </a:graphicData>
        </a:graphic>
      </p:graphicFrame>
      <p:sp>
        <p:nvSpPr>
          <p:cNvPr id="117" name="ZoneTexte 116">
            <a:extLst>
              <a:ext uri="{FF2B5EF4-FFF2-40B4-BE49-F238E27FC236}">
                <a16:creationId xmlns:a16="http://schemas.microsoft.com/office/drawing/2014/main" id="{4083B431-E0D7-4FD0-AE56-E1552A53DF35}"/>
              </a:ext>
            </a:extLst>
          </p:cNvPr>
          <p:cNvSpPr txBox="1"/>
          <p:nvPr/>
        </p:nvSpPr>
        <p:spPr>
          <a:xfrm>
            <a:off x="5109411" y="11955379"/>
            <a:ext cx="178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458031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e 23">
            <a:extLst>
              <a:ext uri="{FF2B5EF4-FFF2-40B4-BE49-F238E27FC236}">
                <a16:creationId xmlns:a16="http://schemas.microsoft.com/office/drawing/2014/main" id="{C51E1366-6BCF-4204-859A-30E89D6DC0E3}"/>
              </a:ext>
            </a:extLst>
          </p:cNvPr>
          <p:cNvGrpSpPr/>
          <p:nvPr/>
        </p:nvGrpSpPr>
        <p:grpSpPr>
          <a:xfrm>
            <a:off x="1167064" y="168442"/>
            <a:ext cx="4573843" cy="902369"/>
            <a:chOff x="1155032" y="397042"/>
            <a:chExt cx="4573843" cy="902369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2898C222-3E56-4E79-903E-4465CB695DBD}"/>
                </a:ext>
              </a:extLst>
            </p:cNvPr>
            <p:cNvSpPr/>
            <p:nvPr/>
          </p:nvSpPr>
          <p:spPr>
            <a:xfrm>
              <a:off x="1155032" y="397042"/>
              <a:ext cx="1624263" cy="90236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GEOM. 2C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95CC7B8-D679-4455-BF9B-7456992B1AAA}"/>
                </a:ext>
              </a:extLst>
            </p:cNvPr>
            <p:cNvSpPr txBox="1"/>
            <p:nvPr/>
          </p:nvSpPr>
          <p:spPr>
            <a:xfrm>
              <a:off x="2851484" y="505327"/>
              <a:ext cx="28773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ANGLES DROITS</a:t>
              </a:r>
            </a:p>
            <a:p>
              <a:r>
                <a:rPr lang="fr-FR" dirty="0"/>
                <a:t>DROITES PERPENDICULAIRES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DBBBD33A-E734-4115-8FEF-FEB4FD581522}"/>
              </a:ext>
            </a:extLst>
          </p:cNvPr>
          <p:cNvSpPr txBox="1"/>
          <p:nvPr/>
        </p:nvSpPr>
        <p:spPr>
          <a:xfrm>
            <a:off x="613611" y="1215189"/>
            <a:ext cx="59796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B) TRACER DES DROITES PERPENDICULAIRES</a:t>
            </a:r>
          </a:p>
          <a:p>
            <a:endParaRPr lang="fr-FR" b="1" u="sng" dirty="0"/>
          </a:p>
          <a:p>
            <a:endParaRPr lang="fr-FR" dirty="0"/>
          </a:p>
          <a:p>
            <a:r>
              <a:rPr lang="fr-FR" dirty="0"/>
              <a:t>Pour tracer 2 droites perpendiculaires, il faut une règle et une équerre. 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90C2DD4-A24A-4ECF-838F-F33E3B1E04EC}"/>
              </a:ext>
            </a:extLst>
          </p:cNvPr>
          <p:cNvSpPr txBox="1"/>
          <p:nvPr/>
        </p:nvSpPr>
        <p:spPr>
          <a:xfrm>
            <a:off x="517358" y="2827420"/>
            <a:ext cx="616016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r-FR" dirty="0"/>
              <a:t>Pour tracer la droite perpendiculaire à la droite (d), il faut placer l’angle droit de l’équerre le long de la droite (d)</a:t>
            </a:r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r>
              <a:rPr lang="fr-FR" dirty="0"/>
              <a:t>Ensuite, on place sa règle le long de l’équerre. </a:t>
            </a:r>
          </a:p>
          <a:p>
            <a:r>
              <a:rPr lang="fr-FR" dirty="0"/>
              <a:t>Attention à bien tenir l’équerre pour ne pas qu’elle bouge !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3) J’enlève l’équerre et je prolonge la droite à l’aide de ma règle.</a:t>
            </a: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F257C797-212F-47B7-BC01-1B465FD570B0}"/>
              </a:ext>
            </a:extLst>
          </p:cNvPr>
          <p:cNvGrpSpPr/>
          <p:nvPr/>
        </p:nvGrpSpPr>
        <p:grpSpPr>
          <a:xfrm>
            <a:off x="489284" y="6436896"/>
            <a:ext cx="5991727" cy="2076132"/>
            <a:chOff x="525378" y="6701590"/>
            <a:chExt cx="5991727" cy="2076132"/>
          </a:xfrm>
        </p:grpSpPr>
        <p:grpSp>
          <p:nvGrpSpPr>
            <p:cNvPr id="52" name="Groupe 51">
              <a:extLst>
                <a:ext uri="{FF2B5EF4-FFF2-40B4-BE49-F238E27FC236}">
                  <a16:creationId xmlns:a16="http://schemas.microsoft.com/office/drawing/2014/main" id="{2288133D-5D6E-4441-A7B5-F9F32B87DDAB}"/>
                </a:ext>
              </a:extLst>
            </p:cNvPr>
            <p:cNvGrpSpPr/>
            <p:nvPr/>
          </p:nvGrpSpPr>
          <p:grpSpPr>
            <a:xfrm>
              <a:off x="525378" y="6701590"/>
              <a:ext cx="5991727" cy="1724889"/>
              <a:chOff x="336884" y="3928645"/>
              <a:chExt cx="5991727" cy="1614265"/>
            </a:xfrm>
          </p:grpSpPr>
          <p:sp>
            <p:nvSpPr>
              <p:cNvPr id="54" name="ZoneTexte 53">
                <a:extLst>
                  <a:ext uri="{FF2B5EF4-FFF2-40B4-BE49-F238E27FC236}">
                    <a16:creationId xmlns:a16="http://schemas.microsoft.com/office/drawing/2014/main" id="{9AEE019A-5EA2-4E23-8A5B-7FE73DA56E55}"/>
                  </a:ext>
                </a:extLst>
              </p:cNvPr>
              <p:cNvSpPr txBox="1"/>
              <p:nvPr/>
            </p:nvSpPr>
            <p:spPr>
              <a:xfrm>
                <a:off x="336884" y="5173578"/>
                <a:ext cx="447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(d)</a:t>
                </a:r>
              </a:p>
            </p:txBody>
          </p:sp>
          <p:cxnSp>
            <p:nvCxnSpPr>
              <p:cNvPr id="71" name="Connecteur droit 70">
                <a:extLst>
                  <a:ext uri="{FF2B5EF4-FFF2-40B4-BE49-F238E27FC236}">
                    <a16:creationId xmlns:a16="http://schemas.microsoft.com/office/drawing/2014/main" id="{365BE710-0FC5-4249-8617-53754EF6AE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6274" y="5305927"/>
                <a:ext cx="5462337" cy="1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72" name="Picture 3">
                <a:extLst>
                  <a:ext uri="{FF2B5EF4-FFF2-40B4-BE49-F238E27FC236}">
                    <a16:creationId xmlns:a16="http://schemas.microsoft.com/office/drawing/2014/main" id="{62A69494-3A76-4DF2-B4D8-91BF9011E9F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13448" y="3928645"/>
                <a:ext cx="1174332" cy="13770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951B7D87-CD6B-4566-B660-E1C1ECAACF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3176337" y="6706351"/>
              <a:ext cx="356018" cy="2071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D592587B-ED28-4322-9CD8-3D2148FBBBA2}"/>
              </a:ext>
            </a:extLst>
          </p:cNvPr>
          <p:cNvGrpSpPr/>
          <p:nvPr/>
        </p:nvGrpSpPr>
        <p:grpSpPr>
          <a:xfrm>
            <a:off x="324852" y="3627855"/>
            <a:ext cx="5991727" cy="1614265"/>
            <a:chOff x="336884" y="3928645"/>
            <a:chExt cx="5991727" cy="1614265"/>
          </a:xfrm>
        </p:grpSpPr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AC739341-9E5B-4D6C-9BEE-72B3DCB2950D}"/>
                </a:ext>
              </a:extLst>
            </p:cNvPr>
            <p:cNvGrpSpPr/>
            <p:nvPr/>
          </p:nvGrpSpPr>
          <p:grpSpPr>
            <a:xfrm>
              <a:off x="336884" y="3928645"/>
              <a:ext cx="5991727" cy="1614265"/>
              <a:chOff x="336884" y="3928645"/>
              <a:chExt cx="5991727" cy="1614265"/>
            </a:xfrm>
          </p:grpSpPr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6EA08B35-37C8-4AB7-843A-AEBD1B315888}"/>
                  </a:ext>
                </a:extLst>
              </p:cNvPr>
              <p:cNvSpPr txBox="1"/>
              <p:nvPr/>
            </p:nvSpPr>
            <p:spPr>
              <a:xfrm>
                <a:off x="336884" y="5173578"/>
                <a:ext cx="447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(d)</a:t>
                </a:r>
              </a:p>
            </p:txBody>
          </p:sp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3BBEFC64-3AEF-4D0A-AAE0-014731DBA4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6274" y="5305927"/>
                <a:ext cx="5462337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1027" name="Picture 3">
                <a:extLst>
                  <a:ext uri="{FF2B5EF4-FFF2-40B4-BE49-F238E27FC236}">
                    <a16:creationId xmlns:a16="http://schemas.microsoft.com/office/drawing/2014/main" id="{F182198F-2934-4DCD-96AD-9905456574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13448" y="3928645"/>
                <a:ext cx="1174332" cy="13770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31" name="Picture 7">
              <a:extLst>
                <a:ext uri="{FF2B5EF4-FFF2-40B4-BE49-F238E27FC236}">
                  <a16:creationId xmlns:a16="http://schemas.microsoft.com/office/drawing/2014/main" id="{10491062-7777-467C-A75A-E792A561A1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0148" y="4203783"/>
              <a:ext cx="1316678" cy="452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97D75C39-50D1-41B1-9547-8B37D82C2B6B}"/>
              </a:ext>
            </a:extLst>
          </p:cNvPr>
          <p:cNvCxnSpPr/>
          <p:nvPr/>
        </p:nvCxnSpPr>
        <p:spPr>
          <a:xfrm>
            <a:off x="3284621" y="3705726"/>
            <a:ext cx="0" cy="119112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DEE71A49-D83A-405C-83FB-CB7BFB10B65D}"/>
              </a:ext>
            </a:extLst>
          </p:cNvPr>
          <p:cNvGrpSpPr/>
          <p:nvPr/>
        </p:nvGrpSpPr>
        <p:grpSpPr>
          <a:xfrm>
            <a:off x="485273" y="9284368"/>
            <a:ext cx="5991727" cy="2569427"/>
            <a:chOff x="485273" y="9488905"/>
            <a:chExt cx="5991727" cy="2569427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4C7D90D-A31F-4560-BD13-96C43E5304DD}"/>
                </a:ext>
              </a:extLst>
            </p:cNvPr>
            <p:cNvSpPr/>
            <p:nvPr/>
          </p:nvSpPr>
          <p:spPr>
            <a:xfrm>
              <a:off x="3152274" y="10623884"/>
              <a:ext cx="288758" cy="240632"/>
            </a:xfrm>
            <a:prstGeom prst="rect">
              <a:avLst/>
            </a:prstGeom>
            <a:noFill/>
            <a:ln w="28575">
              <a:solidFill>
                <a:srgbClr val="D731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73" name="Groupe 72">
              <a:extLst>
                <a:ext uri="{FF2B5EF4-FFF2-40B4-BE49-F238E27FC236}">
                  <a16:creationId xmlns:a16="http://schemas.microsoft.com/office/drawing/2014/main" id="{A9FF4443-D429-402B-830F-6CC55A08FC73}"/>
                </a:ext>
              </a:extLst>
            </p:cNvPr>
            <p:cNvGrpSpPr/>
            <p:nvPr/>
          </p:nvGrpSpPr>
          <p:grpSpPr>
            <a:xfrm>
              <a:off x="485273" y="10722901"/>
              <a:ext cx="5991727" cy="394642"/>
              <a:chOff x="336884" y="5173578"/>
              <a:chExt cx="5991727" cy="369332"/>
            </a:xfrm>
          </p:grpSpPr>
          <p:sp>
            <p:nvSpPr>
              <p:cNvPr id="74" name="ZoneTexte 73">
                <a:extLst>
                  <a:ext uri="{FF2B5EF4-FFF2-40B4-BE49-F238E27FC236}">
                    <a16:creationId xmlns:a16="http://schemas.microsoft.com/office/drawing/2014/main" id="{FB9901C4-169B-4CDB-B911-1618BB5BEBDA}"/>
                  </a:ext>
                </a:extLst>
              </p:cNvPr>
              <p:cNvSpPr txBox="1"/>
              <p:nvPr/>
            </p:nvSpPr>
            <p:spPr>
              <a:xfrm>
                <a:off x="336884" y="5173578"/>
                <a:ext cx="447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(d)</a:t>
                </a:r>
              </a:p>
            </p:txBody>
          </p:sp>
          <p:cxnSp>
            <p:nvCxnSpPr>
              <p:cNvPr id="75" name="Connecteur droit 74">
                <a:extLst>
                  <a:ext uri="{FF2B5EF4-FFF2-40B4-BE49-F238E27FC236}">
                    <a16:creationId xmlns:a16="http://schemas.microsoft.com/office/drawing/2014/main" id="{BA2B06BA-345B-4F63-B1A1-787085C128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6274" y="5305927"/>
                <a:ext cx="5462337" cy="1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5">
              <a:extLst>
                <a:ext uri="{FF2B5EF4-FFF2-40B4-BE49-F238E27FC236}">
                  <a16:creationId xmlns:a16="http://schemas.microsoft.com/office/drawing/2014/main" id="{BDE88781-EB1B-45BF-97AE-F74106EBD9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2787316" y="9986961"/>
              <a:ext cx="356018" cy="2071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8" name="Connecteur droit 77">
              <a:extLst>
                <a:ext uri="{FF2B5EF4-FFF2-40B4-BE49-F238E27FC236}">
                  <a16:creationId xmlns:a16="http://schemas.microsoft.com/office/drawing/2014/main" id="{56231853-6A4C-4A1C-8A4A-BCE7540C04B1}"/>
                </a:ext>
              </a:extLst>
            </p:cNvPr>
            <p:cNvCxnSpPr>
              <a:cxnSpLocks/>
            </p:cNvCxnSpPr>
            <p:nvPr/>
          </p:nvCxnSpPr>
          <p:spPr>
            <a:xfrm>
              <a:off x="3148264" y="9488905"/>
              <a:ext cx="0" cy="232610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5" name="Picture 7">
              <a:extLst>
                <a:ext uri="{FF2B5EF4-FFF2-40B4-BE49-F238E27FC236}">
                  <a16:creationId xmlns:a16="http://schemas.microsoft.com/office/drawing/2014/main" id="{A2276513-F0F8-4B79-91A1-3C7CBCF594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23133">
              <a:off x="3293675" y="9710236"/>
              <a:ext cx="1316678" cy="452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AF886192-A404-463B-B154-C3A779DEA922}"/>
              </a:ext>
            </a:extLst>
          </p:cNvPr>
          <p:cNvSpPr txBox="1"/>
          <p:nvPr/>
        </p:nvSpPr>
        <p:spPr>
          <a:xfrm>
            <a:off x="3128211" y="9035715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(a)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E47DB98E-D116-460E-B2A9-82167D51AB27}"/>
              </a:ext>
            </a:extLst>
          </p:cNvPr>
          <p:cNvSpPr txBox="1"/>
          <p:nvPr/>
        </p:nvSpPr>
        <p:spPr>
          <a:xfrm>
            <a:off x="5109411" y="11955379"/>
            <a:ext cx="178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615091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613E13B-4236-421B-8ABB-073313E0B607}"/>
              </a:ext>
            </a:extLst>
          </p:cNvPr>
          <p:cNvSpPr txBox="1"/>
          <p:nvPr/>
        </p:nvSpPr>
        <p:spPr>
          <a:xfrm>
            <a:off x="553452" y="505326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(a) perpendiculaire à la droite (d)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F3696FD-A50A-459C-A793-44FC92D28E08}"/>
              </a:ext>
            </a:extLst>
          </p:cNvPr>
          <p:cNvCxnSpPr/>
          <p:nvPr/>
        </p:nvCxnSpPr>
        <p:spPr>
          <a:xfrm>
            <a:off x="1106905" y="1479885"/>
            <a:ext cx="4932948" cy="3128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AB75600C-5141-4993-9EE2-DC02C9372CBB}"/>
              </a:ext>
            </a:extLst>
          </p:cNvPr>
          <p:cNvSpPr txBox="1"/>
          <p:nvPr/>
        </p:nvSpPr>
        <p:spPr>
          <a:xfrm>
            <a:off x="709863" y="115503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2D98A32-7FBD-435A-8677-4AD8E8885379}"/>
              </a:ext>
            </a:extLst>
          </p:cNvPr>
          <p:cNvSpPr txBox="1"/>
          <p:nvPr/>
        </p:nvSpPr>
        <p:spPr>
          <a:xfrm>
            <a:off x="850232" y="3846095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(f) perpendiculaire à la droite (d)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DA1F5C0-0A60-4F89-BA92-127B7E2233DB}"/>
              </a:ext>
            </a:extLst>
          </p:cNvPr>
          <p:cNvSpPr txBox="1"/>
          <p:nvPr/>
        </p:nvSpPr>
        <p:spPr>
          <a:xfrm>
            <a:off x="5193632" y="397844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3EC2A69-A93E-4BB5-A518-CF066EF46815}"/>
              </a:ext>
            </a:extLst>
          </p:cNvPr>
          <p:cNvCxnSpPr>
            <a:cxnSpLocks/>
          </p:cNvCxnSpPr>
          <p:nvPr/>
        </p:nvCxnSpPr>
        <p:spPr>
          <a:xfrm flipH="1">
            <a:off x="914400" y="4367462"/>
            <a:ext cx="4307306" cy="16844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544FFD23-3D63-49E3-AB64-725547D64187}"/>
              </a:ext>
            </a:extLst>
          </p:cNvPr>
          <p:cNvSpPr txBox="1"/>
          <p:nvPr/>
        </p:nvSpPr>
        <p:spPr>
          <a:xfrm>
            <a:off x="737937" y="6970295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(j) perpendiculaire à la droite (d)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C175AE8-65E9-4CCC-A137-F0A2DDA1475B}"/>
              </a:ext>
            </a:extLst>
          </p:cNvPr>
          <p:cNvCxnSpPr>
            <a:cxnSpLocks/>
          </p:cNvCxnSpPr>
          <p:nvPr/>
        </p:nvCxnSpPr>
        <p:spPr>
          <a:xfrm>
            <a:off x="1852863" y="7495674"/>
            <a:ext cx="2598821" cy="42832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05F8972B-F67D-411C-B941-4B8748C0BD25}"/>
              </a:ext>
            </a:extLst>
          </p:cNvPr>
          <p:cNvSpPr txBox="1"/>
          <p:nvPr/>
        </p:nvSpPr>
        <p:spPr>
          <a:xfrm>
            <a:off x="1387642" y="740343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3BC86963-45AC-4B5B-A320-FC831C3F9FFE}"/>
              </a:ext>
            </a:extLst>
          </p:cNvPr>
          <p:cNvSpPr txBox="1"/>
          <p:nvPr/>
        </p:nvSpPr>
        <p:spPr>
          <a:xfrm>
            <a:off x="5029200" y="168442"/>
            <a:ext cx="1130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Rituels 3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7297771B-66F6-4159-8A79-59EE2318CF50}"/>
              </a:ext>
            </a:extLst>
          </p:cNvPr>
          <p:cNvSpPr txBox="1"/>
          <p:nvPr/>
        </p:nvSpPr>
        <p:spPr>
          <a:xfrm>
            <a:off x="5109411" y="11955379"/>
            <a:ext cx="178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2969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613E13B-4236-421B-8ABB-073313E0B607}"/>
              </a:ext>
            </a:extLst>
          </p:cNvPr>
          <p:cNvSpPr txBox="1"/>
          <p:nvPr/>
        </p:nvSpPr>
        <p:spPr>
          <a:xfrm>
            <a:off x="553452" y="505326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(a) perpendiculaire à la droite (d)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F3696FD-A50A-459C-A793-44FC92D28E08}"/>
              </a:ext>
            </a:extLst>
          </p:cNvPr>
          <p:cNvCxnSpPr/>
          <p:nvPr/>
        </p:nvCxnSpPr>
        <p:spPr>
          <a:xfrm>
            <a:off x="1106905" y="1479885"/>
            <a:ext cx="4932948" cy="3128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AB75600C-5141-4993-9EE2-DC02C9372CBB}"/>
              </a:ext>
            </a:extLst>
          </p:cNvPr>
          <p:cNvSpPr txBox="1"/>
          <p:nvPr/>
        </p:nvSpPr>
        <p:spPr>
          <a:xfrm>
            <a:off x="709863" y="115503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2D98A32-7FBD-435A-8677-4AD8E8885379}"/>
              </a:ext>
            </a:extLst>
          </p:cNvPr>
          <p:cNvSpPr txBox="1"/>
          <p:nvPr/>
        </p:nvSpPr>
        <p:spPr>
          <a:xfrm>
            <a:off x="850232" y="3846095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(f) perpendiculaire à la droite (d)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DA1F5C0-0A60-4F89-BA92-127B7E2233DB}"/>
              </a:ext>
            </a:extLst>
          </p:cNvPr>
          <p:cNvSpPr txBox="1"/>
          <p:nvPr/>
        </p:nvSpPr>
        <p:spPr>
          <a:xfrm>
            <a:off x="5193632" y="397844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3EC2A69-A93E-4BB5-A518-CF066EF46815}"/>
              </a:ext>
            </a:extLst>
          </p:cNvPr>
          <p:cNvCxnSpPr>
            <a:cxnSpLocks/>
          </p:cNvCxnSpPr>
          <p:nvPr/>
        </p:nvCxnSpPr>
        <p:spPr>
          <a:xfrm flipH="1">
            <a:off x="914400" y="4367462"/>
            <a:ext cx="4307306" cy="16844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544FFD23-3D63-49E3-AB64-725547D64187}"/>
              </a:ext>
            </a:extLst>
          </p:cNvPr>
          <p:cNvSpPr txBox="1"/>
          <p:nvPr/>
        </p:nvSpPr>
        <p:spPr>
          <a:xfrm>
            <a:off x="737937" y="6970295"/>
            <a:ext cx="5727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Trace la droite (j) perpendiculaire à la droite (d)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C175AE8-65E9-4CCC-A137-F0A2DDA1475B}"/>
              </a:ext>
            </a:extLst>
          </p:cNvPr>
          <p:cNvCxnSpPr>
            <a:cxnSpLocks/>
          </p:cNvCxnSpPr>
          <p:nvPr/>
        </p:nvCxnSpPr>
        <p:spPr>
          <a:xfrm>
            <a:off x="1852863" y="7495674"/>
            <a:ext cx="2598821" cy="42832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05F8972B-F67D-411C-B941-4B8748C0BD25}"/>
              </a:ext>
            </a:extLst>
          </p:cNvPr>
          <p:cNvSpPr txBox="1"/>
          <p:nvPr/>
        </p:nvSpPr>
        <p:spPr>
          <a:xfrm>
            <a:off x="1387642" y="740343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(d)</a:t>
            </a:r>
          </a:p>
        </p:txBody>
      </p:sp>
      <p:pic>
        <p:nvPicPr>
          <p:cNvPr id="27" name="Picture 3">
            <a:extLst>
              <a:ext uri="{FF2B5EF4-FFF2-40B4-BE49-F238E27FC236}">
                <a16:creationId xmlns:a16="http://schemas.microsoft.com/office/drawing/2014/main" id="{CD88BA5A-E9C2-4A81-B2BA-AEF0E0766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3462">
            <a:off x="4793331" y="367295"/>
            <a:ext cx="1174332" cy="1377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70D33774-665F-4C71-AC88-6FF492EE2E59}"/>
              </a:ext>
            </a:extLst>
          </p:cNvPr>
          <p:cNvCxnSpPr/>
          <p:nvPr/>
        </p:nvCxnSpPr>
        <p:spPr>
          <a:xfrm flipH="1">
            <a:off x="4716379" y="312821"/>
            <a:ext cx="120316" cy="1383632"/>
          </a:xfrm>
          <a:prstGeom prst="line">
            <a:avLst/>
          </a:prstGeom>
          <a:ln>
            <a:solidFill>
              <a:srgbClr val="D731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5">
            <a:extLst>
              <a:ext uri="{FF2B5EF4-FFF2-40B4-BE49-F238E27FC236}">
                <a16:creationId xmlns:a16="http://schemas.microsoft.com/office/drawing/2014/main" id="{221CD398-694C-46A0-9FBA-1345C2065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91592">
            <a:off x="4343401" y="750721"/>
            <a:ext cx="356018" cy="2071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61A8C466-A1F9-4A73-9013-4D581010B92E}"/>
              </a:ext>
            </a:extLst>
          </p:cNvPr>
          <p:cNvCxnSpPr/>
          <p:nvPr/>
        </p:nvCxnSpPr>
        <p:spPr>
          <a:xfrm flipH="1">
            <a:off x="4596064" y="1708485"/>
            <a:ext cx="118800" cy="1382400"/>
          </a:xfrm>
          <a:prstGeom prst="line">
            <a:avLst/>
          </a:prstGeom>
          <a:ln>
            <a:solidFill>
              <a:srgbClr val="D731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60988BCC-2F77-4409-8320-B435A9A23B35}"/>
              </a:ext>
            </a:extLst>
          </p:cNvPr>
          <p:cNvCxnSpPr>
            <a:cxnSpLocks/>
          </p:cNvCxnSpPr>
          <p:nvPr/>
        </p:nvCxnSpPr>
        <p:spPr>
          <a:xfrm>
            <a:off x="1151022" y="4315327"/>
            <a:ext cx="545430" cy="1399673"/>
          </a:xfrm>
          <a:prstGeom prst="line">
            <a:avLst/>
          </a:prstGeom>
          <a:ln>
            <a:solidFill>
              <a:srgbClr val="D731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">
            <a:extLst>
              <a:ext uri="{FF2B5EF4-FFF2-40B4-BE49-F238E27FC236}">
                <a16:creationId xmlns:a16="http://schemas.microsoft.com/office/drawing/2014/main" id="{695E88A0-AA14-4548-85FC-0860004C6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13696">
            <a:off x="1412008" y="4112383"/>
            <a:ext cx="1242708" cy="1457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5">
            <a:extLst>
              <a:ext uri="{FF2B5EF4-FFF2-40B4-BE49-F238E27FC236}">
                <a16:creationId xmlns:a16="http://schemas.microsoft.com/office/drawing/2014/main" id="{00913AE7-AACB-4601-9270-98268E062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21321">
            <a:off x="1342848" y="4736940"/>
            <a:ext cx="356018" cy="220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51167D00-D62B-430B-BE67-2E35E75836FE}"/>
              </a:ext>
            </a:extLst>
          </p:cNvPr>
          <p:cNvCxnSpPr>
            <a:cxnSpLocks/>
          </p:cNvCxnSpPr>
          <p:nvPr/>
        </p:nvCxnSpPr>
        <p:spPr>
          <a:xfrm>
            <a:off x="1708484" y="5715000"/>
            <a:ext cx="525380" cy="1336232"/>
          </a:xfrm>
          <a:prstGeom prst="line">
            <a:avLst/>
          </a:prstGeom>
          <a:ln>
            <a:solidFill>
              <a:srgbClr val="D731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3">
            <a:extLst>
              <a:ext uri="{FF2B5EF4-FFF2-40B4-BE49-F238E27FC236}">
                <a16:creationId xmlns:a16="http://schemas.microsoft.com/office/drawing/2014/main" id="{F736BB3E-4420-434E-BA9B-639016DAF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31004">
            <a:off x="3730092" y="9402267"/>
            <a:ext cx="1242708" cy="1457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1EF62E4F-D658-4824-8BD6-C66D5FE32B18}"/>
              </a:ext>
            </a:extLst>
          </p:cNvPr>
          <p:cNvCxnSpPr>
            <a:cxnSpLocks/>
          </p:cNvCxnSpPr>
          <p:nvPr/>
        </p:nvCxnSpPr>
        <p:spPr>
          <a:xfrm flipH="1">
            <a:off x="3521242" y="9276347"/>
            <a:ext cx="1002632" cy="597570"/>
          </a:xfrm>
          <a:prstGeom prst="line">
            <a:avLst/>
          </a:prstGeom>
          <a:ln>
            <a:solidFill>
              <a:srgbClr val="D731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5">
            <a:extLst>
              <a:ext uri="{FF2B5EF4-FFF2-40B4-BE49-F238E27FC236}">
                <a16:creationId xmlns:a16="http://schemas.microsoft.com/office/drawing/2014/main" id="{C48ACAE8-205E-4362-93B8-66B6FAFD1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1926">
            <a:off x="3100139" y="8783805"/>
            <a:ext cx="356018" cy="2071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5287A289-ACEB-48F7-BE78-6565AC0B30D6}"/>
              </a:ext>
            </a:extLst>
          </p:cNvPr>
          <p:cNvCxnSpPr>
            <a:cxnSpLocks/>
          </p:cNvCxnSpPr>
          <p:nvPr/>
        </p:nvCxnSpPr>
        <p:spPr>
          <a:xfrm flipV="1">
            <a:off x="2526632" y="9869936"/>
            <a:ext cx="1004400" cy="597600"/>
          </a:xfrm>
          <a:prstGeom prst="line">
            <a:avLst/>
          </a:prstGeom>
          <a:ln>
            <a:solidFill>
              <a:srgbClr val="D731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18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40741E-7 1.45833E-6 L -0.28449 1.45833E-6 C -0.41204 1.45833E-6 -0.56875 0.0332 -0.56875 0.06029 L -0.56875 0.1207 " pathEditMode="relative" rAng="0" ptsTypes="AAAA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49" y="60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037E-6 4.79167E-6 L 0.25787 4.79167E-6 C 0.37338 4.79167E-6 0.51597 0.01237 0.51597 0.02252 L 0.51597 0.04505 " pathEditMode="relative" rAng="0" ptsTypes="AAAA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7" y="22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40741E-7 4.16667E-7 L 0.11088 4.16667E-7 C 0.16042 4.16667E-7 0.22176 -0.05625 0.22176 -0.10169 L 0.22176 -0.20339 " pathEditMode="relative" rAng="0" ptsTypes="AAAA">
                                      <p:cBhvr>
                                        <p:cTn id="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88" y="-10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855</Words>
  <Application>Microsoft Office PowerPoint</Application>
  <PresentationFormat>Grand écran</PresentationFormat>
  <Paragraphs>184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Curlz MT</vt:lpstr>
      <vt:lpstr>Thème Office</vt:lpstr>
      <vt:lpstr>ANGLES DROITS ET PERPENDICULARITE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 dice</dc:creator>
  <cp:lastModifiedBy>Can dice</cp:lastModifiedBy>
  <cp:revision>18</cp:revision>
  <dcterms:created xsi:type="dcterms:W3CDTF">2020-07-10T08:43:48Z</dcterms:created>
  <dcterms:modified xsi:type="dcterms:W3CDTF">2020-07-10T12:51:38Z</dcterms:modified>
</cp:coreProperties>
</file>