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81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113400-A375-41B7-B774-D4940FA31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4CFAE2-8C42-4168-8171-252F9F076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97B673-C14D-43FE-9F29-4194CD9E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76786A-0100-4BE0-B536-ECA6A34A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90E72D-6BA4-4456-9276-56A10E20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54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6E74FB-935C-4711-85FE-6F4D2AEF7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A3C7FD-A2B5-49F2-9D11-C9CCF0011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F39BB2-CA14-44A4-8BF7-4023F5041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A819A8-8E09-4976-836E-207F47C2D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A61D94-5EF4-45BA-972C-E48642D12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63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6792DC7-5C1E-4FE3-8E22-EF89AF0A3E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E1AAD5-2618-4C7D-8B7D-66D35ACE0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DF5B24-0B06-45CC-8512-994E32840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671027-8DD6-4966-A113-68123A3D5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2D1951-2CF4-4D69-9062-BB3FC02E6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2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5DB4FE-A455-48AC-A3DC-0D02D4A5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14FA0E-DA5A-4731-9483-910070FC1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287A83-BEE4-4F30-8B3F-88339013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78732B-E91E-40C8-BD3A-7FC5F3A0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5BF742-8135-4DC7-B10B-FC2BDAF33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72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3050BC-3036-40A8-987A-B345E424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355FDC-226A-495F-975E-59E815019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516B15-F944-41A2-8116-A53B372D1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0C4D0F-0ECF-4ED7-BE15-5E5B1833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8C2FD7-1D57-4E53-AAA6-7C10C269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64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90C518-371F-423C-88E2-9C3F8338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B12356-3E48-412E-8A85-08A63F3AA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9FB484-6D03-41B8-BF8E-103683B9C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55A551-C2D1-451A-8FF8-64490B4B3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E1291D-2F0F-47AC-AB3F-63B9E1DB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461747-278D-4B4C-9D38-569A3884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11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452264-B35D-42D9-84DE-6DD7E98E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F68AF8-5503-4A98-A1B3-EBAA7327C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0D4CAE-3611-42DA-9EFB-AA4E17410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37E6C9D-E670-45B2-BF6A-FDFC660E4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1F7766-B814-49A2-AA53-8CB484CFB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C983A33-5A10-4C1D-8C48-83C004663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6B2B8EF-A289-4A30-B8CA-CCED51092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3678807-4668-41BF-BB61-1390F99B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7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2951F1-C850-42B7-97C4-6631B6BC0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879567-522F-48B0-BCCA-F6D7A6365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05F30C-9A6B-414E-BC95-7C21AD23E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C12CB4-D244-45B7-8D55-E95728C1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27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7216209-053F-4E2E-83C5-9CACA8BDC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AA7D9D-6D5C-4250-B405-3946C070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FF2F36C-FC79-44DF-8D9B-3A48C6C6B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86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1C94A1-183A-4458-A1CE-119AF898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6430EE-FF30-4569-B582-B36A6906D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45CFB4-9793-4C83-86CF-5529D01F4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5C3751-55C3-4734-9041-9A7E2F302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1908E8-07DB-4FA8-92C9-444C2BCB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B79B25-FD73-4313-BF2A-1640EB42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66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487DD-9B1B-4661-A7CF-D0DD0770F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FDDFE7-27E2-42D1-B50B-EFCF91F056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539E65-657E-4358-8613-8484E7E57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D7B78F-A7E9-4D41-884E-32578F64D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7B76C7-FFDA-4E6D-87B5-787B6895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F59FBE-8AC5-4A59-9DB0-C8A036B47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67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1E6B7BE-D6A1-41DD-B3B6-82086882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21C4F5-C803-49BB-B35A-DAA3EAB5A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2F320A-BA02-45B5-9AE0-F54AD357A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ABFEC-A139-40DF-9FAC-E5E51BAA3EBE}" type="datetimeFigureOut">
              <a:rPr lang="fr-FR" smtClean="0"/>
              <a:t>12/07/2020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E24B3C-C644-4D76-A87C-38C51B2B8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4A60A2-3589-441C-961F-A19B3B2C1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DD8DF-1429-4409-9725-ED5DE55F9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79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FE9572-3175-4F1F-B85D-7B241E0FC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2937" y="1896470"/>
            <a:ext cx="8735458" cy="1325563"/>
          </a:xfrm>
        </p:spPr>
        <p:txBody>
          <a:bodyPr/>
          <a:lstStyle/>
          <a:p>
            <a:r>
              <a:rPr lang="fr-FR" dirty="0">
                <a:solidFill>
                  <a:srgbClr val="FF0066"/>
                </a:solidFill>
              </a:rPr>
              <a:t>CONJ. 1 : PASSE, PRESENT ET FUTUR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D5C34FF-0F41-446E-82B7-B342C1B5F30F}"/>
              </a:ext>
            </a:extLst>
          </p:cNvPr>
          <p:cNvSpPr txBox="1"/>
          <p:nvPr/>
        </p:nvSpPr>
        <p:spPr>
          <a:xfrm>
            <a:off x="9860096" y="6488668"/>
            <a:ext cx="17457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54010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BE32A6A-23D5-4436-A2AE-1D34981DA787}"/>
              </a:ext>
            </a:extLst>
          </p:cNvPr>
          <p:cNvSpPr txBox="1"/>
          <p:nvPr/>
        </p:nvSpPr>
        <p:spPr>
          <a:xfrm>
            <a:off x="4606482" y="2519143"/>
            <a:ext cx="330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Aujourd’hui, je mange un gâteau.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DBE5339-A55C-4671-9FF1-B203FC052161}"/>
              </a:ext>
            </a:extLst>
          </p:cNvPr>
          <p:cNvSpPr txBox="1"/>
          <p:nvPr/>
        </p:nvSpPr>
        <p:spPr>
          <a:xfrm>
            <a:off x="429253" y="1041048"/>
            <a:ext cx="313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Demain, nous irons à la piscine.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07FB269-D745-4BF5-BA05-DA051E303F23}"/>
              </a:ext>
            </a:extLst>
          </p:cNvPr>
          <p:cNvSpPr txBox="1"/>
          <p:nvPr/>
        </p:nvSpPr>
        <p:spPr>
          <a:xfrm>
            <a:off x="594505" y="1503754"/>
            <a:ext cx="3072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Hier, tu es allé chez ton cousin.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D06CA7B-AB04-4B32-8882-28A4AD9F6086}"/>
              </a:ext>
            </a:extLst>
          </p:cNvPr>
          <p:cNvSpPr txBox="1"/>
          <p:nvPr/>
        </p:nvSpPr>
        <p:spPr>
          <a:xfrm>
            <a:off x="3602108" y="1019013"/>
            <a:ext cx="3545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L’année dernière, vous étiez en CE2.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1B552FB-46A1-4559-8DF4-1C67FAE331F6}"/>
              </a:ext>
            </a:extLst>
          </p:cNvPr>
          <p:cNvSpPr txBox="1"/>
          <p:nvPr/>
        </p:nvSpPr>
        <p:spPr>
          <a:xfrm>
            <a:off x="4031768" y="1492738"/>
            <a:ext cx="37096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/>
              <a:t>En ce moment, nous étudions la conjugaison.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FDA82F1-4AC2-4DF1-A5DB-6C1252599AAF}"/>
              </a:ext>
            </a:extLst>
          </p:cNvPr>
          <p:cNvSpPr txBox="1"/>
          <p:nvPr/>
        </p:nvSpPr>
        <p:spPr>
          <a:xfrm>
            <a:off x="737724" y="2021547"/>
            <a:ext cx="369453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/>
              <a:t>Dans trois jours, vous partirez à la montagne.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56E8B0B-9BEA-49F8-A227-CD0364050C5F}"/>
              </a:ext>
            </a:extLst>
          </p:cNvPr>
          <p:cNvSpPr txBox="1"/>
          <p:nvPr/>
        </p:nvSpPr>
        <p:spPr>
          <a:xfrm>
            <a:off x="1134331" y="2506289"/>
            <a:ext cx="341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Je fais mes exercices maintenant.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625B19C-781B-49FB-9CD7-CFEB07F98B6F}"/>
              </a:ext>
            </a:extLst>
          </p:cNvPr>
          <p:cNvSpPr txBox="1"/>
          <p:nvPr/>
        </p:nvSpPr>
        <p:spPr>
          <a:xfrm>
            <a:off x="7663761" y="1055082"/>
            <a:ext cx="379918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/>
              <a:t>Ils sont allés au restaurant le weekend dernier.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50E93EB-A83B-4E52-AEBA-F9C3768B9533}"/>
              </a:ext>
            </a:extLst>
          </p:cNvPr>
          <p:cNvSpPr txBox="1"/>
          <p:nvPr/>
        </p:nvSpPr>
        <p:spPr>
          <a:xfrm>
            <a:off x="5320741" y="2010531"/>
            <a:ext cx="360265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/>
              <a:t>L’année prochaine, certains iront au collège.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64FC5D8-186B-4632-B854-628653E6790E}"/>
              </a:ext>
            </a:extLst>
          </p:cNvPr>
          <p:cNvSpPr txBox="1"/>
          <p:nvPr/>
        </p:nvSpPr>
        <p:spPr>
          <a:xfrm>
            <a:off x="815248" y="143219"/>
            <a:ext cx="93401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Colorie le marqueur temporel qui te permet de savoir si la phrase est au passé, présent ou futur.</a:t>
            </a:r>
          </a:p>
          <a:p>
            <a:r>
              <a:rPr lang="fr-FR" b="1" dirty="0"/>
              <a:t>Range ces phrases dans la bonne colonne: passé, présent ou futur.</a:t>
            </a:r>
          </a:p>
          <a:p>
            <a:endParaRPr lang="fr-FR" b="1" dirty="0"/>
          </a:p>
        </p:txBody>
      </p:sp>
      <p:graphicFrame>
        <p:nvGraphicFramePr>
          <p:cNvPr id="22" name="Tableau 22">
            <a:extLst>
              <a:ext uri="{FF2B5EF4-FFF2-40B4-BE49-F238E27FC236}">
                <a16:creationId xmlns:a16="http://schemas.microsoft.com/office/drawing/2014/main" id="{B4A83D93-A255-485C-8FEF-CD714136E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223313"/>
              </p:ext>
            </p:extLst>
          </p:nvPr>
        </p:nvGraphicFramePr>
        <p:xfrm>
          <a:off x="317896" y="3209479"/>
          <a:ext cx="11376000" cy="29311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792000">
                  <a:extLst>
                    <a:ext uri="{9D8B030D-6E8A-4147-A177-3AD203B41FA5}">
                      <a16:colId xmlns:a16="http://schemas.microsoft.com/office/drawing/2014/main" val="2701660682"/>
                    </a:ext>
                  </a:extLst>
                </a:gridCol>
                <a:gridCol w="3792000">
                  <a:extLst>
                    <a:ext uri="{9D8B030D-6E8A-4147-A177-3AD203B41FA5}">
                      <a16:colId xmlns:a16="http://schemas.microsoft.com/office/drawing/2014/main" val="3063971462"/>
                    </a:ext>
                  </a:extLst>
                </a:gridCol>
                <a:gridCol w="3792000">
                  <a:extLst>
                    <a:ext uri="{9D8B030D-6E8A-4147-A177-3AD203B41FA5}">
                      <a16:colId xmlns:a16="http://schemas.microsoft.com/office/drawing/2014/main" val="17445082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FUTUR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473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91921"/>
                  </a:ext>
                </a:extLst>
              </a:tr>
            </a:tbl>
          </a:graphicData>
        </a:graphic>
      </p:graphicFrame>
      <p:sp>
        <p:nvSpPr>
          <p:cNvPr id="25" name="ZoneTexte 24">
            <a:extLst>
              <a:ext uri="{FF2B5EF4-FFF2-40B4-BE49-F238E27FC236}">
                <a16:creationId xmlns:a16="http://schemas.microsoft.com/office/drawing/2014/main" id="{CDACAF3F-EEF5-44D4-8581-9CB12992A651}"/>
              </a:ext>
            </a:extLst>
          </p:cNvPr>
          <p:cNvSpPr txBox="1"/>
          <p:nvPr/>
        </p:nvSpPr>
        <p:spPr>
          <a:xfrm>
            <a:off x="8129392" y="3745282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Demain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7717839-619F-4912-AB73-C6D96D87AD88}"/>
              </a:ext>
            </a:extLst>
          </p:cNvPr>
          <p:cNvSpPr txBox="1"/>
          <p:nvPr/>
        </p:nvSpPr>
        <p:spPr>
          <a:xfrm>
            <a:off x="415446" y="3672214"/>
            <a:ext cx="174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L’année dernière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58C8BED-5433-4155-927B-619C9D297493}"/>
              </a:ext>
            </a:extLst>
          </p:cNvPr>
          <p:cNvSpPr txBox="1"/>
          <p:nvPr/>
        </p:nvSpPr>
        <p:spPr>
          <a:xfrm>
            <a:off x="2371594" y="4062610"/>
            <a:ext cx="169482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highlight>
                  <a:srgbClr val="FFFF00"/>
                </a:highlight>
              </a:rPr>
              <a:t>le weekend dernier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4BD7F80-8996-4F96-BEA4-02F54B7D4CB7}"/>
              </a:ext>
            </a:extLst>
          </p:cNvPr>
          <p:cNvSpPr txBox="1"/>
          <p:nvPr/>
        </p:nvSpPr>
        <p:spPr>
          <a:xfrm>
            <a:off x="594986" y="4415427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Hier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15D1531-424C-4D7B-9E3D-826E32F78044}"/>
              </a:ext>
            </a:extLst>
          </p:cNvPr>
          <p:cNvSpPr txBox="1"/>
          <p:nvPr/>
        </p:nvSpPr>
        <p:spPr>
          <a:xfrm>
            <a:off x="4141939" y="3678479"/>
            <a:ext cx="13129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highlight>
                  <a:srgbClr val="FFFF00"/>
                </a:highlight>
              </a:rPr>
              <a:t>En ce moment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6611D69-F0AE-4DE1-AB28-A6EBC198F582}"/>
              </a:ext>
            </a:extLst>
          </p:cNvPr>
          <p:cNvSpPr txBox="1"/>
          <p:nvPr/>
        </p:nvSpPr>
        <p:spPr>
          <a:xfrm>
            <a:off x="7947763" y="4252588"/>
            <a:ext cx="13949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highlight>
                  <a:srgbClr val="FFFF00"/>
                </a:highlight>
              </a:rPr>
              <a:t>Dans trois jours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321A643-88A2-4E3C-BC19-0A1D5EDC5C51}"/>
              </a:ext>
            </a:extLst>
          </p:cNvPr>
          <p:cNvSpPr txBox="1"/>
          <p:nvPr/>
        </p:nvSpPr>
        <p:spPr>
          <a:xfrm>
            <a:off x="7937325" y="4755716"/>
            <a:ext cx="159652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highlight>
                  <a:srgbClr val="FFFF00"/>
                </a:highlight>
              </a:rPr>
              <a:t>L’année prochaine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43FF2EAA-A7FA-425B-90E7-62A7F08071CB}"/>
              </a:ext>
            </a:extLst>
          </p:cNvPr>
          <p:cNvSpPr txBox="1"/>
          <p:nvPr/>
        </p:nvSpPr>
        <p:spPr>
          <a:xfrm>
            <a:off x="6192033" y="4350708"/>
            <a:ext cx="127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maintenant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C8E1888-BABC-4D25-BF22-BDDE5576EA5C}"/>
              </a:ext>
            </a:extLst>
          </p:cNvPr>
          <p:cNvSpPr txBox="1"/>
          <p:nvPr/>
        </p:nvSpPr>
        <p:spPr>
          <a:xfrm>
            <a:off x="4275550" y="4914379"/>
            <a:ext cx="1290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Aujourd’hui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858168F-7A7C-4519-98CE-9559CB0F9B9D}"/>
              </a:ext>
            </a:extLst>
          </p:cNvPr>
          <p:cNvSpPr txBox="1"/>
          <p:nvPr/>
        </p:nvSpPr>
        <p:spPr>
          <a:xfrm>
            <a:off x="9860096" y="6488668"/>
            <a:ext cx="17457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89059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741 L 0.31719 0.00741 C 0.45886 0.00741 0.63334 0.11412 0.63334 0.20116 L 0.63334 0.39491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15" y="1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96296E-6 L -0.13008 -2.96296E-6 C -0.18829 -2.96296E-6 -0.26003 0.10672 -0.26003 0.19352 L -0.26003 0.38704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8" y="1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-0.30183 -4.81481E-6 C -0.43724 -4.81481E-6 -0.60352 0.12061 -0.60352 0.21899 L -0.60352 0.4382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182" y="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4.81481E-6 L -0.00208 -4.81481E-6 C -0.00286 -4.81481E-6 -0.00377 0.11667 -0.00377 0.21181 L -0.00377 0.42431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2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0404 -3.7037E-6 C 0.00586 -3.7037E-6 0.00834 0.08774 0.00834 0.15973 L 0.00834 0.31945 " pathEditMode="relative" rAng="0" ptsTypes="AAAA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1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29622 2.96296E-6 C 0.42878 2.96296E-6 0.59245 0.08935 0.59245 0.16227 L 0.59245 0.32453 " pathEditMode="relative" rAng="0" ptsTypes="AAAA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22" y="1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10756 3.33333E-6 C 0.15573 3.33333E-6 0.21524 0.10995 0.21524 0.19953 L 0.21524 0.3993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55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11111E-6 L 0.12852 -1.11111E-6 C 0.18607 -1.11111E-6 0.25703 0.07408 0.25703 0.13426 L 0.25703 0.26875 " pathEditMode="relative" rAng="0" ptsTypes="AAAA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52" y="1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96296E-6 L -0.01094 -2.96296E-6 C -0.01589 -2.96296E-6 -0.02162 0.09607 -0.02162 0.17431 L -0.02162 0.34908 " pathEditMode="relative" rAng="0" ptsTypes="AAAA">
                                      <p:cBhvr>
                                        <p:cTn id="7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1" y="17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BE32A6A-23D5-4436-A2AE-1D34981DA787}"/>
              </a:ext>
            </a:extLst>
          </p:cNvPr>
          <p:cNvSpPr txBox="1"/>
          <p:nvPr/>
        </p:nvSpPr>
        <p:spPr>
          <a:xfrm>
            <a:off x="6823589" y="1592217"/>
            <a:ext cx="188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L’année prochaine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DBE5339-A55C-4671-9FF1-B203FC052161}"/>
              </a:ext>
            </a:extLst>
          </p:cNvPr>
          <p:cNvSpPr txBox="1"/>
          <p:nvPr/>
        </p:nvSpPr>
        <p:spPr>
          <a:xfrm>
            <a:off x="855138" y="853158"/>
            <a:ext cx="1753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Samedi prochain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07FB269-D745-4BF5-BA05-DA051E303F23}"/>
              </a:ext>
            </a:extLst>
          </p:cNvPr>
          <p:cNvSpPr txBox="1"/>
          <p:nvPr/>
        </p:nvSpPr>
        <p:spPr>
          <a:xfrm>
            <a:off x="6844993" y="889979"/>
            <a:ext cx="15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Demain matin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D06CA7B-AB04-4B32-8882-28A4AD9F6086}"/>
              </a:ext>
            </a:extLst>
          </p:cNvPr>
          <p:cNvSpPr txBox="1"/>
          <p:nvPr/>
        </p:nvSpPr>
        <p:spPr>
          <a:xfrm>
            <a:off x="3501900" y="856175"/>
            <a:ext cx="131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l’an 2000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1B552FB-46A1-4559-8DF4-1C67FAE331F6}"/>
              </a:ext>
            </a:extLst>
          </p:cNvPr>
          <p:cNvSpPr txBox="1"/>
          <p:nvPr/>
        </p:nvSpPr>
        <p:spPr>
          <a:xfrm>
            <a:off x="8678924" y="878963"/>
            <a:ext cx="1394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Tout de suite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FDA82F1-4AC2-4DF1-A5DB-6C1252599AAF}"/>
              </a:ext>
            </a:extLst>
          </p:cNvPr>
          <p:cNvSpPr txBox="1"/>
          <p:nvPr/>
        </p:nvSpPr>
        <p:spPr>
          <a:xfrm>
            <a:off x="662568" y="1533032"/>
            <a:ext cx="1720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Dans deux mois.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56E8B0B-9BEA-49F8-A227-CD0364050C5F}"/>
              </a:ext>
            </a:extLst>
          </p:cNvPr>
          <p:cNvSpPr txBox="1"/>
          <p:nvPr/>
        </p:nvSpPr>
        <p:spPr>
          <a:xfrm>
            <a:off x="4691723" y="1566837"/>
            <a:ext cx="159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ce moment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625B19C-781B-49FB-9CD7-CFEB07F98B6F}"/>
              </a:ext>
            </a:extLst>
          </p:cNvPr>
          <p:cNvSpPr txBox="1"/>
          <p:nvPr/>
        </p:nvSpPr>
        <p:spPr>
          <a:xfrm>
            <a:off x="5095926" y="829614"/>
            <a:ext cx="1351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L’été dernier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50E93EB-A83B-4E52-AEBA-F9C3768B9533}"/>
              </a:ext>
            </a:extLst>
          </p:cNvPr>
          <p:cNvSpPr txBox="1"/>
          <p:nvPr/>
        </p:nvSpPr>
        <p:spPr>
          <a:xfrm>
            <a:off x="2790483" y="1559594"/>
            <a:ext cx="128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Maintenant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64FC5D8-186B-4632-B854-628653E6790E}"/>
              </a:ext>
            </a:extLst>
          </p:cNvPr>
          <p:cNvSpPr txBox="1"/>
          <p:nvPr/>
        </p:nvSpPr>
        <p:spPr>
          <a:xfrm>
            <a:off x="815248" y="143219"/>
            <a:ext cx="5465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Classe les marqueurs temporels dans la bonne colonne.</a:t>
            </a:r>
          </a:p>
          <a:p>
            <a:endParaRPr lang="fr-FR" b="1" dirty="0"/>
          </a:p>
        </p:txBody>
      </p:sp>
      <p:graphicFrame>
        <p:nvGraphicFramePr>
          <p:cNvPr id="22" name="Tableau 22">
            <a:extLst>
              <a:ext uri="{FF2B5EF4-FFF2-40B4-BE49-F238E27FC236}">
                <a16:creationId xmlns:a16="http://schemas.microsoft.com/office/drawing/2014/main" id="{B4A83D93-A255-485C-8FEF-CD714136E536}"/>
              </a:ext>
            </a:extLst>
          </p:cNvPr>
          <p:cNvGraphicFramePr>
            <a:graphicFrameLocks noGrp="1"/>
          </p:cNvGraphicFramePr>
          <p:nvPr/>
        </p:nvGraphicFramePr>
        <p:xfrm>
          <a:off x="317896" y="3209479"/>
          <a:ext cx="11376000" cy="29311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792000">
                  <a:extLst>
                    <a:ext uri="{9D8B030D-6E8A-4147-A177-3AD203B41FA5}">
                      <a16:colId xmlns:a16="http://schemas.microsoft.com/office/drawing/2014/main" val="2701660682"/>
                    </a:ext>
                  </a:extLst>
                </a:gridCol>
                <a:gridCol w="3792000">
                  <a:extLst>
                    <a:ext uri="{9D8B030D-6E8A-4147-A177-3AD203B41FA5}">
                      <a16:colId xmlns:a16="http://schemas.microsoft.com/office/drawing/2014/main" val="3063971462"/>
                    </a:ext>
                  </a:extLst>
                </a:gridCol>
                <a:gridCol w="3792000">
                  <a:extLst>
                    <a:ext uri="{9D8B030D-6E8A-4147-A177-3AD203B41FA5}">
                      <a16:colId xmlns:a16="http://schemas.microsoft.com/office/drawing/2014/main" val="17445082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FUTUR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473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91921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51D93AF7-4D95-43D2-9AE7-713C42E3FE17}"/>
              </a:ext>
            </a:extLst>
          </p:cNvPr>
          <p:cNvSpPr txBox="1"/>
          <p:nvPr/>
        </p:nvSpPr>
        <p:spPr>
          <a:xfrm>
            <a:off x="9860096" y="6488668"/>
            <a:ext cx="17457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5621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74 L 0.31718 0.0074 C 0.45885 0.0074 0.63333 0.11412 0.63333 0.20115 L 0.63333 0.394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15" y="1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7 L -0.12969 -3.7037E-7 C -0.18776 -3.7037E-7 -0.25912 0.11273 -0.25912 0.2044 L -0.25912 0.40903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56" y="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17878 3.33333E-6 C -0.25886 3.33333E-6 -0.35729 0.13217 -0.35729 0.24004 L -0.35729 0.48055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65" y="2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2.96296E-6 L 0.09675 -2.96296E-6 C 0.13216 -2.96296E-6 0.1737 0.17662 0.1737 0.32153 L 0.1737 0.64514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85" y="3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59259E-6 L -0.13099 -2.59259E-6 C -0.18854 -2.59259E-6 -0.27226 0.11366 -0.27226 0.20718 L -0.27226 0.41482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20" y="2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96296E-6 L 0.32995 -2.96296E-6 C 0.4776 -2.96296E-6 0.66003 0.10996 0.66003 0.19977 L 0.66003 0.39977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95" y="1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33333E-6 L 0.10755 3.33333E-6 C 0.15573 3.33333E-6 0.21523 0.10995 0.21523 0.19953 L 0.21523 0.3993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55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22222E-6 L 0.02044 2.22222E-6 C 0.02956 2.22222E-6 0.04089 0.13287 0.04089 0.24097 L 0.04089 0.48264 " pathEditMode="relative" rAng="0" ptsTypes="AA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4" y="2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0.07747 2.22222E-6 C 0.1125 2.22222E-6 0.15312 0.12708 0.15312 0.23078 L 0.15312 0.4625 " pathEditMode="relative" rAng="0" ptsTypes="AAAA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2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BE32A6A-23D5-4436-A2AE-1D34981DA787}"/>
              </a:ext>
            </a:extLst>
          </p:cNvPr>
          <p:cNvSpPr txBox="1"/>
          <p:nvPr/>
        </p:nvSpPr>
        <p:spPr>
          <a:xfrm>
            <a:off x="5454781" y="2486092"/>
            <a:ext cx="338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Jette tes papiers immédiatement !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DBE5339-A55C-4671-9FF1-B203FC052161}"/>
              </a:ext>
            </a:extLst>
          </p:cNvPr>
          <p:cNvSpPr txBox="1"/>
          <p:nvPr/>
        </p:nvSpPr>
        <p:spPr>
          <a:xfrm>
            <a:off x="429253" y="1041048"/>
            <a:ext cx="3484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700" dirty="0"/>
              <a:t>L’an prochain, nous ferons de la boxe.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07FB269-D745-4BF5-BA05-DA051E303F23}"/>
              </a:ext>
            </a:extLst>
          </p:cNvPr>
          <p:cNvSpPr txBox="1"/>
          <p:nvPr/>
        </p:nvSpPr>
        <p:spPr>
          <a:xfrm>
            <a:off x="594505" y="1503754"/>
            <a:ext cx="3849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Dimanche dernier, il est allé à la pêche.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D06CA7B-AB04-4B32-8882-28A4AD9F6086}"/>
              </a:ext>
            </a:extLst>
          </p:cNvPr>
          <p:cNvSpPr txBox="1"/>
          <p:nvPr/>
        </p:nvSpPr>
        <p:spPr>
          <a:xfrm>
            <a:off x="3844479" y="1030029"/>
            <a:ext cx="3437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Autrefois, les tracteurs n’existaient pas.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1B552FB-46A1-4559-8DF4-1C67FAE331F6}"/>
              </a:ext>
            </a:extLst>
          </p:cNvPr>
          <p:cNvSpPr txBox="1"/>
          <p:nvPr/>
        </p:nvSpPr>
        <p:spPr>
          <a:xfrm>
            <a:off x="4714814" y="1481721"/>
            <a:ext cx="264546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/>
              <a:t>Aujourd’hui, il fait beau temps..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FDA82F1-4AC2-4DF1-A5DB-6C1252599AAF}"/>
              </a:ext>
            </a:extLst>
          </p:cNvPr>
          <p:cNvSpPr txBox="1"/>
          <p:nvPr/>
        </p:nvSpPr>
        <p:spPr>
          <a:xfrm>
            <a:off x="737724" y="2021547"/>
            <a:ext cx="33477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/>
              <a:t>Dans 6 semaines, vous êtes en vacances.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56E8B0B-9BEA-49F8-A227-CD0364050C5F}"/>
              </a:ext>
            </a:extLst>
          </p:cNvPr>
          <p:cNvSpPr txBox="1"/>
          <p:nvPr/>
        </p:nvSpPr>
        <p:spPr>
          <a:xfrm>
            <a:off x="1134331" y="2506289"/>
            <a:ext cx="3686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Maintenant, c’est l’heure de la récré..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625B19C-781B-49FB-9CD7-CFEB07F98B6F}"/>
              </a:ext>
            </a:extLst>
          </p:cNvPr>
          <p:cNvSpPr txBox="1"/>
          <p:nvPr/>
        </p:nvSpPr>
        <p:spPr>
          <a:xfrm>
            <a:off x="7359459" y="1055082"/>
            <a:ext cx="380360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/>
              <a:t>En 1914, la Première guerre mondiale éclatait.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50E93EB-A83B-4E52-AEBA-F9C3768B9533}"/>
              </a:ext>
            </a:extLst>
          </p:cNvPr>
          <p:cNvSpPr txBox="1"/>
          <p:nvPr/>
        </p:nvSpPr>
        <p:spPr>
          <a:xfrm>
            <a:off x="5320741" y="2010531"/>
            <a:ext cx="353930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/>
              <a:t>Jeudi prochain, vous aurez une évaluation..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64FC5D8-186B-4632-B854-628653E6790E}"/>
              </a:ext>
            </a:extLst>
          </p:cNvPr>
          <p:cNvSpPr txBox="1"/>
          <p:nvPr/>
        </p:nvSpPr>
        <p:spPr>
          <a:xfrm>
            <a:off x="815248" y="143219"/>
            <a:ext cx="93401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Colorie le marqueur temporel qui te permet de savoir si la phrase est au passé, présent ou futur.</a:t>
            </a:r>
          </a:p>
          <a:p>
            <a:r>
              <a:rPr lang="fr-FR" b="1" dirty="0"/>
              <a:t>Range ces phrases dans la bonne colonne: passé, présent ou futur.</a:t>
            </a:r>
          </a:p>
          <a:p>
            <a:endParaRPr lang="fr-FR" b="1" dirty="0"/>
          </a:p>
        </p:txBody>
      </p:sp>
      <p:graphicFrame>
        <p:nvGraphicFramePr>
          <p:cNvPr id="22" name="Tableau 22">
            <a:extLst>
              <a:ext uri="{FF2B5EF4-FFF2-40B4-BE49-F238E27FC236}">
                <a16:creationId xmlns:a16="http://schemas.microsoft.com/office/drawing/2014/main" id="{B4A83D93-A255-485C-8FEF-CD714136E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107650"/>
              </p:ext>
            </p:extLst>
          </p:nvPr>
        </p:nvGraphicFramePr>
        <p:xfrm>
          <a:off x="240778" y="3264563"/>
          <a:ext cx="11376000" cy="29311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792000">
                  <a:extLst>
                    <a:ext uri="{9D8B030D-6E8A-4147-A177-3AD203B41FA5}">
                      <a16:colId xmlns:a16="http://schemas.microsoft.com/office/drawing/2014/main" val="2701660682"/>
                    </a:ext>
                  </a:extLst>
                </a:gridCol>
                <a:gridCol w="3792000">
                  <a:extLst>
                    <a:ext uri="{9D8B030D-6E8A-4147-A177-3AD203B41FA5}">
                      <a16:colId xmlns:a16="http://schemas.microsoft.com/office/drawing/2014/main" val="3063971462"/>
                    </a:ext>
                  </a:extLst>
                </a:gridCol>
                <a:gridCol w="3792000">
                  <a:extLst>
                    <a:ext uri="{9D8B030D-6E8A-4147-A177-3AD203B41FA5}">
                      <a16:colId xmlns:a16="http://schemas.microsoft.com/office/drawing/2014/main" val="17445082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FUTUR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473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91921"/>
                  </a:ext>
                </a:extLst>
              </a:tr>
            </a:tbl>
          </a:graphicData>
        </a:graphic>
      </p:graphicFrame>
      <p:sp>
        <p:nvSpPr>
          <p:cNvPr id="25" name="ZoneTexte 24">
            <a:extLst>
              <a:ext uri="{FF2B5EF4-FFF2-40B4-BE49-F238E27FC236}">
                <a16:creationId xmlns:a16="http://schemas.microsoft.com/office/drawing/2014/main" id="{CDACAF3F-EEF5-44D4-8581-9CB12992A651}"/>
              </a:ext>
            </a:extLst>
          </p:cNvPr>
          <p:cNvSpPr txBox="1"/>
          <p:nvPr/>
        </p:nvSpPr>
        <p:spPr>
          <a:xfrm>
            <a:off x="8129392" y="3745282"/>
            <a:ext cx="1417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L’an prochain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7717839-619F-4912-AB73-C6D96D87AD88}"/>
              </a:ext>
            </a:extLst>
          </p:cNvPr>
          <p:cNvSpPr txBox="1"/>
          <p:nvPr/>
        </p:nvSpPr>
        <p:spPr>
          <a:xfrm>
            <a:off x="415446" y="3672214"/>
            <a:ext cx="1037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Autrefois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58C8BED-5433-4155-927B-619C9D297493}"/>
              </a:ext>
            </a:extLst>
          </p:cNvPr>
          <p:cNvSpPr txBox="1"/>
          <p:nvPr/>
        </p:nvSpPr>
        <p:spPr>
          <a:xfrm>
            <a:off x="454659" y="4051593"/>
            <a:ext cx="8146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highlight>
                  <a:srgbClr val="FFFF00"/>
                </a:highlight>
              </a:rPr>
              <a:t>En 1914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4BD7F80-8996-4F96-BEA4-02F54B7D4CB7}"/>
              </a:ext>
            </a:extLst>
          </p:cNvPr>
          <p:cNvSpPr txBox="1"/>
          <p:nvPr/>
        </p:nvSpPr>
        <p:spPr>
          <a:xfrm>
            <a:off x="363633" y="4624747"/>
            <a:ext cx="1861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Dimanche dernier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15D1531-424C-4D7B-9E3D-826E32F78044}"/>
              </a:ext>
            </a:extLst>
          </p:cNvPr>
          <p:cNvSpPr txBox="1"/>
          <p:nvPr/>
        </p:nvSpPr>
        <p:spPr>
          <a:xfrm>
            <a:off x="4120308" y="3799665"/>
            <a:ext cx="1690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Aujourd’hui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6611D69-F0AE-4DE1-AB28-A6EBC198F582}"/>
              </a:ext>
            </a:extLst>
          </p:cNvPr>
          <p:cNvSpPr txBox="1"/>
          <p:nvPr/>
        </p:nvSpPr>
        <p:spPr>
          <a:xfrm>
            <a:off x="7947763" y="4252588"/>
            <a:ext cx="148951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highlight>
                  <a:srgbClr val="FFFF00"/>
                </a:highlight>
              </a:rPr>
              <a:t>Dans 6 semaines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321A643-88A2-4E3C-BC19-0A1D5EDC5C51}"/>
              </a:ext>
            </a:extLst>
          </p:cNvPr>
          <p:cNvSpPr txBox="1"/>
          <p:nvPr/>
        </p:nvSpPr>
        <p:spPr>
          <a:xfrm>
            <a:off x="7937325" y="4755716"/>
            <a:ext cx="131811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highlight>
                  <a:srgbClr val="FFFF00"/>
                </a:highlight>
              </a:rPr>
              <a:t>Jeudi prochain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43FF2EAA-A7FA-425B-90E7-62A7F08071CB}"/>
              </a:ext>
            </a:extLst>
          </p:cNvPr>
          <p:cNvSpPr txBox="1"/>
          <p:nvPr/>
        </p:nvSpPr>
        <p:spPr>
          <a:xfrm>
            <a:off x="5828477" y="5375278"/>
            <a:ext cx="1691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immédiatement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C8E1888-BABC-4D25-BF22-BDDE5576EA5C}"/>
              </a:ext>
            </a:extLst>
          </p:cNvPr>
          <p:cNvSpPr txBox="1"/>
          <p:nvPr/>
        </p:nvSpPr>
        <p:spPr>
          <a:xfrm>
            <a:off x="4209449" y="4418620"/>
            <a:ext cx="128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Maintenant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45B2A32-D264-4EBB-8F82-4C433D6D747F}"/>
              </a:ext>
            </a:extLst>
          </p:cNvPr>
          <p:cNvSpPr txBox="1"/>
          <p:nvPr/>
        </p:nvSpPr>
        <p:spPr>
          <a:xfrm>
            <a:off x="9860096" y="6488668"/>
            <a:ext cx="17457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65291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741 L 0.31719 0.00741 C 0.45886 0.00741 0.63334 0.11412 0.63334 0.20116 L 0.63334 0.39491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15" y="1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63 1.48148E-6 L -0.14271 1.48148E-6 C -0.20091 1.48148E-6 -0.27266 0.10671 -0.27266 0.19352 L -0.27266 0.38704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8" y="1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4.81481E-6 L -0.28282 -4.81481E-6 C -0.40964 -4.81481E-6 -0.56537 0.12038 -0.56537 0.21875 L -0.56537 0.43797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268" y="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4.81481E-6 L -0.01081 -4.81481E-6 C -0.01484 -4.81481E-6 -0.0194 0.12431 -0.0194 0.22593 L -0.0194 0.45278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7" y="2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5 0.0257 L -0.01992 0.0257 C -0.02682 0.0257 -0.0362 0.11158 -0.0362 0.18218 L -0.0362 0.33866 " pathEditMode="relative" rAng="0" ptsTypes="AAAA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9" y="1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2.96296E-6 L 0.29622 2.96296E-6 C 0.42877 2.96296E-6 0.59244 0.08935 0.59244 0.16227 L 0.59244 0.32453 " pathEditMode="relative" rAng="0" ptsTypes="AAAA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22" y="1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33333E-6 L 0.10755 3.33333E-6 C 0.15573 3.33333E-6 0.21523 0.10995 0.21523 0.19953 L 0.21523 0.3993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55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1111E-6 L 0.12591 -1.11111E-6 C 0.18229 -1.11111E-6 0.25182 0.07732 0.25182 0.14005 L 0.25182 0.28079 " pathEditMode="relative" rAng="0" ptsTypes="AAAA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91" y="1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2.59259E-6 L -0.04961 -2.59259E-6 C -0.07174 -2.59259E-6 -0.09726 0.11505 -0.09726 0.20857 L -0.09726 0.41875 " pathEditMode="relative" rAng="0" ptsTypes="AAAA">
                                      <p:cBhvr>
                                        <p:cTn id="7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70" y="2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315</Words>
  <Application>Microsoft Office PowerPoint</Application>
  <PresentationFormat>Grand écran</PresentationFormat>
  <Paragraphs>85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Curlz MT</vt:lpstr>
      <vt:lpstr>Thème Office</vt:lpstr>
      <vt:lpstr>CONJ. 1 : PASSE, PRESENT ET FUTUR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 dice</dc:creator>
  <cp:lastModifiedBy>Can dice</cp:lastModifiedBy>
  <cp:revision>10</cp:revision>
  <dcterms:created xsi:type="dcterms:W3CDTF">2020-07-11T10:25:12Z</dcterms:created>
  <dcterms:modified xsi:type="dcterms:W3CDTF">2020-07-12T12:19:05Z</dcterms:modified>
</cp:coreProperties>
</file>