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277" r:id="rId3"/>
    <p:sldId id="257" r:id="rId4"/>
    <p:sldId id="261" r:id="rId5"/>
    <p:sldId id="263" r:id="rId6"/>
    <p:sldId id="265" r:id="rId7"/>
    <p:sldId id="259" r:id="rId8"/>
    <p:sldId id="264" r:id="rId9"/>
    <p:sldId id="266" r:id="rId10"/>
    <p:sldId id="258" r:id="rId11"/>
    <p:sldId id="267" r:id="rId12"/>
    <p:sldId id="290" r:id="rId13"/>
    <p:sldId id="291" r:id="rId14"/>
    <p:sldId id="292" r:id="rId15"/>
    <p:sldId id="293" r:id="rId16"/>
    <p:sldId id="268" r:id="rId17"/>
    <p:sldId id="269" r:id="rId18"/>
    <p:sldId id="272" r:id="rId19"/>
    <p:sldId id="270" r:id="rId20"/>
    <p:sldId id="273" r:id="rId21"/>
    <p:sldId id="271" r:id="rId22"/>
    <p:sldId id="274" r:id="rId23"/>
    <p:sldId id="275" r:id="rId24"/>
    <p:sldId id="276" r:id="rId25"/>
    <p:sldId id="256" r:id="rId26"/>
    <p:sldId id="278" r:id="rId27"/>
    <p:sldId id="282" r:id="rId28"/>
    <p:sldId id="283" r:id="rId29"/>
    <p:sldId id="284" r:id="rId30"/>
    <p:sldId id="285" r:id="rId31"/>
    <p:sldId id="286" r:id="rId32"/>
    <p:sldId id="287" r:id="rId33"/>
    <p:sldId id="281" r:id="rId34"/>
    <p:sldId id="288" r:id="rId35"/>
    <p:sldId id="289" r:id="rId36"/>
    <p:sldId id="294" r:id="rId37"/>
    <p:sldId id="296" r:id="rId38"/>
    <p:sldId id="300" r:id="rId39"/>
    <p:sldId id="297" r:id="rId40"/>
    <p:sldId id="298" r:id="rId41"/>
    <p:sldId id="299" r:id="rId42"/>
    <p:sldId id="302" r:id="rId4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02AACA-4200-4BEA-B3BF-566751E86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76275E-7821-4596-8975-36D44A896C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3B3929-50CA-4948-8F7B-2E1ED89AA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1E0-172F-4110-824F-4ECCE412798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A377D7-A6F7-4A78-91F2-187020B83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7ADB5C-47B0-4E85-B101-586306CFD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EF2D-8BFC-454F-80D2-46FAA54C47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783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6D8574-52FD-444E-A330-12E970621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04A5F5-35FE-4EDC-9958-88EDFEFF4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725FD2-972A-4B21-B7AD-3D71CD537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1E0-172F-4110-824F-4ECCE412798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481B69-884B-47C4-9EA9-4233662AD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0484FB-B910-4041-A12D-C3DD317FE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EF2D-8BFC-454F-80D2-46FAA54C47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14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EF8B561-5D4B-412A-B8B6-795A17C5D7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CC29F2F-ED12-4E39-86FB-63F66CB2BA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023E74-9973-4B12-87FC-8D38EA1C7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1E0-172F-4110-824F-4ECCE412798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9C1D33-08D8-4218-A69A-0245B4C36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57E276-DB60-47FA-BD35-FA3E800C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EF2D-8BFC-454F-80D2-46FAA54C47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5078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9E7C9D-B9CB-4BC9-8114-2FFF86F2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2B6088-986D-44AD-AF27-2BACC249D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643170-1A8B-49BF-80B1-E45E12268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1E0-172F-4110-824F-4ECCE412798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EDCAC8-A648-42CD-94F9-A967A8DDE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763BCF-0452-4E4C-8CFD-76D05D6B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EF2D-8BFC-454F-80D2-46FAA54C47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22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45C21F-94EE-4471-891E-408966822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B142B1-E6B5-4AFC-AB0B-F0700931C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52A3DE-FDA1-4610-8BCE-5FA854D2C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1E0-172F-4110-824F-4ECCE412798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81E184-2ABB-4409-9AD1-2A015C1DE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A7F434-65A4-4AEA-B91C-7B73701D7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EF2D-8BFC-454F-80D2-46FAA54C47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179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07662B-DA80-4142-AD76-9E1540F25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397410-5D58-4334-8B2A-D3B87892A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5E57E4-3287-4768-A6CC-C4FD90564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86300A-6A7B-4F3E-9446-DFA103D4B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1E0-172F-4110-824F-4ECCE412798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133405-F99D-4448-BDDB-3FD9B3A67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85AE2EF-6D8F-41F6-A56E-98AEC5B9E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EF2D-8BFC-454F-80D2-46FAA54C47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83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49F011-1E61-439D-96D2-6189C944F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7A5A12-46BE-4115-A1DC-46707B93C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302E700-499F-4804-8A37-8D96A07F7F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5CF4E7C-39C6-4C1D-9A8E-08281F300C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E1163FE-F944-40B0-BB06-4717FEAB4A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E2B855A-640A-4E36-8836-6635617D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1E0-172F-4110-824F-4ECCE412798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FE59494-5ECB-4D46-A3A8-19C85D055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FACE991-C53D-4E9B-B34D-3736FBFE5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EF2D-8BFC-454F-80D2-46FAA54C47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268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D6A3E5-AB33-4D6A-AC9B-A70939E20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30FB79E-B1E9-4E39-938A-88719B44B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1E0-172F-4110-824F-4ECCE412798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F845449-586B-4EF4-88DC-72159547F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30925A3-A601-4439-BE76-5BA50E019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EF2D-8BFC-454F-80D2-46FAA54C47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04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DD3EF99-3582-46C9-91BD-232FE5639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1E0-172F-4110-824F-4ECCE412798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792C308-A4B2-469A-8DDB-9628BA51B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F7ED0C7-F24B-433D-B036-C622D9ACA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EF2D-8BFC-454F-80D2-46FAA54C47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94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C3A2AC-6D78-4AC6-96AC-6263E7732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A59541-D052-4575-84A4-F156CF682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888CCD9-780F-4A32-93EE-9714E0610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DC639D-1E86-447C-B261-DB10BC732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1E0-172F-4110-824F-4ECCE412798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7406FAD-81A5-40EE-83E8-A2CBE1C4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6D7C8F-8D42-45B7-BB02-6574EFB02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EF2D-8BFC-454F-80D2-46FAA54C47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66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A62A49-F77B-47CB-B639-2CB689DE7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8B4E79C-1371-43AD-8A56-3394B0ECE9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D32BEBA-B957-4184-9061-71A60CE5C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0A56CC-E8BE-47B6-8504-9C181539C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1E0-172F-4110-824F-4ECCE412798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75F65AB-2BA1-4F3E-B821-C9F1843F8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C6F96D-3E77-405D-89AC-F554D8353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EF2D-8BFC-454F-80D2-46FAA54C47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87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0315984-4DF4-4BF3-8864-678BB58F6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B32C75-34D5-4CD0-8B3E-1A1A33F70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99A246-E91A-4FCB-9743-395B28AB90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061E0-172F-4110-824F-4ECCE412798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29BDD1-4F6E-473D-927E-239B44AB4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6E867B-81C0-4840-BE36-4AF0B6DC9E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5EF2D-8BFC-454F-80D2-46FAA54C47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18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3F9A6D-9E1F-45D4-B65C-B6B67CB94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8265" y="2257721"/>
            <a:ext cx="10515600" cy="1325563"/>
          </a:xfrm>
        </p:spPr>
        <p:txBody>
          <a:bodyPr/>
          <a:lstStyle/>
          <a:p>
            <a:r>
              <a:rPr lang="fr-FR" dirty="0"/>
              <a:t>LE FUTUR DE L’INDICATIF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C8A903B-AE0D-4F33-98AD-CD705F83FD9F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9040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80A226B9-52D9-4EF4-A87A-72D47A78BA4C}"/>
              </a:ext>
            </a:extLst>
          </p:cNvPr>
          <p:cNvSpPr txBox="1"/>
          <p:nvPr/>
        </p:nvSpPr>
        <p:spPr>
          <a:xfrm>
            <a:off x="1626781" y="818708"/>
            <a:ext cx="6983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bg1">
                    <a:lumMod val="65000"/>
                  </a:schemeClr>
                </a:solidFill>
              </a:rPr>
              <a:t>Tu </a:t>
            </a:r>
            <a:r>
              <a:rPr lang="fr-FR" sz="2000" u="sng" dirty="0">
                <a:solidFill>
                  <a:schemeClr val="bg1">
                    <a:lumMod val="65000"/>
                  </a:schemeClr>
                </a:solidFill>
              </a:rPr>
              <a:t>adoptes</a:t>
            </a:r>
            <a:r>
              <a:rPr lang="fr-FR" sz="2000" dirty="0">
                <a:solidFill>
                  <a:schemeClr val="bg1">
                    <a:lumMod val="65000"/>
                  </a:schemeClr>
                </a:solidFill>
              </a:rPr>
              <a:t> un chiot, tu </a:t>
            </a:r>
            <a:r>
              <a:rPr lang="fr-FR" sz="2000" u="sng" dirty="0">
                <a:solidFill>
                  <a:schemeClr val="bg1">
                    <a:lumMod val="65000"/>
                  </a:schemeClr>
                </a:solidFill>
              </a:rPr>
              <a:t>caresses</a:t>
            </a:r>
            <a:r>
              <a:rPr lang="fr-FR" sz="2000" dirty="0">
                <a:solidFill>
                  <a:schemeClr val="bg1">
                    <a:lumMod val="65000"/>
                  </a:schemeClr>
                </a:solidFill>
              </a:rPr>
              <a:t> doucement le dessus de sa tête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1C5689C-CD5D-4454-B756-787C8392FBCF}"/>
              </a:ext>
            </a:extLst>
          </p:cNvPr>
          <p:cNvSpPr txBox="1"/>
          <p:nvPr/>
        </p:nvSpPr>
        <p:spPr>
          <a:xfrm>
            <a:off x="1626781" y="2546498"/>
            <a:ext cx="5114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Avec ta sœur, vous installez le chiot dans son panier.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8E6178-A665-4448-A6E0-638862F68FB0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6EC991-BB3C-4E7B-8DA2-13CB2E4D3A5E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9159929-07A5-4075-976B-7E9E94740662}"/>
              </a:ext>
            </a:extLst>
          </p:cNvPr>
          <p:cNvSpPr txBox="1"/>
          <p:nvPr/>
        </p:nvSpPr>
        <p:spPr>
          <a:xfrm>
            <a:off x="1626781" y="4243510"/>
            <a:ext cx="6009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A la récréation, Amaury marque un but et Lucas pleure de joie.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F773245-6360-48CC-A30B-C693960541EA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29921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81C5689C-CD5D-4454-B756-787C8392FBCF}"/>
              </a:ext>
            </a:extLst>
          </p:cNvPr>
          <p:cNvSpPr txBox="1"/>
          <p:nvPr/>
        </p:nvSpPr>
        <p:spPr>
          <a:xfrm>
            <a:off x="1626780" y="811298"/>
            <a:ext cx="56603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bg1">
                    <a:lumMod val="65000"/>
                  </a:schemeClr>
                </a:solidFill>
              </a:rPr>
              <a:t>Avec ta sœur, vous installez le chiot dans son panier.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8E6178-A665-4448-A6E0-638862F68FB0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6EC991-BB3C-4E7B-8DA2-13CB2E4D3A5E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B69A302-7275-43E1-95FB-D32B8FAF6920}"/>
              </a:ext>
            </a:extLst>
          </p:cNvPr>
          <p:cNvSpPr txBox="1"/>
          <p:nvPr/>
        </p:nvSpPr>
        <p:spPr>
          <a:xfrm>
            <a:off x="1626780" y="2829638"/>
            <a:ext cx="6363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 la récréation, Jean marque un but et Lucas pleure de joie.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3F92E0E-84AD-47A9-81FA-0126BD5F5444}"/>
              </a:ext>
            </a:extLst>
          </p:cNvPr>
          <p:cNvSpPr txBox="1"/>
          <p:nvPr/>
        </p:nvSpPr>
        <p:spPr>
          <a:xfrm>
            <a:off x="1626780" y="4847978"/>
            <a:ext cx="6900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Lilian assure qu’il y a faute et supplie la maîtresse d’arbitrer le match.</a:t>
            </a:r>
          </a:p>
        </p:txBody>
      </p:sp>
    </p:spTree>
    <p:extLst>
      <p:ext uri="{BB962C8B-B14F-4D97-AF65-F5344CB8AC3E}">
        <p14:creationId xmlns:p14="http://schemas.microsoft.com/office/powerpoint/2010/main" val="383823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68E6178-A665-4448-A6E0-638862F68FB0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6EC991-BB3C-4E7B-8DA2-13CB2E4D3A5E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B69A302-7275-43E1-95FB-D32B8FAF6920}"/>
              </a:ext>
            </a:extLst>
          </p:cNvPr>
          <p:cNvSpPr txBox="1"/>
          <p:nvPr/>
        </p:nvSpPr>
        <p:spPr>
          <a:xfrm>
            <a:off x="1626780" y="844225"/>
            <a:ext cx="5753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A la récréation, Jean marque un but et Lucas pleure de joie.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3F92E0E-84AD-47A9-81FA-0126BD5F5444}"/>
              </a:ext>
            </a:extLst>
          </p:cNvPr>
          <p:cNvSpPr txBox="1"/>
          <p:nvPr/>
        </p:nvSpPr>
        <p:spPr>
          <a:xfrm>
            <a:off x="1626780" y="2769704"/>
            <a:ext cx="7676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Lilian assure qu’il y a faute et supplie la maîtresse d’arbitrer le match.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F270F5D-3B18-42BA-A9BB-0A2921B19A28}"/>
              </a:ext>
            </a:extLst>
          </p:cNvPr>
          <p:cNvSpPr txBox="1"/>
          <p:nvPr/>
        </p:nvSpPr>
        <p:spPr>
          <a:xfrm>
            <a:off x="1626780" y="4624809"/>
            <a:ext cx="700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La maîtresse finit par accepter et sollicite l’aide de Lola.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8732429-6CF1-4AF5-94FF-560F762D2A90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50124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68E6178-A665-4448-A6E0-638862F68FB0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6EC991-BB3C-4E7B-8DA2-13CB2E4D3A5E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3F92E0E-84AD-47A9-81FA-0126BD5F5444}"/>
              </a:ext>
            </a:extLst>
          </p:cNvPr>
          <p:cNvSpPr txBox="1"/>
          <p:nvPr/>
        </p:nvSpPr>
        <p:spPr>
          <a:xfrm>
            <a:off x="1626780" y="811298"/>
            <a:ext cx="7676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Lilian assure qu’il y a faute et supplie la maîtresse d’arbitrer le match.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F270F5D-3B18-42BA-A9BB-0A2921B19A28}"/>
              </a:ext>
            </a:extLst>
          </p:cNvPr>
          <p:cNvSpPr txBox="1"/>
          <p:nvPr/>
        </p:nvSpPr>
        <p:spPr>
          <a:xfrm>
            <a:off x="1626780" y="2645252"/>
            <a:ext cx="7006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La maîtresse finit par accepter et sollicite l’aide de Lola.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0796B2A-7DA1-4351-80C9-9942563C7341}"/>
              </a:ext>
            </a:extLst>
          </p:cNvPr>
          <p:cNvSpPr txBox="1"/>
          <p:nvPr/>
        </p:nvSpPr>
        <p:spPr>
          <a:xfrm>
            <a:off x="1626780" y="4266444"/>
            <a:ext cx="9569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Pendant ce temps, Tony, Jade et Anna bondissent derrière Hugo pour lui prendre son bonnet. </a:t>
            </a:r>
          </a:p>
        </p:txBody>
      </p:sp>
    </p:spTree>
    <p:extLst>
      <p:ext uri="{BB962C8B-B14F-4D97-AF65-F5344CB8AC3E}">
        <p14:creationId xmlns:p14="http://schemas.microsoft.com/office/powerpoint/2010/main" val="232233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68E6178-A665-4448-A6E0-638862F68FB0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6EC991-BB3C-4E7B-8DA2-13CB2E4D3A5E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F270F5D-3B18-42BA-A9BB-0A2921B19A28}"/>
              </a:ext>
            </a:extLst>
          </p:cNvPr>
          <p:cNvSpPr txBox="1"/>
          <p:nvPr/>
        </p:nvSpPr>
        <p:spPr>
          <a:xfrm>
            <a:off x="1626780" y="731392"/>
            <a:ext cx="700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La maîtresse finit par accepter et sollicite l’aide de Lola.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0796B2A-7DA1-4351-80C9-9942563C7341}"/>
              </a:ext>
            </a:extLst>
          </p:cNvPr>
          <p:cNvSpPr txBox="1"/>
          <p:nvPr/>
        </p:nvSpPr>
        <p:spPr>
          <a:xfrm>
            <a:off x="967563" y="2618398"/>
            <a:ext cx="10228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Pendant ce temps, Tony, Jade et Anna bondissent derrière Hugo pour lui prendre son bonnet.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FFE9156-887E-49D7-BFC1-3C15A1FC338C}"/>
              </a:ext>
            </a:extLst>
          </p:cNvPr>
          <p:cNvSpPr txBox="1"/>
          <p:nvPr/>
        </p:nvSpPr>
        <p:spPr>
          <a:xfrm>
            <a:off x="1626780" y="4843958"/>
            <a:ext cx="6262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Valentine esquisse de jolis dessins de ces scènes d’école.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CEDA7D9-4B97-4272-A400-F6A02174E62E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85191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68E6178-A665-4448-A6E0-638862F68FB0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6EC991-BB3C-4E7B-8DA2-13CB2E4D3A5E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F270F5D-3B18-42BA-A9BB-0A2921B19A28}"/>
              </a:ext>
            </a:extLst>
          </p:cNvPr>
          <p:cNvSpPr txBox="1"/>
          <p:nvPr/>
        </p:nvSpPr>
        <p:spPr>
          <a:xfrm>
            <a:off x="1626780" y="731392"/>
            <a:ext cx="700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La maîtresse finit par accepter et sollicite l’aide d’Antoine.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0796B2A-7DA1-4351-80C9-9942563C7341}"/>
              </a:ext>
            </a:extLst>
          </p:cNvPr>
          <p:cNvSpPr txBox="1"/>
          <p:nvPr/>
        </p:nvSpPr>
        <p:spPr>
          <a:xfrm>
            <a:off x="1626780" y="2618398"/>
            <a:ext cx="9569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Pendant ce temps, Timéo, Jade et Anouck bondissent derrière Hugo pour lui prendre son bonnet.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FFE9156-887E-49D7-BFC1-3C15A1FC338C}"/>
              </a:ext>
            </a:extLst>
          </p:cNvPr>
          <p:cNvSpPr txBox="1"/>
          <p:nvPr/>
        </p:nvSpPr>
        <p:spPr>
          <a:xfrm>
            <a:off x="1626780" y="4505404"/>
            <a:ext cx="6262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Valentine esquisse de jolis dessins de ces scènes d’école.</a:t>
            </a:r>
          </a:p>
        </p:txBody>
      </p:sp>
    </p:spTree>
    <p:extLst>
      <p:ext uri="{BB962C8B-B14F-4D97-AF65-F5344CB8AC3E}">
        <p14:creationId xmlns:p14="http://schemas.microsoft.com/office/powerpoint/2010/main" val="407126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6E55E10-7059-45B9-A0D6-3788E6C6A525}"/>
              </a:ext>
            </a:extLst>
          </p:cNvPr>
          <p:cNvSpPr txBox="1"/>
          <p:nvPr/>
        </p:nvSpPr>
        <p:spPr>
          <a:xfrm>
            <a:off x="1552353" y="733647"/>
            <a:ext cx="6560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Transpose les phrases suivantes au futur. </a:t>
            </a:r>
          </a:p>
          <a:p>
            <a:r>
              <a:rPr lang="fr-FR" b="1" dirty="0"/>
              <a:t>Tu peux t’aider en mettant « demain » ou « l’an prochain » devant.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9F57578-632B-402B-BC59-E22BC8154DD6}"/>
              </a:ext>
            </a:extLst>
          </p:cNvPr>
          <p:cNvSpPr txBox="1"/>
          <p:nvPr/>
        </p:nvSpPr>
        <p:spPr>
          <a:xfrm>
            <a:off x="1674228" y="2236362"/>
            <a:ext cx="7500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0070C0"/>
                </a:solidFill>
              </a:rPr>
              <a:t>Pour Pâques, nous avons plein de chocolats et nous sommes contents.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8074D28-D230-4E88-A787-439E4B8B3B7B}"/>
              </a:ext>
            </a:extLst>
          </p:cNvPr>
          <p:cNvSpPr txBox="1"/>
          <p:nvPr/>
        </p:nvSpPr>
        <p:spPr>
          <a:xfrm>
            <a:off x="1711842" y="3147237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(Demain,)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DC6DB1F-8B1B-4448-9CDF-2A5D7A48FA5D}"/>
              </a:ext>
            </a:extLst>
          </p:cNvPr>
          <p:cNvSpPr txBox="1"/>
          <p:nvPr/>
        </p:nvSpPr>
        <p:spPr>
          <a:xfrm>
            <a:off x="2823044" y="3158132"/>
            <a:ext cx="670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Pâques, nous </a:t>
            </a:r>
            <a:r>
              <a:rPr lang="fr-FR" b="1" u="sng" dirty="0"/>
              <a:t>aur</a:t>
            </a:r>
            <a:r>
              <a:rPr lang="fr-FR" b="1" u="sng" dirty="0">
                <a:solidFill>
                  <a:srgbClr val="FF0000"/>
                </a:solidFill>
              </a:rPr>
              <a:t>ons</a:t>
            </a:r>
            <a:r>
              <a:rPr lang="fr-FR" u="sng" dirty="0"/>
              <a:t> </a:t>
            </a:r>
            <a:r>
              <a:rPr lang="fr-FR" dirty="0"/>
              <a:t>plein de chocolats et nous </a:t>
            </a:r>
            <a:r>
              <a:rPr lang="fr-FR" b="1" u="sng" dirty="0"/>
              <a:t>ser</a:t>
            </a:r>
            <a:r>
              <a:rPr lang="fr-FR" b="1" u="sng" dirty="0">
                <a:solidFill>
                  <a:srgbClr val="FF0000"/>
                </a:solidFill>
              </a:rPr>
              <a:t>ons</a:t>
            </a:r>
            <a:r>
              <a:rPr lang="fr-FR" dirty="0"/>
              <a:t> contents.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B995CB0A-E0FB-4A67-BBEC-09C9B1F9BBB6}"/>
              </a:ext>
            </a:extLst>
          </p:cNvPr>
          <p:cNvCxnSpPr>
            <a:cxnSpLocks/>
          </p:cNvCxnSpPr>
          <p:nvPr/>
        </p:nvCxnSpPr>
        <p:spPr>
          <a:xfrm flipH="1">
            <a:off x="7601802" y="3516569"/>
            <a:ext cx="511130" cy="373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672670ED-1C6A-4CFC-88FD-127EB7A21093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5135572" y="3527464"/>
            <a:ext cx="775653" cy="521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6B5DBB03-E9CB-444E-9330-43C569B5CE5A}"/>
              </a:ext>
            </a:extLst>
          </p:cNvPr>
          <p:cNvSpPr txBox="1"/>
          <p:nvPr/>
        </p:nvSpPr>
        <p:spPr>
          <a:xfrm>
            <a:off x="5911225" y="3864458"/>
            <a:ext cx="1641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TERMINAISONS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4422254-6615-4CD8-B984-65539199BAAF}"/>
              </a:ext>
            </a:extLst>
          </p:cNvPr>
          <p:cNvSpPr txBox="1"/>
          <p:nvPr/>
        </p:nvSpPr>
        <p:spPr>
          <a:xfrm>
            <a:off x="5911225" y="4369409"/>
            <a:ext cx="16905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 ai </a:t>
            </a:r>
          </a:p>
          <a:p>
            <a:r>
              <a:rPr lang="fr-FR" dirty="0">
                <a:solidFill>
                  <a:srgbClr val="FF0000"/>
                </a:solidFill>
              </a:rPr>
              <a:t>- as</a:t>
            </a:r>
          </a:p>
          <a:p>
            <a:r>
              <a:rPr lang="fr-FR" dirty="0">
                <a:solidFill>
                  <a:srgbClr val="FF0000"/>
                </a:solidFill>
              </a:rPr>
              <a:t>- a</a:t>
            </a:r>
          </a:p>
          <a:p>
            <a:r>
              <a:rPr lang="fr-FR" dirty="0">
                <a:solidFill>
                  <a:srgbClr val="FF0000"/>
                </a:solidFill>
              </a:rPr>
              <a:t>- </a:t>
            </a:r>
            <a:r>
              <a:rPr lang="fr-FR" dirty="0" err="1">
                <a:solidFill>
                  <a:srgbClr val="FF0000"/>
                </a:solidFill>
              </a:rPr>
              <a:t>ons</a:t>
            </a:r>
            <a:r>
              <a:rPr lang="fr-FR" dirty="0">
                <a:solidFill>
                  <a:srgbClr val="FF0000"/>
                </a:solidFill>
              </a:rPr>
              <a:t> </a:t>
            </a:r>
          </a:p>
          <a:p>
            <a:r>
              <a:rPr lang="fr-FR" dirty="0">
                <a:solidFill>
                  <a:srgbClr val="FF0000"/>
                </a:solidFill>
              </a:rPr>
              <a:t>- </a:t>
            </a:r>
            <a:r>
              <a:rPr lang="fr-FR" dirty="0" err="1">
                <a:solidFill>
                  <a:srgbClr val="FF0000"/>
                </a:solidFill>
              </a:rPr>
              <a:t>ez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- ont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7960D98-A611-408E-ACF4-8DB9BAB89403}"/>
              </a:ext>
            </a:extLst>
          </p:cNvPr>
          <p:cNvSpPr txBox="1"/>
          <p:nvPr/>
        </p:nvSpPr>
        <p:spPr>
          <a:xfrm>
            <a:off x="4376928" y="1567818"/>
            <a:ext cx="34140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u="sng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AUXILIAIRES: ETRE ET AVOIR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CBEFA89E-EEE3-4AAD-A91B-697526F08BF7}"/>
              </a:ext>
            </a:extLst>
          </p:cNvPr>
          <p:cNvGrpSpPr/>
          <p:nvPr/>
        </p:nvGrpSpPr>
        <p:grpSpPr>
          <a:xfrm>
            <a:off x="1016898" y="4480405"/>
            <a:ext cx="3701406" cy="1231392"/>
            <a:chOff x="1016898" y="4480405"/>
            <a:chExt cx="3701406" cy="1231392"/>
          </a:xfrm>
        </p:grpSpPr>
        <p:grpSp>
          <p:nvGrpSpPr>
            <p:cNvPr id="11" name="Groupe 10">
              <a:extLst>
                <a:ext uri="{FF2B5EF4-FFF2-40B4-BE49-F238E27FC236}">
                  <a16:creationId xmlns:a16="http://schemas.microsoft.com/office/drawing/2014/main" id="{92987562-5D74-46A5-A0B0-A936D759BBB9}"/>
                </a:ext>
              </a:extLst>
            </p:cNvPr>
            <p:cNvGrpSpPr/>
            <p:nvPr/>
          </p:nvGrpSpPr>
          <p:grpSpPr>
            <a:xfrm>
              <a:off x="1016898" y="4480405"/>
              <a:ext cx="1389888" cy="1231392"/>
              <a:chOff x="1016898" y="4480405"/>
              <a:chExt cx="1389888" cy="1231392"/>
            </a:xfrm>
          </p:grpSpPr>
          <p:sp>
            <p:nvSpPr>
              <p:cNvPr id="5" name="Triangle isocèle 4">
                <a:extLst>
                  <a:ext uri="{FF2B5EF4-FFF2-40B4-BE49-F238E27FC236}">
                    <a16:creationId xmlns:a16="http://schemas.microsoft.com/office/drawing/2014/main" id="{14FFA8DB-A8A5-4A92-9257-2C56DC4A5866}"/>
                  </a:ext>
                </a:extLst>
              </p:cNvPr>
              <p:cNvSpPr/>
              <p:nvPr/>
            </p:nvSpPr>
            <p:spPr>
              <a:xfrm>
                <a:off x="1016898" y="4480405"/>
                <a:ext cx="1389888" cy="1231392"/>
              </a:xfrm>
              <a:prstGeom prst="triangle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3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D943D5B9-75D1-4714-96AA-0AD5C0D521EF}"/>
                  </a:ext>
                </a:extLst>
              </p:cNvPr>
              <p:cNvSpPr txBox="1"/>
              <p:nvPr/>
            </p:nvSpPr>
            <p:spPr>
              <a:xfrm>
                <a:off x="1552353" y="4892629"/>
                <a:ext cx="65439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dirty="0"/>
                  <a:t>!</a:t>
                </a:r>
              </a:p>
            </p:txBody>
          </p:sp>
        </p:grp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6F3DD97E-D937-4324-A42A-E03809D17FF7}"/>
                </a:ext>
              </a:extLst>
            </p:cNvPr>
            <p:cNvSpPr txBox="1"/>
            <p:nvPr/>
          </p:nvSpPr>
          <p:spPr>
            <a:xfrm>
              <a:off x="2121408" y="4480405"/>
              <a:ext cx="25968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CONJUGAISON A</a:t>
              </a:r>
            </a:p>
            <a:p>
              <a:r>
                <a:rPr lang="fr-FR" dirty="0"/>
                <a:t>CONNAÎTRE PAR CŒUR 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E6A0420E-8151-4476-9C7A-85EBE5181369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17136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4" grpId="0"/>
      <p:bldP spid="15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DFF0B08-61C3-432A-92FA-7F1A075967ED}"/>
              </a:ext>
            </a:extLst>
          </p:cNvPr>
          <p:cNvSpPr txBox="1"/>
          <p:nvPr/>
        </p:nvSpPr>
        <p:spPr>
          <a:xfrm>
            <a:off x="1865376" y="670560"/>
            <a:ext cx="44500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Comme il a plu, la récolte </a:t>
            </a:r>
            <a:r>
              <a:rPr lang="fr-FR" sz="2000" u="sng" dirty="0"/>
              <a:t>est</a:t>
            </a:r>
            <a:r>
              <a:rPr lang="fr-FR" sz="2000" dirty="0"/>
              <a:t> abondante.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7ACDCD8-4E67-4537-8A07-C6292EBDF179}"/>
              </a:ext>
            </a:extLst>
          </p:cNvPr>
          <p:cNvSpPr txBox="1"/>
          <p:nvPr/>
        </p:nvSpPr>
        <p:spPr>
          <a:xfrm>
            <a:off x="1865376" y="2121408"/>
            <a:ext cx="5612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Nous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avons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faim. Nous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sommes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impatients d’aller manger.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6B3DD7E-794E-45C3-AF74-7CE385F382DD}"/>
              </a:ext>
            </a:extLst>
          </p:cNvPr>
          <p:cNvSpPr txBox="1"/>
          <p:nvPr/>
        </p:nvSpPr>
        <p:spPr>
          <a:xfrm>
            <a:off x="1865376" y="3572256"/>
            <a:ext cx="7403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La côte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est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difficile à grimper. Vous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êtes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contents de vous reposer au sommet.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FE3822-4CD8-4198-B866-A174737F612D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54AD33-935F-4B4C-AD70-84DDBA29A346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588C6FB-3C5B-4585-BB4F-6DF9C501DD4A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55349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DFF0B08-61C3-432A-92FA-7F1A075967ED}"/>
              </a:ext>
            </a:extLst>
          </p:cNvPr>
          <p:cNvSpPr txBox="1"/>
          <p:nvPr/>
        </p:nvSpPr>
        <p:spPr>
          <a:xfrm>
            <a:off x="1865376" y="670560"/>
            <a:ext cx="4026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Comme il a plu, la récolte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est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abondante.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7ACDCD8-4E67-4537-8A07-C6292EBDF179}"/>
              </a:ext>
            </a:extLst>
          </p:cNvPr>
          <p:cNvSpPr txBox="1"/>
          <p:nvPr/>
        </p:nvSpPr>
        <p:spPr>
          <a:xfrm>
            <a:off x="1865376" y="2023872"/>
            <a:ext cx="62548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Nous </a:t>
            </a:r>
            <a:r>
              <a:rPr lang="fr-FR" sz="2000" u="sng" dirty="0"/>
              <a:t>avons</a:t>
            </a:r>
            <a:r>
              <a:rPr lang="fr-FR" sz="2000" dirty="0"/>
              <a:t> faim. Nous </a:t>
            </a:r>
            <a:r>
              <a:rPr lang="fr-FR" sz="2000" u="sng" dirty="0"/>
              <a:t>sommes</a:t>
            </a:r>
            <a:r>
              <a:rPr lang="fr-FR" sz="2000" dirty="0"/>
              <a:t> impatients d’aller manger.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6B3DD7E-794E-45C3-AF74-7CE385F382DD}"/>
              </a:ext>
            </a:extLst>
          </p:cNvPr>
          <p:cNvSpPr txBox="1"/>
          <p:nvPr/>
        </p:nvSpPr>
        <p:spPr>
          <a:xfrm>
            <a:off x="1865376" y="3407962"/>
            <a:ext cx="7403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La côte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est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difficile à grimper. Vous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êtes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contents de vous reposer au sommet.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F08C3E-DE62-4D4B-BBC4-40443F12F5ED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B3B0CC-AA4C-437A-B676-A4A6C77E70DF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14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97ACDCD8-4E67-4537-8A07-C6292EBDF179}"/>
              </a:ext>
            </a:extLst>
          </p:cNvPr>
          <p:cNvSpPr txBox="1"/>
          <p:nvPr/>
        </p:nvSpPr>
        <p:spPr>
          <a:xfrm>
            <a:off x="1865376" y="853440"/>
            <a:ext cx="62548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bg1">
                    <a:lumMod val="65000"/>
                  </a:schemeClr>
                </a:solidFill>
              </a:rPr>
              <a:t>Nous </a:t>
            </a:r>
            <a:r>
              <a:rPr lang="fr-FR" sz="2000" u="sng" dirty="0">
                <a:solidFill>
                  <a:schemeClr val="bg1">
                    <a:lumMod val="65000"/>
                  </a:schemeClr>
                </a:solidFill>
              </a:rPr>
              <a:t>avons</a:t>
            </a:r>
            <a:r>
              <a:rPr lang="fr-FR" sz="2000" dirty="0">
                <a:solidFill>
                  <a:schemeClr val="bg1">
                    <a:lumMod val="65000"/>
                  </a:schemeClr>
                </a:solidFill>
              </a:rPr>
              <a:t> faim. Nous </a:t>
            </a:r>
            <a:r>
              <a:rPr lang="fr-FR" sz="2000" u="sng" dirty="0">
                <a:solidFill>
                  <a:schemeClr val="bg1">
                    <a:lumMod val="65000"/>
                  </a:schemeClr>
                </a:solidFill>
              </a:rPr>
              <a:t>sommes</a:t>
            </a:r>
            <a:r>
              <a:rPr lang="fr-FR" sz="2000" dirty="0">
                <a:solidFill>
                  <a:schemeClr val="bg1">
                    <a:lumMod val="65000"/>
                  </a:schemeClr>
                </a:solidFill>
              </a:rPr>
              <a:t> impatients d’aller manger.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6B3DD7E-794E-45C3-AF74-7CE385F382DD}"/>
              </a:ext>
            </a:extLst>
          </p:cNvPr>
          <p:cNvSpPr txBox="1"/>
          <p:nvPr/>
        </p:nvSpPr>
        <p:spPr>
          <a:xfrm>
            <a:off x="1865376" y="2267712"/>
            <a:ext cx="8266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La côte </a:t>
            </a:r>
            <a:r>
              <a:rPr lang="fr-FR" sz="2000" u="sng" dirty="0"/>
              <a:t>est</a:t>
            </a:r>
            <a:r>
              <a:rPr lang="fr-FR" sz="2000" dirty="0"/>
              <a:t> difficile à grimper. Vous </a:t>
            </a:r>
            <a:r>
              <a:rPr lang="fr-FR" sz="2000" u="sng" dirty="0"/>
              <a:t>êtes</a:t>
            </a:r>
            <a:r>
              <a:rPr lang="fr-FR" sz="2000" dirty="0"/>
              <a:t> contents de vous reposer au sommet.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AD939C7-FFB3-4AD7-8C42-2CD9235B71D5}"/>
              </a:ext>
            </a:extLst>
          </p:cNvPr>
          <p:cNvSpPr txBox="1"/>
          <p:nvPr/>
        </p:nvSpPr>
        <p:spPr>
          <a:xfrm>
            <a:off x="1865376" y="3791337"/>
            <a:ext cx="5946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Elles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sont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en vacances. Elles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ont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une semaine pour se reposer.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6991D5-839A-418B-A49A-4643E09F71F8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9C9429-9FB7-4379-8973-3424B4D87211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BE75205-7334-4F5C-AF71-77C7D3784C51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85848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6E55E10-7059-45B9-A0D6-3788E6C6A525}"/>
              </a:ext>
            </a:extLst>
          </p:cNvPr>
          <p:cNvSpPr txBox="1"/>
          <p:nvPr/>
        </p:nvSpPr>
        <p:spPr>
          <a:xfrm>
            <a:off x="1552353" y="733647"/>
            <a:ext cx="6560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Transpose les phrases suivantes au futur. </a:t>
            </a:r>
          </a:p>
          <a:p>
            <a:r>
              <a:rPr lang="fr-FR" b="1" dirty="0"/>
              <a:t>Tu peux t’aider en mettant « demain » ou « l’an prochain » devant.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9F57578-632B-402B-BC59-E22BC8154DD6}"/>
              </a:ext>
            </a:extLst>
          </p:cNvPr>
          <p:cNvSpPr txBox="1"/>
          <p:nvPr/>
        </p:nvSpPr>
        <p:spPr>
          <a:xfrm>
            <a:off x="1754372" y="2200940"/>
            <a:ext cx="3810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0070C0"/>
                </a:solidFill>
              </a:rPr>
              <a:t>Je joue à la marelle avec mes amis.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8074D28-D230-4E88-A787-439E4B8B3B7B}"/>
              </a:ext>
            </a:extLst>
          </p:cNvPr>
          <p:cNvSpPr txBox="1"/>
          <p:nvPr/>
        </p:nvSpPr>
        <p:spPr>
          <a:xfrm>
            <a:off x="574058" y="3147387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(Demain,)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DC6DB1F-8B1B-4448-9CDF-2A5D7A48FA5D}"/>
              </a:ext>
            </a:extLst>
          </p:cNvPr>
          <p:cNvSpPr txBox="1"/>
          <p:nvPr/>
        </p:nvSpPr>
        <p:spPr>
          <a:xfrm>
            <a:off x="1552353" y="3174118"/>
            <a:ext cx="3732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je </a:t>
            </a:r>
            <a:r>
              <a:rPr lang="fr-FR" sz="2000" b="1" u="sng" dirty="0"/>
              <a:t>jouer</a:t>
            </a:r>
            <a:r>
              <a:rPr lang="fr-FR" b="1" u="sng" dirty="0">
                <a:solidFill>
                  <a:srgbClr val="FF0000"/>
                </a:solidFill>
              </a:rPr>
              <a:t>ai</a:t>
            </a:r>
            <a:r>
              <a:rPr lang="fr-FR" dirty="0"/>
              <a:t> à la marelle avec mes amis.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B995CB0A-E0FB-4A67-BBEC-09C9B1F9BBB6}"/>
              </a:ext>
            </a:extLst>
          </p:cNvPr>
          <p:cNvCxnSpPr>
            <a:cxnSpLocks/>
          </p:cNvCxnSpPr>
          <p:nvPr/>
        </p:nvCxnSpPr>
        <p:spPr>
          <a:xfrm flipH="1">
            <a:off x="1709184" y="3506111"/>
            <a:ext cx="308344" cy="412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672670ED-1C6A-4CFC-88FD-127EB7A21093}"/>
              </a:ext>
            </a:extLst>
          </p:cNvPr>
          <p:cNvCxnSpPr>
            <a:cxnSpLocks/>
          </p:cNvCxnSpPr>
          <p:nvPr/>
        </p:nvCxnSpPr>
        <p:spPr>
          <a:xfrm>
            <a:off x="2479028" y="3524774"/>
            <a:ext cx="297712" cy="412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8FB0CC18-6DD2-4AD7-8E80-025A277DD40E}"/>
              </a:ext>
            </a:extLst>
          </p:cNvPr>
          <p:cNvSpPr txBox="1"/>
          <p:nvPr/>
        </p:nvSpPr>
        <p:spPr>
          <a:xfrm>
            <a:off x="849816" y="3880757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INFINITIF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B5DBB03-E9CB-444E-9330-43C569B5CE5A}"/>
              </a:ext>
            </a:extLst>
          </p:cNvPr>
          <p:cNvSpPr txBox="1"/>
          <p:nvPr/>
        </p:nvSpPr>
        <p:spPr>
          <a:xfrm>
            <a:off x="2735132" y="3884104"/>
            <a:ext cx="1641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TERMINAISONS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4422254-6615-4CD8-B984-65539199BAAF}"/>
              </a:ext>
            </a:extLst>
          </p:cNvPr>
          <p:cNvSpPr txBox="1"/>
          <p:nvPr/>
        </p:nvSpPr>
        <p:spPr>
          <a:xfrm>
            <a:off x="2735132" y="4366683"/>
            <a:ext cx="16905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 ai </a:t>
            </a:r>
          </a:p>
          <a:p>
            <a:r>
              <a:rPr lang="fr-FR" dirty="0">
                <a:solidFill>
                  <a:srgbClr val="FF0000"/>
                </a:solidFill>
              </a:rPr>
              <a:t>- as</a:t>
            </a:r>
          </a:p>
          <a:p>
            <a:r>
              <a:rPr lang="fr-FR" dirty="0">
                <a:solidFill>
                  <a:srgbClr val="FF0000"/>
                </a:solidFill>
              </a:rPr>
              <a:t>- a</a:t>
            </a:r>
          </a:p>
          <a:p>
            <a:r>
              <a:rPr lang="fr-FR" dirty="0">
                <a:solidFill>
                  <a:srgbClr val="FF0000"/>
                </a:solidFill>
              </a:rPr>
              <a:t>- </a:t>
            </a:r>
            <a:r>
              <a:rPr lang="fr-FR" dirty="0" err="1">
                <a:solidFill>
                  <a:srgbClr val="FF0000"/>
                </a:solidFill>
              </a:rPr>
              <a:t>ons</a:t>
            </a:r>
            <a:r>
              <a:rPr lang="fr-FR" dirty="0">
                <a:solidFill>
                  <a:srgbClr val="FF0000"/>
                </a:solidFill>
              </a:rPr>
              <a:t> </a:t>
            </a:r>
          </a:p>
          <a:p>
            <a:r>
              <a:rPr lang="fr-FR" dirty="0">
                <a:solidFill>
                  <a:srgbClr val="FF0000"/>
                </a:solidFill>
              </a:rPr>
              <a:t>- </a:t>
            </a:r>
            <a:r>
              <a:rPr lang="fr-FR" dirty="0" err="1">
                <a:solidFill>
                  <a:srgbClr val="FF0000"/>
                </a:solidFill>
              </a:rPr>
              <a:t>ez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- ont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7960D98-A611-408E-ACF4-8DB9BAB89403}"/>
              </a:ext>
            </a:extLst>
          </p:cNvPr>
          <p:cNvSpPr txBox="1"/>
          <p:nvPr/>
        </p:nvSpPr>
        <p:spPr>
          <a:xfrm>
            <a:off x="4376928" y="1567818"/>
            <a:ext cx="38953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u="sng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VERBES DU 1</a:t>
            </a:r>
            <a:r>
              <a:rPr lang="fr-FR" sz="2200" u="sng" baseline="300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</a:t>
            </a:r>
            <a:r>
              <a:rPr lang="fr-FR" sz="2200" u="sng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2</a:t>
            </a:r>
            <a:r>
              <a:rPr lang="fr-FR" sz="2200" u="sng" baseline="300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ème</a:t>
            </a:r>
            <a:r>
              <a:rPr lang="fr-FR" sz="2200" u="sng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GROUPES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143925D-C966-4A90-A43A-271932CE0383}"/>
              </a:ext>
            </a:extLst>
          </p:cNvPr>
          <p:cNvSpPr txBox="1"/>
          <p:nvPr/>
        </p:nvSpPr>
        <p:spPr>
          <a:xfrm>
            <a:off x="849816" y="4277679"/>
            <a:ext cx="1191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Jouer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A43B52F-E955-4CC5-A6C0-1DC61624D466}"/>
              </a:ext>
            </a:extLst>
          </p:cNvPr>
          <p:cNvSpPr txBox="1"/>
          <p:nvPr/>
        </p:nvSpPr>
        <p:spPr>
          <a:xfrm>
            <a:off x="8112932" y="2200940"/>
            <a:ext cx="2751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Elles finissent leurs dessins.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740F06D-066D-4A27-B2B3-B21D59192634}"/>
              </a:ext>
            </a:extLst>
          </p:cNvPr>
          <p:cNvSpPr txBox="1"/>
          <p:nvPr/>
        </p:nvSpPr>
        <p:spPr>
          <a:xfrm>
            <a:off x="6996638" y="3147387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(Demain,)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E08249B-4A23-4854-AED0-BC1C3F7B8135}"/>
              </a:ext>
            </a:extLst>
          </p:cNvPr>
          <p:cNvSpPr txBox="1"/>
          <p:nvPr/>
        </p:nvSpPr>
        <p:spPr>
          <a:xfrm>
            <a:off x="7981740" y="3135650"/>
            <a:ext cx="2719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elles </a:t>
            </a:r>
            <a:r>
              <a:rPr lang="fr-FR" sz="2000" b="1" u="sng" dirty="0"/>
              <a:t>finir</a:t>
            </a:r>
            <a:r>
              <a:rPr lang="fr-FR" b="1" u="sng" dirty="0">
                <a:solidFill>
                  <a:srgbClr val="FF0000"/>
                </a:solidFill>
              </a:rPr>
              <a:t>ont</a:t>
            </a:r>
            <a:r>
              <a:rPr lang="fr-FR" dirty="0"/>
              <a:t> leurs dessins.</a:t>
            </a: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F84D6CBF-79F5-4A18-B646-B5D1E0DDC082}"/>
              </a:ext>
            </a:extLst>
          </p:cNvPr>
          <p:cNvCxnSpPr>
            <a:cxnSpLocks/>
          </p:cNvCxnSpPr>
          <p:nvPr/>
        </p:nvCxnSpPr>
        <p:spPr>
          <a:xfrm flipH="1">
            <a:off x="8397310" y="3459942"/>
            <a:ext cx="308344" cy="412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E89E0A33-465D-40DB-9C62-5E1116683A4D}"/>
              </a:ext>
            </a:extLst>
          </p:cNvPr>
          <p:cNvCxnSpPr>
            <a:cxnSpLocks/>
          </p:cNvCxnSpPr>
          <p:nvPr/>
        </p:nvCxnSpPr>
        <p:spPr>
          <a:xfrm>
            <a:off x="9121223" y="3453073"/>
            <a:ext cx="297712" cy="412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42DBD459-F04F-4138-B909-3097F87AD2EF}"/>
              </a:ext>
            </a:extLst>
          </p:cNvPr>
          <p:cNvSpPr txBox="1"/>
          <p:nvPr/>
        </p:nvSpPr>
        <p:spPr>
          <a:xfrm>
            <a:off x="7680733" y="3874524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INFINITIF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A79874A-0B67-4A44-A312-5EB922D23B68}"/>
              </a:ext>
            </a:extLst>
          </p:cNvPr>
          <p:cNvSpPr txBox="1"/>
          <p:nvPr/>
        </p:nvSpPr>
        <p:spPr>
          <a:xfrm>
            <a:off x="8820499" y="3874524"/>
            <a:ext cx="1641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TERMINAISONS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03FEFF6-8294-4459-A63C-C8B04F0FB5EA}"/>
              </a:ext>
            </a:extLst>
          </p:cNvPr>
          <p:cNvSpPr txBox="1"/>
          <p:nvPr/>
        </p:nvSpPr>
        <p:spPr>
          <a:xfrm>
            <a:off x="9121223" y="4410038"/>
            <a:ext cx="16905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 ai </a:t>
            </a:r>
          </a:p>
          <a:p>
            <a:r>
              <a:rPr lang="fr-FR" dirty="0">
                <a:solidFill>
                  <a:srgbClr val="FF0000"/>
                </a:solidFill>
              </a:rPr>
              <a:t>- as</a:t>
            </a:r>
          </a:p>
          <a:p>
            <a:r>
              <a:rPr lang="fr-FR" dirty="0">
                <a:solidFill>
                  <a:srgbClr val="FF0000"/>
                </a:solidFill>
              </a:rPr>
              <a:t>- a</a:t>
            </a:r>
          </a:p>
          <a:p>
            <a:r>
              <a:rPr lang="fr-FR" dirty="0">
                <a:solidFill>
                  <a:srgbClr val="FF0000"/>
                </a:solidFill>
              </a:rPr>
              <a:t>- </a:t>
            </a:r>
            <a:r>
              <a:rPr lang="fr-FR" dirty="0" err="1">
                <a:solidFill>
                  <a:srgbClr val="FF0000"/>
                </a:solidFill>
              </a:rPr>
              <a:t>ons</a:t>
            </a:r>
            <a:r>
              <a:rPr lang="fr-FR" dirty="0">
                <a:solidFill>
                  <a:srgbClr val="FF0000"/>
                </a:solidFill>
              </a:rPr>
              <a:t> </a:t>
            </a:r>
          </a:p>
          <a:p>
            <a:r>
              <a:rPr lang="fr-FR" dirty="0">
                <a:solidFill>
                  <a:srgbClr val="FF0000"/>
                </a:solidFill>
              </a:rPr>
              <a:t>- </a:t>
            </a:r>
            <a:r>
              <a:rPr lang="fr-FR" dirty="0" err="1">
                <a:solidFill>
                  <a:srgbClr val="FF0000"/>
                </a:solidFill>
              </a:rPr>
              <a:t>ez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- ont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C7CC4A9-CDB7-4D7B-9207-7BF1912B9029}"/>
              </a:ext>
            </a:extLst>
          </p:cNvPr>
          <p:cNvSpPr txBox="1"/>
          <p:nvPr/>
        </p:nvSpPr>
        <p:spPr>
          <a:xfrm>
            <a:off x="7753558" y="4322032"/>
            <a:ext cx="1037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Finir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0D7A030-8A59-4808-A259-6015A55C143D}"/>
              </a:ext>
            </a:extLst>
          </p:cNvPr>
          <p:cNvSpPr txBox="1"/>
          <p:nvPr/>
        </p:nvSpPr>
        <p:spPr>
          <a:xfrm>
            <a:off x="223283" y="6400801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84579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3" grpId="0"/>
      <p:bldP spid="14" grpId="0"/>
      <p:bldP spid="15" grpId="0"/>
      <p:bldP spid="2" grpId="0"/>
      <p:bldP spid="3" grpId="0"/>
      <p:bldP spid="5" grpId="0"/>
      <p:bldP spid="16" grpId="0"/>
      <p:bldP spid="9" grpId="0"/>
      <p:bldP spid="19" grpId="0"/>
      <p:bldP spid="20" grpId="0"/>
      <p:bldP spid="21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06B3DD7E-794E-45C3-AF74-7CE385F382DD}"/>
              </a:ext>
            </a:extLst>
          </p:cNvPr>
          <p:cNvSpPr txBox="1"/>
          <p:nvPr/>
        </p:nvSpPr>
        <p:spPr>
          <a:xfrm>
            <a:off x="1790305" y="838193"/>
            <a:ext cx="7460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La côte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est 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difficile à grimper. Vous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êtes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contents de vous reposer au sommet.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AD939C7-FFB3-4AD7-8C42-2CD9235B71D5}"/>
              </a:ext>
            </a:extLst>
          </p:cNvPr>
          <p:cNvSpPr txBox="1"/>
          <p:nvPr/>
        </p:nvSpPr>
        <p:spPr>
          <a:xfrm>
            <a:off x="1790305" y="2357625"/>
            <a:ext cx="66225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Elles </a:t>
            </a:r>
            <a:r>
              <a:rPr lang="fr-FR" sz="2000" u="sng" dirty="0"/>
              <a:t>sont</a:t>
            </a:r>
            <a:r>
              <a:rPr lang="fr-FR" sz="2000" dirty="0"/>
              <a:t> en vacances. Elles </a:t>
            </a:r>
            <a:r>
              <a:rPr lang="fr-FR" sz="2000" u="sng" dirty="0"/>
              <a:t>ont</a:t>
            </a:r>
            <a:r>
              <a:rPr lang="fr-FR" sz="2000" dirty="0"/>
              <a:t> une semaine pour se reposer.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938606C-3FD2-405C-9CD6-20A0A97B1B1E}"/>
              </a:ext>
            </a:extLst>
          </p:cNvPr>
          <p:cNvSpPr txBox="1"/>
          <p:nvPr/>
        </p:nvSpPr>
        <p:spPr>
          <a:xfrm>
            <a:off x="1790305" y="4020959"/>
            <a:ext cx="6106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touristes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ont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du beau temps et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sont 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satisfaits de leur séjour.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7EE9F3-E641-4F1B-8E6C-1156BB2B9EE8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2C5C78-76C3-4A1C-8B0C-1D225C24CE03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90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AD939C7-FFB3-4AD7-8C42-2CD9235B71D5}"/>
              </a:ext>
            </a:extLst>
          </p:cNvPr>
          <p:cNvSpPr txBox="1"/>
          <p:nvPr/>
        </p:nvSpPr>
        <p:spPr>
          <a:xfrm>
            <a:off x="2011680" y="465820"/>
            <a:ext cx="5946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Elles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 sont 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en vacances. Elles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ont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une semaine pour se reposer.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938606C-3FD2-405C-9CD6-20A0A97B1B1E}"/>
              </a:ext>
            </a:extLst>
          </p:cNvPr>
          <p:cNvSpPr txBox="1"/>
          <p:nvPr/>
        </p:nvSpPr>
        <p:spPr>
          <a:xfrm>
            <a:off x="2011680" y="1731264"/>
            <a:ext cx="68057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Les touristes </a:t>
            </a:r>
            <a:r>
              <a:rPr lang="fr-FR" sz="2000" u="sng" dirty="0"/>
              <a:t>ont</a:t>
            </a:r>
            <a:r>
              <a:rPr lang="fr-FR" sz="2000" dirty="0"/>
              <a:t> du beau temps et </a:t>
            </a:r>
            <a:r>
              <a:rPr lang="fr-FR" sz="2000" u="sng" dirty="0"/>
              <a:t>sont </a:t>
            </a:r>
            <a:r>
              <a:rPr lang="fr-FR" sz="2000" dirty="0"/>
              <a:t>satisfaits de leur séjour.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56B49A0-1CF9-4C39-9CAC-F83AB3C70541}"/>
              </a:ext>
            </a:extLst>
          </p:cNvPr>
          <p:cNvSpPr txBox="1"/>
          <p:nvPr/>
        </p:nvSpPr>
        <p:spPr>
          <a:xfrm>
            <a:off x="2011680" y="3244334"/>
            <a:ext cx="5236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Vous avez un métier intéressant et vous êtes heureux.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78F0E9-D59C-4477-9649-5BB53A650C79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F43ACD-7419-4122-90A0-FC4D1A544B6B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9FB0BBD-4720-4CE5-84DC-CE32886642B9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47110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938606C-3FD2-405C-9CD6-20A0A97B1B1E}"/>
              </a:ext>
            </a:extLst>
          </p:cNvPr>
          <p:cNvSpPr txBox="1"/>
          <p:nvPr/>
        </p:nvSpPr>
        <p:spPr>
          <a:xfrm>
            <a:off x="2011680" y="892540"/>
            <a:ext cx="6141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touristes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ont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du beau temps et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sont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satisfaits de leur séjour.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56B49A0-1CF9-4C39-9CAC-F83AB3C70541}"/>
              </a:ext>
            </a:extLst>
          </p:cNvPr>
          <p:cNvSpPr txBox="1"/>
          <p:nvPr/>
        </p:nvSpPr>
        <p:spPr>
          <a:xfrm>
            <a:off x="2011680" y="2381226"/>
            <a:ext cx="5796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Vous avez un métier intéressant et vous êtes heureux.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0AB1EA7-20FE-4501-AA50-95E958B3D5CD}"/>
              </a:ext>
            </a:extLst>
          </p:cNvPr>
          <p:cNvSpPr txBox="1"/>
          <p:nvPr/>
        </p:nvSpPr>
        <p:spPr>
          <a:xfrm>
            <a:off x="2011680" y="3716024"/>
            <a:ext cx="7877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Nous sommes en Italie pour les vacances. Nous visitons la région des Cinq Terres. 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EB38A1-ABE0-412D-BEE9-90C08CA14CC5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8EA0AC-6A91-43FF-A42A-17AAB68C7CB3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26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E56B49A0-1CF9-4C39-9CAC-F83AB3C70541}"/>
              </a:ext>
            </a:extLst>
          </p:cNvPr>
          <p:cNvSpPr txBox="1"/>
          <p:nvPr/>
        </p:nvSpPr>
        <p:spPr>
          <a:xfrm>
            <a:off x="2011680" y="892540"/>
            <a:ext cx="5236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Vous avez un métier intéressant et vous êtes heureux.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0AB1EA7-20FE-4501-AA50-95E958B3D5CD}"/>
              </a:ext>
            </a:extLst>
          </p:cNvPr>
          <p:cNvSpPr txBox="1"/>
          <p:nvPr/>
        </p:nvSpPr>
        <p:spPr>
          <a:xfrm>
            <a:off x="2011680" y="2643128"/>
            <a:ext cx="8726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Nous sommes en Italie pour les vacances. Nous visitons la région des Cinq Terres.  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3CBA92D-821E-44EA-A14D-5A7C332902B9}"/>
              </a:ext>
            </a:extLst>
          </p:cNvPr>
          <p:cNvSpPr txBox="1"/>
          <p:nvPr/>
        </p:nvSpPr>
        <p:spPr>
          <a:xfrm>
            <a:off x="2011680" y="4055162"/>
            <a:ext cx="914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Vous avez du mal à comprendre l’italien. Un cousin éloigné vous raconte une anecdote familiale.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683BA0-04BA-4F6F-80B2-FBBE69D1DAEF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6C9E0B-13CB-4443-B8C3-912D1A9E2BCC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CDEE952-1760-4050-AC4D-63F9DC847264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20560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E56B49A0-1CF9-4C39-9CAC-F83AB3C70541}"/>
              </a:ext>
            </a:extLst>
          </p:cNvPr>
          <p:cNvSpPr txBox="1"/>
          <p:nvPr/>
        </p:nvSpPr>
        <p:spPr>
          <a:xfrm>
            <a:off x="2011680" y="892540"/>
            <a:ext cx="5236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Vous avez un métier intéressant et vous êtes heureux.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0AB1EA7-20FE-4501-AA50-95E958B3D5CD}"/>
              </a:ext>
            </a:extLst>
          </p:cNvPr>
          <p:cNvSpPr txBox="1"/>
          <p:nvPr/>
        </p:nvSpPr>
        <p:spPr>
          <a:xfrm>
            <a:off x="2011680" y="2289185"/>
            <a:ext cx="7877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Nous sommes en Italie pour les vacances. Nous visitons la région des Cinq Terres.  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3CBA92D-821E-44EA-A14D-5A7C332902B9}"/>
              </a:ext>
            </a:extLst>
          </p:cNvPr>
          <p:cNvSpPr txBox="1"/>
          <p:nvPr/>
        </p:nvSpPr>
        <p:spPr>
          <a:xfrm>
            <a:off x="2011680" y="3835588"/>
            <a:ext cx="10195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Vous avez du mal à comprendre l’italien. Un cousin éloigné vous raconte une anecdote familiale.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BD3D37-5986-442C-A320-D7793CD530B8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9A069E-B2F6-4BF6-87BE-06C0B9FAC4D3}"/>
              </a:ext>
            </a:extLst>
          </p:cNvPr>
          <p:cNvSpPr/>
          <p:nvPr/>
        </p:nvSpPr>
        <p:spPr>
          <a:xfrm>
            <a:off x="9303488" y="5991676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80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6E55E10-7059-45B9-A0D6-3788E6C6A525}"/>
              </a:ext>
            </a:extLst>
          </p:cNvPr>
          <p:cNvSpPr txBox="1"/>
          <p:nvPr/>
        </p:nvSpPr>
        <p:spPr>
          <a:xfrm>
            <a:off x="1552353" y="733647"/>
            <a:ext cx="6560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Transpose les phrases suivantes au futur. </a:t>
            </a:r>
          </a:p>
          <a:p>
            <a:r>
              <a:rPr lang="fr-FR" b="1" dirty="0"/>
              <a:t>Tu peux t’aider en mettant « demain » ou « l’an prochain » devant.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9F57578-632B-402B-BC59-E22BC8154DD6}"/>
              </a:ext>
            </a:extLst>
          </p:cNvPr>
          <p:cNvSpPr txBox="1"/>
          <p:nvPr/>
        </p:nvSpPr>
        <p:spPr>
          <a:xfrm>
            <a:off x="1754372" y="2200940"/>
            <a:ext cx="3405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0070C0"/>
                </a:solidFill>
              </a:rPr>
              <a:t>Nous répondons au téléphone.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8074D28-D230-4E88-A787-439E4B8B3B7B}"/>
              </a:ext>
            </a:extLst>
          </p:cNvPr>
          <p:cNvSpPr txBox="1"/>
          <p:nvPr/>
        </p:nvSpPr>
        <p:spPr>
          <a:xfrm>
            <a:off x="1711842" y="3147237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(Demain,)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DC6DB1F-8B1B-4448-9CDF-2A5D7A48FA5D}"/>
              </a:ext>
            </a:extLst>
          </p:cNvPr>
          <p:cNvSpPr txBox="1"/>
          <p:nvPr/>
        </p:nvSpPr>
        <p:spPr>
          <a:xfrm>
            <a:off x="2823044" y="3132842"/>
            <a:ext cx="3249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nous </a:t>
            </a:r>
            <a:r>
              <a:rPr lang="fr-FR" sz="2000" b="1" u="sng" dirty="0"/>
              <a:t>répondr</a:t>
            </a:r>
            <a:r>
              <a:rPr lang="fr-FR" b="1" u="sng" dirty="0">
                <a:solidFill>
                  <a:srgbClr val="FF0000"/>
                </a:solidFill>
              </a:rPr>
              <a:t>ons</a:t>
            </a:r>
            <a:r>
              <a:rPr lang="fr-FR" dirty="0"/>
              <a:t> au téléphone.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B995CB0A-E0FB-4A67-BBEC-09C9B1F9BBB6}"/>
              </a:ext>
            </a:extLst>
          </p:cNvPr>
          <p:cNvCxnSpPr>
            <a:cxnSpLocks/>
          </p:cNvCxnSpPr>
          <p:nvPr/>
        </p:nvCxnSpPr>
        <p:spPr>
          <a:xfrm flipH="1">
            <a:off x="3298702" y="3444948"/>
            <a:ext cx="308344" cy="412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672670ED-1C6A-4CFC-88FD-127EB7A21093}"/>
              </a:ext>
            </a:extLst>
          </p:cNvPr>
          <p:cNvCxnSpPr>
            <a:cxnSpLocks/>
          </p:cNvCxnSpPr>
          <p:nvPr/>
        </p:nvCxnSpPr>
        <p:spPr>
          <a:xfrm>
            <a:off x="4341842" y="3453909"/>
            <a:ext cx="297712" cy="412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8FB0CC18-6DD2-4AD7-8E80-025A277DD40E}"/>
              </a:ext>
            </a:extLst>
          </p:cNvPr>
          <p:cNvSpPr txBox="1"/>
          <p:nvPr/>
        </p:nvSpPr>
        <p:spPr>
          <a:xfrm>
            <a:off x="2051295" y="385711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INFINITIF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B5DBB03-E9CB-444E-9330-43C569B5CE5A}"/>
              </a:ext>
            </a:extLst>
          </p:cNvPr>
          <p:cNvSpPr txBox="1"/>
          <p:nvPr/>
        </p:nvSpPr>
        <p:spPr>
          <a:xfrm>
            <a:off x="4008475" y="3841161"/>
            <a:ext cx="1641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TERMINAISONS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4422254-6615-4CD8-B984-65539199BAAF}"/>
              </a:ext>
            </a:extLst>
          </p:cNvPr>
          <p:cNvSpPr txBox="1"/>
          <p:nvPr/>
        </p:nvSpPr>
        <p:spPr>
          <a:xfrm>
            <a:off x="4008475" y="4337531"/>
            <a:ext cx="16905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- ai </a:t>
            </a:r>
          </a:p>
          <a:p>
            <a:r>
              <a:rPr lang="fr-FR" dirty="0">
                <a:solidFill>
                  <a:srgbClr val="FF0000"/>
                </a:solidFill>
              </a:rPr>
              <a:t>- as</a:t>
            </a:r>
          </a:p>
          <a:p>
            <a:r>
              <a:rPr lang="fr-FR" dirty="0">
                <a:solidFill>
                  <a:srgbClr val="FF0000"/>
                </a:solidFill>
              </a:rPr>
              <a:t>- a</a:t>
            </a:r>
          </a:p>
          <a:p>
            <a:r>
              <a:rPr lang="fr-FR" dirty="0">
                <a:solidFill>
                  <a:srgbClr val="FF0000"/>
                </a:solidFill>
              </a:rPr>
              <a:t>- </a:t>
            </a:r>
            <a:r>
              <a:rPr lang="fr-FR" dirty="0" err="1">
                <a:solidFill>
                  <a:srgbClr val="FF0000"/>
                </a:solidFill>
              </a:rPr>
              <a:t>ons</a:t>
            </a:r>
            <a:r>
              <a:rPr lang="fr-FR" dirty="0">
                <a:solidFill>
                  <a:srgbClr val="FF0000"/>
                </a:solidFill>
              </a:rPr>
              <a:t> </a:t>
            </a:r>
          </a:p>
          <a:p>
            <a:r>
              <a:rPr lang="fr-FR" dirty="0">
                <a:solidFill>
                  <a:srgbClr val="FF0000"/>
                </a:solidFill>
              </a:rPr>
              <a:t>- </a:t>
            </a:r>
            <a:r>
              <a:rPr lang="fr-FR" dirty="0" err="1">
                <a:solidFill>
                  <a:srgbClr val="FF0000"/>
                </a:solidFill>
              </a:rPr>
              <a:t>ez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- ont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7960D98-A611-408E-ACF4-8DB9BAB89403}"/>
              </a:ext>
            </a:extLst>
          </p:cNvPr>
          <p:cNvSpPr txBox="1"/>
          <p:nvPr/>
        </p:nvSpPr>
        <p:spPr>
          <a:xfrm>
            <a:off x="2051295" y="1546635"/>
            <a:ext cx="28850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u="sng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VERBES DU 3</a:t>
            </a:r>
            <a:r>
              <a:rPr lang="fr-FR" sz="2200" u="sng" baseline="300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</a:t>
            </a:r>
            <a:r>
              <a:rPr lang="fr-FR" sz="2200" u="sng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GROUPE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143925D-C966-4A90-A43A-271932CE0383}"/>
              </a:ext>
            </a:extLst>
          </p:cNvPr>
          <p:cNvSpPr txBox="1"/>
          <p:nvPr/>
        </p:nvSpPr>
        <p:spPr>
          <a:xfrm>
            <a:off x="2051295" y="4351926"/>
            <a:ext cx="1191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Répondre</a:t>
            </a: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15320C77-CE9B-4BF7-8EBD-B5FFC8C087F9}"/>
              </a:ext>
            </a:extLst>
          </p:cNvPr>
          <p:cNvGrpSpPr/>
          <p:nvPr/>
        </p:nvGrpSpPr>
        <p:grpSpPr>
          <a:xfrm>
            <a:off x="7527426" y="1585244"/>
            <a:ext cx="3701406" cy="1231392"/>
            <a:chOff x="1016898" y="4480405"/>
            <a:chExt cx="3701406" cy="1231392"/>
          </a:xfrm>
        </p:grpSpPr>
        <p:grpSp>
          <p:nvGrpSpPr>
            <p:cNvPr id="17" name="Groupe 16">
              <a:extLst>
                <a:ext uri="{FF2B5EF4-FFF2-40B4-BE49-F238E27FC236}">
                  <a16:creationId xmlns:a16="http://schemas.microsoft.com/office/drawing/2014/main" id="{C0472E35-2EF5-4307-8894-F2E99E1C204D}"/>
                </a:ext>
              </a:extLst>
            </p:cNvPr>
            <p:cNvGrpSpPr/>
            <p:nvPr/>
          </p:nvGrpSpPr>
          <p:grpSpPr>
            <a:xfrm>
              <a:off x="1016898" y="4480405"/>
              <a:ext cx="1389888" cy="1231392"/>
              <a:chOff x="1016898" y="4480405"/>
              <a:chExt cx="1389888" cy="1231392"/>
            </a:xfrm>
          </p:grpSpPr>
          <p:sp>
            <p:nvSpPr>
              <p:cNvPr id="19" name="Triangle isocèle 18">
                <a:extLst>
                  <a:ext uri="{FF2B5EF4-FFF2-40B4-BE49-F238E27FC236}">
                    <a16:creationId xmlns:a16="http://schemas.microsoft.com/office/drawing/2014/main" id="{556633C3-4279-4C2A-A92A-D091E949CA8E}"/>
                  </a:ext>
                </a:extLst>
              </p:cNvPr>
              <p:cNvSpPr/>
              <p:nvPr/>
            </p:nvSpPr>
            <p:spPr>
              <a:xfrm>
                <a:off x="1016898" y="4480405"/>
                <a:ext cx="1389888" cy="1231392"/>
              </a:xfrm>
              <a:prstGeom prst="triangle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3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ZoneTexte 19">
                <a:extLst>
                  <a:ext uri="{FF2B5EF4-FFF2-40B4-BE49-F238E27FC236}">
                    <a16:creationId xmlns:a16="http://schemas.microsoft.com/office/drawing/2014/main" id="{FD96B65B-3A7B-4B41-9DED-868598C9CC13}"/>
                  </a:ext>
                </a:extLst>
              </p:cNvPr>
              <p:cNvSpPr txBox="1"/>
              <p:nvPr/>
            </p:nvSpPr>
            <p:spPr>
              <a:xfrm>
                <a:off x="1552353" y="4892629"/>
                <a:ext cx="65439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dirty="0"/>
                  <a:t>!</a:t>
                </a:r>
              </a:p>
            </p:txBody>
          </p:sp>
        </p:grp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941840D3-1F99-422F-8799-801B3DBB8155}"/>
                </a:ext>
              </a:extLst>
            </p:cNvPr>
            <p:cNvSpPr txBox="1"/>
            <p:nvPr/>
          </p:nvSpPr>
          <p:spPr>
            <a:xfrm>
              <a:off x="2121408" y="4480405"/>
              <a:ext cx="25968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CONJUGAISON A</a:t>
              </a:r>
            </a:p>
            <a:p>
              <a:r>
                <a:rPr lang="fr-FR" dirty="0"/>
                <a:t>CONNAÎTRE PAR CŒUR </a:t>
              </a:r>
            </a:p>
          </p:txBody>
        </p:sp>
      </p:grpSp>
      <p:sp>
        <p:nvSpPr>
          <p:cNvPr id="5" name="ZoneTexte 4">
            <a:extLst>
              <a:ext uri="{FF2B5EF4-FFF2-40B4-BE49-F238E27FC236}">
                <a16:creationId xmlns:a16="http://schemas.microsoft.com/office/drawing/2014/main" id="{AD024D78-08ED-4D85-8B85-CD04DA2556E5}"/>
              </a:ext>
            </a:extLst>
          </p:cNvPr>
          <p:cNvSpPr txBox="1"/>
          <p:nvPr/>
        </p:nvSpPr>
        <p:spPr>
          <a:xfrm>
            <a:off x="7183277" y="3147237"/>
            <a:ext cx="4871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Vous faîtes un gâteau et vous allez vous promener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324537E-AFB3-4670-841E-DC0EF90E5916}"/>
              </a:ext>
            </a:extLst>
          </p:cNvPr>
          <p:cNvSpPr txBox="1"/>
          <p:nvPr/>
        </p:nvSpPr>
        <p:spPr>
          <a:xfrm>
            <a:off x="6410926" y="3728046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(Demain,)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49DFE801-9610-4338-A33F-E41FC74FCC20}"/>
              </a:ext>
            </a:extLst>
          </p:cNvPr>
          <p:cNvSpPr txBox="1"/>
          <p:nvPr/>
        </p:nvSpPr>
        <p:spPr>
          <a:xfrm>
            <a:off x="7404288" y="3697268"/>
            <a:ext cx="4816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vous </a:t>
            </a:r>
            <a:r>
              <a:rPr lang="fr-FR" sz="2000" b="1" u="sng" dirty="0">
                <a:solidFill>
                  <a:srgbClr val="FF0000"/>
                </a:solidFill>
              </a:rPr>
              <a:t>ferez</a:t>
            </a:r>
            <a:r>
              <a:rPr lang="fr-FR" dirty="0">
                <a:solidFill>
                  <a:srgbClr val="0070C0"/>
                </a:solidFill>
              </a:rPr>
              <a:t> un gâteau et vous </a:t>
            </a:r>
            <a:r>
              <a:rPr lang="fr-FR" sz="2000" b="1" u="sng" dirty="0">
                <a:solidFill>
                  <a:srgbClr val="FF0000"/>
                </a:solidFill>
              </a:rPr>
              <a:t>irez</a:t>
            </a:r>
            <a:r>
              <a:rPr lang="fr-FR" dirty="0">
                <a:solidFill>
                  <a:srgbClr val="0070C0"/>
                </a:solidFill>
              </a:rPr>
              <a:t> vous promener.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CC19FEB-D8D3-4A19-98AB-45AD765D405A}"/>
              </a:ext>
            </a:extLst>
          </p:cNvPr>
          <p:cNvSpPr txBox="1"/>
          <p:nvPr/>
        </p:nvSpPr>
        <p:spPr>
          <a:xfrm>
            <a:off x="8631936" y="4337531"/>
            <a:ext cx="236321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Faire : je ferai …</a:t>
            </a:r>
          </a:p>
          <a:p>
            <a:r>
              <a:rPr lang="fr-FR" sz="2000" dirty="0">
                <a:solidFill>
                  <a:srgbClr val="FF0000"/>
                </a:solidFill>
              </a:rPr>
              <a:t>Aller : j’irai…</a:t>
            </a:r>
          </a:p>
          <a:p>
            <a:r>
              <a:rPr lang="fr-FR" sz="2000" dirty="0">
                <a:solidFill>
                  <a:srgbClr val="FF0000"/>
                </a:solidFill>
              </a:rPr>
              <a:t>Venir: je viendrai…</a:t>
            </a:r>
          </a:p>
          <a:p>
            <a:r>
              <a:rPr lang="fr-FR" sz="2000" dirty="0">
                <a:solidFill>
                  <a:srgbClr val="FF0000"/>
                </a:solidFill>
              </a:rPr>
              <a:t>Voir: Je verrai…</a:t>
            </a:r>
          </a:p>
          <a:p>
            <a:r>
              <a:rPr lang="fr-FR" sz="2000" dirty="0">
                <a:solidFill>
                  <a:srgbClr val="FF0000"/>
                </a:solidFill>
              </a:rPr>
              <a:t>Devoir : je devrai…</a:t>
            </a:r>
          </a:p>
          <a:p>
            <a:r>
              <a:rPr lang="fr-FR" sz="2000" dirty="0">
                <a:solidFill>
                  <a:srgbClr val="FF0000"/>
                </a:solidFill>
              </a:rPr>
              <a:t>Pouvoir : je pourrai…</a:t>
            </a:r>
          </a:p>
          <a:p>
            <a:r>
              <a:rPr lang="fr-FR" sz="2000" dirty="0">
                <a:solidFill>
                  <a:srgbClr val="FF0000"/>
                </a:solidFill>
              </a:rPr>
              <a:t>Dire : je dirai…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7266BCBF-9B19-41CB-8EBB-39928848CA93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26354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3" grpId="0"/>
      <p:bldP spid="14" grpId="0"/>
      <p:bldP spid="15" grpId="0"/>
      <p:bldP spid="2" grpId="0"/>
      <p:bldP spid="3" grpId="0"/>
      <p:bldP spid="5" grpId="0"/>
      <p:bldP spid="21" grpId="0"/>
      <p:bldP spid="22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A5E639C-584B-41C0-B144-78880BAB418B}"/>
              </a:ext>
            </a:extLst>
          </p:cNvPr>
          <p:cNvSpPr txBox="1"/>
          <p:nvPr/>
        </p:nvSpPr>
        <p:spPr>
          <a:xfrm>
            <a:off x="2060448" y="719328"/>
            <a:ext cx="2071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Je </a:t>
            </a:r>
            <a:r>
              <a:rPr lang="fr-FR" sz="2000" u="sng" dirty="0"/>
              <a:t>vais</a:t>
            </a:r>
            <a:r>
              <a:rPr lang="fr-FR" sz="2000" dirty="0"/>
              <a:t> au marché.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B1AB682-820B-484A-B883-F2099CC62722}"/>
              </a:ext>
            </a:extLst>
          </p:cNvPr>
          <p:cNvSpPr txBox="1"/>
          <p:nvPr/>
        </p:nvSpPr>
        <p:spPr>
          <a:xfrm>
            <a:off x="2060448" y="2292096"/>
            <a:ext cx="1819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Tu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fais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un gâteau.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BDCDF72-89E4-4435-B63E-ED8E4C02EEF6}"/>
              </a:ext>
            </a:extLst>
          </p:cNvPr>
          <p:cNvSpPr txBox="1"/>
          <p:nvPr/>
        </p:nvSpPr>
        <p:spPr>
          <a:xfrm>
            <a:off x="2060448" y="3464754"/>
            <a:ext cx="2575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Il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peut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dormir longtemps.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C7317B-4644-47A1-B397-261A687F7422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9268E1-A689-45D0-BE70-7711711D498A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46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A5E639C-584B-41C0-B144-78880BAB418B}"/>
              </a:ext>
            </a:extLst>
          </p:cNvPr>
          <p:cNvSpPr txBox="1"/>
          <p:nvPr/>
        </p:nvSpPr>
        <p:spPr>
          <a:xfrm>
            <a:off x="2060448" y="719328"/>
            <a:ext cx="1883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Je </a:t>
            </a:r>
            <a:r>
              <a:rPr lang="fr-FR" u="sng" dirty="0">
                <a:solidFill>
                  <a:schemeClr val="bg1">
                    <a:lumMod val="50000"/>
                  </a:schemeClr>
                </a:solidFill>
              </a:rPr>
              <a:t>vais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 au marché.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B1AB682-820B-484A-B883-F2099CC62722}"/>
              </a:ext>
            </a:extLst>
          </p:cNvPr>
          <p:cNvSpPr txBox="1"/>
          <p:nvPr/>
        </p:nvSpPr>
        <p:spPr>
          <a:xfrm>
            <a:off x="2060448" y="2328672"/>
            <a:ext cx="1998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Tu </a:t>
            </a:r>
            <a:r>
              <a:rPr lang="fr-FR" sz="2000" u="sng" dirty="0"/>
              <a:t>fais</a:t>
            </a:r>
            <a:r>
              <a:rPr lang="fr-FR" sz="2000" dirty="0"/>
              <a:t> un gâteau.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BDCDF72-89E4-4435-B63E-ED8E4C02EEF6}"/>
              </a:ext>
            </a:extLst>
          </p:cNvPr>
          <p:cNvSpPr txBox="1"/>
          <p:nvPr/>
        </p:nvSpPr>
        <p:spPr>
          <a:xfrm>
            <a:off x="2060448" y="4129219"/>
            <a:ext cx="2575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Il </a:t>
            </a:r>
            <a:r>
              <a:rPr lang="fr-FR" u="sng" dirty="0">
                <a:solidFill>
                  <a:schemeClr val="bg1">
                    <a:lumMod val="50000"/>
                  </a:schemeClr>
                </a:solidFill>
              </a:rPr>
              <a:t>peut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dormir longtemps.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6FCF32-01FD-447D-B86D-8583C1D8DA00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6F095F-748E-4EE5-B8BE-4DF30CA368E4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F97DB45-83C7-4525-AAFB-F9000F3153AE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88828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BB1AB682-820B-484A-B883-F2099CC62722}"/>
              </a:ext>
            </a:extLst>
          </p:cNvPr>
          <p:cNvSpPr txBox="1"/>
          <p:nvPr/>
        </p:nvSpPr>
        <p:spPr>
          <a:xfrm>
            <a:off x="1911945" y="682752"/>
            <a:ext cx="1819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Tu </a:t>
            </a:r>
            <a:r>
              <a:rPr lang="fr-FR" u="sng" dirty="0">
                <a:solidFill>
                  <a:schemeClr val="bg1">
                    <a:lumMod val="50000"/>
                  </a:schemeClr>
                </a:solidFill>
              </a:rPr>
              <a:t>fais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 un gâteau.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BDCDF72-89E4-4435-B63E-ED8E4C02EEF6}"/>
              </a:ext>
            </a:extLst>
          </p:cNvPr>
          <p:cNvSpPr txBox="1"/>
          <p:nvPr/>
        </p:nvSpPr>
        <p:spPr>
          <a:xfrm>
            <a:off x="1911945" y="2182368"/>
            <a:ext cx="28393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Il </a:t>
            </a:r>
            <a:r>
              <a:rPr lang="fr-FR" sz="2000" u="sng" dirty="0"/>
              <a:t>peut </a:t>
            </a:r>
            <a:r>
              <a:rPr lang="fr-FR" sz="2000" dirty="0"/>
              <a:t>dormir longtemps.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99CF691-8D00-45AD-B463-6F7C4F1AE6AA}"/>
              </a:ext>
            </a:extLst>
          </p:cNvPr>
          <p:cNvSpPr txBox="1"/>
          <p:nvPr/>
        </p:nvSpPr>
        <p:spPr>
          <a:xfrm>
            <a:off x="1880783" y="3528096"/>
            <a:ext cx="3700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Nous </a:t>
            </a:r>
            <a:r>
              <a:rPr lang="fr-FR" u="sng" dirty="0">
                <a:solidFill>
                  <a:schemeClr val="bg1">
                    <a:lumMod val="50000"/>
                  </a:schemeClr>
                </a:solidFill>
              </a:rPr>
              <a:t>allons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 au zoo voir des dauphins.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CFBD63-4CFF-473E-AEEB-C55CD6A7808D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C33E19A-9556-4D0C-B983-8E71288B6192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00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0BDCDF72-89E4-4435-B63E-ED8E4C02EEF6}"/>
              </a:ext>
            </a:extLst>
          </p:cNvPr>
          <p:cNvSpPr txBox="1"/>
          <p:nvPr/>
        </p:nvSpPr>
        <p:spPr>
          <a:xfrm>
            <a:off x="1880783" y="833806"/>
            <a:ext cx="2575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Il </a:t>
            </a:r>
            <a:r>
              <a:rPr lang="fr-FR" u="sng" dirty="0">
                <a:solidFill>
                  <a:schemeClr val="bg1">
                    <a:lumMod val="50000"/>
                  </a:schemeClr>
                </a:solidFill>
              </a:rPr>
              <a:t>peut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dormir longtemps.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99CF691-8D00-45AD-B463-6F7C4F1AE6AA}"/>
              </a:ext>
            </a:extLst>
          </p:cNvPr>
          <p:cNvSpPr txBox="1"/>
          <p:nvPr/>
        </p:nvSpPr>
        <p:spPr>
          <a:xfrm>
            <a:off x="1880783" y="1925812"/>
            <a:ext cx="40831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Nous </a:t>
            </a:r>
            <a:r>
              <a:rPr lang="fr-FR" sz="2000" u="sng" dirty="0"/>
              <a:t>allons</a:t>
            </a:r>
            <a:r>
              <a:rPr lang="fr-FR" sz="2000" dirty="0"/>
              <a:t> au zoo voir des dauphins.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9920BA2-2368-4520-9182-E9CCB5D6E79A}"/>
              </a:ext>
            </a:extLst>
          </p:cNvPr>
          <p:cNvSpPr txBox="1"/>
          <p:nvPr/>
        </p:nvSpPr>
        <p:spPr>
          <a:xfrm>
            <a:off x="1880783" y="3059668"/>
            <a:ext cx="3597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Vous </a:t>
            </a:r>
            <a:r>
              <a:rPr lang="fr-FR" u="sng" dirty="0">
                <a:solidFill>
                  <a:schemeClr val="bg1">
                    <a:lumMod val="50000"/>
                  </a:schemeClr>
                </a:solidFill>
              </a:rPr>
              <a:t>venez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 au concert de la chorale.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BFF10B4-542D-41BF-9B76-17C890ECE93D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946140-C700-44C3-BEA8-91DCE14CC67A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568CE50-1B8D-4E26-B86E-83EC45B40C52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13058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359D12C-BE2A-44C4-A69E-6706E38920EE}"/>
              </a:ext>
            </a:extLst>
          </p:cNvPr>
          <p:cNvSpPr txBox="1"/>
          <p:nvPr/>
        </p:nvSpPr>
        <p:spPr>
          <a:xfrm>
            <a:off x="2137144" y="744279"/>
            <a:ext cx="6414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Je </a:t>
            </a:r>
            <a:r>
              <a:rPr lang="fr-FR" sz="2000" u="sng" dirty="0"/>
              <a:t>rentre</a:t>
            </a:r>
            <a:r>
              <a:rPr lang="fr-FR" sz="2000" dirty="0"/>
              <a:t> de l’école, je </a:t>
            </a:r>
            <a:r>
              <a:rPr lang="fr-FR" sz="2000" u="sng" dirty="0"/>
              <a:t>jette</a:t>
            </a:r>
            <a:r>
              <a:rPr lang="fr-FR" sz="2000" dirty="0"/>
              <a:t> mon cartable sous mon bureau.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E0A12C0-A86D-452F-BA91-E46CBF015E0F}"/>
              </a:ext>
            </a:extLst>
          </p:cNvPr>
          <p:cNvSpPr txBox="1"/>
          <p:nvPr/>
        </p:nvSpPr>
        <p:spPr>
          <a:xfrm>
            <a:off x="2137144" y="2338610"/>
            <a:ext cx="4477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Mes parents me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grondent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car ils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détestent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ça.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F3C99B6-AD35-40C7-B758-D7275D02F384}"/>
              </a:ext>
            </a:extLst>
          </p:cNvPr>
          <p:cNvSpPr txBox="1"/>
          <p:nvPr/>
        </p:nvSpPr>
        <p:spPr>
          <a:xfrm>
            <a:off x="2137144" y="4150059"/>
            <a:ext cx="3048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Et ma sœur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se moque 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de moi.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AB3304-114B-4EC6-971D-1A556B266613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1E00C68-165E-4DE8-A322-84BB5B8F540C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10A141B-3AD5-4D9B-969F-2781350B432F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28814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499CF691-8D00-45AD-B463-6F7C4F1AE6AA}"/>
              </a:ext>
            </a:extLst>
          </p:cNvPr>
          <p:cNvSpPr txBox="1"/>
          <p:nvPr/>
        </p:nvSpPr>
        <p:spPr>
          <a:xfrm>
            <a:off x="1880783" y="609076"/>
            <a:ext cx="3700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Nous </a:t>
            </a:r>
            <a:r>
              <a:rPr lang="fr-FR" u="sng" dirty="0">
                <a:solidFill>
                  <a:schemeClr val="bg1">
                    <a:lumMod val="50000"/>
                  </a:schemeClr>
                </a:solidFill>
              </a:rPr>
              <a:t>allons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 au zoo voir des dauphins.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9920BA2-2368-4520-9182-E9CCB5D6E79A}"/>
              </a:ext>
            </a:extLst>
          </p:cNvPr>
          <p:cNvSpPr txBox="1"/>
          <p:nvPr/>
        </p:nvSpPr>
        <p:spPr>
          <a:xfrm>
            <a:off x="1880783" y="1998964"/>
            <a:ext cx="39702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Vous </a:t>
            </a:r>
            <a:r>
              <a:rPr lang="fr-FR" sz="2000" u="sng" dirty="0"/>
              <a:t>venez</a:t>
            </a:r>
            <a:r>
              <a:rPr lang="fr-FR" sz="2000" dirty="0"/>
              <a:t> au concert de la chorale.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02FDB57-C4B0-4249-A1AC-FEBDEAD64138}"/>
              </a:ext>
            </a:extLst>
          </p:cNvPr>
          <p:cNvSpPr txBox="1"/>
          <p:nvPr/>
        </p:nvSpPr>
        <p:spPr>
          <a:xfrm>
            <a:off x="1880783" y="3244334"/>
            <a:ext cx="952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Je peux courir le marathon. Pour cela, mon coach me fait faire plusieurs entraînements par semaine.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7F1A86E-07D8-4ED8-AD9C-63447E2532DE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73AFDC-8A38-416F-9663-8C5210123402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289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C9920BA2-2368-4520-9182-E9CCB5D6E79A}"/>
              </a:ext>
            </a:extLst>
          </p:cNvPr>
          <p:cNvSpPr txBox="1"/>
          <p:nvPr/>
        </p:nvSpPr>
        <p:spPr>
          <a:xfrm>
            <a:off x="1880783" y="645652"/>
            <a:ext cx="3597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Vous </a:t>
            </a:r>
            <a:r>
              <a:rPr lang="fr-FR" u="sng" dirty="0">
                <a:solidFill>
                  <a:schemeClr val="bg1">
                    <a:lumMod val="50000"/>
                  </a:schemeClr>
                </a:solidFill>
              </a:rPr>
              <a:t>venez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 au concert de la chorale.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02FDB57-C4B0-4249-A1AC-FEBDEAD64138}"/>
              </a:ext>
            </a:extLst>
          </p:cNvPr>
          <p:cNvSpPr txBox="1"/>
          <p:nvPr/>
        </p:nvSpPr>
        <p:spPr>
          <a:xfrm>
            <a:off x="990767" y="2171438"/>
            <a:ext cx="106219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Je peux courir le marathon. Pour cela, mon coach me fait faire plusieurs entraînements par semaine.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86A44A7-9FCE-4110-B32E-029EE309F6DA}"/>
              </a:ext>
            </a:extLst>
          </p:cNvPr>
          <p:cNvSpPr txBox="1"/>
          <p:nvPr/>
        </p:nvSpPr>
        <p:spPr>
          <a:xfrm>
            <a:off x="1880783" y="3429000"/>
            <a:ext cx="6036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C’est difficile! Mais je suis prêt à tout pour gagner cette course.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46E029-6D11-41FC-AE08-511218FF9B43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6C38E4-617C-4F36-9857-14D2C1B1BA92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BC46257-6CEE-425C-9043-57EB620EBFCC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64002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06CFC5B-6A6D-4BC0-BDFA-E79989E6CCB8}"/>
              </a:ext>
            </a:extLst>
          </p:cNvPr>
          <p:cNvSpPr txBox="1"/>
          <p:nvPr/>
        </p:nvSpPr>
        <p:spPr>
          <a:xfrm>
            <a:off x="1877568" y="963168"/>
            <a:ext cx="952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Je peux courir le marathon. Pour cela mon coach me fait faire plusieurs entraînements par semaine.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AE8849F-9C10-4563-9AB9-EEA0E8415633}"/>
              </a:ext>
            </a:extLst>
          </p:cNvPr>
          <p:cNvSpPr txBox="1"/>
          <p:nvPr/>
        </p:nvSpPr>
        <p:spPr>
          <a:xfrm>
            <a:off x="1926336" y="2267712"/>
            <a:ext cx="6750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C’est difficile! Mais je suis prêt à tout pour gagner cette course.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3046F92-DE04-4BB7-A729-A5C64D8E6584}"/>
              </a:ext>
            </a:extLst>
          </p:cNvPr>
          <p:cNvSpPr txBox="1"/>
          <p:nvPr/>
        </p:nvSpPr>
        <p:spPr>
          <a:xfrm>
            <a:off x="1962912" y="3429000"/>
            <a:ext cx="8130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Ma sœur et moi allons sur la piste d’athlétisme régulièrement. Elle me regarde courir.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D3738D-FFA4-4C9B-9BE0-4DF46A396010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C4BA0F-C20C-4F1E-8E3F-EDC2F79E0C8F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53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8849F-9C10-4563-9AB9-EEA0E8415633}"/>
              </a:ext>
            </a:extLst>
          </p:cNvPr>
          <p:cNvSpPr txBox="1"/>
          <p:nvPr/>
        </p:nvSpPr>
        <p:spPr>
          <a:xfrm>
            <a:off x="1962912" y="1048512"/>
            <a:ext cx="6093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C’est difficile! Mais je suis prêt à tout pour gagner cette course.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3046F92-DE04-4BB7-A729-A5C64D8E6584}"/>
              </a:ext>
            </a:extLst>
          </p:cNvPr>
          <p:cNvSpPr txBox="1"/>
          <p:nvPr/>
        </p:nvSpPr>
        <p:spPr>
          <a:xfrm>
            <a:off x="1962912" y="2613398"/>
            <a:ext cx="9056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Ma sœur et moi allons sur la piste d’athlétisme régulièrement. Elle me regarde courir.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8400A8B-F8B4-4853-B152-FC992E4C833C}"/>
              </a:ext>
            </a:extLst>
          </p:cNvPr>
          <p:cNvSpPr txBox="1"/>
          <p:nvPr/>
        </p:nvSpPr>
        <p:spPr>
          <a:xfrm>
            <a:off x="1962912" y="4209062"/>
            <a:ext cx="7339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Parfois, elle voit bien que j’ai du mal à tenir le rythme alors elle m’encourage.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9D4014-B96D-440A-BC22-A80D2C3D076A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8D862D-6EB1-4446-9DAC-AB6EDBF0971B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1A9641B-A3F4-44E5-A6B7-9D74FFEF0BD0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95385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E3046F92-DE04-4BB7-A729-A5C64D8E6584}"/>
              </a:ext>
            </a:extLst>
          </p:cNvPr>
          <p:cNvSpPr txBox="1"/>
          <p:nvPr/>
        </p:nvSpPr>
        <p:spPr>
          <a:xfrm>
            <a:off x="1962912" y="1162550"/>
            <a:ext cx="8164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Ma sœur et moi allons sur la piste d’athlétisme régulièrement. Elle me regarde courir.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8400A8B-F8B4-4853-B152-FC992E4C833C}"/>
              </a:ext>
            </a:extLst>
          </p:cNvPr>
          <p:cNvSpPr txBox="1"/>
          <p:nvPr/>
        </p:nvSpPr>
        <p:spPr>
          <a:xfrm>
            <a:off x="1962912" y="2831366"/>
            <a:ext cx="81944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Parfois, elle voit bien que j’ai du mal à tenir le rythme alors elle m’encourage.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D543F7A-D6A2-4852-BF1F-A4A323B3C5AA}"/>
              </a:ext>
            </a:extLst>
          </p:cNvPr>
          <p:cNvSpPr txBox="1"/>
          <p:nvPr/>
        </p:nvSpPr>
        <p:spPr>
          <a:xfrm>
            <a:off x="1962912" y="4530960"/>
            <a:ext cx="4953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Mes parents disent que je dois me faire confiance.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E64017-59E3-4DCC-A14C-6AA32390BA69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879199-4524-4658-A122-30C7527D64F1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31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D8400A8B-F8B4-4853-B152-FC992E4C833C}"/>
              </a:ext>
            </a:extLst>
          </p:cNvPr>
          <p:cNvSpPr txBox="1"/>
          <p:nvPr/>
        </p:nvSpPr>
        <p:spPr>
          <a:xfrm>
            <a:off x="1962912" y="953798"/>
            <a:ext cx="7397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Parfois, elle voit bien que j’ai du mal à tenir le rythme alors elle m’encourage.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D543F7A-D6A2-4852-BF1F-A4A323B3C5AA}"/>
              </a:ext>
            </a:extLst>
          </p:cNvPr>
          <p:cNvSpPr txBox="1"/>
          <p:nvPr/>
        </p:nvSpPr>
        <p:spPr>
          <a:xfrm>
            <a:off x="1962912" y="2409552"/>
            <a:ext cx="5480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Mes parents disent que je dois me faire confiance.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261052-141B-4E65-9D58-A8070CC7E2C4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A0FCC3-BD95-4A24-97E9-DF1C2EE82935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E0833DD-8E7E-4138-9A7F-6C5485E2225E}"/>
              </a:ext>
            </a:extLst>
          </p:cNvPr>
          <p:cNvSpPr txBox="1"/>
          <p:nvPr/>
        </p:nvSpPr>
        <p:spPr>
          <a:xfrm>
            <a:off x="1962912" y="3795823"/>
            <a:ext cx="9137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Nathan et Marie font le tour de la cour. </a:t>
            </a:r>
            <a:r>
              <a:rPr lang="fr-FR" dirty="0" err="1"/>
              <a:t>Eléna</a:t>
            </a:r>
            <a:r>
              <a:rPr lang="fr-FR" dirty="0"/>
              <a:t> et </a:t>
            </a:r>
            <a:r>
              <a:rPr lang="fr-FR" dirty="0" err="1"/>
              <a:t>Lalie</a:t>
            </a:r>
            <a:r>
              <a:rPr lang="fr-FR" dirty="0"/>
              <a:t> les suivent et discutent.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146F516-D5E7-42AC-8FC6-021335214A99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30805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0261052-141B-4E65-9D58-A8070CC7E2C4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A0FCC3-BD95-4A24-97E9-DF1C2EE82935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E0833DD-8E7E-4138-9A7F-6C5485E2225E}"/>
              </a:ext>
            </a:extLst>
          </p:cNvPr>
          <p:cNvSpPr txBox="1"/>
          <p:nvPr/>
        </p:nvSpPr>
        <p:spPr>
          <a:xfrm>
            <a:off x="1718363" y="584790"/>
            <a:ext cx="9137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Nathan et Marie font le tour de la cour. </a:t>
            </a:r>
            <a:r>
              <a:rPr lang="fr-FR" dirty="0" err="1"/>
              <a:t>Eléna</a:t>
            </a:r>
            <a:r>
              <a:rPr lang="fr-FR" dirty="0"/>
              <a:t> et </a:t>
            </a:r>
            <a:r>
              <a:rPr lang="fr-FR" dirty="0" err="1"/>
              <a:t>Lalie</a:t>
            </a:r>
            <a:r>
              <a:rPr lang="fr-FR" dirty="0"/>
              <a:t> les suivent et discutent.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6A77CD0-6C32-4C1F-8348-01681603B088}"/>
              </a:ext>
            </a:extLst>
          </p:cNvPr>
          <p:cNvSpPr txBox="1"/>
          <p:nvPr/>
        </p:nvSpPr>
        <p:spPr>
          <a:xfrm>
            <a:off x="1658679" y="2052084"/>
            <a:ext cx="8846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Pendant ce temps, la maîtresse boit un café et parle des élèves avec le maître.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F70E298-D054-478F-9BB5-CAE9EDA994CB}"/>
              </a:ext>
            </a:extLst>
          </p:cNvPr>
          <p:cNvSpPr txBox="1"/>
          <p:nvPr/>
        </p:nvSpPr>
        <p:spPr>
          <a:xfrm>
            <a:off x="1718363" y="3649775"/>
            <a:ext cx="8846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CE1 se courent après. Ils se chamaillent et viennent tout rapporter aux enseignants.</a:t>
            </a:r>
          </a:p>
        </p:txBody>
      </p:sp>
    </p:spTree>
    <p:extLst>
      <p:ext uri="{BB962C8B-B14F-4D97-AF65-F5344CB8AC3E}">
        <p14:creationId xmlns:p14="http://schemas.microsoft.com/office/powerpoint/2010/main" val="249194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0261052-141B-4E65-9D58-A8070CC7E2C4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A0FCC3-BD95-4A24-97E9-DF1C2EE82935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E0833DD-8E7E-4138-9A7F-6C5485E2225E}"/>
              </a:ext>
            </a:extLst>
          </p:cNvPr>
          <p:cNvSpPr txBox="1"/>
          <p:nvPr/>
        </p:nvSpPr>
        <p:spPr>
          <a:xfrm>
            <a:off x="1718363" y="584790"/>
            <a:ext cx="9137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Nathan et </a:t>
            </a:r>
            <a:r>
              <a:rPr lang="fr-FR" dirty="0" err="1">
                <a:solidFill>
                  <a:schemeClr val="bg1">
                    <a:lumMod val="65000"/>
                  </a:schemeClr>
                </a:solidFill>
              </a:rPr>
              <a:t>Maëlyss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font le tour de la cour. </a:t>
            </a:r>
            <a:r>
              <a:rPr lang="fr-FR" dirty="0" err="1">
                <a:solidFill>
                  <a:schemeClr val="bg1">
                    <a:lumMod val="65000"/>
                  </a:schemeClr>
                </a:solidFill>
              </a:rPr>
              <a:t>Eléna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et Léa les suivent et discutent.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6A77CD0-6C32-4C1F-8348-01681603B088}"/>
              </a:ext>
            </a:extLst>
          </p:cNvPr>
          <p:cNvSpPr txBox="1"/>
          <p:nvPr/>
        </p:nvSpPr>
        <p:spPr>
          <a:xfrm>
            <a:off x="1658679" y="2052084"/>
            <a:ext cx="8846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Pendant ce temps, la maîtresse boit un café et parle des élèves avec le maître.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F70E298-D054-478F-9BB5-CAE9EDA994CB}"/>
              </a:ext>
            </a:extLst>
          </p:cNvPr>
          <p:cNvSpPr txBox="1"/>
          <p:nvPr/>
        </p:nvSpPr>
        <p:spPr>
          <a:xfrm>
            <a:off x="1648045" y="3739854"/>
            <a:ext cx="8846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CE1 se courent après. Ils se chamaillent et viennent tout rapporter aux enseignants.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138592C-3CCF-4F5D-B451-5DA187AF47E4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09249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0261052-141B-4E65-9D58-A8070CC7E2C4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A0FCC3-BD95-4A24-97E9-DF1C2EE82935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6A77CD0-6C32-4C1F-8348-01681603B088}"/>
              </a:ext>
            </a:extLst>
          </p:cNvPr>
          <p:cNvSpPr txBox="1"/>
          <p:nvPr/>
        </p:nvSpPr>
        <p:spPr>
          <a:xfrm>
            <a:off x="1672856" y="723014"/>
            <a:ext cx="8846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Pendant ce temps, la maîtresse boit un café et parle des élèves avec le maître.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F70E298-D054-478F-9BB5-CAE9EDA994CB}"/>
              </a:ext>
            </a:extLst>
          </p:cNvPr>
          <p:cNvSpPr txBox="1"/>
          <p:nvPr/>
        </p:nvSpPr>
        <p:spPr>
          <a:xfrm>
            <a:off x="1573617" y="1900421"/>
            <a:ext cx="8846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CE1 se courent après. Ils se chamaillent et viennent tout rapporter aux enseignants.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3601E88-EA63-4415-B29F-0E3A87CCD851}"/>
              </a:ext>
            </a:extLst>
          </p:cNvPr>
          <p:cNvSpPr txBox="1"/>
          <p:nvPr/>
        </p:nvSpPr>
        <p:spPr>
          <a:xfrm>
            <a:off x="1573617" y="3077828"/>
            <a:ext cx="8382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La fin de la récré approche: il faut se mettre en rang.</a:t>
            </a:r>
          </a:p>
        </p:txBody>
      </p:sp>
    </p:spTree>
    <p:extLst>
      <p:ext uri="{BB962C8B-B14F-4D97-AF65-F5344CB8AC3E}">
        <p14:creationId xmlns:p14="http://schemas.microsoft.com/office/powerpoint/2010/main" val="133704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0261052-141B-4E65-9D58-A8070CC7E2C4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A0FCC3-BD95-4A24-97E9-DF1C2EE82935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6A77CD0-6C32-4C1F-8348-01681603B088}"/>
              </a:ext>
            </a:extLst>
          </p:cNvPr>
          <p:cNvSpPr txBox="1"/>
          <p:nvPr/>
        </p:nvSpPr>
        <p:spPr>
          <a:xfrm>
            <a:off x="1486502" y="3402974"/>
            <a:ext cx="8846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Même en CM, c’est dur de se ranger. Dorian fait encore des dribbles et Ethan raconte une blague à Mehdi.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F70E298-D054-478F-9BB5-CAE9EDA994CB}"/>
              </a:ext>
            </a:extLst>
          </p:cNvPr>
          <p:cNvSpPr txBox="1"/>
          <p:nvPr/>
        </p:nvSpPr>
        <p:spPr>
          <a:xfrm>
            <a:off x="1486502" y="935112"/>
            <a:ext cx="8846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CE1 se courent après. Ils se chamaillent et viennent tout rapporter aux enseignants.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F30496A-1E28-4B5F-B81C-7C663E484E63}"/>
              </a:ext>
            </a:extLst>
          </p:cNvPr>
          <p:cNvSpPr txBox="1"/>
          <p:nvPr/>
        </p:nvSpPr>
        <p:spPr>
          <a:xfrm>
            <a:off x="1486502" y="2169043"/>
            <a:ext cx="8382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fin de la récré approche: il faut se mettre en rang.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3420AF0-1B16-4FE0-879D-6BE23AB8088B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23966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359D12C-BE2A-44C4-A69E-6706E38920EE}"/>
              </a:ext>
            </a:extLst>
          </p:cNvPr>
          <p:cNvSpPr txBox="1"/>
          <p:nvPr/>
        </p:nvSpPr>
        <p:spPr>
          <a:xfrm>
            <a:off x="2137144" y="744279"/>
            <a:ext cx="5797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Je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rentre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de l’école, je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jette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mon cartable sous mon bureau.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E0A12C0-A86D-452F-BA91-E46CBF015E0F}"/>
              </a:ext>
            </a:extLst>
          </p:cNvPr>
          <p:cNvSpPr txBox="1"/>
          <p:nvPr/>
        </p:nvSpPr>
        <p:spPr>
          <a:xfrm>
            <a:off x="2137144" y="2349243"/>
            <a:ext cx="4957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Mes parents me </a:t>
            </a:r>
            <a:r>
              <a:rPr lang="fr-FR" sz="2000" u="sng" dirty="0"/>
              <a:t>grondent</a:t>
            </a:r>
            <a:r>
              <a:rPr lang="fr-FR" sz="2000" dirty="0"/>
              <a:t> car ils </a:t>
            </a:r>
            <a:r>
              <a:rPr lang="fr-FR" sz="2000" u="sng" dirty="0"/>
              <a:t>détestent</a:t>
            </a:r>
            <a:r>
              <a:rPr lang="fr-FR" sz="2000" dirty="0"/>
              <a:t> ça.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F3C99B6-AD35-40C7-B758-D7275D02F384}"/>
              </a:ext>
            </a:extLst>
          </p:cNvPr>
          <p:cNvSpPr txBox="1"/>
          <p:nvPr/>
        </p:nvSpPr>
        <p:spPr>
          <a:xfrm>
            <a:off x="2232837" y="4108648"/>
            <a:ext cx="3048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Et ma sœur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se moque 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de moi.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7E39CA-107E-4214-8C18-2CC021F9FA6E}"/>
              </a:ext>
            </a:extLst>
          </p:cNvPr>
          <p:cNvSpPr/>
          <p:nvPr/>
        </p:nvSpPr>
        <p:spPr>
          <a:xfrm>
            <a:off x="9449792" y="5961746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6C0F50-7AB0-4252-9BF5-755372ECA70D}"/>
              </a:ext>
            </a:extLst>
          </p:cNvPr>
          <p:cNvSpPr/>
          <p:nvPr/>
        </p:nvSpPr>
        <p:spPr>
          <a:xfrm>
            <a:off x="9449792" y="5961746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8497A50-6DF1-4090-AEC5-CBC1090EB4B8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73801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0261052-141B-4E65-9D58-A8070CC7E2C4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A0FCC3-BD95-4A24-97E9-DF1C2EE82935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6A77CD0-6C32-4C1F-8348-01681603B088}"/>
              </a:ext>
            </a:extLst>
          </p:cNvPr>
          <p:cNvSpPr txBox="1"/>
          <p:nvPr/>
        </p:nvSpPr>
        <p:spPr>
          <a:xfrm>
            <a:off x="1486502" y="2447445"/>
            <a:ext cx="8846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Même en CM, c’est dur de se ranger. Dorian fait encore des dribbles et Ethan raconte une blague à Mehdi.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F70E298-D054-478F-9BB5-CAE9EDA994CB}"/>
              </a:ext>
            </a:extLst>
          </p:cNvPr>
          <p:cNvSpPr txBox="1"/>
          <p:nvPr/>
        </p:nvSpPr>
        <p:spPr>
          <a:xfrm>
            <a:off x="1486502" y="4355287"/>
            <a:ext cx="8846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La maîtresse devient rouge de colère.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F30496A-1E28-4B5F-B81C-7C663E484E63}"/>
              </a:ext>
            </a:extLst>
          </p:cNvPr>
          <p:cNvSpPr txBox="1"/>
          <p:nvPr/>
        </p:nvSpPr>
        <p:spPr>
          <a:xfrm>
            <a:off x="1486502" y="925034"/>
            <a:ext cx="8382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La fin de la récré approche: il faut se mettre en rang.</a:t>
            </a:r>
          </a:p>
        </p:txBody>
      </p:sp>
    </p:spTree>
    <p:extLst>
      <p:ext uri="{BB962C8B-B14F-4D97-AF65-F5344CB8AC3E}">
        <p14:creationId xmlns:p14="http://schemas.microsoft.com/office/powerpoint/2010/main" val="265129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0261052-141B-4E65-9D58-A8070CC7E2C4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A0FCC3-BD95-4A24-97E9-DF1C2EE82935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6A77CD0-6C32-4C1F-8348-01681603B088}"/>
              </a:ext>
            </a:extLst>
          </p:cNvPr>
          <p:cNvSpPr txBox="1"/>
          <p:nvPr/>
        </p:nvSpPr>
        <p:spPr>
          <a:xfrm>
            <a:off x="1486502" y="3571734"/>
            <a:ext cx="8846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Vite, nous nous taisons, nous montons les escaliers et nous regardons avec envie les assiettes de la séance de sciences.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F70E298-D054-478F-9BB5-CAE9EDA994CB}"/>
              </a:ext>
            </a:extLst>
          </p:cNvPr>
          <p:cNvSpPr txBox="1"/>
          <p:nvPr/>
        </p:nvSpPr>
        <p:spPr>
          <a:xfrm>
            <a:off x="1486502" y="2274540"/>
            <a:ext cx="8846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maîtresse devient rouge de colère.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F30496A-1E28-4B5F-B81C-7C663E484E63}"/>
              </a:ext>
            </a:extLst>
          </p:cNvPr>
          <p:cNvSpPr txBox="1"/>
          <p:nvPr/>
        </p:nvSpPr>
        <p:spPr>
          <a:xfrm>
            <a:off x="1486502" y="977346"/>
            <a:ext cx="8382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La fin de la récré approche: il faut se mettre en rang.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5CDBA87-93C5-4FAD-AC0B-9BBE27CECF3A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53591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0261052-141B-4E65-9D58-A8070CC7E2C4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A0FCC3-BD95-4A24-97E9-DF1C2EE82935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6A77CD0-6C32-4C1F-8348-01681603B088}"/>
              </a:ext>
            </a:extLst>
          </p:cNvPr>
          <p:cNvSpPr txBox="1"/>
          <p:nvPr/>
        </p:nvSpPr>
        <p:spPr>
          <a:xfrm>
            <a:off x="1486502" y="3571734"/>
            <a:ext cx="8846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Vite, nous nous taisons, nous montons les escaliers et nous regardons avec envie les assiettes de la séance de sciences.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F70E298-D054-478F-9BB5-CAE9EDA994CB}"/>
              </a:ext>
            </a:extLst>
          </p:cNvPr>
          <p:cNvSpPr txBox="1"/>
          <p:nvPr/>
        </p:nvSpPr>
        <p:spPr>
          <a:xfrm>
            <a:off x="1486502" y="2274540"/>
            <a:ext cx="8846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La maîtresse devient rouge de colère.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F30496A-1E28-4B5F-B81C-7C663E484E63}"/>
              </a:ext>
            </a:extLst>
          </p:cNvPr>
          <p:cNvSpPr txBox="1"/>
          <p:nvPr/>
        </p:nvSpPr>
        <p:spPr>
          <a:xfrm>
            <a:off x="1486502" y="977346"/>
            <a:ext cx="8382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La fin de la récré approche: il faut se mettre en rang.</a:t>
            </a:r>
          </a:p>
        </p:txBody>
      </p:sp>
    </p:spTree>
    <p:extLst>
      <p:ext uri="{BB962C8B-B14F-4D97-AF65-F5344CB8AC3E}">
        <p14:creationId xmlns:p14="http://schemas.microsoft.com/office/powerpoint/2010/main" val="132216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id="{1E0A12C0-A86D-452F-BA91-E46CBF015E0F}"/>
              </a:ext>
            </a:extLst>
          </p:cNvPr>
          <p:cNvSpPr txBox="1"/>
          <p:nvPr/>
        </p:nvSpPr>
        <p:spPr>
          <a:xfrm>
            <a:off x="1828799" y="913847"/>
            <a:ext cx="4957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bg1">
                    <a:lumMod val="65000"/>
                  </a:schemeClr>
                </a:solidFill>
              </a:rPr>
              <a:t>Mes parents me </a:t>
            </a:r>
            <a:r>
              <a:rPr lang="fr-FR" sz="2000" u="sng" dirty="0">
                <a:solidFill>
                  <a:schemeClr val="bg1">
                    <a:lumMod val="65000"/>
                  </a:schemeClr>
                </a:solidFill>
              </a:rPr>
              <a:t>grondent</a:t>
            </a:r>
            <a:r>
              <a:rPr lang="fr-FR" sz="2000" dirty="0">
                <a:solidFill>
                  <a:schemeClr val="bg1">
                    <a:lumMod val="65000"/>
                  </a:schemeClr>
                </a:solidFill>
              </a:rPr>
              <a:t> car ils </a:t>
            </a:r>
            <a:r>
              <a:rPr lang="fr-FR" sz="2000" u="sng" dirty="0">
                <a:solidFill>
                  <a:schemeClr val="bg1">
                    <a:lumMod val="65000"/>
                  </a:schemeClr>
                </a:solidFill>
              </a:rPr>
              <a:t>détestent</a:t>
            </a:r>
            <a:r>
              <a:rPr lang="fr-FR" sz="2000" dirty="0">
                <a:solidFill>
                  <a:schemeClr val="bg1">
                    <a:lumMod val="65000"/>
                  </a:schemeClr>
                </a:solidFill>
              </a:rPr>
              <a:t> ça.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F3C99B6-AD35-40C7-B758-D7275D02F384}"/>
              </a:ext>
            </a:extLst>
          </p:cNvPr>
          <p:cNvSpPr txBox="1"/>
          <p:nvPr/>
        </p:nvSpPr>
        <p:spPr>
          <a:xfrm>
            <a:off x="1828799" y="2676896"/>
            <a:ext cx="3362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Et ma sœur </a:t>
            </a:r>
            <a:r>
              <a:rPr lang="fr-FR" sz="2000" u="sng" dirty="0"/>
              <a:t>se moque </a:t>
            </a:r>
            <a:r>
              <a:rPr lang="fr-FR" sz="2000" dirty="0"/>
              <a:t>de moi.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9B189AE-A8BB-4CC9-8D26-7E48DD2C43CC}"/>
              </a:ext>
            </a:extLst>
          </p:cNvPr>
          <p:cNvSpPr txBox="1"/>
          <p:nvPr/>
        </p:nvSpPr>
        <p:spPr>
          <a:xfrm>
            <a:off x="1913860" y="4439945"/>
            <a:ext cx="3546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L’orage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menace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, il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éclate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puis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passe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CA12ED-F3BA-436F-A1B1-27CF0CF37D6F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0B5F1F-A751-47D1-B751-6B2040544069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74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9F3C99B6-AD35-40C7-B758-D7275D02F384}"/>
              </a:ext>
            </a:extLst>
          </p:cNvPr>
          <p:cNvSpPr txBox="1"/>
          <p:nvPr/>
        </p:nvSpPr>
        <p:spPr>
          <a:xfrm>
            <a:off x="1913860" y="1360160"/>
            <a:ext cx="3048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Et ma sœur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se moque 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de moi.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9B189AE-A8BB-4CC9-8D26-7E48DD2C43CC}"/>
              </a:ext>
            </a:extLst>
          </p:cNvPr>
          <p:cNvSpPr txBox="1"/>
          <p:nvPr/>
        </p:nvSpPr>
        <p:spPr>
          <a:xfrm>
            <a:off x="1913860" y="2915945"/>
            <a:ext cx="391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L’orage </a:t>
            </a:r>
            <a:r>
              <a:rPr lang="fr-FR" sz="2000" u="sng" dirty="0"/>
              <a:t>menace</a:t>
            </a:r>
            <a:r>
              <a:rPr lang="fr-FR" sz="2000" dirty="0"/>
              <a:t>, il </a:t>
            </a:r>
            <a:r>
              <a:rPr lang="fr-FR" sz="2000" u="sng" dirty="0"/>
              <a:t>éclate</a:t>
            </a:r>
            <a:r>
              <a:rPr lang="fr-FR" sz="2000" dirty="0"/>
              <a:t> puis </a:t>
            </a:r>
            <a:r>
              <a:rPr lang="fr-FR" sz="2000" u="sng" dirty="0"/>
              <a:t>passe</a:t>
            </a:r>
            <a:r>
              <a:rPr lang="fr-FR" sz="2000" dirty="0"/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CA12ED-F3BA-436F-A1B1-27CF0CF37D6F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0B5F1F-A751-47D1-B751-6B2040544069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BC6E7B0-70A9-4FC5-BD84-41D85DCF4A20}"/>
              </a:ext>
            </a:extLst>
          </p:cNvPr>
          <p:cNvSpPr txBox="1"/>
          <p:nvPr/>
        </p:nvSpPr>
        <p:spPr>
          <a:xfrm>
            <a:off x="1913860" y="4502508"/>
            <a:ext cx="355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Tu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effaces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le tableau après la classe.</a:t>
            </a:r>
          </a:p>
        </p:txBody>
      </p:sp>
    </p:spTree>
    <p:extLst>
      <p:ext uri="{BB962C8B-B14F-4D97-AF65-F5344CB8AC3E}">
        <p14:creationId xmlns:p14="http://schemas.microsoft.com/office/powerpoint/2010/main" val="60603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9AEB37F-470A-401F-B8DD-0F61541A34BA}"/>
              </a:ext>
            </a:extLst>
          </p:cNvPr>
          <p:cNvSpPr txBox="1"/>
          <p:nvPr/>
        </p:nvSpPr>
        <p:spPr>
          <a:xfrm>
            <a:off x="1871331" y="893135"/>
            <a:ext cx="3546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L’orage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menace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, il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éclate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puis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passe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6F17EF3-5C15-471C-8410-FA1998B6525F}"/>
              </a:ext>
            </a:extLst>
          </p:cNvPr>
          <p:cNvSpPr txBox="1"/>
          <p:nvPr/>
        </p:nvSpPr>
        <p:spPr>
          <a:xfrm>
            <a:off x="1871331" y="2414441"/>
            <a:ext cx="3929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Tu </a:t>
            </a:r>
            <a:r>
              <a:rPr lang="fr-FR" sz="2000" u="sng" dirty="0"/>
              <a:t>effaces</a:t>
            </a:r>
            <a:r>
              <a:rPr lang="fr-FR" sz="2000" dirty="0"/>
              <a:t> le tableau après la classe.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F52AE82-FDF2-4DBE-9119-B46F9FF5C4D4}"/>
              </a:ext>
            </a:extLst>
          </p:cNvPr>
          <p:cNvSpPr txBox="1"/>
          <p:nvPr/>
        </p:nvSpPr>
        <p:spPr>
          <a:xfrm>
            <a:off x="1871331" y="3781859"/>
            <a:ext cx="5321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élèves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finissent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leur travail avant de sortir en récré.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734E6B-7205-4237-9742-DA06EA35AD83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6F0F109-1EE1-4AD0-8FE9-554156D0D670}"/>
              </a:ext>
            </a:extLst>
          </p:cNvPr>
          <p:cNvSpPr/>
          <p:nvPr/>
        </p:nvSpPr>
        <p:spPr>
          <a:xfrm>
            <a:off x="9303487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63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86F17EF3-5C15-471C-8410-FA1998B6525F}"/>
              </a:ext>
            </a:extLst>
          </p:cNvPr>
          <p:cNvSpPr txBox="1"/>
          <p:nvPr/>
        </p:nvSpPr>
        <p:spPr>
          <a:xfrm>
            <a:off x="1862162" y="989678"/>
            <a:ext cx="355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Tu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effaces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le tableau après la classe.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F52AE82-FDF2-4DBE-9119-B46F9FF5C4D4}"/>
              </a:ext>
            </a:extLst>
          </p:cNvPr>
          <p:cNvSpPr txBox="1"/>
          <p:nvPr/>
        </p:nvSpPr>
        <p:spPr>
          <a:xfrm>
            <a:off x="1862162" y="2485511"/>
            <a:ext cx="58964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Les élèves </a:t>
            </a:r>
            <a:r>
              <a:rPr lang="fr-FR" sz="2000" u="sng" dirty="0"/>
              <a:t>finissent</a:t>
            </a:r>
            <a:r>
              <a:rPr lang="fr-FR" sz="2000" dirty="0"/>
              <a:t> leur travail avant de sortir en récré.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2CD6D6-6D4F-48C3-9664-ED77D2664301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D0BD12-FBB0-4DF9-9AFE-FF105AA4ABC7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FD21FC6-973F-40E2-9FD5-C9E732C74C71}"/>
              </a:ext>
            </a:extLst>
          </p:cNvPr>
          <p:cNvSpPr txBox="1"/>
          <p:nvPr/>
        </p:nvSpPr>
        <p:spPr>
          <a:xfrm>
            <a:off x="1862162" y="3787714"/>
            <a:ext cx="6131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Tu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adoptes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un chiot, tu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caresses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doucement le dessus de sa tête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7998CE1-6AB7-4D14-841B-5CADB4B25FFA}"/>
              </a:ext>
            </a:extLst>
          </p:cNvPr>
          <p:cNvSpPr txBox="1"/>
          <p:nvPr/>
        </p:nvSpPr>
        <p:spPr>
          <a:xfrm>
            <a:off x="223283" y="6390168"/>
            <a:ext cx="154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52182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3F52AE82-FDF2-4DBE-9119-B46F9FF5C4D4}"/>
              </a:ext>
            </a:extLst>
          </p:cNvPr>
          <p:cNvSpPr txBox="1"/>
          <p:nvPr/>
        </p:nvSpPr>
        <p:spPr>
          <a:xfrm>
            <a:off x="1862162" y="961511"/>
            <a:ext cx="5321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élèves </a:t>
            </a:r>
            <a:r>
              <a:rPr lang="fr-FR" u="sng" dirty="0">
                <a:solidFill>
                  <a:schemeClr val="bg1">
                    <a:lumMod val="65000"/>
                  </a:schemeClr>
                </a:solidFill>
              </a:rPr>
              <a:t>finissent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 leur travail avant de sortir en récré.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2CD6D6-6D4F-48C3-9664-ED77D2664301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D0BD12-FBB0-4DF9-9AFE-FF105AA4ABC7}"/>
              </a:ext>
            </a:extLst>
          </p:cNvPr>
          <p:cNvSpPr/>
          <p:nvPr/>
        </p:nvSpPr>
        <p:spPr>
          <a:xfrm>
            <a:off x="9303488" y="5986130"/>
            <a:ext cx="2381693" cy="4997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D907352-AAFB-4527-B4EC-D1AF458DF912}"/>
              </a:ext>
            </a:extLst>
          </p:cNvPr>
          <p:cNvSpPr txBox="1"/>
          <p:nvPr/>
        </p:nvSpPr>
        <p:spPr>
          <a:xfrm>
            <a:off x="1862162" y="2516119"/>
            <a:ext cx="6131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Tu </a:t>
            </a:r>
            <a:r>
              <a:rPr lang="fr-FR" u="sng" dirty="0"/>
              <a:t>adoptes</a:t>
            </a:r>
            <a:r>
              <a:rPr lang="fr-FR" dirty="0"/>
              <a:t> un chiot, tu </a:t>
            </a:r>
            <a:r>
              <a:rPr lang="fr-FR" u="sng" dirty="0"/>
              <a:t>caresses</a:t>
            </a:r>
            <a:r>
              <a:rPr lang="fr-FR" dirty="0"/>
              <a:t> doucement le dessus de sa tête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69DB167-D3E3-4D3D-AE20-1227B75AB062}"/>
              </a:ext>
            </a:extLst>
          </p:cNvPr>
          <p:cNvSpPr txBox="1"/>
          <p:nvPr/>
        </p:nvSpPr>
        <p:spPr>
          <a:xfrm>
            <a:off x="1862162" y="4070728"/>
            <a:ext cx="5114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Avec ta sœur, vous installez le chiot dans son panier. </a:t>
            </a:r>
          </a:p>
        </p:txBody>
      </p:sp>
    </p:spTree>
    <p:extLst>
      <p:ext uri="{BB962C8B-B14F-4D97-AF65-F5344CB8AC3E}">
        <p14:creationId xmlns:p14="http://schemas.microsoft.com/office/powerpoint/2010/main" val="11013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1815</Words>
  <Application>Microsoft Office PowerPoint</Application>
  <PresentationFormat>Grand écran</PresentationFormat>
  <Paragraphs>208</Paragraphs>
  <Slides>42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Curlz MT</vt:lpstr>
      <vt:lpstr>Thème Office</vt:lpstr>
      <vt:lpstr>LE FUTUR DE L’INDICATIF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candice</dc:creator>
  <cp:lastModifiedBy>Can dice</cp:lastModifiedBy>
  <cp:revision>25</cp:revision>
  <dcterms:created xsi:type="dcterms:W3CDTF">2019-02-18T14:31:24Z</dcterms:created>
  <dcterms:modified xsi:type="dcterms:W3CDTF">2020-05-05T14:13:56Z</dcterms:modified>
</cp:coreProperties>
</file>