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"/>
          <p:cNvSpPr/>
          <p:nvPr/>
        </p:nvSpPr>
        <p:spPr>
          <a:xfrm>
            <a:off x="1300320" y="203400"/>
            <a:ext cx="360" cy="615456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ustomShape 2"/>
          <p:cNvSpPr/>
          <p:nvPr/>
        </p:nvSpPr>
        <p:spPr>
          <a:xfrm>
            <a:off x="5760" y="308520"/>
            <a:ext cx="12290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SCIENCES 4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1360800" y="468000"/>
            <a:ext cx="977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F6EC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4"/>
          <p:cNvSpPr/>
          <p:nvPr/>
        </p:nvSpPr>
        <p:spPr>
          <a:xfrm>
            <a:off x="1587960" y="95760"/>
            <a:ext cx="4698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70C0"/>
                </a:solidFill>
                <a:latin typeface="Calibri"/>
                <a:ea typeface="DejaVu Sans"/>
              </a:rPr>
              <a:t>2 C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2390400" y="234000"/>
            <a:ext cx="42343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Séquence 4</a:t>
            </a:r>
            <a:r>
              <a:rPr lang="fr-FR" sz="2000" b="0" strike="noStrike" spc="-1">
                <a:solidFill>
                  <a:srgbClr val="FF0000"/>
                </a:solidFill>
                <a:latin typeface="Calibri"/>
                <a:ea typeface="DejaVu Sans"/>
              </a:rPr>
              <a:t>: Les besoins de l’organisme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1350360" y="1190880"/>
            <a:ext cx="9770400" cy="37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0" u="sng" strike="noStrike" spc="-1" dirty="0">
                <a:solidFill>
                  <a:srgbClr val="FF0000"/>
                </a:solidFill>
                <a:uFillTx/>
                <a:latin typeface="Calibri"/>
                <a:ea typeface="DejaVu Sans"/>
              </a:rPr>
              <a:t>Séance 1 </a:t>
            </a:r>
            <a:r>
              <a:rPr lang="fr-F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: Besoins continus du corps et apports discontinus en énergie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Pour fonctionner, notre corps a </a:t>
            </a: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un besoin continu d’oxygène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apporté par la respiration, et d’</a:t>
            </a: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eau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pour compenser les pertes quotidiennes (respiration, sueur, urine).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Notre corps a besoin d’énergie pour marcher, travailler, jouer, réfléchir… Ce sont les </a:t>
            </a: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aliments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qui apportent </a:t>
            </a: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l’énergie nécessaire.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 besoin d’énergie est continu mais les </a:t>
            </a: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apports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nourriture sont </a:t>
            </a: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discontinus.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Nous mangeons lors de 4 repas: le petit-déjeuner, le déjeuner, le goûter et le dîner.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Nos habitudes alimentaires peuvent être très différentes d’un individu à l’autre.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>
            <a:off x="1298160" y="79020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8"/>
          <p:cNvSpPr/>
          <p:nvPr/>
        </p:nvSpPr>
        <p:spPr>
          <a:xfrm>
            <a:off x="1303920" y="155232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Line 9"/>
          <p:cNvSpPr/>
          <p:nvPr/>
        </p:nvSpPr>
        <p:spPr>
          <a:xfrm>
            <a:off x="10001725" y="3826693"/>
            <a:ext cx="360" cy="406440"/>
          </a:xfrm>
          <a:prstGeom prst="line">
            <a:avLst/>
          </a:prstGeom>
          <a:ln w="28440"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10"/>
          <p:cNvSpPr/>
          <p:nvPr/>
        </p:nvSpPr>
        <p:spPr>
          <a:xfrm flipH="1">
            <a:off x="9617400" y="4244653"/>
            <a:ext cx="428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F6EC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Line 11"/>
          <p:cNvSpPr/>
          <p:nvPr/>
        </p:nvSpPr>
        <p:spPr>
          <a:xfrm>
            <a:off x="9059040" y="2105280"/>
            <a:ext cx="360" cy="406440"/>
          </a:xfrm>
          <a:prstGeom prst="line">
            <a:avLst/>
          </a:prstGeom>
          <a:ln w="28440"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12"/>
          <p:cNvSpPr/>
          <p:nvPr/>
        </p:nvSpPr>
        <p:spPr>
          <a:xfrm flipH="1">
            <a:off x="8629560" y="2523240"/>
            <a:ext cx="428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F6EC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13"/>
          <p:cNvSpPr/>
          <p:nvPr/>
        </p:nvSpPr>
        <p:spPr>
          <a:xfrm>
            <a:off x="1320840" y="265284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A6B2B1-0C0C-45EC-B375-4E17AF149295}"/>
              </a:ext>
            </a:extLst>
          </p:cNvPr>
          <p:cNvSpPr txBox="1"/>
          <p:nvPr/>
        </p:nvSpPr>
        <p:spPr>
          <a:xfrm>
            <a:off x="10442222" y="6366933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1"/>
          <p:cNvSpPr/>
          <p:nvPr/>
        </p:nvSpPr>
        <p:spPr>
          <a:xfrm>
            <a:off x="724320" y="225720"/>
            <a:ext cx="9360" cy="652500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2"/>
          <p:cNvSpPr/>
          <p:nvPr/>
        </p:nvSpPr>
        <p:spPr>
          <a:xfrm>
            <a:off x="763200" y="208800"/>
            <a:ext cx="10886040" cy="37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0" u="sng" strike="noStrike" spc="-1" dirty="0">
                <a:solidFill>
                  <a:srgbClr val="FF0000"/>
                </a:solidFill>
                <a:uFillTx/>
                <a:latin typeface="Calibri"/>
                <a:ea typeface="DejaVu Sans"/>
              </a:rPr>
              <a:t>Séance 4: Aliments et nutriments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spc="-1" dirty="0">
                <a:solidFill>
                  <a:srgbClr val="FF0000"/>
                </a:solidFill>
                <a:latin typeface="Calibri"/>
                <a:ea typeface="DejaVu Sans"/>
              </a:rPr>
              <a:t>Quels nutriments contiennent les aliments que nous consommons ?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Les aliments que nous consommons sont transformés en nutriments lors de la digestion. </a:t>
            </a:r>
          </a:p>
          <a:p>
            <a:pPr algn="just">
              <a:lnSpc>
                <a:spcPct val="150000"/>
              </a:lnSpc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Un nutriment est de la matière contenue dans un aliment qui permet au corps de fonctionner.</a:t>
            </a:r>
          </a:p>
          <a:p>
            <a:pPr algn="just">
              <a:lnSpc>
                <a:spcPct val="150000"/>
              </a:lnSpc>
            </a:pPr>
            <a:endParaRPr lang="fr-FR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u="sng" spc="-1" dirty="0">
                <a:latin typeface="Calibri" panose="020F0502020204030204" pitchFamily="34" charset="0"/>
                <a:cs typeface="Calibri" panose="020F0502020204030204" pitchFamily="34" charset="0"/>
              </a:rPr>
              <a:t>Il y a 6 grandes familles de nutriments: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Les lipides (la matière grasses): apportent beaucoup d’énergie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Les glucides (sucres lents et rapides): apportent beaucoup d’énergie</a:t>
            </a:r>
          </a:p>
          <a:p>
            <a:pPr algn="just">
              <a:lnSpc>
                <a:spcPct val="150000"/>
              </a:lnSpc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Attention aux sucres rapides qui font grossir !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Les protides (les protéines): favorisent le développement et l’entretien des muscles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Les fibres: favorisent le transit intestinal en limitant constipation et diarrhée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Les vitamines : aident le corps à rester en bonne santé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Les sels et minéraux</a:t>
            </a:r>
          </a:p>
        </p:txBody>
      </p:sp>
      <p:sp>
        <p:nvSpPr>
          <p:cNvPr id="76" name="CustomShape 3"/>
          <p:cNvSpPr/>
          <p:nvPr/>
        </p:nvSpPr>
        <p:spPr>
          <a:xfrm>
            <a:off x="739440" y="92016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9F09602-B0C4-45CC-A145-5B51C1C1EE16}"/>
              </a:ext>
            </a:extLst>
          </p:cNvPr>
          <p:cNvGrpSpPr/>
          <p:nvPr/>
        </p:nvGrpSpPr>
        <p:grpSpPr>
          <a:xfrm>
            <a:off x="7229703" y="3042000"/>
            <a:ext cx="428400" cy="418320"/>
            <a:chOff x="1698147" y="3042000"/>
            <a:chExt cx="428400" cy="418320"/>
          </a:xfrm>
        </p:grpSpPr>
        <p:sp>
          <p:nvSpPr>
            <p:cNvPr id="77" name="Line 4"/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" name="CustomShape 5"/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9" name="CustomShape 6"/>
          <p:cNvSpPr/>
          <p:nvPr/>
        </p:nvSpPr>
        <p:spPr>
          <a:xfrm>
            <a:off x="745200" y="208836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59AD5F-7ECA-4FD9-B081-AFE2D7F5B826}"/>
              </a:ext>
            </a:extLst>
          </p:cNvPr>
          <p:cNvGrpSpPr/>
          <p:nvPr/>
        </p:nvGrpSpPr>
        <p:grpSpPr>
          <a:xfrm>
            <a:off x="8002992" y="3487911"/>
            <a:ext cx="428400" cy="418320"/>
            <a:chOff x="1698147" y="3042000"/>
            <a:chExt cx="428400" cy="418320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58B50E5D-0956-4EFD-928D-B54AF9D5C24D}"/>
                </a:ext>
              </a:extLst>
            </p:cNvPr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CustomShape 5">
              <a:extLst>
                <a:ext uri="{FF2B5EF4-FFF2-40B4-BE49-F238E27FC236}">
                  <a16:creationId xmlns:a16="http://schemas.microsoft.com/office/drawing/2014/main" id="{52084B37-0AF0-42D2-BC85-D88DB680FFAB}"/>
                </a:ext>
              </a:extLst>
            </p:cNvPr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41C4995-0CAC-4EF5-9432-2187669CC4AA}"/>
              </a:ext>
            </a:extLst>
          </p:cNvPr>
          <p:cNvGrpSpPr/>
          <p:nvPr/>
        </p:nvGrpSpPr>
        <p:grpSpPr>
          <a:xfrm>
            <a:off x="5180769" y="3939466"/>
            <a:ext cx="428400" cy="418320"/>
            <a:chOff x="1698147" y="3042000"/>
            <a:chExt cx="428400" cy="418320"/>
          </a:xfrm>
        </p:grpSpPr>
        <p:sp>
          <p:nvSpPr>
            <p:cNvPr id="18" name="Line 4">
              <a:extLst>
                <a:ext uri="{FF2B5EF4-FFF2-40B4-BE49-F238E27FC236}">
                  <a16:creationId xmlns:a16="http://schemas.microsoft.com/office/drawing/2014/main" id="{BC93B98D-EC04-437F-BC31-B6F58AA896BF}"/>
                </a:ext>
              </a:extLst>
            </p:cNvPr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5">
              <a:extLst>
                <a:ext uri="{FF2B5EF4-FFF2-40B4-BE49-F238E27FC236}">
                  <a16:creationId xmlns:a16="http://schemas.microsoft.com/office/drawing/2014/main" id="{E6413926-A882-4A61-B9E8-D377C3129B24}"/>
                </a:ext>
              </a:extLst>
            </p:cNvPr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198E1E-1CFC-4728-AAC9-CB111585A19D}"/>
              </a:ext>
            </a:extLst>
          </p:cNvPr>
          <p:cNvGrpSpPr/>
          <p:nvPr/>
        </p:nvGrpSpPr>
        <p:grpSpPr>
          <a:xfrm>
            <a:off x="9481836" y="4470045"/>
            <a:ext cx="428400" cy="418320"/>
            <a:chOff x="1698147" y="3042000"/>
            <a:chExt cx="428400" cy="418320"/>
          </a:xfrm>
        </p:grpSpPr>
        <p:sp>
          <p:nvSpPr>
            <p:cNvPr id="21" name="Line 4">
              <a:extLst>
                <a:ext uri="{FF2B5EF4-FFF2-40B4-BE49-F238E27FC236}">
                  <a16:creationId xmlns:a16="http://schemas.microsoft.com/office/drawing/2014/main" id="{E76C6087-402C-49F9-B2E1-3E770BC9EAB8}"/>
                </a:ext>
              </a:extLst>
            </p:cNvPr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" name="CustomShape 5">
              <a:extLst>
                <a:ext uri="{FF2B5EF4-FFF2-40B4-BE49-F238E27FC236}">
                  <a16:creationId xmlns:a16="http://schemas.microsoft.com/office/drawing/2014/main" id="{51B1D58D-7414-45B4-AD73-642179BB2F3C}"/>
                </a:ext>
              </a:extLst>
            </p:cNvPr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1C51117-2C74-4C2B-A96F-879F63F5BF9A}"/>
              </a:ext>
            </a:extLst>
          </p:cNvPr>
          <p:cNvGrpSpPr/>
          <p:nvPr/>
        </p:nvGrpSpPr>
        <p:grpSpPr>
          <a:xfrm>
            <a:off x="8793214" y="4899022"/>
            <a:ext cx="428400" cy="418320"/>
            <a:chOff x="1698147" y="3042000"/>
            <a:chExt cx="428400" cy="418320"/>
          </a:xfrm>
        </p:grpSpPr>
        <p:sp>
          <p:nvSpPr>
            <p:cNvPr id="24" name="Line 4">
              <a:extLst>
                <a:ext uri="{FF2B5EF4-FFF2-40B4-BE49-F238E27FC236}">
                  <a16:creationId xmlns:a16="http://schemas.microsoft.com/office/drawing/2014/main" id="{2FF1FF05-B52D-4D85-813F-3B1472B83108}"/>
                </a:ext>
              </a:extLst>
            </p:cNvPr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" name="CustomShape 5">
              <a:extLst>
                <a:ext uri="{FF2B5EF4-FFF2-40B4-BE49-F238E27FC236}">
                  <a16:creationId xmlns:a16="http://schemas.microsoft.com/office/drawing/2014/main" id="{3EF766AC-218B-4A51-8BEE-3954B0EA3EAB}"/>
                </a:ext>
              </a:extLst>
            </p:cNvPr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29B86A3-180F-425F-9504-B90FFF16E842}"/>
              </a:ext>
            </a:extLst>
          </p:cNvPr>
          <p:cNvGrpSpPr/>
          <p:nvPr/>
        </p:nvGrpSpPr>
        <p:grpSpPr>
          <a:xfrm>
            <a:off x="6552370" y="5356222"/>
            <a:ext cx="428400" cy="418320"/>
            <a:chOff x="1698147" y="3042000"/>
            <a:chExt cx="428400" cy="418320"/>
          </a:xfrm>
        </p:grpSpPr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34512981-85F7-42DF-9AC0-1F7BA2D7007C}"/>
                </a:ext>
              </a:extLst>
            </p:cNvPr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" name="CustomShape 5">
              <a:extLst>
                <a:ext uri="{FF2B5EF4-FFF2-40B4-BE49-F238E27FC236}">
                  <a16:creationId xmlns:a16="http://schemas.microsoft.com/office/drawing/2014/main" id="{6B97E674-1DBC-4D03-A6CE-0EF995F94D7A}"/>
                </a:ext>
              </a:extLst>
            </p:cNvPr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6686C380-468C-4684-8A1A-5595765BCF4B}"/>
              </a:ext>
            </a:extLst>
          </p:cNvPr>
          <p:cNvSpPr txBox="1"/>
          <p:nvPr/>
        </p:nvSpPr>
        <p:spPr>
          <a:xfrm>
            <a:off x="10442222" y="6366933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6947820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/>
          <p:cNvPicPr/>
          <p:nvPr/>
        </p:nvPicPr>
        <p:blipFill>
          <a:blip r:embed="rId2"/>
          <a:stretch/>
        </p:blipFill>
        <p:spPr>
          <a:xfrm>
            <a:off x="1664280" y="740880"/>
            <a:ext cx="8867160" cy="5371560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C58E5C-5C72-430B-94F8-75538B30ACB5}"/>
              </a:ext>
            </a:extLst>
          </p:cNvPr>
          <p:cNvSpPr txBox="1"/>
          <p:nvPr/>
        </p:nvSpPr>
        <p:spPr>
          <a:xfrm>
            <a:off x="10442222" y="6366933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/>
          <p:cNvPicPr/>
          <p:nvPr/>
        </p:nvPicPr>
        <p:blipFill>
          <a:blip r:embed="rId2"/>
          <a:stretch/>
        </p:blipFill>
        <p:spPr>
          <a:xfrm>
            <a:off x="1102320" y="-1800"/>
            <a:ext cx="9991080" cy="6857280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07812A-B926-4BF0-804D-3D91699E35AA}"/>
              </a:ext>
            </a:extLst>
          </p:cNvPr>
          <p:cNvSpPr txBox="1"/>
          <p:nvPr/>
        </p:nvSpPr>
        <p:spPr>
          <a:xfrm rot="16200000">
            <a:off x="11096978" y="5802488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48"/>
          <p:cNvPicPr/>
          <p:nvPr/>
        </p:nvPicPr>
        <p:blipFill>
          <a:blip r:embed="rId2"/>
          <a:stretch/>
        </p:blipFill>
        <p:spPr>
          <a:xfrm>
            <a:off x="4560840" y="-79200"/>
            <a:ext cx="7234560" cy="6936480"/>
          </a:xfrm>
          <a:prstGeom prst="rect">
            <a:avLst/>
          </a:prstGeom>
          <a:ln>
            <a:noFill/>
          </a:ln>
        </p:spPr>
      </p:pic>
      <p:sp>
        <p:nvSpPr>
          <p:cNvPr id="54" name="Line 1"/>
          <p:cNvSpPr/>
          <p:nvPr/>
        </p:nvSpPr>
        <p:spPr>
          <a:xfrm>
            <a:off x="1300320" y="203400"/>
            <a:ext cx="360" cy="615456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1329120" y="468000"/>
            <a:ext cx="387432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0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Séance 2 </a:t>
            </a:r>
            <a:r>
              <a:rPr lang="fr-FR" sz="2000" b="0" strike="noStrike" spc="-1">
                <a:solidFill>
                  <a:srgbClr val="FF0000"/>
                </a:solidFill>
                <a:latin typeface="Calibri"/>
                <a:ea typeface="DejaVu Sans"/>
              </a:rPr>
              <a:t>: Les familles d’aliments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Voir fiche élève 2: apprendre la fleur par cœur 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7439400" y="553320"/>
            <a:ext cx="1873080" cy="63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Viande, œuf, poisson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9583920" y="1445040"/>
            <a:ext cx="1739880" cy="36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Produits laitiers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9516240" y="3228480"/>
            <a:ext cx="1918080" cy="36432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Matières grasses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8936640" y="4696200"/>
            <a:ext cx="1169640" cy="36432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Féculents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0" name="CustomShape 7"/>
          <p:cNvSpPr/>
          <p:nvPr/>
        </p:nvSpPr>
        <p:spPr>
          <a:xfrm>
            <a:off x="6400440" y="5136480"/>
            <a:ext cx="1931760" cy="3643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Fruits et légumes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1" name="CustomShape 8"/>
          <p:cNvSpPr/>
          <p:nvPr/>
        </p:nvSpPr>
        <p:spPr>
          <a:xfrm>
            <a:off x="5665680" y="3465720"/>
            <a:ext cx="175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Produits sucrés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2" name="CustomShape 9"/>
          <p:cNvSpPr/>
          <p:nvPr/>
        </p:nvSpPr>
        <p:spPr>
          <a:xfrm>
            <a:off x="1546560" y="5452560"/>
            <a:ext cx="789480" cy="428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10"/>
          <p:cNvSpPr/>
          <p:nvPr/>
        </p:nvSpPr>
        <p:spPr>
          <a:xfrm>
            <a:off x="1529640" y="3809880"/>
            <a:ext cx="789480" cy="428400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11"/>
          <p:cNvSpPr/>
          <p:nvPr/>
        </p:nvSpPr>
        <p:spPr>
          <a:xfrm>
            <a:off x="1484640" y="2590920"/>
            <a:ext cx="789480" cy="428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12"/>
          <p:cNvSpPr/>
          <p:nvPr/>
        </p:nvSpPr>
        <p:spPr>
          <a:xfrm>
            <a:off x="2359440" y="2494800"/>
            <a:ext cx="275364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843C0B"/>
                </a:solidFill>
                <a:uFillTx/>
                <a:latin typeface="Arial"/>
                <a:ea typeface="DejaVu Sans"/>
              </a:rPr>
              <a:t>Aliments bâtisseurs</a:t>
            </a:r>
            <a:r>
              <a:rPr lang="fr-FR" sz="1800" b="0" strike="noStrike" spc="-1">
                <a:solidFill>
                  <a:srgbClr val="843C0B"/>
                </a:solidFill>
                <a:latin typeface="Arial"/>
                <a:ea typeface="DejaVu Sans"/>
              </a:rPr>
              <a:t>: croissance et entretien du corps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6" name="CustomShape 13"/>
          <p:cNvSpPr/>
          <p:nvPr/>
        </p:nvSpPr>
        <p:spPr>
          <a:xfrm>
            <a:off x="2359440" y="3702600"/>
            <a:ext cx="25506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7030A0"/>
                </a:solidFill>
                <a:uFillTx/>
                <a:latin typeface="Arial"/>
                <a:ea typeface="DejaVu Sans"/>
              </a:rPr>
              <a:t>Aliments énergétiques</a:t>
            </a:r>
            <a:r>
              <a:rPr lang="fr-FR" sz="1800" b="0" strike="noStrike" spc="-1">
                <a:solidFill>
                  <a:srgbClr val="7030A0"/>
                </a:solidFill>
                <a:latin typeface="Arial"/>
                <a:ea typeface="DejaVu Sans"/>
              </a:rPr>
              <a:t>: faire fonctionner le corps, le mettre en mouvement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7" name="CustomShape 14"/>
          <p:cNvSpPr/>
          <p:nvPr/>
        </p:nvSpPr>
        <p:spPr>
          <a:xfrm>
            <a:off x="2472120" y="5373360"/>
            <a:ext cx="26859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00B050"/>
                </a:solidFill>
                <a:uFillTx/>
                <a:latin typeface="Arial"/>
                <a:ea typeface="DejaVu Sans"/>
              </a:rPr>
              <a:t>Aliments protecteurs</a:t>
            </a:r>
            <a:r>
              <a:rPr lang="fr-FR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: apporter des vitamines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8" name="CustomShape 15"/>
          <p:cNvSpPr/>
          <p:nvPr/>
        </p:nvSpPr>
        <p:spPr>
          <a:xfrm>
            <a:off x="5612400" y="1767960"/>
            <a:ext cx="586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Eau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02D785B-0DC5-41E3-8EED-13DA14844626}"/>
              </a:ext>
            </a:extLst>
          </p:cNvPr>
          <p:cNvSpPr txBox="1"/>
          <p:nvPr/>
        </p:nvSpPr>
        <p:spPr>
          <a:xfrm>
            <a:off x="10442222" y="6366933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3149600" y="265422"/>
            <a:ext cx="5633156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u="sng" strike="noStrike" spc="-1" dirty="0">
                <a:latin typeface="Arial"/>
              </a:rPr>
              <a:t>Les 9 repères du Programme National Nutrition Santé</a:t>
            </a:r>
          </a:p>
        </p:txBody>
      </p:sp>
      <p:pic>
        <p:nvPicPr>
          <p:cNvPr id="70" name="Image 69"/>
          <p:cNvPicPr/>
          <p:nvPr/>
        </p:nvPicPr>
        <p:blipFill>
          <a:blip r:embed="rId2"/>
          <a:stretch/>
        </p:blipFill>
        <p:spPr>
          <a:xfrm>
            <a:off x="2065680" y="691920"/>
            <a:ext cx="8374320" cy="5572080"/>
          </a:xfrm>
          <a:prstGeom prst="rect">
            <a:avLst/>
          </a:prstGeom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771778B-654F-4FDE-A12F-D754220FF0BA}"/>
              </a:ext>
            </a:extLst>
          </p:cNvPr>
          <p:cNvSpPr txBox="1"/>
          <p:nvPr/>
        </p:nvSpPr>
        <p:spPr>
          <a:xfrm>
            <a:off x="10442222" y="6366933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/>
          <p:cNvPicPr/>
          <p:nvPr/>
        </p:nvPicPr>
        <p:blipFill>
          <a:blip r:embed="rId2"/>
          <a:stretch/>
        </p:blipFill>
        <p:spPr>
          <a:xfrm>
            <a:off x="1635840" y="527040"/>
            <a:ext cx="8924040" cy="5799960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56DE97F-C0F5-4133-8E83-C484E8BA7E19}"/>
              </a:ext>
            </a:extLst>
          </p:cNvPr>
          <p:cNvSpPr txBox="1"/>
          <p:nvPr/>
        </p:nvSpPr>
        <p:spPr>
          <a:xfrm>
            <a:off x="10442222" y="6366933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/>
          <p:cNvPicPr/>
          <p:nvPr/>
        </p:nvPicPr>
        <p:blipFill>
          <a:blip r:embed="rId2"/>
          <a:stretch/>
        </p:blipFill>
        <p:spPr>
          <a:xfrm>
            <a:off x="1521360" y="841320"/>
            <a:ext cx="9152640" cy="5171400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E392A8-2D04-483D-8C96-007AE90B40F2}"/>
              </a:ext>
            </a:extLst>
          </p:cNvPr>
          <p:cNvSpPr txBox="1"/>
          <p:nvPr/>
        </p:nvSpPr>
        <p:spPr>
          <a:xfrm>
            <a:off x="10442222" y="6366933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1"/>
          <p:cNvSpPr/>
          <p:nvPr/>
        </p:nvSpPr>
        <p:spPr>
          <a:xfrm>
            <a:off x="724320" y="225720"/>
            <a:ext cx="9360" cy="652500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2"/>
          <p:cNvSpPr/>
          <p:nvPr/>
        </p:nvSpPr>
        <p:spPr>
          <a:xfrm>
            <a:off x="763200" y="208800"/>
            <a:ext cx="10886040" cy="37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0" u="sng" strike="noStrike" spc="-1" dirty="0">
                <a:solidFill>
                  <a:srgbClr val="FF0000"/>
                </a:solidFill>
                <a:uFillTx/>
                <a:latin typeface="Calibri"/>
                <a:ea typeface="DejaVu Sans"/>
              </a:rPr>
              <a:t>Séance 3: Les besoins et les comportements alimentaires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Quels sont nos besoins alimentaires ? Quel comportement adopter face aux aliments ?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besoins alimentaire de l’organisme changent en fonction </a:t>
            </a: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de l’âge, de l’activité et des conditions de l’organisme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(un adolescent a besoin de manger plus qu’une personne âgée; un sportif doit manger davantage qu’une personne inactive…)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r>
              <a:rPr lang="fr-FR" sz="2000" b="0" u="sng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Pour être en bonne santé, il faut manger les 3 grands types d’aliments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fr-FR" sz="2000" b="0" strike="noStrike" spc="-1" dirty="0">
              <a:latin typeface="Arial"/>
            </a:endParaRPr>
          </a:p>
          <a:p>
            <a:pPr marL="343080" indent="-342360" algn="just">
              <a:lnSpc>
                <a:spcPts val="25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Les aliments bâtisseurs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à 2 fois par jour de la viande, du poisson </a:t>
            </a: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</a:rPr>
              <a:t>ou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des œufs et 3 produits laitiers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endParaRPr lang="fr-FR" sz="2000" b="0" strike="noStrike" spc="-1" dirty="0">
              <a:latin typeface="Arial"/>
            </a:endParaRPr>
          </a:p>
          <a:p>
            <a:pPr marL="343080" indent="-342360" algn="just">
              <a:lnSpc>
                <a:spcPts val="25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Les aliments énergétiques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des féculents à chaque repas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endParaRPr lang="fr-FR" sz="2000" b="0" strike="noStrike" spc="-1" dirty="0">
              <a:latin typeface="Arial"/>
            </a:endParaRPr>
          </a:p>
          <a:p>
            <a:pPr marL="343080" indent="-342360" algn="just">
              <a:lnSpc>
                <a:spcPts val="25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Les aliments protecteurs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le Programme National Nutrition Santé recommande de manger 5 fruits et légumes par jour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Une </a:t>
            </a: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alimentation déséquilibrée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(trop de sucres, de graisses…) peut entraîner des </a:t>
            </a: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maladies ou des problèmes graves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(obésité, maladies cardiaques…)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Il faut pratiquer une </a:t>
            </a:r>
            <a:r>
              <a:rPr lang="fr-FR" sz="20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activité physique régulière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pour rester en forme.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739440" y="92016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Line 4"/>
          <p:cNvSpPr/>
          <p:nvPr/>
        </p:nvSpPr>
        <p:spPr>
          <a:xfrm>
            <a:off x="11565138" y="2703333"/>
            <a:ext cx="360" cy="406440"/>
          </a:xfrm>
          <a:prstGeom prst="line">
            <a:avLst/>
          </a:prstGeom>
          <a:ln w="28440"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5"/>
          <p:cNvSpPr/>
          <p:nvPr/>
        </p:nvSpPr>
        <p:spPr>
          <a:xfrm flipH="1">
            <a:off x="11158236" y="3098716"/>
            <a:ext cx="428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F6EC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6"/>
          <p:cNvSpPr/>
          <p:nvPr/>
        </p:nvSpPr>
        <p:spPr>
          <a:xfrm>
            <a:off x="745200" y="208836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Line 7"/>
          <p:cNvSpPr/>
          <p:nvPr/>
        </p:nvSpPr>
        <p:spPr>
          <a:xfrm>
            <a:off x="7078035" y="3330067"/>
            <a:ext cx="360" cy="406440"/>
          </a:xfrm>
          <a:prstGeom prst="line">
            <a:avLst/>
          </a:prstGeom>
          <a:ln w="28440"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8"/>
          <p:cNvSpPr/>
          <p:nvPr/>
        </p:nvSpPr>
        <p:spPr>
          <a:xfrm flipH="1">
            <a:off x="6648556" y="3748026"/>
            <a:ext cx="428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F6EC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9"/>
          <p:cNvSpPr/>
          <p:nvPr/>
        </p:nvSpPr>
        <p:spPr>
          <a:xfrm>
            <a:off x="728280" y="4645533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Line 10"/>
          <p:cNvSpPr/>
          <p:nvPr/>
        </p:nvSpPr>
        <p:spPr>
          <a:xfrm>
            <a:off x="6163689" y="5316960"/>
            <a:ext cx="360" cy="406440"/>
          </a:xfrm>
          <a:prstGeom prst="line">
            <a:avLst/>
          </a:prstGeom>
          <a:ln w="28440"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11"/>
          <p:cNvSpPr/>
          <p:nvPr/>
        </p:nvSpPr>
        <p:spPr>
          <a:xfrm flipH="1">
            <a:off x="5756787" y="5712343"/>
            <a:ext cx="428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F6EC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6E9D7F-4DE1-4080-8E34-4FE6DF6A6849}"/>
              </a:ext>
            </a:extLst>
          </p:cNvPr>
          <p:cNvSpPr txBox="1"/>
          <p:nvPr/>
        </p:nvSpPr>
        <p:spPr>
          <a:xfrm>
            <a:off x="10442222" y="6366933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barre mars&quot;">
            <a:extLst>
              <a:ext uri="{FF2B5EF4-FFF2-40B4-BE49-F238E27FC236}">
                <a16:creationId xmlns:a16="http://schemas.microsoft.com/office/drawing/2014/main" id="{1EC11498-7CA9-4B46-B4CD-8ACFDBB9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" y="0"/>
            <a:ext cx="4227689" cy="42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étiquette alimentaire mars&quot;">
            <a:extLst>
              <a:ext uri="{FF2B5EF4-FFF2-40B4-BE49-F238E27FC236}">
                <a16:creationId xmlns:a16="http://schemas.microsoft.com/office/drawing/2014/main" id="{10D803CD-25C6-43CC-B041-E60FC025D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1" y="3103938"/>
            <a:ext cx="8037689" cy="3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70290B-CA3F-4106-919F-F510C222B04F}"/>
              </a:ext>
            </a:extLst>
          </p:cNvPr>
          <p:cNvSpPr txBox="1"/>
          <p:nvPr/>
        </p:nvSpPr>
        <p:spPr>
          <a:xfrm>
            <a:off x="3815644" y="135466"/>
            <a:ext cx="8229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Il existe différentes familles de nutriments: les </a:t>
            </a:r>
            <a:r>
              <a:rPr lang="fr-FR" b="1" dirty="0"/>
              <a:t>glucides</a:t>
            </a:r>
            <a:r>
              <a:rPr lang="fr-FR" dirty="0"/>
              <a:t> (sucres), les </a:t>
            </a:r>
            <a:r>
              <a:rPr lang="fr-FR" b="1" dirty="0"/>
              <a:t>lipides</a:t>
            </a:r>
            <a:r>
              <a:rPr lang="fr-FR" dirty="0"/>
              <a:t> (matières grasses), les </a:t>
            </a:r>
            <a:r>
              <a:rPr lang="fr-FR" b="1" dirty="0"/>
              <a:t>protides</a:t>
            </a:r>
            <a:r>
              <a:rPr lang="fr-FR" dirty="0"/>
              <a:t> (protéines), les </a:t>
            </a:r>
            <a:r>
              <a:rPr lang="fr-FR" b="1" dirty="0"/>
              <a:t>vitamines</a:t>
            </a:r>
            <a:r>
              <a:rPr lang="fr-FR" dirty="0"/>
              <a:t>, les </a:t>
            </a:r>
            <a:r>
              <a:rPr lang="fr-FR" b="1" dirty="0"/>
              <a:t>fibres</a:t>
            </a:r>
            <a:r>
              <a:rPr lang="fr-FR" dirty="0"/>
              <a:t>, les </a:t>
            </a:r>
            <a:r>
              <a:rPr lang="fr-FR" b="1" dirty="0"/>
              <a:t>sels et minéraux</a:t>
            </a:r>
            <a:r>
              <a:rPr lang="fr-FR" dirty="0"/>
              <a:t>. On retrouve la quantité contenue dans les aliments sur des étiquettes de ce type:</a:t>
            </a:r>
          </a:p>
          <a:p>
            <a:endParaRPr lang="fr-FR" dirty="0"/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A quelle famille d’aliments appartient la barre Mars ?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Quels nutriments trouve-t-on dans une barre de Mars?</a:t>
            </a:r>
          </a:p>
          <a:p>
            <a:pPr marL="342900" indent="-342900">
              <a:buFontTx/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Pour quelle masse de barre Mars obtient-on des informations concernant les nutriments?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De quels nutriments la barre Mars est-elle le plus riche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D88FE7-65A3-436F-94AD-E9D35AB9BF7E}"/>
              </a:ext>
            </a:extLst>
          </p:cNvPr>
          <p:cNvSpPr txBox="1"/>
          <p:nvPr/>
        </p:nvSpPr>
        <p:spPr>
          <a:xfrm>
            <a:off x="485422" y="6423377"/>
            <a:ext cx="154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68344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614</Words>
  <Application>Microsoft Office PowerPoint</Application>
  <PresentationFormat>Grand écran</PresentationFormat>
  <Paragraphs>73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Curlz MT</vt:lpstr>
      <vt:lpstr>StarSymbol</vt:lpstr>
      <vt:lpstr>Symbol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Can dice</dc:creator>
  <dc:description/>
  <cp:lastModifiedBy>Can dice</cp:lastModifiedBy>
  <cp:revision>25</cp:revision>
  <cp:lastPrinted>2020-04-16T08:34:57Z</cp:lastPrinted>
  <dcterms:created xsi:type="dcterms:W3CDTF">2020-02-25T10:18:23Z</dcterms:created>
  <dcterms:modified xsi:type="dcterms:W3CDTF">2020-04-28T09:19:09Z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