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56" r:id="rId3"/>
    <p:sldId id="257" r:id="rId4"/>
    <p:sldId id="267" r:id="rId5"/>
    <p:sldId id="258" r:id="rId6"/>
    <p:sldId id="259" r:id="rId7"/>
    <p:sldId id="268" r:id="rId8"/>
    <p:sldId id="260" r:id="rId9"/>
    <p:sldId id="270" r:id="rId10"/>
    <p:sldId id="261" r:id="rId11"/>
    <p:sldId id="262" r:id="rId12"/>
    <p:sldId id="264" r:id="rId13"/>
    <p:sldId id="265" r:id="rId14"/>
    <p:sldId id="266" r:id="rId15"/>
  </p:sldIdLst>
  <p:sldSz cx="12192000" cy="6858000"/>
  <p:notesSz cx="6886575" cy="100171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D2E"/>
    <a:srgbClr val="FFD93D"/>
    <a:srgbClr val="DC762F"/>
    <a:srgbClr val="B1D34A"/>
    <a:srgbClr val="ED8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5201" autoAdjust="0"/>
  </p:normalViewPr>
  <p:slideViewPr>
    <p:cSldViewPr snapToGrid="0">
      <p:cViewPr varScale="1">
        <p:scale>
          <a:sx n="76" d="100"/>
          <a:sy n="76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974E0-C557-A8ED-5AA5-7D8D4A85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540" y="1919649"/>
            <a:ext cx="9142920" cy="2386440"/>
          </a:xfrm>
        </p:spPr>
        <p:txBody>
          <a:bodyPr/>
          <a:lstStyle/>
          <a:p>
            <a:r>
              <a:rPr lang="fr-FR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BESOINS ALIMENTAIRES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110576-F8DC-8037-DB25-C57D7E672D34}"/>
              </a:ext>
            </a:extLst>
          </p:cNvPr>
          <p:cNvSpPr txBox="1"/>
          <p:nvPr/>
        </p:nvSpPr>
        <p:spPr>
          <a:xfrm>
            <a:off x="9529937" y="6375400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48205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/>
          <p:cNvPicPr/>
          <p:nvPr/>
        </p:nvPicPr>
        <p:blipFill>
          <a:blip r:embed="rId2"/>
          <a:stretch/>
        </p:blipFill>
        <p:spPr>
          <a:xfrm>
            <a:off x="1635840" y="527040"/>
            <a:ext cx="8924040" cy="5799960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22D17C6-7904-C4CC-4EDC-4F0371791F2E}"/>
              </a:ext>
            </a:extLst>
          </p:cNvPr>
          <p:cNvSpPr txBox="1"/>
          <p:nvPr/>
        </p:nvSpPr>
        <p:spPr>
          <a:xfrm>
            <a:off x="9529937" y="6375400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/>
          <p:cNvPicPr/>
          <p:nvPr/>
        </p:nvPicPr>
        <p:blipFill>
          <a:blip r:embed="rId2"/>
          <a:stretch/>
        </p:blipFill>
        <p:spPr>
          <a:xfrm>
            <a:off x="1521360" y="841320"/>
            <a:ext cx="9152640" cy="5171400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40139DB-8239-E9C0-7603-B443CC39BCEF}"/>
              </a:ext>
            </a:extLst>
          </p:cNvPr>
          <p:cNvSpPr txBox="1"/>
          <p:nvPr/>
        </p:nvSpPr>
        <p:spPr>
          <a:xfrm>
            <a:off x="9529937" y="6375400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1"/>
          <p:cNvSpPr/>
          <p:nvPr/>
        </p:nvSpPr>
        <p:spPr>
          <a:xfrm>
            <a:off x="724320" y="225720"/>
            <a:ext cx="9360" cy="652500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5" name="CustomShape 2"/>
          <p:cNvSpPr/>
          <p:nvPr/>
        </p:nvSpPr>
        <p:spPr>
          <a:xfrm>
            <a:off x="763200" y="208800"/>
            <a:ext cx="10886040" cy="37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0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</a:rPr>
              <a:t>Séance 3: Les besoins et les comportements alimentaires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Quels sont nos besoins alimentaires ? Quel comportement adopter face aux aliments ?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besoins alimentaires de l’organisme changent en fonction </a:t>
            </a:r>
            <a:r>
              <a:rPr lang="fr-FR" sz="2000" b="1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de l’âge, de l’activité et des conditions de l’organisme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(un adolescent a besoin de manger plus qu’une personne âgée; un sportif doit manger davantage qu’une personne inactive…)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r>
              <a:rPr lang="fr-FR" sz="2000" b="0" u="sng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Pour être en bonne santé, il faut manger les 3 grands types d’aliments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fr-FR" sz="2000" b="0" strike="noStrike" spc="-1" dirty="0">
              <a:latin typeface="Arial"/>
            </a:endParaRPr>
          </a:p>
          <a:p>
            <a:pPr marL="343080" indent="-342360" algn="just">
              <a:lnSpc>
                <a:spcPts val="25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b="1" u="sng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Les aliments bâtisseurs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</a:rPr>
              <a:t>des légumineuses 2 fois par semaine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et 3 produits laitiers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endParaRPr lang="fr-FR" sz="2000" b="0" strike="noStrike" spc="-1" dirty="0">
              <a:latin typeface="Arial"/>
            </a:endParaRPr>
          </a:p>
          <a:p>
            <a:pPr marL="343080" indent="-342360" algn="just">
              <a:lnSpc>
                <a:spcPts val="25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b="1" u="sng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Les aliments énergétiques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des féculents à chaque repas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endParaRPr lang="fr-FR" sz="2000" b="0" strike="noStrike" spc="-1" dirty="0">
              <a:latin typeface="Arial"/>
            </a:endParaRPr>
          </a:p>
          <a:p>
            <a:pPr marL="343080" indent="-342360" algn="just">
              <a:lnSpc>
                <a:spcPts val="25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b="1" u="sng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Les aliments protecteurs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le Programme National Nutrition Santé recommande de manger 5 fruits et légumes par jour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ts val="25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Une </a:t>
            </a:r>
            <a:r>
              <a:rPr lang="fr-FR" sz="2000" b="1" u="sng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alimentation déséquilibrée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(trop de sucres, de graisses, surconsommatio</a:t>
            </a: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</a:rPr>
              <a:t>n de viande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…) peut entraîner des </a:t>
            </a:r>
            <a:r>
              <a:rPr lang="fr-FR" sz="2000" b="1" u="sng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maladies ou des problèmes graves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(obésité, maladies cardiaques,…)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Il faut pratiquer une </a:t>
            </a:r>
            <a:r>
              <a:rPr lang="fr-FR" sz="2000" b="1" u="sng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activité physique régulière</a:t>
            </a:r>
            <a:r>
              <a:rPr lang="fr-FR" sz="2000" strike="noStrike" spc="-1" dirty="0"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2000" strike="noStrike" spc="-1" dirty="0">
                <a:latin typeface="Calibri"/>
                <a:ea typeface="DejaVu Sans"/>
              </a:rPr>
              <a:t>pour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rester en forme et privilégier un régime dit méditerranéen, à base de fruits, légumes, céréales et légumineuses.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739440" y="92016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7" name="Line 4"/>
          <p:cNvSpPr/>
          <p:nvPr/>
        </p:nvSpPr>
        <p:spPr>
          <a:xfrm>
            <a:off x="11565138" y="2703333"/>
            <a:ext cx="360" cy="406440"/>
          </a:xfrm>
          <a:prstGeom prst="line">
            <a:avLst/>
          </a:prstGeom>
          <a:ln w="28440"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8" name="CustomShape 5"/>
          <p:cNvSpPr/>
          <p:nvPr/>
        </p:nvSpPr>
        <p:spPr>
          <a:xfrm flipH="1">
            <a:off x="11158236" y="3098716"/>
            <a:ext cx="428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9" name="CustomShape 6"/>
          <p:cNvSpPr/>
          <p:nvPr/>
        </p:nvSpPr>
        <p:spPr>
          <a:xfrm>
            <a:off x="745200" y="208836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0" name="Line 7"/>
          <p:cNvSpPr/>
          <p:nvPr/>
        </p:nvSpPr>
        <p:spPr>
          <a:xfrm>
            <a:off x="7078035" y="3330067"/>
            <a:ext cx="360" cy="406440"/>
          </a:xfrm>
          <a:prstGeom prst="line">
            <a:avLst/>
          </a:prstGeom>
          <a:ln w="28440"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1" name="CustomShape 8"/>
          <p:cNvSpPr/>
          <p:nvPr/>
        </p:nvSpPr>
        <p:spPr>
          <a:xfrm flipH="1">
            <a:off x="6648556" y="3748026"/>
            <a:ext cx="428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2" name="CustomShape 9"/>
          <p:cNvSpPr/>
          <p:nvPr/>
        </p:nvSpPr>
        <p:spPr>
          <a:xfrm>
            <a:off x="728280" y="4645533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3" name="Line 10"/>
          <p:cNvSpPr/>
          <p:nvPr/>
        </p:nvSpPr>
        <p:spPr>
          <a:xfrm>
            <a:off x="9889319" y="5316600"/>
            <a:ext cx="360" cy="406440"/>
          </a:xfrm>
          <a:prstGeom prst="line">
            <a:avLst/>
          </a:prstGeom>
          <a:ln w="28440"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4" name="CustomShape 11"/>
          <p:cNvSpPr/>
          <p:nvPr/>
        </p:nvSpPr>
        <p:spPr>
          <a:xfrm flipH="1">
            <a:off x="9461279" y="5723040"/>
            <a:ext cx="428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176E57-A6A2-ECAB-2DE2-19F7156A670B}"/>
              </a:ext>
            </a:extLst>
          </p:cNvPr>
          <p:cNvSpPr txBox="1"/>
          <p:nvPr/>
        </p:nvSpPr>
        <p:spPr>
          <a:xfrm>
            <a:off x="1071737" y="6582347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barre mars&quot;">
            <a:extLst>
              <a:ext uri="{FF2B5EF4-FFF2-40B4-BE49-F238E27FC236}">
                <a16:creationId xmlns:a16="http://schemas.microsoft.com/office/drawing/2014/main" id="{1EC11498-7CA9-4B46-B4CD-8ACFDBB9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" y="0"/>
            <a:ext cx="4227689" cy="42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étiquette alimentaire mars&quot;">
            <a:extLst>
              <a:ext uri="{FF2B5EF4-FFF2-40B4-BE49-F238E27FC236}">
                <a16:creationId xmlns:a16="http://schemas.microsoft.com/office/drawing/2014/main" id="{10D803CD-25C6-43CC-B041-E60FC025D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1" y="3103938"/>
            <a:ext cx="8037689" cy="3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70290B-CA3F-4106-919F-F510C222B04F}"/>
              </a:ext>
            </a:extLst>
          </p:cNvPr>
          <p:cNvSpPr txBox="1"/>
          <p:nvPr/>
        </p:nvSpPr>
        <p:spPr>
          <a:xfrm>
            <a:off x="3815644" y="135466"/>
            <a:ext cx="8229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Il existe différentes familles de nutriments: les </a:t>
            </a:r>
            <a:r>
              <a:rPr lang="fr-FR" b="1" dirty="0"/>
              <a:t>glucides</a:t>
            </a:r>
            <a:r>
              <a:rPr lang="fr-FR" dirty="0"/>
              <a:t> (sucres), les </a:t>
            </a:r>
            <a:r>
              <a:rPr lang="fr-FR" b="1" dirty="0"/>
              <a:t>lipides</a:t>
            </a:r>
            <a:r>
              <a:rPr lang="fr-FR" dirty="0"/>
              <a:t> (matières grasses), les </a:t>
            </a:r>
            <a:r>
              <a:rPr lang="fr-FR" b="1" dirty="0"/>
              <a:t>protides</a:t>
            </a:r>
            <a:r>
              <a:rPr lang="fr-FR" dirty="0"/>
              <a:t> (protéines), les </a:t>
            </a:r>
            <a:r>
              <a:rPr lang="fr-FR" b="1" dirty="0"/>
              <a:t>vitamines</a:t>
            </a:r>
            <a:r>
              <a:rPr lang="fr-FR" dirty="0"/>
              <a:t>, les </a:t>
            </a:r>
            <a:r>
              <a:rPr lang="fr-FR" b="1" dirty="0"/>
              <a:t>fibres</a:t>
            </a:r>
            <a:r>
              <a:rPr lang="fr-FR" dirty="0"/>
              <a:t>, les </a:t>
            </a:r>
            <a:r>
              <a:rPr lang="fr-FR" b="1" dirty="0"/>
              <a:t>sels et minéraux</a:t>
            </a:r>
            <a:r>
              <a:rPr lang="fr-FR" dirty="0"/>
              <a:t>. On retrouve la quantité contenue dans les aliments sur des étiquettes de ce type:</a:t>
            </a:r>
          </a:p>
          <a:p>
            <a:endParaRPr lang="fr-FR" dirty="0"/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A quelle famille d’aliments appartient la barre Mars ?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Quels nutriments trouve-t-on dans une barre de Mars?</a:t>
            </a:r>
          </a:p>
          <a:p>
            <a:pPr marL="342900" indent="-342900">
              <a:buFontTx/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Pour quelle masse de barre Mars obtient-on des informations concernant les nutriments?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De quels nutriments la barre Mars est-elle le plus riche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D684B1-21FE-8C45-6840-BB726CB7D5EC}"/>
              </a:ext>
            </a:extLst>
          </p:cNvPr>
          <p:cNvSpPr txBox="1"/>
          <p:nvPr/>
        </p:nvSpPr>
        <p:spPr>
          <a:xfrm>
            <a:off x="512937" y="6488668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68344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1"/>
          <p:cNvSpPr/>
          <p:nvPr/>
        </p:nvSpPr>
        <p:spPr>
          <a:xfrm>
            <a:off x="724320" y="225720"/>
            <a:ext cx="9360" cy="652500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5" name="CustomShape 2"/>
          <p:cNvSpPr/>
          <p:nvPr/>
        </p:nvSpPr>
        <p:spPr>
          <a:xfrm>
            <a:off x="763200" y="208800"/>
            <a:ext cx="10886040" cy="37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0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</a:rPr>
              <a:t>Séance 4: Aliments et nutriments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spc="-1" dirty="0">
                <a:solidFill>
                  <a:srgbClr val="FF0000"/>
                </a:solidFill>
                <a:latin typeface="Calibri"/>
                <a:ea typeface="DejaVu Sans"/>
              </a:rPr>
              <a:t>Quels nutriments contiennent les aliments que nous consommons ?</a:t>
            </a: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Les aliments que nous consommons sont transformés en nutriments lors de la digestion. </a:t>
            </a:r>
          </a:p>
          <a:p>
            <a:pPr algn="just">
              <a:lnSpc>
                <a:spcPct val="150000"/>
              </a:lnSpc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Un nutriment est de la matière contenue dans un aliment qui permet au corps de fonctionner.</a:t>
            </a:r>
          </a:p>
          <a:p>
            <a:pPr algn="just">
              <a:lnSpc>
                <a:spcPct val="150000"/>
              </a:lnSpc>
            </a:pPr>
            <a:endParaRPr lang="fr-FR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u="sng" spc="-1" dirty="0">
                <a:latin typeface="Calibri" panose="020F0502020204030204" pitchFamily="34" charset="0"/>
                <a:cs typeface="Calibri" panose="020F0502020204030204" pitchFamily="34" charset="0"/>
              </a:rPr>
              <a:t>Il y a 6 grandes familles de nutriments: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Les lipides (la matière grasses): apportent beaucoup d’énergie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Les glucides (sucres lents et rapides): apportent beaucoup d’énergie</a:t>
            </a:r>
          </a:p>
          <a:p>
            <a:pPr algn="just">
              <a:lnSpc>
                <a:spcPct val="150000"/>
              </a:lnSpc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Attention aux sucres rapides qui font grossir !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Les protides (les protéines): favorisent le développement et l’entretien des muscles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Les fibres: favorisent le transit intestinal en limitant constipation et diarrhée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Les vitamines : aident le corps à rester en bonne santé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Les sels et minéraux</a:t>
            </a:r>
          </a:p>
        </p:txBody>
      </p:sp>
      <p:sp>
        <p:nvSpPr>
          <p:cNvPr id="76" name="CustomShape 3"/>
          <p:cNvSpPr/>
          <p:nvPr/>
        </p:nvSpPr>
        <p:spPr>
          <a:xfrm>
            <a:off x="739440" y="92016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9F09602-B0C4-45CC-A145-5B51C1C1EE16}"/>
              </a:ext>
            </a:extLst>
          </p:cNvPr>
          <p:cNvGrpSpPr/>
          <p:nvPr/>
        </p:nvGrpSpPr>
        <p:grpSpPr>
          <a:xfrm>
            <a:off x="7229703" y="3042000"/>
            <a:ext cx="428400" cy="418320"/>
            <a:chOff x="1698147" y="3042000"/>
            <a:chExt cx="428400" cy="418320"/>
          </a:xfrm>
        </p:grpSpPr>
        <p:sp>
          <p:nvSpPr>
            <p:cNvPr id="77" name="Line 4"/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78" name="CustomShape 5"/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79" name="CustomShape 6"/>
          <p:cNvSpPr/>
          <p:nvPr/>
        </p:nvSpPr>
        <p:spPr>
          <a:xfrm>
            <a:off x="745200" y="208836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59AD5F-7ECA-4FD9-B081-AFE2D7F5B826}"/>
              </a:ext>
            </a:extLst>
          </p:cNvPr>
          <p:cNvGrpSpPr/>
          <p:nvPr/>
        </p:nvGrpSpPr>
        <p:grpSpPr>
          <a:xfrm>
            <a:off x="8002992" y="3487911"/>
            <a:ext cx="428400" cy="418320"/>
            <a:chOff x="1698147" y="3042000"/>
            <a:chExt cx="428400" cy="418320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58B50E5D-0956-4EFD-928D-B54AF9D5C24D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CustomShape 5">
              <a:extLst>
                <a:ext uri="{FF2B5EF4-FFF2-40B4-BE49-F238E27FC236}">
                  <a16:creationId xmlns:a16="http://schemas.microsoft.com/office/drawing/2014/main" id="{52084B37-0AF0-42D2-BC85-D88DB680FFAB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41C4995-0CAC-4EF5-9432-2187669CC4AA}"/>
              </a:ext>
            </a:extLst>
          </p:cNvPr>
          <p:cNvGrpSpPr/>
          <p:nvPr/>
        </p:nvGrpSpPr>
        <p:grpSpPr>
          <a:xfrm>
            <a:off x="5180769" y="3939466"/>
            <a:ext cx="428400" cy="418320"/>
            <a:chOff x="1698147" y="3042000"/>
            <a:chExt cx="428400" cy="418320"/>
          </a:xfrm>
        </p:grpSpPr>
        <p:sp>
          <p:nvSpPr>
            <p:cNvPr id="18" name="Line 4">
              <a:extLst>
                <a:ext uri="{FF2B5EF4-FFF2-40B4-BE49-F238E27FC236}">
                  <a16:creationId xmlns:a16="http://schemas.microsoft.com/office/drawing/2014/main" id="{BC93B98D-EC04-437F-BC31-B6F58AA896BF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CustomShape 5">
              <a:extLst>
                <a:ext uri="{FF2B5EF4-FFF2-40B4-BE49-F238E27FC236}">
                  <a16:creationId xmlns:a16="http://schemas.microsoft.com/office/drawing/2014/main" id="{E6413926-A882-4A61-B9E8-D377C3129B24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198E1E-1CFC-4728-AAC9-CB111585A19D}"/>
              </a:ext>
            </a:extLst>
          </p:cNvPr>
          <p:cNvGrpSpPr/>
          <p:nvPr/>
        </p:nvGrpSpPr>
        <p:grpSpPr>
          <a:xfrm>
            <a:off x="9481836" y="4470045"/>
            <a:ext cx="428400" cy="418320"/>
            <a:chOff x="1698147" y="3042000"/>
            <a:chExt cx="428400" cy="418320"/>
          </a:xfrm>
        </p:grpSpPr>
        <p:sp>
          <p:nvSpPr>
            <p:cNvPr id="21" name="Line 4">
              <a:extLst>
                <a:ext uri="{FF2B5EF4-FFF2-40B4-BE49-F238E27FC236}">
                  <a16:creationId xmlns:a16="http://schemas.microsoft.com/office/drawing/2014/main" id="{E76C6087-402C-49F9-B2E1-3E770BC9EAB8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CustomShape 5">
              <a:extLst>
                <a:ext uri="{FF2B5EF4-FFF2-40B4-BE49-F238E27FC236}">
                  <a16:creationId xmlns:a16="http://schemas.microsoft.com/office/drawing/2014/main" id="{51B1D58D-7414-45B4-AD73-642179BB2F3C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1C51117-2C74-4C2B-A96F-879F63F5BF9A}"/>
              </a:ext>
            </a:extLst>
          </p:cNvPr>
          <p:cNvGrpSpPr/>
          <p:nvPr/>
        </p:nvGrpSpPr>
        <p:grpSpPr>
          <a:xfrm>
            <a:off x="8793214" y="4899022"/>
            <a:ext cx="428400" cy="418320"/>
            <a:chOff x="1698147" y="3042000"/>
            <a:chExt cx="428400" cy="418320"/>
          </a:xfrm>
        </p:grpSpPr>
        <p:sp>
          <p:nvSpPr>
            <p:cNvPr id="24" name="Line 4">
              <a:extLst>
                <a:ext uri="{FF2B5EF4-FFF2-40B4-BE49-F238E27FC236}">
                  <a16:creationId xmlns:a16="http://schemas.microsoft.com/office/drawing/2014/main" id="{2FF1FF05-B52D-4D85-813F-3B1472B83108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CustomShape 5">
              <a:extLst>
                <a:ext uri="{FF2B5EF4-FFF2-40B4-BE49-F238E27FC236}">
                  <a16:creationId xmlns:a16="http://schemas.microsoft.com/office/drawing/2014/main" id="{3EF766AC-218B-4A51-8BEE-3954B0EA3EAB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29B86A3-180F-425F-9504-B90FFF16E842}"/>
              </a:ext>
            </a:extLst>
          </p:cNvPr>
          <p:cNvGrpSpPr/>
          <p:nvPr/>
        </p:nvGrpSpPr>
        <p:grpSpPr>
          <a:xfrm>
            <a:off x="6552370" y="5356222"/>
            <a:ext cx="428400" cy="418320"/>
            <a:chOff x="1698147" y="3042000"/>
            <a:chExt cx="428400" cy="418320"/>
          </a:xfrm>
        </p:grpSpPr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34512981-85F7-42DF-9AC0-1F7BA2D7007C}"/>
                </a:ext>
              </a:extLst>
            </p:cNvPr>
            <p:cNvSpPr/>
            <p:nvPr/>
          </p:nvSpPr>
          <p:spPr>
            <a:xfrm>
              <a:off x="2093760" y="304200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CustomShape 5">
              <a:extLst>
                <a:ext uri="{FF2B5EF4-FFF2-40B4-BE49-F238E27FC236}">
                  <a16:creationId xmlns:a16="http://schemas.microsoft.com/office/drawing/2014/main" id="{6B97E674-1DBC-4D03-A6CE-0EF995F94D7A}"/>
                </a:ext>
              </a:extLst>
            </p:cNvPr>
            <p:cNvSpPr/>
            <p:nvPr/>
          </p:nvSpPr>
          <p:spPr>
            <a:xfrm flipH="1">
              <a:off x="1698147" y="345996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C664130-C257-4B03-865B-CC32A3AFBC16}"/>
              </a:ext>
            </a:extLst>
          </p:cNvPr>
          <p:cNvSpPr txBox="1"/>
          <p:nvPr/>
        </p:nvSpPr>
        <p:spPr>
          <a:xfrm>
            <a:off x="9529937" y="6375400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6947820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"/>
          <p:cNvSpPr/>
          <p:nvPr/>
        </p:nvSpPr>
        <p:spPr>
          <a:xfrm>
            <a:off x="1300320" y="203400"/>
            <a:ext cx="360" cy="615456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9" name="CustomShape 2"/>
          <p:cNvSpPr/>
          <p:nvPr/>
        </p:nvSpPr>
        <p:spPr>
          <a:xfrm>
            <a:off x="5760" y="308520"/>
            <a:ext cx="12290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SCIENCES 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1360800" y="468000"/>
            <a:ext cx="977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F6EC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1" name="CustomShape 4"/>
          <p:cNvSpPr/>
          <p:nvPr/>
        </p:nvSpPr>
        <p:spPr>
          <a:xfrm>
            <a:off x="1587960" y="95760"/>
            <a:ext cx="4698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70C0"/>
                </a:solidFill>
                <a:latin typeface="Calibri"/>
                <a:ea typeface="DejaVu Sans"/>
              </a:rPr>
              <a:t>2 C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2390400" y="234000"/>
            <a:ext cx="42343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</a:rPr>
              <a:t>Séquence 2</a:t>
            </a:r>
            <a:r>
              <a:rPr lang="fr-F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: Les besoins de l’organisme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1350360" y="1190880"/>
            <a:ext cx="9770400" cy="37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200" b="0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</a:rPr>
              <a:t>Séance 1 </a:t>
            </a:r>
            <a:r>
              <a:rPr lang="fr-FR" sz="22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: Besoins continus du corps et apports discontinus en énergie</a:t>
            </a:r>
            <a:endParaRPr lang="fr-F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Pour fonctionner, notre corps a </a:t>
            </a:r>
            <a:r>
              <a:rPr lang="fr-FR" sz="2200" b="0" u="heavy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un besoin continu d’oxygène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apporté par la respiration, et </a:t>
            </a:r>
            <a:r>
              <a:rPr lang="fr-FR" sz="22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d’</a:t>
            </a:r>
            <a:r>
              <a:rPr lang="fr-FR" sz="2200" b="0" u="heavy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eau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pour compenser les pertes quotidiennes (respiration, sueur, urine).</a:t>
            </a:r>
            <a:endParaRPr lang="fr-F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Notre corps a besoin d’énergie pour marcher, travailler, jouer, réfléchir… Ce sont les </a:t>
            </a:r>
            <a:r>
              <a:rPr lang="fr-FR" sz="2200" b="0" u="heavy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aliments</a:t>
            </a:r>
            <a:r>
              <a:rPr lang="fr-FR" sz="22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qui apportent </a:t>
            </a:r>
            <a:r>
              <a:rPr lang="fr-FR" sz="2200" b="0" u="heavy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l’énergie</a:t>
            </a:r>
            <a:r>
              <a:rPr lang="fr-FR" sz="22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2200" b="0" u="heavy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nécessaire</a:t>
            </a:r>
            <a:r>
              <a:rPr lang="fr-FR" sz="22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.</a:t>
            </a:r>
            <a:endParaRPr lang="fr-F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 besoin d’énergie est continu mais les </a:t>
            </a:r>
            <a:r>
              <a:rPr lang="fr-FR" sz="2200" b="0" u="heavy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apports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nourriture sont </a:t>
            </a:r>
            <a:r>
              <a:rPr lang="fr-FR" sz="2200" b="0" u="heavy" strike="noStrike" spc="-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discontinus</a:t>
            </a:r>
            <a:r>
              <a:rPr lang="fr-FR" sz="2200" b="0" u="heavy" strike="noStrike" spc="-1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DejaVu Sans"/>
              </a:rPr>
              <a:t>.</a:t>
            </a: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Nous mangeons lors de 4 repas: le petit-déjeuner, le déjeuner, le goûter et le dîner.</a:t>
            </a:r>
            <a:endParaRPr lang="fr-F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Nos habitudes alimentaires peuvent être très différentes d’un individu à l’autre.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1298160" y="790200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5" name="CustomShape 8"/>
          <p:cNvSpPr/>
          <p:nvPr/>
        </p:nvSpPr>
        <p:spPr>
          <a:xfrm>
            <a:off x="1298160" y="1682781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495E233-60E3-8978-DF3A-A0585FA59A10}"/>
              </a:ext>
            </a:extLst>
          </p:cNvPr>
          <p:cNvGrpSpPr/>
          <p:nvPr/>
        </p:nvGrpSpPr>
        <p:grpSpPr>
          <a:xfrm>
            <a:off x="6235560" y="3662569"/>
            <a:ext cx="428400" cy="418320"/>
            <a:chOff x="9617400" y="3826693"/>
            <a:chExt cx="428400" cy="418320"/>
          </a:xfrm>
        </p:grpSpPr>
        <p:sp>
          <p:nvSpPr>
            <p:cNvPr id="46" name="Line 9"/>
            <p:cNvSpPr/>
            <p:nvPr/>
          </p:nvSpPr>
          <p:spPr>
            <a:xfrm>
              <a:off x="10001725" y="3826693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47" name="CustomShape 10"/>
            <p:cNvSpPr/>
            <p:nvPr/>
          </p:nvSpPr>
          <p:spPr>
            <a:xfrm flipH="1">
              <a:off x="9617400" y="4244653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934E035-67D7-4DA9-BB32-97523ECE6F36}"/>
              </a:ext>
            </a:extLst>
          </p:cNvPr>
          <p:cNvGrpSpPr/>
          <p:nvPr/>
        </p:nvGrpSpPr>
        <p:grpSpPr>
          <a:xfrm>
            <a:off x="10626720" y="4529474"/>
            <a:ext cx="429840" cy="418320"/>
            <a:chOff x="8629560" y="2105280"/>
            <a:chExt cx="429840" cy="418320"/>
          </a:xfrm>
        </p:grpSpPr>
        <p:sp>
          <p:nvSpPr>
            <p:cNvPr id="48" name="Line 11"/>
            <p:cNvSpPr/>
            <p:nvPr/>
          </p:nvSpPr>
          <p:spPr>
            <a:xfrm>
              <a:off x="9059040" y="2105280"/>
              <a:ext cx="360" cy="406440"/>
            </a:xfrm>
            <a:prstGeom prst="line">
              <a:avLst/>
            </a:prstGeom>
            <a:ln w="28440">
              <a:solidFill>
                <a:srgbClr val="3F6EC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49" name="CustomShape 12"/>
            <p:cNvSpPr/>
            <p:nvPr/>
          </p:nvSpPr>
          <p:spPr>
            <a:xfrm flipH="1">
              <a:off x="8629560" y="2523240"/>
              <a:ext cx="4284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3F6EC2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50" name="CustomShape 13"/>
          <p:cNvSpPr/>
          <p:nvPr/>
        </p:nvSpPr>
        <p:spPr>
          <a:xfrm>
            <a:off x="1303920" y="2961983"/>
            <a:ext cx="1308960" cy="258840"/>
          </a:xfrm>
          <a:custGeom>
            <a:avLst/>
            <a:gdLst/>
            <a:ahLst/>
            <a:cxnLst/>
            <a:rect l="l" t="t" r="r" b="b"/>
            <a:pathLst>
              <a:path w="1309534" h="259645">
                <a:moveTo>
                  <a:pt x="11312" y="259645"/>
                </a:moveTo>
                <a:cubicBezTo>
                  <a:pt x="-1860" y="193785"/>
                  <a:pt x="-5569" y="217126"/>
                  <a:pt x="11312" y="158045"/>
                </a:cubicBezTo>
                <a:cubicBezTo>
                  <a:pt x="14581" y="146603"/>
                  <a:pt x="14187" y="132592"/>
                  <a:pt x="22601" y="124178"/>
                </a:cubicBezTo>
                <a:cubicBezTo>
                  <a:pt x="41788" y="104990"/>
                  <a:pt x="64591" y="87603"/>
                  <a:pt x="90334" y="79022"/>
                </a:cubicBezTo>
                <a:lnTo>
                  <a:pt x="158068" y="56445"/>
                </a:lnTo>
                <a:cubicBezTo>
                  <a:pt x="176883" y="63971"/>
                  <a:pt x="203272" y="62161"/>
                  <a:pt x="214512" y="79022"/>
                </a:cubicBezTo>
                <a:cubicBezTo>
                  <a:pt x="229272" y="101162"/>
                  <a:pt x="218155" y="132559"/>
                  <a:pt x="225801" y="158045"/>
                </a:cubicBezTo>
                <a:cubicBezTo>
                  <a:pt x="229700" y="171040"/>
                  <a:pt x="239693" y="181488"/>
                  <a:pt x="248379" y="191911"/>
                </a:cubicBezTo>
                <a:cubicBezTo>
                  <a:pt x="258599" y="204176"/>
                  <a:pt x="268289" y="218025"/>
                  <a:pt x="282245" y="225778"/>
                </a:cubicBezTo>
                <a:cubicBezTo>
                  <a:pt x="303049" y="237336"/>
                  <a:pt x="349979" y="248356"/>
                  <a:pt x="349979" y="248356"/>
                </a:cubicBezTo>
                <a:cubicBezTo>
                  <a:pt x="376320" y="244593"/>
                  <a:pt x="404686" y="247874"/>
                  <a:pt x="429001" y="237067"/>
                </a:cubicBezTo>
                <a:cubicBezTo>
                  <a:pt x="441399" y="231557"/>
                  <a:pt x="445511" y="215335"/>
                  <a:pt x="451579" y="203200"/>
                </a:cubicBezTo>
                <a:cubicBezTo>
                  <a:pt x="456901" y="192557"/>
                  <a:pt x="459599" y="180775"/>
                  <a:pt x="462868" y="169334"/>
                </a:cubicBezTo>
                <a:cubicBezTo>
                  <a:pt x="467130" y="154416"/>
                  <a:pt x="466459" y="137649"/>
                  <a:pt x="474157" y="124178"/>
                </a:cubicBezTo>
                <a:cubicBezTo>
                  <a:pt x="482078" y="110317"/>
                  <a:pt x="497803" y="102576"/>
                  <a:pt x="508023" y="90311"/>
                </a:cubicBezTo>
                <a:cubicBezTo>
                  <a:pt x="516709" y="79888"/>
                  <a:pt x="521007" y="66039"/>
                  <a:pt x="530601" y="56445"/>
                </a:cubicBezTo>
                <a:cubicBezTo>
                  <a:pt x="562954" y="24092"/>
                  <a:pt x="561607" y="40942"/>
                  <a:pt x="598334" y="22578"/>
                </a:cubicBezTo>
                <a:cubicBezTo>
                  <a:pt x="610469" y="16510"/>
                  <a:pt x="620912" y="7526"/>
                  <a:pt x="632201" y="0"/>
                </a:cubicBezTo>
                <a:cubicBezTo>
                  <a:pt x="648398" y="2700"/>
                  <a:pt x="719370" y="5006"/>
                  <a:pt x="733801" y="33867"/>
                </a:cubicBezTo>
                <a:cubicBezTo>
                  <a:pt x="744037" y="54340"/>
                  <a:pt x="739539" y="79394"/>
                  <a:pt x="745090" y="101600"/>
                </a:cubicBezTo>
                <a:cubicBezTo>
                  <a:pt x="768248" y="194232"/>
                  <a:pt x="753837" y="145963"/>
                  <a:pt x="801534" y="203200"/>
                </a:cubicBezTo>
                <a:cubicBezTo>
                  <a:pt x="810220" y="213623"/>
                  <a:pt x="813517" y="228591"/>
                  <a:pt x="824112" y="237067"/>
                </a:cubicBezTo>
                <a:cubicBezTo>
                  <a:pt x="831473" y="242956"/>
                  <a:pt x="900184" y="258907"/>
                  <a:pt x="903134" y="259645"/>
                </a:cubicBezTo>
                <a:cubicBezTo>
                  <a:pt x="929475" y="255882"/>
                  <a:pt x="958358" y="260256"/>
                  <a:pt x="982157" y="248356"/>
                </a:cubicBezTo>
                <a:cubicBezTo>
                  <a:pt x="992800" y="243034"/>
                  <a:pt x="987666" y="224891"/>
                  <a:pt x="993445" y="214489"/>
                </a:cubicBezTo>
                <a:cubicBezTo>
                  <a:pt x="1006623" y="190769"/>
                  <a:pt x="1038601" y="146756"/>
                  <a:pt x="1038601" y="146756"/>
                </a:cubicBezTo>
                <a:cubicBezTo>
                  <a:pt x="1049915" y="112813"/>
                  <a:pt x="1048152" y="108201"/>
                  <a:pt x="1072468" y="79022"/>
                </a:cubicBezTo>
                <a:cubicBezTo>
                  <a:pt x="1082688" y="66758"/>
                  <a:pt x="1092378" y="52909"/>
                  <a:pt x="1106334" y="45156"/>
                </a:cubicBezTo>
                <a:cubicBezTo>
                  <a:pt x="1127138" y="33598"/>
                  <a:pt x="1174068" y="22578"/>
                  <a:pt x="1174068" y="22578"/>
                </a:cubicBezTo>
                <a:cubicBezTo>
                  <a:pt x="1292394" y="35725"/>
                  <a:pt x="1260429" y="3389"/>
                  <a:pt x="1298245" y="79022"/>
                </a:cubicBezTo>
                <a:lnTo>
                  <a:pt x="1309534" y="10160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8289EBB-B70B-5D3F-A2D2-AD81D17B050C}"/>
              </a:ext>
            </a:extLst>
          </p:cNvPr>
          <p:cNvSpPr txBox="1"/>
          <p:nvPr/>
        </p:nvSpPr>
        <p:spPr>
          <a:xfrm>
            <a:off x="9529937" y="6388100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9DA60D3-08A1-7E65-F82A-D88F4D607F91}"/>
              </a:ext>
            </a:extLst>
          </p:cNvPr>
          <p:cNvGrpSpPr/>
          <p:nvPr/>
        </p:nvGrpSpPr>
        <p:grpSpPr>
          <a:xfrm>
            <a:off x="1664280" y="740880"/>
            <a:ext cx="8165520" cy="5545620"/>
            <a:chOff x="1664280" y="740880"/>
            <a:chExt cx="6480000" cy="4320000"/>
          </a:xfrm>
        </p:grpSpPr>
        <p:pic>
          <p:nvPicPr>
            <p:cNvPr id="51" name="Image 50"/>
            <p:cNvPicPr/>
            <p:nvPr/>
          </p:nvPicPr>
          <p:blipFill>
            <a:blip r:embed="rId2"/>
            <a:stretch/>
          </p:blipFill>
          <p:spPr>
            <a:xfrm>
              <a:off x="1664280" y="740880"/>
              <a:ext cx="6480000" cy="432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08DDEE47-99DE-B534-E40D-98F372065BFC}"/>
                </a:ext>
              </a:extLst>
            </p:cNvPr>
            <p:cNvSpPr txBox="1"/>
            <p:nvPr/>
          </p:nvSpPr>
          <p:spPr>
            <a:xfrm>
              <a:off x="1770185" y="1810434"/>
              <a:ext cx="1430215" cy="292388"/>
            </a:xfrm>
            <a:prstGeom prst="rect">
              <a:avLst/>
            </a:prstGeom>
            <a:solidFill>
              <a:srgbClr val="ED8B76"/>
            </a:solidFill>
          </p:spPr>
          <p:txBody>
            <a:bodyPr wrap="square" rtlCol="0">
              <a:spAutoFit/>
            </a:bodyPr>
            <a:lstStyle/>
            <a:p>
              <a:r>
                <a:rPr lang="fr-FR" sz="1300" dirty="0"/>
                <a:t>Légumes secs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5393B86-E898-16F5-5EEA-494DEC0767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1" t="29048" r="13692" b="17716"/>
            <a:stretch/>
          </p:blipFill>
          <p:spPr bwMode="auto">
            <a:xfrm>
              <a:off x="3724861" y="1822157"/>
              <a:ext cx="1058153" cy="393504"/>
            </a:xfrm>
            <a:prstGeom prst="snip2DiagRect">
              <a:avLst>
                <a:gd name="adj1" fmla="val 32456"/>
                <a:gd name="adj2" fmla="val 16667"/>
              </a:avLst>
            </a:prstGeom>
            <a:noFill/>
            <a:ln>
              <a:solidFill>
                <a:srgbClr val="ED8B7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3F9F97D-527C-64F0-2C1C-4FE88B3E7FDE}"/>
                </a:ext>
              </a:extLst>
            </p:cNvPr>
            <p:cNvSpPr txBox="1"/>
            <p:nvPr/>
          </p:nvSpPr>
          <p:spPr>
            <a:xfrm>
              <a:off x="4948494" y="1822157"/>
              <a:ext cx="18405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2 fois par semaine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D45C87B-1F43-B1DC-A40D-AE45A7F3896B}"/>
              </a:ext>
            </a:extLst>
          </p:cNvPr>
          <p:cNvSpPr txBox="1"/>
          <p:nvPr/>
        </p:nvSpPr>
        <p:spPr>
          <a:xfrm>
            <a:off x="9529937" y="6375400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4D1B2152-BA4C-D8FD-5B1B-395AC3C7F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5"/>
          <a:stretch/>
        </p:blipFill>
        <p:spPr bwMode="auto">
          <a:xfrm>
            <a:off x="2455985" y="592015"/>
            <a:ext cx="6858000" cy="56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A3BFED-0BC0-796C-DAA9-51F82BE42CF8}"/>
              </a:ext>
            </a:extLst>
          </p:cNvPr>
          <p:cNvSpPr txBox="1"/>
          <p:nvPr/>
        </p:nvSpPr>
        <p:spPr>
          <a:xfrm>
            <a:off x="9529937" y="6375400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89688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F00029B-B9C6-0CDD-099E-339368A28112}"/>
              </a:ext>
            </a:extLst>
          </p:cNvPr>
          <p:cNvGrpSpPr/>
          <p:nvPr/>
        </p:nvGrpSpPr>
        <p:grpSpPr>
          <a:xfrm>
            <a:off x="226020" y="0"/>
            <a:ext cx="9991080" cy="6591300"/>
            <a:chOff x="226020" y="0"/>
            <a:chExt cx="9991080" cy="6591300"/>
          </a:xfrm>
        </p:grpSpPr>
        <p:pic>
          <p:nvPicPr>
            <p:cNvPr id="52" name="Image 51"/>
            <p:cNvPicPr/>
            <p:nvPr/>
          </p:nvPicPr>
          <p:blipFill>
            <a:blip r:embed="rId2"/>
            <a:stretch/>
          </p:blipFill>
          <p:spPr>
            <a:xfrm>
              <a:off x="226020" y="0"/>
              <a:ext cx="9991080" cy="65913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53096332-9995-445B-E388-7ED75F86E659}"/>
                </a:ext>
              </a:extLst>
            </p:cNvPr>
            <p:cNvSpPr txBox="1"/>
            <p:nvPr/>
          </p:nvSpPr>
          <p:spPr>
            <a:xfrm>
              <a:off x="442545" y="373184"/>
              <a:ext cx="3265855" cy="7588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400" b="1" dirty="0"/>
                <a:t>Les légumes secs </a:t>
              </a:r>
              <a:r>
                <a:rPr lang="fr-FR" sz="1400" dirty="0"/>
                <a:t>comme les pois chiche, les haricots rouges, les lentilles</a:t>
              </a:r>
            </a:p>
            <a:p>
              <a:pPr>
                <a:lnSpc>
                  <a:spcPct val="150000"/>
                </a:lnSpc>
              </a:pPr>
              <a:endParaRPr lang="fr-FR" sz="100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6B5CF99-B064-3A23-4B65-E57A1783792A}"/>
              </a:ext>
            </a:extLst>
          </p:cNvPr>
          <p:cNvSpPr txBox="1"/>
          <p:nvPr/>
        </p:nvSpPr>
        <p:spPr>
          <a:xfrm>
            <a:off x="9529937" y="6375400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48"/>
          <p:cNvPicPr/>
          <p:nvPr/>
        </p:nvPicPr>
        <p:blipFill>
          <a:blip r:embed="rId2"/>
          <a:stretch/>
        </p:blipFill>
        <p:spPr>
          <a:xfrm>
            <a:off x="4560840" y="-79200"/>
            <a:ext cx="7234560" cy="6936480"/>
          </a:xfrm>
          <a:prstGeom prst="rect">
            <a:avLst/>
          </a:prstGeom>
          <a:ln>
            <a:noFill/>
          </a:ln>
        </p:spPr>
      </p:pic>
      <p:sp>
        <p:nvSpPr>
          <p:cNvPr id="54" name="Line 1"/>
          <p:cNvSpPr/>
          <p:nvPr/>
        </p:nvSpPr>
        <p:spPr>
          <a:xfrm>
            <a:off x="1300320" y="203400"/>
            <a:ext cx="360" cy="615456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5" name="CustomShape 2"/>
          <p:cNvSpPr/>
          <p:nvPr/>
        </p:nvSpPr>
        <p:spPr>
          <a:xfrm>
            <a:off x="1329120" y="468000"/>
            <a:ext cx="387432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0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Séance 2 </a:t>
            </a:r>
            <a:r>
              <a:rPr lang="fr-FR" sz="2000" b="0" strike="noStrike" spc="-1">
                <a:solidFill>
                  <a:srgbClr val="FF0000"/>
                </a:solidFill>
                <a:latin typeface="Calibri"/>
                <a:ea typeface="DejaVu Sans"/>
              </a:rPr>
              <a:t>: Les familles d’aliments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Voir fiche élève 2: apprendre la fleur par cœur 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7292160" y="336060"/>
            <a:ext cx="1873080" cy="1168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légumes secs ou légumineuses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9583920" y="1445040"/>
            <a:ext cx="1739880" cy="36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Produits laitiers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9516240" y="3228480"/>
            <a:ext cx="1918080" cy="36432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Matières grasses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8936640" y="4696200"/>
            <a:ext cx="1169640" cy="36432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Féculents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0" name="CustomShape 7"/>
          <p:cNvSpPr/>
          <p:nvPr/>
        </p:nvSpPr>
        <p:spPr>
          <a:xfrm>
            <a:off x="6400440" y="5136480"/>
            <a:ext cx="1931760" cy="3643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Fruits et légumes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1" name="CustomShape 8"/>
          <p:cNvSpPr/>
          <p:nvPr/>
        </p:nvSpPr>
        <p:spPr>
          <a:xfrm>
            <a:off x="5665680" y="3465720"/>
            <a:ext cx="175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Produits sucrés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2" name="CustomShape 9"/>
          <p:cNvSpPr/>
          <p:nvPr/>
        </p:nvSpPr>
        <p:spPr>
          <a:xfrm>
            <a:off x="1546560" y="5452560"/>
            <a:ext cx="789480" cy="428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3" name="CustomShape 10"/>
          <p:cNvSpPr/>
          <p:nvPr/>
        </p:nvSpPr>
        <p:spPr>
          <a:xfrm>
            <a:off x="1529640" y="3809880"/>
            <a:ext cx="789480" cy="428400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4" name="CustomShape 11"/>
          <p:cNvSpPr/>
          <p:nvPr/>
        </p:nvSpPr>
        <p:spPr>
          <a:xfrm>
            <a:off x="1484640" y="2590920"/>
            <a:ext cx="789480" cy="428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5" name="CustomShape 12"/>
          <p:cNvSpPr/>
          <p:nvPr/>
        </p:nvSpPr>
        <p:spPr>
          <a:xfrm>
            <a:off x="2359440" y="2494800"/>
            <a:ext cx="27536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843C0B"/>
                </a:solidFill>
                <a:uFillTx/>
                <a:latin typeface="Arial"/>
                <a:ea typeface="DejaVu Sans"/>
              </a:rPr>
              <a:t>Aliments bâtisseurs</a:t>
            </a:r>
            <a:r>
              <a:rPr lang="fr-FR" sz="1800" b="0" strike="noStrike" spc="-1">
                <a:solidFill>
                  <a:srgbClr val="843C0B"/>
                </a:solidFill>
                <a:latin typeface="Arial"/>
                <a:ea typeface="DejaVu Sans"/>
              </a:rPr>
              <a:t>: croissance et entretien du corps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6" name="CustomShape 13"/>
          <p:cNvSpPr/>
          <p:nvPr/>
        </p:nvSpPr>
        <p:spPr>
          <a:xfrm>
            <a:off x="2359440" y="3702600"/>
            <a:ext cx="25506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7030A0"/>
                </a:solidFill>
                <a:uFillTx/>
                <a:latin typeface="Arial"/>
                <a:ea typeface="DejaVu Sans"/>
              </a:rPr>
              <a:t>Aliments énergétiques</a:t>
            </a:r>
            <a:r>
              <a:rPr lang="fr-FR" sz="1800" b="0" strike="noStrike" spc="-1">
                <a:solidFill>
                  <a:srgbClr val="7030A0"/>
                </a:solidFill>
                <a:latin typeface="Arial"/>
                <a:ea typeface="DejaVu Sans"/>
              </a:rPr>
              <a:t>: faire fonctionner le corps, le mettre en mouvement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7" name="CustomShape 14"/>
          <p:cNvSpPr/>
          <p:nvPr/>
        </p:nvSpPr>
        <p:spPr>
          <a:xfrm>
            <a:off x="2472120" y="5373360"/>
            <a:ext cx="26859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B050"/>
                </a:solidFill>
                <a:uFillTx/>
                <a:latin typeface="Arial"/>
                <a:ea typeface="DejaVu Sans"/>
              </a:rPr>
              <a:t>Aliments protecteurs</a:t>
            </a:r>
            <a:r>
              <a:rPr lang="fr-FR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: apporter des vitamines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8" name="CustomShape 15"/>
          <p:cNvSpPr/>
          <p:nvPr/>
        </p:nvSpPr>
        <p:spPr>
          <a:xfrm>
            <a:off x="5612400" y="1767960"/>
            <a:ext cx="586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860AED-755B-32B4-7547-D220AFE819F1}"/>
              </a:ext>
            </a:extLst>
          </p:cNvPr>
          <p:cNvSpPr txBox="1"/>
          <p:nvPr/>
        </p:nvSpPr>
        <p:spPr>
          <a:xfrm>
            <a:off x="0" y="6488668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48"/>
          <p:cNvPicPr/>
          <p:nvPr/>
        </p:nvPicPr>
        <p:blipFill>
          <a:blip r:embed="rId2"/>
          <a:stretch/>
        </p:blipFill>
        <p:spPr>
          <a:xfrm>
            <a:off x="4560840" y="-79200"/>
            <a:ext cx="7234560" cy="6936480"/>
          </a:xfrm>
          <a:prstGeom prst="rect">
            <a:avLst/>
          </a:prstGeom>
          <a:ln>
            <a:noFill/>
          </a:ln>
        </p:spPr>
      </p:pic>
      <p:sp>
        <p:nvSpPr>
          <p:cNvPr id="62" name="CustomShape 9"/>
          <p:cNvSpPr/>
          <p:nvPr/>
        </p:nvSpPr>
        <p:spPr>
          <a:xfrm>
            <a:off x="469260" y="5125681"/>
            <a:ext cx="789480" cy="428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3" name="CustomShape 10"/>
          <p:cNvSpPr/>
          <p:nvPr/>
        </p:nvSpPr>
        <p:spPr>
          <a:xfrm>
            <a:off x="469260" y="3529800"/>
            <a:ext cx="789480" cy="428400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4" name="CustomShape 11"/>
          <p:cNvSpPr/>
          <p:nvPr/>
        </p:nvSpPr>
        <p:spPr>
          <a:xfrm>
            <a:off x="396600" y="1533198"/>
            <a:ext cx="789480" cy="428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5" name="CustomShape 12"/>
          <p:cNvSpPr/>
          <p:nvPr/>
        </p:nvSpPr>
        <p:spPr>
          <a:xfrm>
            <a:off x="1186080" y="1277640"/>
            <a:ext cx="3620382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fr-FR" sz="1200" b="0" strike="noStrike" spc="-1" dirty="0">
                <a:latin typeface="Arial"/>
              </a:rPr>
              <a:t>……………………………………………….……………………………………………….………………………………………………………………………………..</a:t>
            </a:r>
          </a:p>
        </p:txBody>
      </p:sp>
      <p:sp>
        <p:nvSpPr>
          <p:cNvPr id="2" name="CustomShape 12">
            <a:extLst>
              <a:ext uri="{FF2B5EF4-FFF2-40B4-BE49-F238E27FC236}">
                <a16:creationId xmlns:a16="http://schemas.microsoft.com/office/drawing/2014/main" id="{BF5AEF92-19D0-702D-8F22-9C8F1D2FEE54}"/>
              </a:ext>
            </a:extLst>
          </p:cNvPr>
          <p:cNvSpPr/>
          <p:nvPr/>
        </p:nvSpPr>
        <p:spPr>
          <a:xfrm>
            <a:off x="1258740" y="3301921"/>
            <a:ext cx="3620382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fr-FR" sz="1200" b="0" strike="noStrike" spc="-1" dirty="0">
                <a:latin typeface="Arial"/>
              </a:rPr>
              <a:t>……………………………………………….……………………………………………….………………………………………………………………………………..</a:t>
            </a:r>
          </a:p>
        </p:txBody>
      </p:sp>
      <p:sp>
        <p:nvSpPr>
          <p:cNvPr id="3" name="CustomShape 12">
            <a:extLst>
              <a:ext uri="{FF2B5EF4-FFF2-40B4-BE49-F238E27FC236}">
                <a16:creationId xmlns:a16="http://schemas.microsoft.com/office/drawing/2014/main" id="{9E3DF662-8B98-74D3-850F-348A8D4EE256}"/>
              </a:ext>
            </a:extLst>
          </p:cNvPr>
          <p:cNvSpPr/>
          <p:nvPr/>
        </p:nvSpPr>
        <p:spPr>
          <a:xfrm>
            <a:off x="1258740" y="4883401"/>
            <a:ext cx="3620382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fr-FR" sz="1200" b="0" strike="noStrike" spc="-1" dirty="0">
                <a:latin typeface="Arial"/>
              </a:rPr>
              <a:t>……………………………………………….……………………………………………….………………………………………………………………………………..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2947EB-21E3-1B8D-5EEE-99C61D8721C1}"/>
              </a:ext>
            </a:extLst>
          </p:cNvPr>
          <p:cNvSpPr txBox="1"/>
          <p:nvPr/>
        </p:nvSpPr>
        <p:spPr>
          <a:xfrm>
            <a:off x="469260" y="6488668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7584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3149600" y="265422"/>
            <a:ext cx="5633156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1800" b="0" u="sng" strike="noStrike" spc="-1" dirty="0">
                <a:latin typeface="Arial"/>
              </a:rPr>
              <a:t>Repères pour bien manger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EC83994-7B63-02A7-E390-1CB20D2E3F8C}"/>
              </a:ext>
            </a:extLst>
          </p:cNvPr>
          <p:cNvGrpSpPr/>
          <p:nvPr/>
        </p:nvGrpSpPr>
        <p:grpSpPr>
          <a:xfrm>
            <a:off x="521412" y="729820"/>
            <a:ext cx="9455262" cy="5830246"/>
            <a:chOff x="2065680" y="691920"/>
            <a:chExt cx="8374320" cy="5572080"/>
          </a:xfrm>
        </p:grpSpPr>
        <p:pic>
          <p:nvPicPr>
            <p:cNvPr id="70" name="Image 69"/>
            <p:cNvPicPr/>
            <p:nvPr/>
          </p:nvPicPr>
          <p:blipFill>
            <a:blip r:embed="rId2"/>
            <a:stretch/>
          </p:blipFill>
          <p:spPr>
            <a:xfrm>
              <a:off x="2065680" y="691920"/>
              <a:ext cx="8374320" cy="5572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8410FCB-C3D1-3F37-4508-17D0EF1A8250}"/>
                </a:ext>
              </a:extLst>
            </p:cNvPr>
            <p:cNvSpPr txBox="1"/>
            <p:nvPr/>
          </p:nvSpPr>
          <p:spPr>
            <a:xfrm>
              <a:off x="2065680" y="5134707"/>
              <a:ext cx="2588382" cy="292388"/>
            </a:xfrm>
            <a:prstGeom prst="rect">
              <a:avLst/>
            </a:prstGeom>
            <a:solidFill>
              <a:srgbClr val="B1D34A"/>
            </a:solidFill>
          </p:spPr>
          <p:txBody>
            <a:bodyPr wrap="square" rtlCol="0">
              <a:spAutoFit/>
            </a:bodyPr>
            <a:lstStyle/>
            <a:p>
              <a:r>
                <a:rPr lang="fr-FR" sz="1300" dirty="0"/>
                <a:t>Les légumes secs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FB134EC-8C94-10A3-FE02-A1B5FA7DDCDD}"/>
                </a:ext>
              </a:extLst>
            </p:cNvPr>
            <p:cNvSpPr txBox="1"/>
            <p:nvPr/>
          </p:nvSpPr>
          <p:spPr>
            <a:xfrm>
              <a:off x="2065680" y="3295743"/>
              <a:ext cx="1699847" cy="1323439"/>
            </a:xfrm>
            <a:prstGeom prst="rect">
              <a:avLst/>
            </a:prstGeom>
            <a:solidFill>
              <a:srgbClr val="FFD93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>
                  <a:solidFill>
                    <a:srgbClr val="F16D2E"/>
                  </a:solidFill>
                  <a:latin typeface="Acceseditionscursive Normal" panose="00000800000000000000" pitchFamily="50" charset="0"/>
                </a:rPr>
                <a:t>2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9F87826-748B-C575-8843-AB9BD28501B3}"/>
                </a:ext>
              </a:extLst>
            </p:cNvPr>
            <p:cNvSpPr txBox="1"/>
            <p:nvPr/>
          </p:nvSpPr>
          <p:spPr>
            <a:xfrm>
              <a:off x="2218309" y="4164793"/>
              <a:ext cx="14574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00" dirty="0"/>
                <a:t> fois par semaine</a:t>
              </a:r>
            </a:p>
            <a:p>
              <a:endParaRPr lang="fr-FR" sz="13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2CCC65-CB03-3EFE-5D4D-52B25542FC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1" t="29048" r="13692" b="17716"/>
            <a:stretch/>
          </p:blipFill>
          <p:spPr bwMode="auto">
            <a:xfrm>
              <a:off x="2203937" y="4466492"/>
              <a:ext cx="1699847" cy="668215"/>
            </a:xfrm>
            <a:prstGeom prst="snip2DiagRect">
              <a:avLst>
                <a:gd name="adj1" fmla="val 32456"/>
                <a:gd name="adj2" fmla="val 16667"/>
              </a:avLst>
            </a:prstGeom>
            <a:noFill/>
            <a:ln>
              <a:solidFill>
                <a:srgbClr val="ED8B7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C1EA7211-5BDF-50F4-BF70-5B0A19BF4AF2}"/>
              </a:ext>
            </a:extLst>
          </p:cNvPr>
          <p:cNvSpPr txBox="1"/>
          <p:nvPr/>
        </p:nvSpPr>
        <p:spPr>
          <a:xfrm rot="16200000">
            <a:off x="10784929" y="4276426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F59CD0-49D2-7558-1887-55B16844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42" y="0"/>
            <a:ext cx="5522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6589AB-BD59-8E88-6BEB-ED637256438C}"/>
              </a:ext>
            </a:extLst>
          </p:cNvPr>
          <p:cNvSpPr txBox="1"/>
          <p:nvPr/>
        </p:nvSpPr>
        <p:spPr>
          <a:xfrm>
            <a:off x="9529937" y="6375400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www.ardoise-craie.fr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1C5A15-6F44-EFC0-DC1A-A738F4A5DDA3}"/>
              </a:ext>
            </a:extLst>
          </p:cNvPr>
          <p:cNvSpPr txBox="1"/>
          <p:nvPr/>
        </p:nvSpPr>
        <p:spPr>
          <a:xfrm>
            <a:off x="7036667" y="495300"/>
            <a:ext cx="515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7030A0"/>
                </a:solidFill>
              </a:rPr>
              <a:t>Comment s’appelle ce type d’alimentation ?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7030A0"/>
                </a:solidFill>
              </a:rPr>
              <a:t>Quels sont les aliments à consommer régulièrement ? À éviter ?</a:t>
            </a:r>
          </a:p>
        </p:txBody>
      </p:sp>
    </p:spTree>
    <p:extLst>
      <p:ext uri="{BB962C8B-B14F-4D97-AF65-F5344CB8AC3E}">
        <p14:creationId xmlns:p14="http://schemas.microsoft.com/office/powerpoint/2010/main" val="415706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693</Words>
  <Application>Microsoft Office PowerPoint</Application>
  <PresentationFormat>Grand écran</PresentationFormat>
  <Paragraphs>89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Acceseditionscursive Normal</vt:lpstr>
      <vt:lpstr>Arial</vt:lpstr>
      <vt:lpstr>Calibri</vt:lpstr>
      <vt:lpstr>StarSymbol</vt:lpstr>
      <vt:lpstr>Symbol</vt:lpstr>
      <vt:lpstr>Wingdings</vt:lpstr>
      <vt:lpstr>Office Theme</vt:lpstr>
      <vt:lpstr>LES BESOINS ALIMENTAIRES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Can dice</dc:creator>
  <dc:description/>
  <cp:lastModifiedBy>Office User</cp:lastModifiedBy>
  <cp:revision>33</cp:revision>
  <cp:lastPrinted>2023-11-19T12:53:23Z</cp:lastPrinted>
  <dcterms:created xsi:type="dcterms:W3CDTF">2020-02-25T10:18:23Z</dcterms:created>
  <dcterms:modified xsi:type="dcterms:W3CDTF">2024-02-29T10:59:50Z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