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F17E1-5F42-4D1A-9AEA-3FADECC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A2A8C91-E424-4B13-924D-3F8C69AA4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1B47DD-30DC-4E8B-A6E6-4C68FDEF0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9C7177-280C-41D2-98D7-899F62E2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F533C9-2687-46C6-950B-EFCB2504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2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C3A925-4E7B-4DFD-8584-B76D3D60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1E022B-31F6-46EB-AE09-6248CC94C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F31525-D615-4395-B56B-FBC15CAA9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EC681C-9ED9-4932-8132-01364A3A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677AB5-5E0F-4891-A368-19E96983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79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DB534E-561F-4728-83CB-0DBB47988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943B8F-470B-4423-B9D4-5F0A832FF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AB45D0-65C1-4F36-83E4-8F4D8597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839DB4-9487-4DE8-8E59-E4C33292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1BF7C3-13F0-420E-9DAF-D3E8E1FB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73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B74FDC-8107-4083-B5D4-817255EB8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C81DDE-EF1A-43AE-9DC4-A2FB79A8A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4CE93C-A3EB-4E85-A6C8-2A7E802C6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DBE847-5BFD-4BEE-9F70-84DEDF76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DA925F-D9BE-4AB3-B81B-690CFACF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83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FC45A6-C8BA-4D60-9DC2-59D19F2B7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0B17EE-C379-4632-9321-7FB6E9163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55081B-7DD7-4ED8-8EB0-8F9C4C35F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6246DE-D6DE-44B9-BF3C-5F697DBC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2F503F-10DB-4369-8522-883C37C5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91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F8EDBD-3F70-4760-BAA1-33001D7C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EA90B-6612-47B6-91DA-3C67587E1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9542A0-627A-40BA-A5F2-037A52ADF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D662CB-1F80-41CC-B83C-D1D20CB6B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24BFD-CE3A-4968-B724-5FF78CF9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1B32F2-0011-4743-8EFD-B3BFAAB3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07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77A55-05B9-4021-AE0C-7B160C96E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6481EB-0351-45CA-8366-2DB81EE0E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5D52E2-27AA-45E6-BF29-D7DD6FF91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76F8727-3D52-4DB1-93D3-AAE89CF54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F9A508-E23D-4A42-A8F3-079CDD202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B16333-04B7-477E-B800-8655DC9B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35286B0-D0CF-4B16-B653-F50CED32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B8AD356-DEFE-450D-AB11-010994E8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45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B81CD0-DDE6-4272-970F-573DF4565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638F35A-231C-400C-95F3-3864E4495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C6BBC6-32C6-44BC-A774-15AE9E54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9745CA-5982-4D55-8327-6B4D3DD7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4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1DD4329-48B7-4E1C-B785-89B38C249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3932E6-4B88-44B5-A2CE-9C16F4D4A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C382F0-C7B4-4A3A-8B67-839A2344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58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72ADB-61B5-4429-89F4-0F07FBF01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A7CD25-3BD5-423E-A345-BBAE8A627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7D3295-A94D-43EB-9343-A695275CC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E02DBC-0CA5-4CBD-A7DA-D28C33F8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004D4F-A60B-4FF6-AC68-9328BF4D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0254A0-C5B7-44E8-A709-C2B63FDF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39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2AC7E6-1293-43D4-ACC2-C0A1AE72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75382BA-5175-4AB7-9559-A8DF4B0AC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FED615-2DDC-4AEF-BB37-8EB113E38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2B095E-ED65-4516-BAC7-974FD31B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EB673E-DF6C-4EED-BCA1-413E67BC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4973AF-72AB-4F77-81A8-DB5E6C92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39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4A57D0-81BA-4345-A09A-CF0201B3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729D72-8567-4F5E-BFF7-63DB7B22B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803169-8BAA-4AFE-983C-8B29033919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1CB0-4975-4DDE-ABEF-B0E6EEBDD6BE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03817-315B-4F13-8DD6-4A771BC73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F36B42-11A8-4A81-A9FD-54DBB4CBE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C275-F8FB-4B3A-9312-3C5B614D9B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52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AQkKPeqCxo" TargetMode="External"/><Relationship Id="rId2" Type="http://schemas.openxmlformats.org/officeDocument/2006/relationships/hyperlink" Target="https://www.youtube.com/watch?v=8WmZ7JVY6s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arJYb7J9U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B3DAED-0CA5-4376-B68A-028D59E61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367" y="489098"/>
            <a:ext cx="9144000" cy="1011312"/>
          </a:xfrm>
        </p:spPr>
        <p:txBody>
          <a:bodyPr/>
          <a:lstStyle/>
          <a:p>
            <a:r>
              <a:rPr lang="fr-FR" dirty="0"/>
              <a:t>C’est quoi la pelote basque ?</a:t>
            </a:r>
          </a:p>
        </p:txBody>
      </p:sp>
      <p:pic>
        <p:nvPicPr>
          <p:cNvPr id="3" name="Picture 14" descr="Résultat de recherche d'images pour &quot;zone géographique pelote basque&quot;">
            <a:extLst>
              <a:ext uri="{FF2B5EF4-FFF2-40B4-BE49-F238E27FC236}">
                <a16:creationId xmlns:a16="http://schemas.microsoft.com/office/drawing/2014/main" id="{C26CCDC9-A608-4C70-AEED-7E7A76D95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22" y="2981394"/>
            <a:ext cx="4730381" cy="246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ésultat de recherche d'images pour &quot;pelotari&quot;">
            <a:extLst>
              <a:ext uri="{FF2B5EF4-FFF2-40B4-BE49-F238E27FC236}">
                <a16:creationId xmlns:a16="http://schemas.microsoft.com/office/drawing/2014/main" id="{C01EDC6A-C7DD-4768-AF96-E4BD12681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090" y="1591118"/>
            <a:ext cx="4762500" cy="478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B87DAEB-C2E8-4CB5-8D2F-BDB079DF287E}"/>
              </a:ext>
            </a:extLst>
          </p:cNvPr>
          <p:cNvSpPr txBox="1"/>
          <p:nvPr/>
        </p:nvSpPr>
        <p:spPr>
          <a:xfrm>
            <a:off x="9526772" y="6570921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4688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ADAA3F3-DC82-407B-ACE4-F51C66DF92FC}"/>
              </a:ext>
            </a:extLst>
          </p:cNvPr>
          <p:cNvSpPr txBox="1"/>
          <p:nvPr/>
        </p:nvSpPr>
        <p:spPr>
          <a:xfrm>
            <a:off x="169361" y="94175"/>
            <a:ext cx="11848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C’est un sport qui se joue à </a:t>
            </a:r>
            <a:r>
              <a:rPr lang="fr-FR" sz="2000" b="1" dirty="0"/>
              <a:t>main nue, avec une pala en bois </a:t>
            </a:r>
            <a:r>
              <a:rPr lang="fr-FR" sz="2000" dirty="0"/>
              <a:t>(sorte de raquette) ou avec </a:t>
            </a:r>
            <a:r>
              <a:rPr lang="fr-FR" sz="2000" b="1" dirty="0"/>
              <a:t>le chistera et une balle de pelote (balle en mousse, balle de tennis ou balle en cuir)</a:t>
            </a:r>
            <a:r>
              <a:rPr lang="fr-FR" sz="2000" dirty="0"/>
              <a:t>.</a:t>
            </a:r>
          </a:p>
        </p:txBody>
      </p:sp>
      <p:pic>
        <p:nvPicPr>
          <p:cNvPr id="1030" name="Picture 6" descr="Résultat de recherche d'images pour &quot;chistera&quot;">
            <a:extLst>
              <a:ext uri="{FF2B5EF4-FFF2-40B4-BE49-F238E27FC236}">
                <a16:creationId xmlns:a16="http://schemas.microsoft.com/office/drawing/2014/main" id="{A3D5602A-3FBE-49C6-AEA6-1787C38E1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882" y="3880315"/>
            <a:ext cx="3420137" cy="2576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ésultat de recherche d'images pour &quot;joueur pala&quot;">
            <a:extLst>
              <a:ext uri="{FF2B5EF4-FFF2-40B4-BE49-F238E27FC236}">
                <a16:creationId xmlns:a16="http://schemas.microsoft.com/office/drawing/2014/main" id="{BAB9B717-8B06-4682-916B-87CDF8E27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54935"/>
            <a:ext cx="8867332" cy="390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ésultat de recherche d'images pour &quot;balle de pelote basque&quot;">
            <a:extLst>
              <a:ext uri="{FF2B5EF4-FFF2-40B4-BE49-F238E27FC236}">
                <a16:creationId xmlns:a16="http://schemas.microsoft.com/office/drawing/2014/main" id="{3B3F6B29-287D-4F08-A950-472D956D9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20" y="627320"/>
            <a:ext cx="4009870" cy="225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ésultat de recherche d'images pour &quot;zone géographique pelote basque&quot;">
            <a:extLst>
              <a:ext uri="{FF2B5EF4-FFF2-40B4-BE49-F238E27FC236}">
                <a16:creationId xmlns:a16="http://schemas.microsoft.com/office/drawing/2014/main" id="{82B40DB7-A822-4DB9-8722-ED9779E08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4" y="769822"/>
            <a:ext cx="4730381" cy="246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36BA59F1-C6B1-4230-8288-61BE5AC03A94}"/>
              </a:ext>
            </a:extLst>
          </p:cNvPr>
          <p:cNvSpPr txBox="1"/>
          <p:nvPr/>
        </p:nvSpPr>
        <p:spPr>
          <a:xfrm>
            <a:off x="9526772" y="6570921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56207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CD3B6F5-6DEC-4501-BF74-3C0C419C50CC}"/>
              </a:ext>
            </a:extLst>
          </p:cNvPr>
          <p:cNvSpPr txBox="1"/>
          <p:nvPr/>
        </p:nvSpPr>
        <p:spPr>
          <a:xfrm>
            <a:off x="138224" y="159487"/>
            <a:ext cx="116532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/>
              <a:t>Il s’agit de lancer la pelote contre un </a:t>
            </a:r>
            <a:r>
              <a:rPr lang="fr-FR" sz="2200" b="1" dirty="0"/>
              <a:t>fronton</a:t>
            </a:r>
            <a:r>
              <a:rPr lang="fr-FR" sz="2200" dirty="0"/>
              <a:t>:  le joueur, appelé </a:t>
            </a:r>
            <a:r>
              <a:rPr lang="fr-FR" sz="2200" b="1" dirty="0"/>
              <a:t>pelotari</a:t>
            </a:r>
            <a:r>
              <a:rPr lang="fr-FR" sz="2200" dirty="0"/>
              <a:t>, doit la renvoyer </a:t>
            </a:r>
            <a:r>
              <a:rPr lang="fr-FR" sz="2200" b="1" dirty="0"/>
              <a:t>de volée </a:t>
            </a:r>
            <a:r>
              <a:rPr lang="fr-FR" sz="2200" dirty="0"/>
              <a:t>ou </a:t>
            </a:r>
            <a:r>
              <a:rPr lang="fr-FR" sz="2200" b="1" dirty="0"/>
              <a:t>après un seul rebond</a:t>
            </a:r>
            <a:r>
              <a:rPr lang="fr-FR" sz="2200" dirty="0"/>
              <a:t>, à </a:t>
            </a:r>
            <a:r>
              <a:rPr lang="fr-FR" sz="2200" b="1" dirty="0"/>
              <a:t>l’intérieur des lignes tracées </a:t>
            </a:r>
            <a:r>
              <a:rPr lang="fr-FR" sz="2200" dirty="0"/>
              <a:t>sur le sol et au mur. Si le joueur ne parvient pas à récupérer la pelote, le point va à l’équipe adverse.</a:t>
            </a:r>
          </a:p>
        </p:txBody>
      </p:sp>
      <p:pic>
        <p:nvPicPr>
          <p:cNvPr id="2052" name="Picture 4" descr="Résultat de recherche d'images pour &quot;fronton pelote basque&quot;">
            <a:extLst>
              <a:ext uri="{FF2B5EF4-FFF2-40B4-BE49-F238E27FC236}">
                <a16:creationId xmlns:a16="http://schemas.microsoft.com/office/drawing/2014/main" id="{B2ED6AA2-6408-4C0C-B678-94A1EEEED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251" y="913952"/>
            <a:ext cx="5752213" cy="287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ésultat de recherche d'images pour &quot;match pelote basque&quot;">
            <a:extLst>
              <a:ext uri="{FF2B5EF4-FFF2-40B4-BE49-F238E27FC236}">
                <a16:creationId xmlns:a16="http://schemas.microsoft.com/office/drawing/2014/main" id="{A9D20B1F-A948-42E9-9139-1E6B77C03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5875"/>
            <a:ext cx="12192000" cy="305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e 9">
            <a:extLst>
              <a:ext uri="{FF2B5EF4-FFF2-40B4-BE49-F238E27FC236}">
                <a16:creationId xmlns:a16="http://schemas.microsoft.com/office/drawing/2014/main" id="{777CD8A4-0A8F-4632-804D-73C218AC5906}"/>
              </a:ext>
            </a:extLst>
          </p:cNvPr>
          <p:cNvGrpSpPr/>
          <p:nvPr/>
        </p:nvGrpSpPr>
        <p:grpSpPr>
          <a:xfrm>
            <a:off x="1640958" y="2629787"/>
            <a:ext cx="5908158" cy="2495106"/>
            <a:chOff x="822251" y="2884968"/>
            <a:chExt cx="5908158" cy="2495106"/>
          </a:xfrm>
        </p:grpSpPr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418A5FDC-0E3C-4903-85A2-E93C106286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33107" y="3423684"/>
              <a:ext cx="1392865" cy="839971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B943A57F-1997-44CD-B068-5B2AA4D497BC}"/>
                </a:ext>
              </a:extLst>
            </p:cNvPr>
            <p:cNvCxnSpPr>
              <a:cxnSpLocks/>
            </p:cNvCxnSpPr>
            <p:nvPr/>
          </p:nvCxnSpPr>
          <p:spPr>
            <a:xfrm>
              <a:off x="822251" y="2884968"/>
              <a:ext cx="0" cy="2495106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7B39E879-B980-40B2-8AB8-921F8DFAD648}"/>
                </a:ext>
              </a:extLst>
            </p:cNvPr>
            <p:cNvCxnSpPr>
              <a:cxnSpLocks/>
            </p:cNvCxnSpPr>
            <p:nvPr/>
          </p:nvCxnSpPr>
          <p:spPr>
            <a:xfrm>
              <a:off x="4284921" y="3615069"/>
              <a:ext cx="2445488" cy="1339703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CB53B14F-7E3D-485F-8FBB-4B52D2386C07}"/>
              </a:ext>
            </a:extLst>
          </p:cNvPr>
          <p:cNvSpPr txBox="1"/>
          <p:nvPr/>
        </p:nvSpPr>
        <p:spPr>
          <a:xfrm>
            <a:off x="107601" y="1325951"/>
            <a:ext cx="57203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/>
              <a:t>Lors des matchs professionnels, la balle peut atteindre </a:t>
            </a:r>
            <a:r>
              <a:rPr lang="fr-FR" sz="2200" b="1" dirty="0"/>
              <a:t>300 km/h.</a:t>
            </a:r>
          </a:p>
          <a:p>
            <a:r>
              <a:rPr lang="fr-FR" sz="2200" dirty="0"/>
              <a:t>Les joueurs doivent donc se protéger la tête et les yeux avec un </a:t>
            </a:r>
            <a:r>
              <a:rPr lang="fr-FR" sz="2200" b="1" dirty="0"/>
              <a:t>casque et des lunettes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A8443B60-0DCF-4A29-99A6-4F7081E60EEC}"/>
              </a:ext>
            </a:extLst>
          </p:cNvPr>
          <p:cNvGrpSpPr/>
          <p:nvPr/>
        </p:nvGrpSpPr>
        <p:grpSpPr>
          <a:xfrm>
            <a:off x="5526786" y="963168"/>
            <a:ext cx="6665214" cy="5091176"/>
            <a:chOff x="5526786" y="963168"/>
            <a:chExt cx="6665214" cy="5091176"/>
          </a:xfrm>
        </p:grpSpPr>
        <p:pic>
          <p:nvPicPr>
            <p:cNvPr id="1028" name="Picture 4" descr="Résultat de recherche d'images pour &quot;casque pelote&quot;">
              <a:extLst>
                <a:ext uri="{FF2B5EF4-FFF2-40B4-BE49-F238E27FC236}">
                  <a16:creationId xmlns:a16="http://schemas.microsoft.com/office/drawing/2014/main" id="{391C480D-2F72-45CA-BC33-12ACADBB6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2129" y="963168"/>
              <a:ext cx="5319871" cy="25479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Résultat de recherche d'images pour &quot;pelote basque lunette&quot;">
              <a:extLst>
                <a:ext uri="{FF2B5EF4-FFF2-40B4-BE49-F238E27FC236}">
                  <a16:creationId xmlns:a16="http://schemas.microsoft.com/office/drawing/2014/main" id="{FB321D33-A0A0-4983-8EE0-C8E63C39F4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6786" y="1133856"/>
              <a:ext cx="3690366" cy="4920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ZoneTexte 13">
            <a:extLst>
              <a:ext uri="{FF2B5EF4-FFF2-40B4-BE49-F238E27FC236}">
                <a16:creationId xmlns:a16="http://schemas.microsoft.com/office/drawing/2014/main" id="{1A561615-2491-4071-8C17-B9225FF4AF8B}"/>
              </a:ext>
            </a:extLst>
          </p:cNvPr>
          <p:cNvSpPr txBox="1"/>
          <p:nvPr/>
        </p:nvSpPr>
        <p:spPr>
          <a:xfrm>
            <a:off x="9526772" y="6570921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3430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CD3B6F5-6DEC-4501-BF74-3C0C419C50CC}"/>
              </a:ext>
            </a:extLst>
          </p:cNvPr>
          <p:cNvSpPr txBox="1"/>
          <p:nvPr/>
        </p:nvSpPr>
        <p:spPr>
          <a:xfrm>
            <a:off x="202020" y="85060"/>
            <a:ext cx="11804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Pays Basque est une zone géographique à cheval </a:t>
            </a:r>
            <a:r>
              <a:rPr lang="fr-FR" b="1" dirty="0"/>
              <a:t>entre la France et l’Espagne</a:t>
            </a:r>
            <a:r>
              <a:rPr lang="fr-FR" dirty="0"/>
              <a:t>: la partie française concerne principalement le département des </a:t>
            </a:r>
            <a:r>
              <a:rPr lang="fr-FR" b="1" dirty="0"/>
              <a:t>Pyrénées-Atlantiques</a:t>
            </a:r>
            <a:r>
              <a:rPr lang="fr-FR" dirty="0"/>
              <a:t> (64)</a:t>
            </a:r>
          </a:p>
        </p:txBody>
      </p:sp>
      <p:pic>
        <p:nvPicPr>
          <p:cNvPr id="3074" name="Picture 2" descr="Résultat de recherche d'images pour &quot;zone géographique pelote basque&quot;">
            <a:extLst>
              <a:ext uri="{FF2B5EF4-FFF2-40B4-BE49-F238E27FC236}">
                <a16:creationId xmlns:a16="http://schemas.microsoft.com/office/drawing/2014/main" id="{26A5BC5B-0D68-415F-B2A8-242DB47F4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2" y="738202"/>
            <a:ext cx="6915261" cy="593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1DFAF67-F8FB-4A4E-9C2D-77EE9DC27C31}"/>
              </a:ext>
            </a:extLst>
          </p:cNvPr>
          <p:cNvSpPr txBox="1"/>
          <p:nvPr/>
        </p:nvSpPr>
        <p:spPr>
          <a:xfrm>
            <a:off x="7750629" y="1284515"/>
            <a:ext cx="2549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Symbole: la croix basque</a:t>
            </a:r>
          </a:p>
        </p:txBody>
      </p:sp>
      <p:pic>
        <p:nvPicPr>
          <p:cNvPr id="3076" name="Picture 4" descr="Résultat de recherche d'images pour &quot;symbole pays basque&quot;">
            <a:extLst>
              <a:ext uri="{FF2B5EF4-FFF2-40B4-BE49-F238E27FC236}">
                <a16:creationId xmlns:a16="http://schemas.microsoft.com/office/drawing/2014/main" id="{CB9CF00B-BCD1-421C-9237-D94CF1565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284" y="1045027"/>
            <a:ext cx="1959429" cy="195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7200EE6-B7EC-48B5-A26E-4EED259A3ABD}"/>
              </a:ext>
            </a:extLst>
          </p:cNvPr>
          <p:cNvSpPr txBox="1"/>
          <p:nvPr/>
        </p:nvSpPr>
        <p:spPr>
          <a:xfrm>
            <a:off x="7750630" y="3526969"/>
            <a:ext cx="435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Drapeau basque</a:t>
            </a: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19F3BD47-D8A2-4433-8941-5EB3C21A7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5" y="3143250"/>
            <a:ext cx="23812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BD5E1FE-C251-4865-A33A-4DDA8F2704B7}"/>
              </a:ext>
            </a:extLst>
          </p:cNvPr>
          <p:cNvSpPr txBox="1"/>
          <p:nvPr/>
        </p:nvSpPr>
        <p:spPr>
          <a:xfrm>
            <a:off x="7772401" y="4539344"/>
            <a:ext cx="4158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Croix de Saint-André verte qu’on retrouve sur le drapeau écossais: elle représente ici la loi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BA5DCCF-054C-4FAD-9EF6-612C28C9DBEE}"/>
              </a:ext>
            </a:extLst>
          </p:cNvPr>
          <p:cNvSpPr txBox="1"/>
          <p:nvPr/>
        </p:nvSpPr>
        <p:spPr>
          <a:xfrm>
            <a:off x="7750628" y="5660571"/>
            <a:ext cx="339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 Croix blanche qui symbolise Dieu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18CE0D9-2CED-4477-AB57-08AF9745C511}"/>
              </a:ext>
            </a:extLst>
          </p:cNvPr>
          <p:cNvSpPr txBox="1"/>
          <p:nvPr/>
        </p:nvSpPr>
        <p:spPr>
          <a:xfrm>
            <a:off x="7772399" y="6193971"/>
            <a:ext cx="3933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 Fond rouge qui représente les Basques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90A441D-4254-4947-A7CC-4582DF68B402}"/>
              </a:ext>
            </a:extLst>
          </p:cNvPr>
          <p:cNvSpPr txBox="1"/>
          <p:nvPr/>
        </p:nvSpPr>
        <p:spPr>
          <a:xfrm>
            <a:off x="9526772" y="6570921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3349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A509FB-57DE-42AD-B0E5-AC482D7C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460"/>
            <a:ext cx="10515600" cy="691228"/>
          </a:xfrm>
        </p:spPr>
        <p:txBody>
          <a:bodyPr>
            <a:normAutofit/>
          </a:bodyPr>
          <a:lstStyle/>
          <a:p>
            <a:pPr algn="ctr"/>
            <a:r>
              <a:rPr lang="fr-FR" sz="3000" b="1" dirty="0">
                <a:latin typeface="+mn-lt"/>
              </a:rPr>
              <a:t>3 niveaux de difficulté lors des séances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98FFF952-9E8B-40FA-B8E6-40D4578EA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50633"/>
              </p:ext>
            </p:extLst>
          </p:nvPr>
        </p:nvGraphicFramePr>
        <p:xfrm>
          <a:off x="446567" y="1825453"/>
          <a:ext cx="11224437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5275">
                  <a:extLst>
                    <a:ext uri="{9D8B030D-6E8A-4147-A177-3AD203B41FA5}">
                      <a16:colId xmlns:a16="http://schemas.microsoft.com/office/drawing/2014/main" val="1662901385"/>
                    </a:ext>
                  </a:extLst>
                </a:gridCol>
                <a:gridCol w="3709581">
                  <a:extLst>
                    <a:ext uri="{9D8B030D-6E8A-4147-A177-3AD203B41FA5}">
                      <a16:colId xmlns:a16="http://schemas.microsoft.com/office/drawing/2014/main" val="1708345399"/>
                    </a:ext>
                  </a:extLst>
                </a:gridCol>
                <a:gridCol w="3709581">
                  <a:extLst>
                    <a:ext uri="{9D8B030D-6E8A-4147-A177-3AD203B41FA5}">
                      <a16:colId xmlns:a16="http://schemas.microsoft.com/office/drawing/2014/main" val="2472969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>
                          <a:solidFill>
                            <a:srgbClr val="FF0000"/>
                          </a:solidFill>
                        </a:rPr>
                        <a:t>Niveau facile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>
                          <a:solidFill>
                            <a:srgbClr val="FF0000"/>
                          </a:solidFill>
                        </a:rPr>
                        <a:t>Niveau intermédiaire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>
                          <a:solidFill>
                            <a:srgbClr val="FF0000"/>
                          </a:solidFill>
                        </a:rPr>
                        <a:t>Niveau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026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MAIN NUE</a:t>
                      </a:r>
                    </a:p>
                    <a:p>
                      <a:pPr algn="ctr"/>
                      <a:endParaRPr lang="fr-F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PALA</a:t>
                      </a:r>
                    </a:p>
                    <a:p>
                      <a:pPr algn="ctr"/>
                      <a:endParaRPr lang="fr-FR" sz="3000" dirty="0"/>
                    </a:p>
                    <a:p>
                      <a:pPr algn="ctr"/>
                      <a:endParaRPr lang="fr-FR" sz="3000" dirty="0"/>
                    </a:p>
                    <a:p>
                      <a:pPr algn="ctr"/>
                      <a:endParaRPr lang="fr-FR" sz="3000" dirty="0"/>
                    </a:p>
                    <a:p>
                      <a:pPr algn="ctr"/>
                      <a:endParaRPr lang="fr-FR" sz="3000" dirty="0"/>
                    </a:p>
                    <a:p>
                      <a:pPr algn="ctr"/>
                      <a:endParaRPr lang="fr-FR" sz="3000" dirty="0"/>
                    </a:p>
                    <a:p>
                      <a:pPr algn="ctr"/>
                      <a:endParaRPr lang="fr-FR" sz="3000" dirty="0"/>
                    </a:p>
                    <a:p>
                      <a:pPr algn="ctr"/>
                      <a:endParaRPr lang="fr-F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XISTER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16596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421BED30-CCE1-4B3A-8BEA-9909916D8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757" y="2951419"/>
            <a:ext cx="1934461" cy="239169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0A4603B-4BD7-4FD2-B2B1-0144CAA14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6387" y="3064391"/>
            <a:ext cx="2017306" cy="261895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4AC40F3-EB29-42B5-873C-BAA1AB44B0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5219" y="3183454"/>
            <a:ext cx="2177460" cy="2028997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40FE394-5A02-4195-86F7-EEFF9639009E}"/>
              </a:ext>
            </a:extLst>
          </p:cNvPr>
          <p:cNvSpPr txBox="1"/>
          <p:nvPr/>
        </p:nvSpPr>
        <p:spPr>
          <a:xfrm>
            <a:off x="9526772" y="6570921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94104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37390673-34F7-443C-BBAA-7F3372539B74}"/>
              </a:ext>
            </a:extLst>
          </p:cNvPr>
          <p:cNvSpPr txBox="1"/>
          <p:nvPr/>
        </p:nvSpPr>
        <p:spPr>
          <a:xfrm>
            <a:off x="3040912" y="1477926"/>
            <a:ext cx="59648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 de match à main nue</a:t>
            </a:r>
          </a:p>
          <a:p>
            <a:r>
              <a:rPr lang="fr-FR" dirty="0">
                <a:hlinkClick r:id="rId2"/>
              </a:rPr>
              <a:t>https://www.youtube.com/watch?v=8WmZ7JVY6sY</a:t>
            </a:r>
            <a:r>
              <a:rPr lang="fr-FR" dirty="0"/>
              <a:t> </a:t>
            </a:r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Exemple de match avec pala</a:t>
            </a:r>
          </a:p>
          <a:p>
            <a:r>
              <a:rPr lang="fr-FR" dirty="0">
                <a:hlinkClick r:id="rId3"/>
              </a:rPr>
              <a:t>https://www.youtube.com/watch?v=lAQkKPeqCxo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Exemple de match avec le </a:t>
            </a:r>
            <a:r>
              <a:rPr lang="fr-FR" dirty="0" err="1"/>
              <a:t>xister</a:t>
            </a:r>
            <a:r>
              <a:rPr lang="fr-FR" dirty="0"/>
              <a:t> (2’50)</a:t>
            </a:r>
          </a:p>
          <a:p>
            <a:r>
              <a:rPr lang="fr-FR" dirty="0">
                <a:hlinkClick r:id="rId4"/>
              </a:rPr>
              <a:t>https://www.youtube.com/watch?v=NarJYb7J9Uo</a:t>
            </a:r>
            <a:r>
              <a:rPr lang="fr-FR" dirty="0"/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EE5F45C-C726-4599-BEEF-4CA1061067CC}"/>
              </a:ext>
            </a:extLst>
          </p:cNvPr>
          <p:cNvSpPr txBox="1"/>
          <p:nvPr/>
        </p:nvSpPr>
        <p:spPr>
          <a:xfrm>
            <a:off x="9526772" y="6570921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57143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307</Words>
  <Application>Microsoft Office PowerPoint</Application>
  <PresentationFormat>Grand écran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Curlz MT</vt:lpstr>
      <vt:lpstr>Thème Office</vt:lpstr>
      <vt:lpstr>C’est quoi la pelote basque ?</vt:lpstr>
      <vt:lpstr>Présentation PowerPoint</vt:lpstr>
      <vt:lpstr>Présentation PowerPoint</vt:lpstr>
      <vt:lpstr>Présentation PowerPoint</vt:lpstr>
      <vt:lpstr>3 niveaux de difficulté lors des séances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C’est quoi la pelote basque ?</dc:title>
  <dc:creator>Can dice</dc:creator>
  <cp:lastModifiedBy>Can dice</cp:lastModifiedBy>
  <cp:revision>14</cp:revision>
  <dcterms:created xsi:type="dcterms:W3CDTF">2020-03-03T12:10:15Z</dcterms:created>
  <dcterms:modified xsi:type="dcterms:W3CDTF">2020-03-04T13:19:40Z</dcterms:modified>
</cp:coreProperties>
</file>