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258" r:id="rId3"/>
    <p:sldId id="259" r:id="rId4"/>
    <p:sldId id="256" r:id="rId5"/>
    <p:sldId id="257" r:id="rId6"/>
    <p:sldId id="260" r:id="rId7"/>
    <p:sldId id="272" r:id="rId8"/>
    <p:sldId id="262" r:id="rId9"/>
    <p:sldId id="263" r:id="rId10"/>
    <p:sldId id="264" r:id="rId11"/>
    <p:sldId id="273" r:id="rId12"/>
    <p:sldId id="274" r:id="rId13"/>
    <p:sldId id="265" r:id="rId14"/>
    <p:sldId id="266" r:id="rId15"/>
    <p:sldId id="267" r:id="rId16"/>
    <p:sldId id="268" r:id="rId17"/>
    <p:sldId id="269" r:id="rId18"/>
    <p:sldId id="270" r:id="rId19"/>
    <p:sldId id="275" r:id="rId20"/>
    <p:sldId id="276"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C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94660"/>
  </p:normalViewPr>
  <p:slideViewPr>
    <p:cSldViewPr>
      <p:cViewPr varScale="1">
        <p:scale>
          <a:sx n="82" d="100"/>
          <a:sy n="82" d="100"/>
        </p:scale>
        <p:origin x="157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98831-A1B1-4932-BADA-597C2D53CF75}" type="datetimeFigureOut">
              <a:rPr lang="fr-FR" smtClean="0"/>
              <a:pPr/>
              <a:t>29/05/2024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A2F77-C668-42C5-9988-C6CD69BBF9F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39A2F77-C668-42C5-9988-C6CD69BBF9F2}" type="slidenum">
              <a:rPr lang="fr-FR" smtClean="0"/>
              <a:pPr/>
              <a:t>9</a:t>
            </a:fld>
            <a:endParaRPr lang="fr-FR"/>
          </a:p>
        </p:txBody>
      </p:sp>
    </p:spTree>
    <p:extLst>
      <p:ext uri="{BB962C8B-B14F-4D97-AF65-F5344CB8AC3E}">
        <p14:creationId xmlns:p14="http://schemas.microsoft.com/office/powerpoint/2010/main" val="401632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FB1101D-B326-40C8-8293-F393DE6A842A}" type="datetimeFigureOut">
              <a:rPr lang="fr-FR" smtClean="0"/>
              <a:pPr/>
              <a:t>29/05/2024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3D34EE-9572-4F43-9050-31E8E699ADE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1101D-B326-40C8-8293-F393DE6A842A}" type="datetimeFigureOut">
              <a:rPr lang="fr-FR" smtClean="0"/>
              <a:pPr/>
              <a:t>29/05/2024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D34EE-9572-4F43-9050-31E8E699ADE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93D23-4681-EA5A-A08D-E3D3DB421375}"/>
              </a:ext>
            </a:extLst>
          </p:cNvPr>
          <p:cNvSpPr>
            <a:spLocks noGrp="1"/>
          </p:cNvSpPr>
          <p:nvPr>
            <p:ph type="title"/>
          </p:nvPr>
        </p:nvSpPr>
        <p:spPr>
          <a:xfrm>
            <a:off x="457200" y="1484784"/>
            <a:ext cx="8229600" cy="1143000"/>
          </a:xfrm>
        </p:spPr>
        <p:txBody>
          <a:bodyPr/>
          <a:lstStyle/>
          <a:p>
            <a:r>
              <a:rPr lang="fr-FR" dirty="0"/>
              <a:t>LE TEMPS DES ROIS</a:t>
            </a:r>
          </a:p>
        </p:txBody>
      </p:sp>
      <p:sp>
        <p:nvSpPr>
          <p:cNvPr id="3" name="Espace réservé du contenu 2">
            <a:extLst>
              <a:ext uri="{FF2B5EF4-FFF2-40B4-BE49-F238E27FC236}">
                <a16:creationId xmlns:a16="http://schemas.microsoft.com/office/drawing/2014/main" id="{6ECA32F6-D787-9EE7-3277-58026B31F4B6}"/>
              </a:ext>
            </a:extLst>
          </p:cNvPr>
          <p:cNvSpPr>
            <a:spLocks noGrp="1"/>
          </p:cNvSpPr>
          <p:nvPr>
            <p:ph idx="1"/>
          </p:nvPr>
        </p:nvSpPr>
        <p:spPr>
          <a:xfrm>
            <a:off x="1691680" y="2660467"/>
            <a:ext cx="8229600" cy="4525963"/>
          </a:xfrm>
        </p:spPr>
        <p:txBody>
          <a:bodyPr/>
          <a:lstStyle/>
          <a:p>
            <a:pPr marL="0" indent="0">
              <a:buNone/>
            </a:pPr>
            <a:r>
              <a:rPr lang="fr-FR" dirty="0"/>
              <a:t>FRANCOIS Ier ET LA RENAISSANCE</a:t>
            </a:r>
          </a:p>
        </p:txBody>
      </p:sp>
      <p:sp>
        <p:nvSpPr>
          <p:cNvPr id="4" name="ZoneTexte 3">
            <a:extLst>
              <a:ext uri="{FF2B5EF4-FFF2-40B4-BE49-F238E27FC236}">
                <a16:creationId xmlns:a16="http://schemas.microsoft.com/office/drawing/2014/main" id="{80029019-C155-8AA7-16A7-06D2A277A884}"/>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extLst>
      <p:ext uri="{BB962C8B-B14F-4D97-AF65-F5344CB8AC3E}">
        <p14:creationId xmlns:p14="http://schemas.microsoft.com/office/powerpoint/2010/main" val="254089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67544" y="5949280"/>
            <a:ext cx="8208912" cy="769441"/>
          </a:xfrm>
          <a:prstGeom prst="rect">
            <a:avLst/>
          </a:prstGeom>
          <a:noFill/>
        </p:spPr>
        <p:txBody>
          <a:bodyPr wrap="square" rtlCol="0">
            <a:spAutoFit/>
          </a:bodyPr>
          <a:lstStyle/>
          <a:p>
            <a:pPr marL="342900" indent="-342900">
              <a:buAutoNum type="arabicPeriod"/>
            </a:pPr>
            <a:r>
              <a:rPr lang="fr-FR" sz="2200" b="1" dirty="0">
                <a:solidFill>
                  <a:srgbClr val="7030A0"/>
                </a:solidFill>
              </a:rPr>
              <a:t>Combien de langues et dialectes sont parlés en France au </a:t>
            </a:r>
            <a:r>
              <a:rPr lang="fr-FR" sz="2200" b="1" dirty="0" err="1">
                <a:solidFill>
                  <a:srgbClr val="7030A0"/>
                </a:solidFill>
              </a:rPr>
              <a:t>XVIIIè</a:t>
            </a:r>
            <a:r>
              <a:rPr lang="fr-FR" sz="2200" b="1" dirty="0">
                <a:solidFill>
                  <a:srgbClr val="7030A0"/>
                </a:solidFill>
              </a:rPr>
              <a:t> siècle ?</a:t>
            </a:r>
          </a:p>
        </p:txBody>
      </p:sp>
      <p:pic>
        <p:nvPicPr>
          <p:cNvPr id="1026" name="Picture 2">
            <a:extLst>
              <a:ext uri="{FF2B5EF4-FFF2-40B4-BE49-F238E27FC236}">
                <a16:creationId xmlns:a16="http://schemas.microsoft.com/office/drawing/2014/main" id="{32F69F42-7006-37FD-839B-1F119F31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0648"/>
            <a:ext cx="5838486"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5C20FE43-0142-BC85-17BD-73AAEBDF9D94}"/>
              </a:ext>
            </a:extLst>
          </p:cNvPr>
          <p:cNvSpPr txBox="1"/>
          <p:nvPr/>
        </p:nvSpPr>
        <p:spPr>
          <a:xfrm>
            <a:off x="107505" y="908720"/>
            <a:ext cx="2664296" cy="923330"/>
          </a:xfrm>
          <a:prstGeom prst="rect">
            <a:avLst/>
          </a:prstGeom>
          <a:noFill/>
        </p:spPr>
        <p:txBody>
          <a:bodyPr wrap="square" rtlCol="0">
            <a:spAutoFit/>
          </a:bodyPr>
          <a:lstStyle/>
          <a:p>
            <a:pPr algn="r"/>
            <a:r>
              <a:rPr lang="fr-FR" b="1" dirty="0"/>
              <a:t>DOC 2 : Langues et dialectes parlés en France au </a:t>
            </a:r>
            <a:r>
              <a:rPr lang="fr-FR" b="1" dirty="0" err="1"/>
              <a:t>XVIIIè</a:t>
            </a:r>
            <a:r>
              <a:rPr lang="fr-FR" b="1" dirty="0"/>
              <a:t> siècle</a:t>
            </a:r>
          </a:p>
        </p:txBody>
      </p:sp>
      <p:sp>
        <p:nvSpPr>
          <p:cNvPr id="3" name="ZoneTexte 2">
            <a:extLst>
              <a:ext uri="{FF2B5EF4-FFF2-40B4-BE49-F238E27FC236}">
                <a16:creationId xmlns:a16="http://schemas.microsoft.com/office/drawing/2014/main" id="{81E38890-BA5D-47AF-ECD4-BF9F60A651C7}"/>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99E5AB4-82C6-FF81-D175-CE33BEF4ECAB}"/>
              </a:ext>
            </a:extLst>
          </p:cNvPr>
          <p:cNvSpPr>
            <a:spLocks noGrp="1"/>
          </p:cNvSpPr>
          <p:nvPr>
            <p:ph idx="1"/>
          </p:nvPr>
        </p:nvSpPr>
        <p:spPr>
          <a:xfrm>
            <a:off x="251520" y="764704"/>
            <a:ext cx="8712968" cy="5361459"/>
          </a:xfrm>
        </p:spPr>
        <p:txBody>
          <a:bodyPr>
            <a:normAutofit lnSpcReduction="10000"/>
          </a:bodyPr>
          <a:lstStyle/>
          <a:p>
            <a:pPr marL="0" indent="0" algn="just">
              <a:buNone/>
            </a:pPr>
            <a:r>
              <a:rPr lang="fr-FR" sz="2500" b="1" dirty="0"/>
              <a:t>DOC 3:</a:t>
            </a:r>
          </a:p>
          <a:p>
            <a:pPr marL="0" indent="0" algn="just">
              <a:buNone/>
            </a:pPr>
            <a:r>
              <a:rPr lang="fr-FR" sz="2500" dirty="0"/>
              <a:t>François, roi de France par la grâce de Dieu, nous faisons savoir à tous que nous avons ordonné, de manière définitive, ce qui suit:</a:t>
            </a:r>
          </a:p>
          <a:p>
            <a:pPr marL="0" indent="0" algn="just">
              <a:buNone/>
            </a:pPr>
            <a:r>
              <a:rPr lang="fr-FR" sz="2500" dirty="0"/>
              <a:t>Article 111 : Comme il arrive parfois qu’on se trompe sur le sens des mots en latin, nous voulons dorénavant que tous les arrêts, contrats, jugements, testaments et autres actes soient faits en français.</a:t>
            </a:r>
          </a:p>
          <a:p>
            <a:pPr marL="0" indent="0" algn="r">
              <a:buNone/>
            </a:pPr>
            <a:r>
              <a:rPr lang="fr-FR" sz="2500" dirty="0"/>
              <a:t>D’après </a:t>
            </a:r>
            <a:r>
              <a:rPr lang="fr-FR" sz="2500" i="1" dirty="0"/>
              <a:t>l’Ordonnance de Villers-Cotterêts</a:t>
            </a:r>
            <a:r>
              <a:rPr lang="fr-FR" sz="2500" dirty="0"/>
              <a:t>, 1539</a:t>
            </a:r>
          </a:p>
          <a:p>
            <a:pPr marL="0" indent="0" algn="r">
              <a:buNone/>
            </a:pPr>
            <a:endParaRPr lang="fr-FR" sz="2500" dirty="0"/>
          </a:p>
          <a:p>
            <a:pPr marL="0" indent="0">
              <a:buNone/>
            </a:pPr>
            <a:r>
              <a:rPr lang="fr-FR" sz="2500" dirty="0">
                <a:solidFill>
                  <a:srgbClr val="7030A0"/>
                </a:solidFill>
              </a:rPr>
              <a:t>2. Pourquoi François Ier veut-il supprimer le latin de l’administration de son royaume ?</a:t>
            </a:r>
          </a:p>
          <a:p>
            <a:pPr marL="0" indent="0">
              <a:buNone/>
            </a:pPr>
            <a:r>
              <a:rPr lang="fr-FR" sz="2500" dirty="0">
                <a:solidFill>
                  <a:srgbClr val="7030A0"/>
                </a:solidFill>
              </a:rPr>
              <a:t>3. En quoi est-ce un progrès de faire du français la langue officielle de l’administration ?</a:t>
            </a:r>
          </a:p>
        </p:txBody>
      </p:sp>
      <p:sp>
        <p:nvSpPr>
          <p:cNvPr id="2" name="ZoneTexte 1">
            <a:extLst>
              <a:ext uri="{FF2B5EF4-FFF2-40B4-BE49-F238E27FC236}">
                <a16:creationId xmlns:a16="http://schemas.microsoft.com/office/drawing/2014/main" id="{BFA15264-BE3C-CE58-2B4B-DAC8AA524347}"/>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extLst>
      <p:ext uri="{BB962C8B-B14F-4D97-AF65-F5344CB8AC3E}">
        <p14:creationId xmlns:p14="http://schemas.microsoft.com/office/powerpoint/2010/main" val="506809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51760753-508B-0AF7-FD0B-3C6D79F30469}"/>
              </a:ext>
            </a:extLst>
          </p:cNvPr>
          <p:cNvCxnSpPr/>
          <p:nvPr/>
        </p:nvCxnSpPr>
        <p:spPr>
          <a:xfrm>
            <a:off x="755576" y="260648"/>
            <a:ext cx="0" cy="6048672"/>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E7EF4773-F654-5E05-E6E2-B2C244B0A863}"/>
              </a:ext>
            </a:extLst>
          </p:cNvPr>
          <p:cNvSpPr txBox="1"/>
          <p:nvPr/>
        </p:nvSpPr>
        <p:spPr>
          <a:xfrm>
            <a:off x="179512" y="260648"/>
            <a:ext cx="445956" cy="369332"/>
          </a:xfrm>
          <a:prstGeom prst="rect">
            <a:avLst/>
          </a:prstGeom>
          <a:noFill/>
        </p:spPr>
        <p:txBody>
          <a:bodyPr wrap="none" rtlCol="0">
            <a:spAutoFit/>
          </a:bodyPr>
          <a:lstStyle/>
          <a:p>
            <a:r>
              <a:rPr lang="fr-FR" dirty="0">
                <a:solidFill>
                  <a:srgbClr val="FF0000"/>
                </a:solidFill>
              </a:rPr>
              <a:t>H4</a:t>
            </a:r>
          </a:p>
        </p:txBody>
      </p:sp>
      <p:sp>
        <p:nvSpPr>
          <p:cNvPr id="7" name="ZoneTexte 6">
            <a:extLst>
              <a:ext uri="{FF2B5EF4-FFF2-40B4-BE49-F238E27FC236}">
                <a16:creationId xmlns:a16="http://schemas.microsoft.com/office/drawing/2014/main" id="{0D3CD7E6-5E5C-E6D7-5C0D-4F79902F8ADD}"/>
              </a:ext>
            </a:extLst>
          </p:cNvPr>
          <p:cNvSpPr txBox="1"/>
          <p:nvPr/>
        </p:nvSpPr>
        <p:spPr>
          <a:xfrm>
            <a:off x="755576" y="260648"/>
            <a:ext cx="7848872" cy="5803512"/>
          </a:xfrm>
          <a:prstGeom prst="rect">
            <a:avLst/>
          </a:prstGeom>
          <a:noFill/>
        </p:spPr>
        <p:txBody>
          <a:bodyPr wrap="square" rtlCol="0">
            <a:spAutoFit/>
          </a:bodyPr>
          <a:lstStyle/>
          <a:p>
            <a:r>
              <a:rPr lang="fr-FR" sz="2500" u="sng" dirty="0">
                <a:solidFill>
                  <a:srgbClr val="FF0000"/>
                </a:solidFill>
              </a:rPr>
              <a:t>Séance 2: Qui est François Ier ?</a:t>
            </a:r>
            <a:endParaRPr lang="fr-FR" sz="2500" dirty="0">
              <a:solidFill>
                <a:srgbClr val="FF0000"/>
              </a:solidFill>
            </a:endParaRPr>
          </a:p>
          <a:p>
            <a:r>
              <a:rPr lang="fr-FR" sz="2500" dirty="0"/>
              <a:t>Voir fiche H4 Séance 2</a:t>
            </a:r>
          </a:p>
          <a:p>
            <a:endParaRPr lang="fr-FR" sz="2500" dirty="0"/>
          </a:p>
          <a:p>
            <a:pPr algn="just">
              <a:lnSpc>
                <a:spcPct val="150000"/>
              </a:lnSpc>
            </a:pPr>
            <a:r>
              <a:rPr lang="fr-FR" sz="2500" b="1" u="sng" dirty="0">
                <a:solidFill>
                  <a:srgbClr val="FF0000"/>
                </a:solidFill>
              </a:rPr>
              <a:t>François Ier </a:t>
            </a:r>
            <a:r>
              <a:rPr lang="fr-FR" sz="2500" dirty="0"/>
              <a:t>(1515-1547) veut agrandir son royaume: il mène de nombreuses guerres mais ne parvient pas à conquérir de nouveaux territoires.</a:t>
            </a:r>
          </a:p>
          <a:p>
            <a:pPr algn="just">
              <a:lnSpc>
                <a:spcPct val="150000"/>
              </a:lnSpc>
            </a:pPr>
            <a:r>
              <a:rPr lang="fr-FR" sz="2500" dirty="0"/>
              <a:t>Ses </a:t>
            </a:r>
            <a:r>
              <a:rPr lang="fr-FR" sz="2500" b="1" u="sng" dirty="0">
                <a:solidFill>
                  <a:srgbClr val="FF0000"/>
                </a:solidFill>
              </a:rPr>
              <a:t>guerres en Italie</a:t>
            </a:r>
            <a:r>
              <a:rPr lang="fr-FR" sz="2500" b="1" dirty="0">
                <a:solidFill>
                  <a:srgbClr val="FF0000"/>
                </a:solidFill>
              </a:rPr>
              <a:t> </a:t>
            </a:r>
            <a:r>
              <a:rPr lang="fr-FR" sz="2500" dirty="0"/>
              <a:t>lui font </a:t>
            </a:r>
            <a:r>
              <a:rPr lang="fr-FR" sz="2500" b="1" u="sng" dirty="0">
                <a:solidFill>
                  <a:srgbClr val="FF0000"/>
                </a:solidFill>
              </a:rPr>
              <a:t>découvrir la Renaissance </a:t>
            </a:r>
            <a:r>
              <a:rPr lang="fr-FR" sz="2500" dirty="0"/>
              <a:t>et des artistes comme </a:t>
            </a:r>
            <a:r>
              <a:rPr lang="fr-FR" sz="2500" b="1" u="sng" dirty="0">
                <a:solidFill>
                  <a:srgbClr val="FF0000"/>
                </a:solidFill>
              </a:rPr>
              <a:t>Léonard de Vinci</a:t>
            </a:r>
            <a:r>
              <a:rPr lang="fr-FR" sz="2500" dirty="0"/>
              <a:t>.</a:t>
            </a:r>
          </a:p>
          <a:p>
            <a:pPr algn="just">
              <a:lnSpc>
                <a:spcPct val="150000"/>
              </a:lnSpc>
            </a:pPr>
            <a:endParaRPr lang="fr-FR" sz="2500" dirty="0"/>
          </a:p>
          <a:p>
            <a:pPr algn="just">
              <a:lnSpc>
                <a:spcPct val="150000"/>
              </a:lnSpc>
            </a:pPr>
            <a:r>
              <a:rPr lang="fr-FR" sz="2500" dirty="0"/>
              <a:t>Il fait du </a:t>
            </a:r>
            <a:r>
              <a:rPr lang="fr-FR" sz="2500" b="1" u="sng" dirty="0">
                <a:solidFill>
                  <a:srgbClr val="FF0000"/>
                </a:solidFill>
              </a:rPr>
              <a:t>français la langue officielle du royaume </a:t>
            </a:r>
            <a:r>
              <a:rPr lang="fr-FR" sz="2500" dirty="0"/>
              <a:t>et supprime le latin de l’administration.</a:t>
            </a:r>
          </a:p>
        </p:txBody>
      </p:sp>
      <p:grpSp>
        <p:nvGrpSpPr>
          <p:cNvPr id="17" name="Groupe 16">
            <a:extLst>
              <a:ext uri="{FF2B5EF4-FFF2-40B4-BE49-F238E27FC236}">
                <a16:creationId xmlns:a16="http://schemas.microsoft.com/office/drawing/2014/main" id="{A058FD44-A3BC-1894-15DF-90977E52BE70}"/>
              </a:ext>
            </a:extLst>
          </p:cNvPr>
          <p:cNvGrpSpPr/>
          <p:nvPr/>
        </p:nvGrpSpPr>
        <p:grpSpPr>
          <a:xfrm>
            <a:off x="7884368" y="2564904"/>
            <a:ext cx="504056" cy="576064"/>
            <a:chOff x="7092280" y="620688"/>
            <a:chExt cx="504056" cy="576064"/>
          </a:xfrm>
        </p:grpSpPr>
        <p:cxnSp>
          <p:nvCxnSpPr>
            <p:cNvPr id="18" name="Connecteur droit 17">
              <a:extLst>
                <a:ext uri="{FF2B5EF4-FFF2-40B4-BE49-F238E27FC236}">
                  <a16:creationId xmlns:a16="http://schemas.microsoft.com/office/drawing/2014/main" id="{C8081A78-875A-E628-5730-534BE6CC4049}"/>
                </a:ext>
              </a:extLst>
            </p:cNvPr>
            <p:cNvCxnSpPr/>
            <p:nvPr/>
          </p:nvCxnSpPr>
          <p:spPr>
            <a:xfrm>
              <a:off x="7596336" y="620688"/>
              <a:ext cx="0"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8E2FF56-2C95-B21A-9CBD-F0951909D673}"/>
                </a:ext>
              </a:extLst>
            </p:cNvPr>
            <p:cNvCxnSpPr/>
            <p:nvPr/>
          </p:nvCxnSpPr>
          <p:spPr>
            <a:xfrm flipH="1">
              <a:off x="7092280" y="1196752"/>
              <a:ext cx="5040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3" name="Forme libre : forme 22">
            <a:extLst>
              <a:ext uri="{FF2B5EF4-FFF2-40B4-BE49-F238E27FC236}">
                <a16:creationId xmlns:a16="http://schemas.microsoft.com/office/drawing/2014/main" id="{1521D9CD-5FB7-AB52-E1D8-6171845A621B}"/>
              </a:ext>
            </a:extLst>
          </p:cNvPr>
          <p:cNvSpPr/>
          <p:nvPr/>
        </p:nvSpPr>
        <p:spPr>
          <a:xfrm>
            <a:off x="755576" y="4509120"/>
            <a:ext cx="2099733" cy="282503"/>
          </a:xfrm>
          <a:custGeom>
            <a:avLst/>
            <a:gdLst>
              <a:gd name="connsiteX0" fmla="*/ 0 w 2099733"/>
              <a:gd name="connsiteY0" fmla="*/ 169333 h 282503"/>
              <a:gd name="connsiteX1" fmla="*/ 733778 w 2099733"/>
              <a:gd name="connsiteY1" fmla="*/ 0 h 282503"/>
              <a:gd name="connsiteX2" fmla="*/ 801511 w 2099733"/>
              <a:gd name="connsiteY2" fmla="*/ 11288 h 282503"/>
              <a:gd name="connsiteX3" fmla="*/ 824089 w 2099733"/>
              <a:gd name="connsiteY3" fmla="*/ 67733 h 282503"/>
              <a:gd name="connsiteX4" fmla="*/ 857956 w 2099733"/>
              <a:gd name="connsiteY4" fmla="*/ 112888 h 282503"/>
              <a:gd name="connsiteX5" fmla="*/ 869245 w 2099733"/>
              <a:gd name="connsiteY5" fmla="*/ 158044 h 282503"/>
              <a:gd name="connsiteX6" fmla="*/ 925689 w 2099733"/>
              <a:gd name="connsiteY6" fmla="*/ 237066 h 282503"/>
              <a:gd name="connsiteX7" fmla="*/ 970845 w 2099733"/>
              <a:gd name="connsiteY7" fmla="*/ 259644 h 282503"/>
              <a:gd name="connsiteX8" fmla="*/ 1095022 w 2099733"/>
              <a:gd name="connsiteY8" fmla="*/ 237066 h 282503"/>
              <a:gd name="connsiteX9" fmla="*/ 1174045 w 2099733"/>
              <a:gd name="connsiteY9" fmla="*/ 169333 h 282503"/>
              <a:gd name="connsiteX10" fmla="*/ 1207911 w 2099733"/>
              <a:gd name="connsiteY10" fmla="*/ 146755 h 282503"/>
              <a:gd name="connsiteX11" fmla="*/ 1241778 w 2099733"/>
              <a:gd name="connsiteY11" fmla="*/ 101600 h 282503"/>
              <a:gd name="connsiteX12" fmla="*/ 1309511 w 2099733"/>
              <a:gd name="connsiteY12" fmla="*/ 56444 h 282503"/>
              <a:gd name="connsiteX13" fmla="*/ 1411111 w 2099733"/>
              <a:gd name="connsiteY13" fmla="*/ 101600 h 282503"/>
              <a:gd name="connsiteX14" fmla="*/ 1444978 w 2099733"/>
              <a:gd name="connsiteY14" fmla="*/ 169333 h 282503"/>
              <a:gd name="connsiteX15" fmla="*/ 1467556 w 2099733"/>
              <a:gd name="connsiteY15" fmla="*/ 203200 h 282503"/>
              <a:gd name="connsiteX16" fmla="*/ 1512711 w 2099733"/>
              <a:gd name="connsiteY16" fmla="*/ 282222 h 282503"/>
              <a:gd name="connsiteX17" fmla="*/ 1591733 w 2099733"/>
              <a:gd name="connsiteY17" fmla="*/ 259644 h 282503"/>
              <a:gd name="connsiteX18" fmla="*/ 1625600 w 2099733"/>
              <a:gd name="connsiteY18" fmla="*/ 225777 h 282503"/>
              <a:gd name="connsiteX19" fmla="*/ 1704622 w 2099733"/>
              <a:gd name="connsiteY19" fmla="*/ 135466 h 282503"/>
              <a:gd name="connsiteX20" fmla="*/ 1783645 w 2099733"/>
              <a:gd name="connsiteY20" fmla="*/ 67733 h 282503"/>
              <a:gd name="connsiteX21" fmla="*/ 1873956 w 2099733"/>
              <a:gd name="connsiteY21" fmla="*/ 112888 h 282503"/>
              <a:gd name="connsiteX22" fmla="*/ 1896533 w 2099733"/>
              <a:gd name="connsiteY22" fmla="*/ 158044 h 282503"/>
              <a:gd name="connsiteX23" fmla="*/ 1941689 w 2099733"/>
              <a:gd name="connsiteY23" fmla="*/ 203200 h 282503"/>
              <a:gd name="connsiteX24" fmla="*/ 2009422 w 2099733"/>
              <a:gd name="connsiteY24" fmla="*/ 248355 h 282503"/>
              <a:gd name="connsiteX25" fmla="*/ 2099733 w 2099733"/>
              <a:gd name="connsiteY25" fmla="*/ 237066 h 28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9733" h="282503">
                <a:moveTo>
                  <a:pt x="0" y="169333"/>
                </a:moveTo>
                <a:cubicBezTo>
                  <a:pt x="304241" y="74257"/>
                  <a:pt x="285887" y="73291"/>
                  <a:pt x="733778" y="0"/>
                </a:cubicBezTo>
                <a:lnTo>
                  <a:pt x="801511" y="11288"/>
                </a:lnTo>
                <a:cubicBezTo>
                  <a:pt x="809037" y="30103"/>
                  <a:pt x="814248" y="50019"/>
                  <a:pt x="824089" y="67733"/>
                </a:cubicBezTo>
                <a:cubicBezTo>
                  <a:pt x="833226" y="84180"/>
                  <a:pt x="849542" y="96060"/>
                  <a:pt x="857956" y="112888"/>
                </a:cubicBezTo>
                <a:cubicBezTo>
                  <a:pt x="864895" y="126765"/>
                  <a:pt x="863797" y="143517"/>
                  <a:pt x="869245" y="158044"/>
                </a:cubicBezTo>
                <a:cubicBezTo>
                  <a:pt x="881756" y="191407"/>
                  <a:pt x="896245" y="216035"/>
                  <a:pt x="925689" y="237066"/>
                </a:cubicBezTo>
                <a:cubicBezTo>
                  <a:pt x="939383" y="246847"/>
                  <a:pt x="955793" y="252118"/>
                  <a:pt x="970845" y="259644"/>
                </a:cubicBezTo>
                <a:cubicBezTo>
                  <a:pt x="1012237" y="252118"/>
                  <a:pt x="1055110" y="250370"/>
                  <a:pt x="1095022" y="237066"/>
                </a:cubicBezTo>
                <a:cubicBezTo>
                  <a:pt x="1123209" y="227670"/>
                  <a:pt x="1152111" y="187612"/>
                  <a:pt x="1174045" y="169333"/>
                </a:cubicBezTo>
                <a:cubicBezTo>
                  <a:pt x="1184468" y="160647"/>
                  <a:pt x="1198317" y="156349"/>
                  <a:pt x="1207911" y="146755"/>
                </a:cubicBezTo>
                <a:cubicBezTo>
                  <a:pt x="1221215" y="133451"/>
                  <a:pt x="1227716" y="114100"/>
                  <a:pt x="1241778" y="101600"/>
                </a:cubicBezTo>
                <a:cubicBezTo>
                  <a:pt x="1262059" y="83572"/>
                  <a:pt x="1309511" y="56444"/>
                  <a:pt x="1309511" y="56444"/>
                </a:cubicBezTo>
                <a:cubicBezTo>
                  <a:pt x="1343378" y="71496"/>
                  <a:pt x="1382640" y="77874"/>
                  <a:pt x="1411111" y="101600"/>
                </a:cubicBezTo>
                <a:cubicBezTo>
                  <a:pt x="1430503" y="117760"/>
                  <a:pt x="1432719" y="147267"/>
                  <a:pt x="1444978" y="169333"/>
                </a:cubicBezTo>
                <a:cubicBezTo>
                  <a:pt x="1451567" y="181193"/>
                  <a:pt x="1460030" y="191911"/>
                  <a:pt x="1467556" y="203200"/>
                </a:cubicBezTo>
                <a:cubicBezTo>
                  <a:pt x="1472661" y="223621"/>
                  <a:pt x="1478222" y="278773"/>
                  <a:pt x="1512711" y="282222"/>
                </a:cubicBezTo>
                <a:cubicBezTo>
                  <a:pt x="1539970" y="284948"/>
                  <a:pt x="1565392" y="267170"/>
                  <a:pt x="1591733" y="259644"/>
                </a:cubicBezTo>
                <a:cubicBezTo>
                  <a:pt x="1603022" y="248355"/>
                  <a:pt x="1615210" y="237899"/>
                  <a:pt x="1625600" y="225777"/>
                </a:cubicBezTo>
                <a:cubicBezTo>
                  <a:pt x="1676739" y="166115"/>
                  <a:pt x="1641072" y="191072"/>
                  <a:pt x="1704622" y="135466"/>
                </a:cubicBezTo>
                <a:cubicBezTo>
                  <a:pt x="1820487" y="34084"/>
                  <a:pt x="1687312" y="164066"/>
                  <a:pt x="1783645" y="67733"/>
                </a:cubicBezTo>
                <a:cubicBezTo>
                  <a:pt x="1813749" y="82785"/>
                  <a:pt x="1847674" y="91863"/>
                  <a:pt x="1873956" y="112888"/>
                </a:cubicBezTo>
                <a:cubicBezTo>
                  <a:pt x="1887097" y="123401"/>
                  <a:pt x="1886436" y="144581"/>
                  <a:pt x="1896533" y="158044"/>
                </a:cubicBezTo>
                <a:cubicBezTo>
                  <a:pt x="1909305" y="175073"/>
                  <a:pt x="1925067" y="189902"/>
                  <a:pt x="1941689" y="203200"/>
                </a:cubicBezTo>
                <a:cubicBezTo>
                  <a:pt x="1962878" y="220151"/>
                  <a:pt x="2009422" y="248355"/>
                  <a:pt x="2009422" y="248355"/>
                </a:cubicBezTo>
                <a:cubicBezTo>
                  <a:pt x="2084579" y="235829"/>
                  <a:pt x="2054267" y="237066"/>
                  <a:pt x="2099733" y="237066"/>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614325B3-B550-7270-9ADF-FA48FE3B9030}"/>
              </a:ext>
            </a:extLst>
          </p:cNvPr>
          <p:cNvSpPr/>
          <p:nvPr/>
        </p:nvSpPr>
        <p:spPr>
          <a:xfrm>
            <a:off x="755576" y="1268760"/>
            <a:ext cx="2099733" cy="282503"/>
          </a:xfrm>
          <a:custGeom>
            <a:avLst/>
            <a:gdLst>
              <a:gd name="connsiteX0" fmla="*/ 0 w 2099733"/>
              <a:gd name="connsiteY0" fmla="*/ 169333 h 282503"/>
              <a:gd name="connsiteX1" fmla="*/ 733778 w 2099733"/>
              <a:gd name="connsiteY1" fmla="*/ 0 h 282503"/>
              <a:gd name="connsiteX2" fmla="*/ 801511 w 2099733"/>
              <a:gd name="connsiteY2" fmla="*/ 11288 h 282503"/>
              <a:gd name="connsiteX3" fmla="*/ 824089 w 2099733"/>
              <a:gd name="connsiteY3" fmla="*/ 67733 h 282503"/>
              <a:gd name="connsiteX4" fmla="*/ 857956 w 2099733"/>
              <a:gd name="connsiteY4" fmla="*/ 112888 h 282503"/>
              <a:gd name="connsiteX5" fmla="*/ 869245 w 2099733"/>
              <a:gd name="connsiteY5" fmla="*/ 158044 h 282503"/>
              <a:gd name="connsiteX6" fmla="*/ 925689 w 2099733"/>
              <a:gd name="connsiteY6" fmla="*/ 237066 h 282503"/>
              <a:gd name="connsiteX7" fmla="*/ 970845 w 2099733"/>
              <a:gd name="connsiteY7" fmla="*/ 259644 h 282503"/>
              <a:gd name="connsiteX8" fmla="*/ 1095022 w 2099733"/>
              <a:gd name="connsiteY8" fmla="*/ 237066 h 282503"/>
              <a:gd name="connsiteX9" fmla="*/ 1174045 w 2099733"/>
              <a:gd name="connsiteY9" fmla="*/ 169333 h 282503"/>
              <a:gd name="connsiteX10" fmla="*/ 1207911 w 2099733"/>
              <a:gd name="connsiteY10" fmla="*/ 146755 h 282503"/>
              <a:gd name="connsiteX11" fmla="*/ 1241778 w 2099733"/>
              <a:gd name="connsiteY11" fmla="*/ 101600 h 282503"/>
              <a:gd name="connsiteX12" fmla="*/ 1309511 w 2099733"/>
              <a:gd name="connsiteY12" fmla="*/ 56444 h 282503"/>
              <a:gd name="connsiteX13" fmla="*/ 1411111 w 2099733"/>
              <a:gd name="connsiteY13" fmla="*/ 101600 h 282503"/>
              <a:gd name="connsiteX14" fmla="*/ 1444978 w 2099733"/>
              <a:gd name="connsiteY14" fmla="*/ 169333 h 282503"/>
              <a:gd name="connsiteX15" fmla="*/ 1467556 w 2099733"/>
              <a:gd name="connsiteY15" fmla="*/ 203200 h 282503"/>
              <a:gd name="connsiteX16" fmla="*/ 1512711 w 2099733"/>
              <a:gd name="connsiteY16" fmla="*/ 282222 h 282503"/>
              <a:gd name="connsiteX17" fmla="*/ 1591733 w 2099733"/>
              <a:gd name="connsiteY17" fmla="*/ 259644 h 282503"/>
              <a:gd name="connsiteX18" fmla="*/ 1625600 w 2099733"/>
              <a:gd name="connsiteY18" fmla="*/ 225777 h 282503"/>
              <a:gd name="connsiteX19" fmla="*/ 1704622 w 2099733"/>
              <a:gd name="connsiteY19" fmla="*/ 135466 h 282503"/>
              <a:gd name="connsiteX20" fmla="*/ 1783645 w 2099733"/>
              <a:gd name="connsiteY20" fmla="*/ 67733 h 282503"/>
              <a:gd name="connsiteX21" fmla="*/ 1873956 w 2099733"/>
              <a:gd name="connsiteY21" fmla="*/ 112888 h 282503"/>
              <a:gd name="connsiteX22" fmla="*/ 1896533 w 2099733"/>
              <a:gd name="connsiteY22" fmla="*/ 158044 h 282503"/>
              <a:gd name="connsiteX23" fmla="*/ 1941689 w 2099733"/>
              <a:gd name="connsiteY23" fmla="*/ 203200 h 282503"/>
              <a:gd name="connsiteX24" fmla="*/ 2009422 w 2099733"/>
              <a:gd name="connsiteY24" fmla="*/ 248355 h 282503"/>
              <a:gd name="connsiteX25" fmla="*/ 2099733 w 2099733"/>
              <a:gd name="connsiteY25" fmla="*/ 237066 h 28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9733" h="282503">
                <a:moveTo>
                  <a:pt x="0" y="169333"/>
                </a:moveTo>
                <a:cubicBezTo>
                  <a:pt x="304241" y="74257"/>
                  <a:pt x="285887" y="73291"/>
                  <a:pt x="733778" y="0"/>
                </a:cubicBezTo>
                <a:lnTo>
                  <a:pt x="801511" y="11288"/>
                </a:lnTo>
                <a:cubicBezTo>
                  <a:pt x="809037" y="30103"/>
                  <a:pt x="814248" y="50019"/>
                  <a:pt x="824089" y="67733"/>
                </a:cubicBezTo>
                <a:cubicBezTo>
                  <a:pt x="833226" y="84180"/>
                  <a:pt x="849542" y="96060"/>
                  <a:pt x="857956" y="112888"/>
                </a:cubicBezTo>
                <a:cubicBezTo>
                  <a:pt x="864895" y="126765"/>
                  <a:pt x="863797" y="143517"/>
                  <a:pt x="869245" y="158044"/>
                </a:cubicBezTo>
                <a:cubicBezTo>
                  <a:pt x="881756" y="191407"/>
                  <a:pt x="896245" y="216035"/>
                  <a:pt x="925689" y="237066"/>
                </a:cubicBezTo>
                <a:cubicBezTo>
                  <a:pt x="939383" y="246847"/>
                  <a:pt x="955793" y="252118"/>
                  <a:pt x="970845" y="259644"/>
                </a:cubicBezTo>
                <a:cubicBezTo>
                  <a:pt x="1012237" y="252118"/>
                  <a:pt x="1055110" y="250370"/>
                  <a:pt x="1095022" y="237066"/>
                </a:cubicBezTo>
                <a:cubicBezTo>
                  <a:pt x="1123209" y="227670"/>
                  <a:pt x="1152111" y="187612"/>
                  <a:pt x="1174045" y="169333"/>
                </a:cubicBezTo>
                <a:cubicBezTo>
                  <a:pt x="1184468" y="160647"/>
                  <a:pt x="1198317" y="156349"/>
                  <a:pt x="1207911" y="146755"/>
                </a:cubicBezTo>
                <a:cubicBezTo>
                  <a:pt x="1221215" y="133451"/>
                  <a:pt x="1227716" y="114100"/>
                  <a:pt x="1241778" y="101600"/>
                </a:cubicBezTo>
                <a:cubicBezTo>
                  <a:pt x="1262059" y="83572"/>
                  <a:pt x="1309511" y="56444"/>
                  <a:pt x="1309511" y="56444"/>
                </a:cubicBezTo>
                <a:cubicBezTo>
                  <a:pt x="1343378" y="71496"/>
                  <a:pt x="1382640" y="77874"/>
                  <a:pt x="1411111" y="101600"/>
                </a:cubicBezTo>
                <a:cubicBezTo>
                  <a:pt x="1430503" y="117760"/>
                  <a:pt x="1432719" y="147267"/>
                  <a:pt x="1444978" y="169333"/>
                </a:cubicBezTo>
                <a:cubicBezTo>
                  <a:pt x="1451567" y="181193"/>
                  <a:pt x="1460030" y="191911"/>
                  <a:pt x="1467556" y="203200"/>
                </a:cubicBezTo>
                <a:cubicBezTo>
                  <a:pt x="1472661" y="223621"/>
                  <a:pt x="1478222" y="278773"/>
                  <a:pt x="1512711" y="282222"/>
                </a:cubicBezTo>
                <a:cubicBezTo>
                  <a:pt x="1539970" y="284948"/>
                  <a:pt x="1565392" y="267170"/>
                  <a:pt x="1591733" y="259644"/>
                </a:cubicBezTo>
                <a:cubicBezTo>
                  <a:pt x="1603022" y="248355"/>
                  <a:pt x="1615210" y="237899"/>
                  <a:pt x="1625600" y="225777"/>
                </a:cubicBezTo>
                <a:cubicBezTo>
                  <a:pt x="1676739" y="166115"/>
                  <a:pt x="1641072" y="191072"/>
                  <a:pt x="1704622" y="135466"/>
                </a:cubicBezTo>
                <a:cubicBezTo>
                  <a:pt x="1820487" y="34084"/>
                  <a:pt x="1687312" y="164066"/>
                  <a:pt x="1783645" y="67733"/>
                </a:cubicBezTo>
                <a:cubicBezTo>
                  <a:pt x="1813749" y="82785"/>
                  <a:pt x="1847674" y="91863"/>
                  <a:pt x="1873956" y="112888"/>
                </a:cubicBezTo>
                <a:cubicBezTo>
                  <a:pt x="1887097" y="123401"/>
                  <a:pt x="1886436" y="144581"/>
                  <a:pt x="1896533" y="158044"/>
                </a:cubicBezTo>
                <a:cubicBezTo>
                  <a:pt x="1909305" y="175073"/>
                  <a:pt x="1925067" y="189902"/>
                  <a:pt x="1941689" y="203200"/>
                </a:cubicBezTo>
                <a:cubicBezTo>
                  <a:pt x="1962878" y="220151"/>
                  <a:pt x="2009422" y="248355"/>
                  <a:pt x="2009422" y="248355"/>
                </a:cubicBezTo>
                <a:cubicBezTo>
                  <a:pt x="2084579" y="235829"/>
                  <a:pt x="2054267" y="237066"/>
                  <a:pt x="2099733" y="237066"/>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ZoneTexte 1">
            <a:extLst>
              <a:ext uri="{FF2B5EF4-FFF2-40B4-BE49-F238E27FC236}">
                <a16:creationId xmlns:a16="http://schemas.microsoft.com/office/drawing/2014/main" id="{2FCC83F5-43C1-93CA-092B-C12533B3575D}"/>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extLst>
      <p:ext uri="{BB962C8B-B14F-4D97-AF65-F5344CB8AC3E}">
        <p14:creationId xmlns:p14="http://schemas.microsoft.com/office/powerpoint/2010/main" val="1853498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8/8b/Gravensteen_%28Gent%29_MM.jpg"/>
          <p:cNvPicPr>
            <a:picLocks noChangeAspect="1" noChangeArrowheads="1"/>
          </p:cNvPicPr>
          <p:nvPr/>
        </p:nvPicPr>
        <p:blipFill>
          <a:blip r:embed="rId2" cstate="print"/>
          <a:srcRect/>
          <a:stretch>
            <a:fillRect/>
          </a:stretch>
        </p:blipFill>
        <p:spPr bwMode="auto">
          <a:xfrm>
            <a:off x="323528" y="908720"/>
            <a:ext cx="8532947" cy="5688632"/>
          </a:xfrm>
          <a:prstGeom prst="rect">
            <a:avLst/>
          </a:prstGeom>
          <a:noFill/>
        </p:spPr>
      </p:pic>
      <p:sp>
        <p:nvSpPr>
          <p:cNvPr id="3" name="ZoneTexte 2"/>
          <p:cNvSpPr txBox="1"/>
          <p:nvPr/>
        </p:nvSpPr>
        <p:spPr>
          <a:xfrm>
            <a:off x="395536" y="116632"/>
            <a:ext cx="8424936" cy="646331"/>
          </a:xfrm>
          <a:prstGeom prst="rect">
            <a:avLst/>
          </a:prstGeom>
          <a:noFill/>
        </p:spPr>
        <p:txBody>
          <a:bodyPr wrap="square" rtlCol="0">
            <a:spAutoFit/>
          </a:bodyPr>
          <a:lstStyle/>
          <a:p>
            <a:pPr algn="ctr"/>
            <a:r>
              <a:rPr lang="fr-FR" dirty="0"/>
              <a:t>Château fort des comtes de Flandres</a:t>
            </a:r>
          </a:p>
          <a:p>
            <a:pPr algn="ctr"/>
            <a:r>
              <a:rPr lang="fr-FR" dirty="0"/>
              <a:t>Château du </a:t>
            </a:r>
            <a:r>
              <a:rPr lang="fr-FR" dirty="0" err="1"/>
              <a:t>Moyen-Age</a:t>
            </a:r>
            <a:endParaRPr lang="fr-FR" dirty="0"/>
          </a:p>
        </p:txBody>
      </p:sp>
      <p:sp>
        <p:nvSpPr>
          <p:cNvPr id="2" name="ZoneTexte 1">
            <a:extLst>
              <a:ext uri="{FF2B5EF4-FFF2-40B4-BE49-F238E27FC236}">
                <a16:creationId xmlns:a16="http://schemas.microsoft.com/office/drawing/2014/main" id="{C23775AB-FCEA-A345-3605-AC804308A44E}"/>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551712" y="332656"/>
            <a:ext cx="2592288" cy="1200329"/>
          </a:xfrm>
          <a:prstGeom prst="rect">
            <a:avLst/>
          </a:prstGeom>
          <a:noFill/>
        </p:spPr>
        <p:txBody>
          <a:bodyPr wrap="square" rtlCol="0">
            <a:spAutoFit/>
          </a:bodyPr>
          <a:lstStyle/>
          <a:p>
            <a:pPr algn="ctr"/>
            <a:r>
              <a:rPr lang="fr-FR" dirty="0"/>
              <a:t>Château de Chambord et ses jardins</a:t>
            </a:r>
          </a:p>
          <a:p>
            <a:pPr algn="ctr"/>
            <a:r>
              <a:rPr lang="fr-FR" dirty="0"/>
              <a:t> (Loire)</a:t>
            </a:r>
          </a:p>
          <a:p>
            <a:pPr algn="ctr"/>
            <a:r>
              <a:rPr lang="fr-FR" dirty="0"/>
              <a:t>Vue aérienne</a:t>
            </a:r>
          </a:p>
        </p:txBody>
      </p:sp>
      <p:pic>
        <p:nvPicPr>
          <p:cNvPr id="23558" name="Picture 6" descr="https://www.bloischambord.com/sites/blois-tourisme/files/styles/gallery_lightbox/public/content/images/1537804651-2060442834.jpg?itok=7lCjdT_B"/>
          <p:cNvPicPr>
            <a:picLocks noChangeAspect="1" noChangeArrowheads="1"/>
          </p:cNvPicPr>
          <p:nvPr/>
        </p:nvPicPr>
        <p:blipFill>
          <a:blip r:embed="rId2" cstate="print"/>
          <a:srcRect/>
          <a:stretch>
            <a:fillRect/>
          </a:stretch>
        </p:blipFill>
        <p:spPr bwMode="auto">
          <a:xfrm>
            <a:off x="-1044624" y="-702840"/>
            <a:ext cx="7334686" cy="7560840"/>
          </a:xfrm>
          <a:prstGeom prst="rect">
            <a:avLst/>
          </a:prstGeom>
          <a:noFill/>
        </p:spPr>
      </p:pic>
      <p:sp>
        <p:nvSpPr>
          <p:cNvPr id="2" name="ZoneTexte 1">
            <a:extLst>
              <a:ext uri="{FF2B5EF4-FFF2-40B4-BE49-F238E27FC236}">
                <a16:creationId xmlns:a16="http://schemas.microsoft.com/office/drawing/2014/main" id="{D5CFA991-4ACD-E56E-EA86-7A687C757DE7}"/>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Ã©sultat de recherche d'images pour &quot;chateau de chambord&quot;"/>
          <p:cNvPicPr>
            <a:picLocks noChangeAspect="1" noChangeArrowheads="1"/>
          </p:cNvPicPr>
          <p:nvPr/>
        </p:nvPicPr>
        <p:blipFill>
          <a:blip r:embed="rId2" cstate="print"/>
          <a:srcRect/>
          <a:stretch>
            <a:fillRect/>
          </a:stretch>
        </p:blipFill>
        <p:spPr bwMode="auto">
          <a:xfrm>
            <a:off x="0" y="2865281"/>
            <a:ext cx="9649072" cy="3992719"/>
          </a:xfrm>
          <a:prstGeom prst="rect">
            <a:avLst/>
          </a:prstGeom>
          <a:noFill/>
        </p:spPr>
      </p:pic>
      <p:sp>
        <p:nvSpPr>
          <p:cNvPr id="5" name="ZoneTexte 4"/>
          <p:cNvSpPr txBox="1"/>
          <p:nvPr/>
        </p:nvSpPr>
        <p:spPr>
          <a:xfrm>
            <a:off x="0" y="2060848"/>
            <a:ext cx="2664296" cy="646331"/>
          </a:xfrm>
          <a:prstGeom prst="rect">
            <a:avLst/>
          </a:prstGeom>
          <a:noFill/>
        </p:spPr>
        <p:txBody>
          <a:bodyPr wrap="square" rtlCol="0">
            <a:spAutoFit/>
          </a:bodyPr>
          <a:lstStyle/>
          <a:p>
            <a:pPr algn="ctr"/>
            <a:r>
              <a:rPr lang="fr-FR" dirty="0"/>
              <a:t>Château de Chambord</a:t>
            </a:r>
          </a:p>
          <a:p>
            <a:pPr algn="ctr"/>
            <a:r>
              <a:rPr lang="fr-FR" dirty="0"/>
              <a:t>Façade Nord</a:t>
            </a:r>
          </a:p>
        </p:txBody>
      </p:sp>
      <p:pic>
        <p:nvPicPr>
          <p:cNvPr id="24580" name="Picture 4" descr="https://www.bloischambord.com/sites/blois-tourisme/files/styles/squared/public/visuel_collection/312020867-1537804651.jpg?itok=0hi3iI8n"/>
          <p:cNvPicPr>
            <a:picLocks noChangeAspect="1" noChangeArrowheads="1"/>
          </p:cNvPicPr>
          <p:nvPr/>
        </p:nvPicPr>
        <p:blipFill>
          <a:blip r:embed="rId3" cstate="print"/>
          <a:srcRect/>
          <a:stretch>
            <a:fillRect/>
          </a:stretch>
        </p:blipFill>
        <p:spPr bwMode="auto">
          <a:xfrm>
            <a:off x="6156176" y="-531440"/>
            <a:ext cx="3384376" cy="3384376"/>
          </a:xfrm>
          <a:prstGeom prst="rect">
            <a:avLst/>
          </a:prstGeom>
          <a:noFill/>
        </p:spPr>
      </p:pic>
      <p:sp>
        <p:nvSpPr>
          <p:cNvPr id="7" name="ZoneTexte 6"/>
          <p:cNvSpPr txBox="1"/>
          <p:nvPr/>
        </p:nvSpPr>
        <p:spPr>
          <a:xfrm>
            <a:off x="3779912" y="332656"/>
            <a:ext cx="2232248" cy="923330"/>
          </a:xfrm>
          <a:prstGeom prst="rect">
            <a:avLst/>
          </a:prstGeom>
          <a:noFill/>
        </p:spPr>
        <p:txBody>
          <a:bodyPr wrap="square" rtlCol="0">
            <a:spAutoFit/>
          </a:bodyPr>
          <a:lstStyle/>
          <a:p>
            <a:pPr algn="r"/>
            <a:r>
              <a:rPr lang="fr-FR" dirty="0"/>
              <a:t>Escalier à doubles-révolutions  à l’intérieur du château</a:t>
            </a:r>
          </a:p>
        </p:txBody>
      </p:sp>
      <p:sp>
        <p:nvSpPr>
          <p:cNvPr id="2" name="ZoneTexte 1">
            <a:extLst>
              <a:ext uri="{FF2B5EF4-FFF2-40B4-BE49-F238E27FC236}">
                <a16:creationId xmlns:a16="http://schemas.microsoft.com/office/drawing/2014/main" id="{8F99C570-0CDE-3970-82F8-81BBCD590D27}"/>
              </a:ext>
            </a:extLst>
          </p:cNvPr>
          <p:cNvSpPr txBox="1"/>
          <p:nvPr/>
        </p:nvSpPr>
        <p:spPr>
          <a:xfrm>
            <a:off x="-11977" y="0"/>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Ã©sultat de recherche d'images pour &quot;chateau de chambord&quot;"/>
          <p:cNvPicPr>
            <a:picLocks noChangeAspect="1" noChangeArrowheads="1"/>
          </p:cNvPicPr>
          <p:nvPr/>
        </p:nvPicPr>
        <p:blipFill>
          <a:blip r:embed="rId2" cstate="print"/>
          <a:srcRect/>
          <a:stretch>
            <a:fillRect/>
          </a:stretch>
        </p:blipFill>
        <p:spPr bwMode="auto">
          <a:xfrm>
            <a:off x="0" y="3804078"/>
            <a:ext cx="7380312" cy="3053922"/>
          </a:xfrm>
          <a:prstGeom prst="rect">
            <a:avLst/>
          </a:prstGeom>
          <a:noFill/>
        </p:spPr>
      </p:pic>
      <p:pic>
        <p:nvPicPr>
          <p:cNvPr id="5" name="Picture 2" descr="https://upload.wikimedia.org/wikipedia/commons/8/8b/Gravensteen_%28Gent%29_MM.jpg"/>
          <p:cNvPicPr>
            <a:picLocks noChangeAspect="1" noChangeArrowheads="1"/>
          </p:cNvPicPr>
          <p:nvPr/>
        </p:nvPicPr>
        <p:blipFill>
          <a:blip r:embed="rId3" cstate="print"/>
          <a:srcRect/>
          <a:stretch>
            <a:fillRect/>
          </a:stretch>
        </p:blipFill>
        <p:spPr bwMode="auto">
          <a:xfrm>
            <a:off x="0" y="476672"/>
            <a:ext cx="4176464" cy="2784310"/>
          </a:xfrm>
          <a:prstGeom prst="rect">
            <a:avLst/>
          </a:prstGeom>
          <a:noFill/>
        </p:spPr>
      </p:pic>
      <p:sp>
        <p:nvSpPr>
          <p:cNvPr id="8" name="ZoneTexte 7"/>
          <p:cNvSpPr txBox="1"/>
          <p:nvPr/>
        </p:nvSpPr>
        <p:spPr>
          <a:xfrm>
            <a:off x="4716016" y="332656"/>
            <a:ext cx="4032448" cy="1477328"/>
          </a:xfrm>
          <a:prstGeom prst="rect">
            <a:avLst/>
          </a:prstGeom>
          <a:noFill/>
        </p:spPr>
        <p:txBody>
          <a:bodyPr wrap="square" rtlCol="0">
            <a:spAutoFit/>
          </a:bodyPr>
          <a:lstStyle/>
          <a:p>
            <a:r>
              <a:rPr lang="fr-FR" dirty="0"/>
              <a:t>Modèle: </a:t>
            </a:r>
            <a:r>
              <a:rPr lang="fr-FR" b="1" dirty="0"/>
              <a:t>châteaux forts du Moyen Âge</a:t>
            </a:r>
            <a:endParaRPr lang="fr-FR" dirty="0"/>
          </a:p>
          <a:p>
            <a:pPr>
              <a:buFontTx/>
              <a:buChar char="-"/>
            </a:pPr>
            <a:r>
              <a:rPr lang="fr-FR" dirty="0"/>
              <a:t> un bâtiment carré central appelé le donjon</a:t>
            </a:r>
          </a:p>
          <a:p>
            <a:pPr>
              <a:buFontTx/>
              <a:buChar char="-"/>
            </a:pPr>
            <a:r>
              <a:rPr lang="fr-FR" dirty="0"/>
              <a:t> doté de quatre tours à chacun de ses angles.</a:t>
            </a:r>
          </a:p>
        </p:txBody>
      </p:sp>
      <p:sp>
        <p:nvSpPr>
          <p:cNvPr id="9" name="ZoneTexte 8"/>
          <p:cNvSpPr txBox="1"/>
          <p:nvPr/>
        </p:nvSpPr>
        <p:spPr>
          <a:xfrm>
            <a:off x="5220072" y="2060848"/>
            <a:ext cx="3528392" cy="646331"/>
          </a:xfrm>
          <a:prstGeom prst="rect">
            <a:avLst/>
          </a:prstGeom>
          <a:noFill/>
        </p:spPr>
        <p:txBody>
          <a:bodyPr wrap="square" rtlCol="0">
            <a:spAutoFit/>
          </a:bodyPr>
          <a:lstStyle/>
          <a:p>
            <a:r>
              <a:rPr lang="fr-FR" b="1" dirty="0"/>
              <a:t>Points communs ?</a:t>
            </a:r>
          </a:p>
          <a:p>
            <a:r>
              <a:rPr lang="fr-FR" b="1" dirty="0"/>
              <a:t>Différences?</a:t>
            </a:r>
          </a:p>
        </p:txBody>
      </p:sp>
      <p:sp>
        <p:nvSpPr>
          <p:cNvPr id="2" name="ZoneTexte 1">
            <a:extLst>
              <a:ext uri="{FF2B5EF4-FFF2-40B4-BE49-F238E27FC236}">
                <a16:creationId xmlns:a16="http://schemas.microsoft.com/office/drawing/2014/main" id="{CC94B3CC-BBEA-9A74-C526-30B782D46D0B}"/>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heminee chambord"/>
          <p:cNvPicPr>
            <a:picLocks noChangeAspect="1" noChangeArrowheads="1"/>
          </p:cNvPicPr>
          <p:nvPr/>
        </p:nvPicPr>
        <p:blipFill>
          <a:blip r:embed="rId2" cstate="print"/>
          <a:srcRect/>
          <a:stretch>
            <a:fillRect/>
          </a:stretch>
        </p:blipFill>
        <p:spPr bwMode="auto">
          <a:xfrm>
            <a:off x="395536" y="0"/>
            <a:ext cx="3284172" cy="4378896"/>
          </a:xfrm>
          <a:prstGeom prst="rect">
            <a:avLst/>
          </a:prstGeom>
          <a:noFill/>
        </p:spPr>
      </p:pic>
      <p:pic>
        <p:nvPicPr>
          <p:cNvPr id="5" name="Picture 4" descr="https://www.bloischambord.com/sites/blois-tourisme/files/styles/squared/public/visuel_collection/312020867-1537804651.jpg?itok=0hi3iI8n"/>
          <p:cNvPicPr>
            <a:picLocks noChangeAspect="1" noChangeArrowheads="1"/>
          </p:cNvPicPr>
          <p:nvPr/>
        </p:nvPicPr>
        <p:blipFill>
          <a:blip r:embed="rId3" cstate="print"/>
          <a:srcRect/>
          <a:stretch>
            <a:fillRect/>
          </a:stretch>
        </p:blipFill>
        <p:spPr bwMode="auto">
          <a:xfrm>
            <a:off x="5364088" y="188640"/>
            <a:ext cx="3384376" cy="3384376"/>
          </a:xfrm>
          <a:prstGeom prst="rect">
            <a:avLst/>
          </a:prstGeom>
          <a:noFill/>
        </p:spPr>
      </p:pic>
      <p:pic>
        <p:nvPicPr>
          <p:cNvPr id="25604" name="Picture 4" descr="RÃ©sultat de recherche d'images pour &quot;fenÃªtre chateau chambord&quot;"/>
          <p:cNvPicPr>
            <a:picLocks noChangeAspect="1" noChangeArrowheads="1"/>
          </p:cNvPicPr>
          <p:nvPr/>
        </p:nvPicPr>
        <p:blipFill>
          <a:blip r:embed="rId4" cstate="print"/>
          <a:srcRect/>
          <a:stretch>
            <a:fillRect/>
          </a:stretch>
        </p:blipFill>
        <p:spPr bwMode="auto">
          <a:xfrm>
            <a:off x="683568" y="4581128"/>
            <a:ext cx="2880320" cy="2160240"/>
          </a:xfrm>
          <a:prstGeom prst="rect">
            <a:avLst/>
          </a:prstGeom>
          <a:noFill/>
        </p:spPr>
      </p:pic>
      <p:sp>
        <p:nvSpPr>
          <p:cNvPr id="25606" name="AutoShape 6" descr="RÃ©sultat de recherche d'images pour &quot;sculpture chateau chambor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608" name="AutoShape 8" descr="RÃ©sultat de recherche d'images pour &quot;sculpture chateau chambor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610" name="AutoShape 10" descr="RÃ©sultat de recherche d'images pour &quot;sculpture chateau chambor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612" name="AutoShape 12" descr="RÃ©sultat de recherche d'images pour &quot;sculpture chateau chambor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613" name="Picture 13"/>
          <p:cNvPicPr>
            <a:picLocks noChangeAspect="1" noChangeArrowheads="1"/>
          </p:cNvPicPr>
          <p:nvPr/>
        </p:nvPicPr>
        <p:blipFill>
          <a:blip r:embed="rId5" cstate="print"/>
          <a:srcRect/>
          <a:stretch>
            <a:fillRect/>
          </a:stretch>
        </p:blipFill>
        <p:spPr bwMode="auto">
          <a:xfrm>
            <a:off x="4716016" y="3882821"/>
            <a:ext cx="4052118" cy="2975179"/>
          </a:xfrm>
          <a:prstGeom prst="rect">
            <a:avLst/>
          </a:prstGeom>
          <a:noFill/>
          <a:ln w="9525">
            <a:noFill/>
            <a:miter lim="800000"/>
            <a:headEnd/>
            <a:tailEnd/>
          </a:ln>
        </p:spPr>
      </p:pic>
      <p:sp>
        <p:nvSpPr>
          <p:cNvPr id="2" name="ZoneTexte 1">
            <a:extLst>
              <a:ext uri="{FF2B5EF4-FFF2-40B4-BE49-F238E27FC236}">
                <a16:creationId xmlns:a16="http://schemas.microsoft.com/office/drawing/2014/main" id="{016D586E-12AB-32B4-BD16-2A86BB7FA92B}"/>
              </a:ext>
            </a:extLst>
          </p:cNvPr>
          <p:cNvSpPr txBox="1"/>
          <p:nvPr/>
        </p:nvSpPr>
        <p:spPr>
          <a:xfrm>
            <a:off x="7524328" y="0"/>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0"/>
            <a:ext cx="8102104" cy="6242605"/>
          </a:xfrm>
          <a:prstGeom prst="rect">
            <a:avLst/>
          </a:prstGeom>
          <a:noFill/>
          <a:ln w="9525">
            <a:noFill/>
            <a:miter lim="800000"/>
            <a:headEnd/>
            <a:tailEnd/>
          </a:ln>
        </p:spPr>
      </p:pic>
      <p:sp>
        <p:nvSpPr>
          <p:cNvPr id="5" name="ZoneTexte 4"/>
          <p:cNvSpPr txBox="1"/>
          <p:nvPr/>
        </p:nvSpPr>
        <p:spPr>
          <a:xfrm>
            <a:off x="467544" y="6381328"/>
            <a:ext cx="8064896" cy="369332"/>
          </a:xfrm>
          <a:prstGeom prst="rect">
            <a:avLst/>
          </a:prstGeom>
          <a:noFill/>
        </p:spPr>
        <p:txBody>
          <a:bodyPr wrap="square" rtlCol="0">
            <a:spAutoFit/>
          </a:bodyPr>
          <a:lstStyle/>
          <a:p>
            <a:r>
              <a:rPr lang="fr-FR" i="1" dirty="0"/>
              <a:t>La mort de Léonard de Vinci</a:t>
            </a:r>
            <a:r>
              <a:rPr lang="fr-FR" dirty="0"/>
              <a:t>, JD Ingres, 1848</a:t>
            </a:r>
          </a:p>
        </p:txBody>
      </p:sp>
      <p:sp>
        <p:nvSpPr>
          <p:cNvPr id="2" name="ZoneTexte 1">
            <a:extLst>
              <a:ext uri="{FF2B5EF4-FFF2-40B4-BE49-F238E27FC236}">
                <a16:creationId xmlns:a16="http://schemas.microsoft.com/office/drawing/2014/main" id="{22D1624F-679E-DA67-E4DA-70AC189A43F9}"/>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51760753-508B-0AF7-FD0B-3C6D79F30469}"/>
              </a:ext>
            </a:extLst>
          </p:cNvPr>
          <p:cNvCxnSpPr/>
          <p:nvPr/>
        </p:nvCxnSpPr>
        <p:spPr>
          <a:xfrm>
            <a:off x="755576" y="260648"/>
            <a:ext cx="0" cy="6048672"/>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E7EF4773-F654-5E05-E6E2-B2C244B0A863}"/>
              </a:ext>
            </a:extLst>
          </p:cNvPr>
          <p:cNvSpPr txBox="1"/>
          <p:nvPr/>
        </p:nvSpPr>
        <p:spPr>
          <a:xfrm>
            <a:off x="179512" y="260648"/>
            <a:ext cx="445956" cy="369332"/>
          </a:xfrm>
          <a:prstGeom prst="rect">
            <a:avLst/>
          </a:prstGeom>
          <a:noFill/>
        </p:spPr>
        <p:txBody>
          <a:bodyPr wrap="none" rtlCol="0">
            <a:spAutoFit/>
          </a:bodyPr>
          <a:lstStyle/>
          <a:p>
            <a:r>
              <a:rPr lang="fr-FR" dirty="0">
                <a:solidFill>
                  <a:srgbClr val="FF0000"/>
                </a:solidFill>
              </a:rPr>
              <a:t>H4</a:t>
            </a:r>
          </a:p>
        </p:txBody>
      </p:sp>
      <p:sp>
        <p:nvSpPr>
          <p:cNvPr id="7" name="ZoneTexte 6">
            <a:extLst>
              <a:ext uri="{FF2B5EF4-FFF2-40B4-BE49-F238E27FC236}">
                <a16:creationId xmlns:a16="http://schemas.microsoft.com/office/drawing/2014/main" id="{0D3CD7E6-5E5C-E6D7-5C0D-4F79902F8ADD}"/>
              </a:ext>
            </a:extLst>
          </p:cNvPr>
          <p:cNvSpPr txBox="1"/>
          <p:nvPr/>
        </p:nvSpPr>
        <p:spPr>
          <a:xfrm>
            <a:off x="755576" y="260648"/>
            <a:ext cx="7848872" cy="7919476"/>
          </a:xfrm>
          <a:prstGeom prst="rect">
            <a:avLst/>
          </a:prstGeom>
          <a:noFill/>
        </p:spPr>
        <p:txBody>
          <a:bodyPr wrap="square" rtlCol="0">
            <a:spAutoFit/>
          </a:bodyPr>
          <a:lstStyle/>
          <a:p>
            <a:r>
              <a:rPr lang="fr-FR" sz="2500" u="sng" dirty="0">
                <a:solidFill>
                  <a:srgbClr val="FF0000"/>
                </a:solidFill>
              </a:rPr>
              <a:t>Séance 3 : </a:t>
            </a:r>
            <a:r>
              <a:rPr lang="fr-FR"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François 1</a:t>
            </a:r>
            <a:r>
              <a:rPr lang="fr-FR" sz="2500"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er</a:t>
            </a:r>
            <a:r>
              <a:rPr lang="fr-FR"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un roi mécène</a:t>
            </a:r>
            <a:endParaRPr lang="fr-FR" sz="2500" dirty="0">
              <a:solidFill>
                <a:srgbClr val="FF0000"/>
              </a:solidFill>
            </a:endParaRPr>
          </a:p>
          <a:p>
            <a:r>
              <a:rPr lang="fr-FR" sz="2500" dirty="0"/>
              <a:t>Voir fiche H4 Séance 3</a:t>
            </a:r>
          </a:p>
          <a:p>
            <a:endParaRPr lang="fr-FR" sz="2500" dirty="0"/>
          </a:p>
          <a:p>
            <a:pPr>
              <a:lnSpc>
                <a:spcPts val="3600"/>
              </a:lnSpc>
            </a:pPr>
            <a:r>
              <a:rPr lang="fr-FR" sz="2500" dirty="0">
                <a:effectLst/>
                <a:latin typeface="Calibri" panose="020F0502020204030204" pitchFamily="34" charset="0"/>
                <a:ea typeface="Calibri" panose="020F0502020204030204" pitchFamily="34" charset="0"/>
                <a:cs typeface="Times New Roman" panose="02020603050405020304" pitchFamily="18" charset="0"/>
              </a:rPr>
              <a:t>Après les guerres d’Italie, </a:t>
            </a:r>
            <a:r>
              <a:rPr lang="fr-FR" sz="25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François 1</a:t>
            </a:r>
            <a:r>
              <a:rPr lang="fr-FR" sz="2500" u="sng"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er</a:t>
            </a:r>
            <a:r>
              <a:rPr lang="fr-FR" sz="25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introduit en France la Renaissance artistique</a:t>
            </a:r>
            <a:r>
              <a:rPr lang="fr-FR" sz="2500" dirty="0">
                <a:effectLst/>
                <a:latin typeface="Calibri" panose="020F0502020204030204" pitchFamily="34" charset="0"/>
                <a:ea typeface="Calibri" panose="020F0502020204030204" pitchFamily="34" charset="0"/>
                <a:cs typeface="Times New Roman" panose="02020603050405020304" pitchFamily="18" charset="0"/>
              </a:rPr>
              <a:t>. </a:t>
            </a:r>
          </a:p>
          <a:p>
            <a:pPr>
              <a:lnSpc>
                <a:spcPts val="3600"/>
              </a:lnSpc>
            </a:pPr>
            <a:r>
              <a:rPr lang="fr-FR" sz="2500" dirty="0">
                <a:effectLst/>
                <a:latin typeface="Calibri" panose="020F0502020204030204" pitchFamily="34" charset="0"/>
                <a:ea typeface="Calibri" panose="020F0502020204030204" pitchFamily="34" charset="0"/>
                <a:cs typeface="Times New Roman" panose="02020603050405020304" pitchFamily="18" charset="0"/>
              </a:rPr>
              <a:t>Roi </a:t>
            </a:r>
            <a:r>
              <a:rPr lang="fr-FR" sz="25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mécène</a:t>
            </a:r>
            <a:r>
              <a:rPr lang="fr-FR" sz="2500" dirty="0">
                <a:effectLst/>
                <a:latin typeface="Calibri" panose="020F0502020204030204" pitchFamily="34" charset="0"/>
                <a:ea typeface="Calibri" panose="020F0502020204030204" pitchFamily="34" charset="0"/>
                <a:cs typeface="Times New Roman" panose="02020603050405020304" pitchFamily="18" charset="0"/>
              </a:rPr>
              <a:t>, il fait venir </a:t>
            </a:r>
            <a:r>
              <a:rPr lang="fr-FR" sz="2500" dirty="0">
                <a:latin typeface="Calibri" panose="020F0502020204030204" pitchFamily="34" charset="0"/>
                <a:ea typeface="Calibri" panose="020F0502020204030204" pitchFamily="34" charset="0"/>
                <a:cs typeface="Times New Roman" panose="02020603050405020304" pitchFamily="18" charset="0"/>
              </a:rPr>
              <a:t>en France </a:t>
            </a:r>
            <a:r>
              <a:rPr lang="fr-FR" sz="2500" dirty="0">
                <a:effectLst/>
                <a:latin typeface="Calibri" panose="020F0502020204030204" pitchFamily="34" charset="0"/>
                <a:ea typeface="Calibri" panose="020F0502020204030204" pitchFamily="34" charset="0"/>
                <a:cs typeface="Times New Roman" panose="02020603050405020304" pitchFamily="18" charset="0"/>
              </a:rPr>
              <a:t>de grands artistes comme </a:t>
            </a:r>
            <a:r>
              <a:rPr lang="fr-FR" sz="25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Léonard de Vinci</a:t>
            </a:r>
            <a:r>
              <a:rPr lang="fr-FR" sz="2500" dirty="0">
                <a:effectLst/>
                <a:latin typeface="Calibri" panose="020F0502020204030204" pitchFamily="34" charset="0"/>
                <a:ea typeface="Calibri" panose="020F0502020204030204" pitchFamily="34" charset="0"/>
                <a:cs typeface="Times New Roman" panose="02020603050405020304" pitchFamily="18" charset="0"/>
              </a:rPr>
              <a:t>.</a:t>
            </a:r>
          </a:p>
          <a:p>
            <a:pPr>
              <a:lnSpc>
                <a:spcPts val="3600"/>
              </a:lnSpc>
            </a:pP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3600"/>
              </a:lnSpc>
            </a:pPr>
            <a:r>
              <a:rPr lang="fr-FR" sz="2500" dirty="0">
                <a:effectLst/>
                <a:latin typeface="Calibri" panose="020F0502020204030204" pitchFamily="34" charset="0"/>
                <a:ea typeface="Calibri" panose="020F0502020204030204" pitchFamily="34" charset="0"/>
                <a:cs typeface="Times New Roman" panose="02020603050405020304" pitchFamily="18" charset="0"/>
              </a:rPr>
              <a:t>Il fait construire de nombreux châteaux comme </a:t>
            </a:r>
            <a:r>
              <a:rPr lang="fr-FR" sz="25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Chambord </a:t>
            </a:r>
            <a:r>
              <a:rPr lang="fr-FR" sz="2500" dirty="0">
                <a:effectLst/>
                <a:latin typeface="Calibri" panose="020F0502020204030204" pitchFamily="34" charset="0"/>
                <a:ea typeface="Calibri" panose="020F0502020204030204" pitchFamily="34" charset="0"/>
                <a:cs typeface="Times New Roman" panose="02020603050405020304" pitchFamily="18" charset="0"/>
              </a:rPr>
              <a:t>ou </a:t>
            </a:r>
            <a:r>
              <a:rPr lang="fr-FR" sz="25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Fontainebleau.</a:t>
            </a:r>
          </a:p>
          <a:p>
            <a:pPr>
              <a:lnSpc>
                <a:spcPts val="3600"/>
              </a:lnSpc>
            </a:pPr>
            <a:endParaRPr lang="fr-FR" sz="25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3600"/>
              </a:lnSpc>
            </a:pPr>
            <a:r>
              <a:rPr lang="fr-FR" sz="2500" dirty="0">
                <a:effectLst/>
                <a:latin typeface="Calibri" panose="020F0502020204030204" pitchFamily="34" charset="0"/>
                <a:ea typeface="Calibri" panose="020F0502020204030204" pitchFamily="34" charset="0"/>
                <a:cs typeface="Times New Roman" panose="02020603050405020304" pitchFamily="18" charset="0"/>
              </a:rPr>
              <a:t>* Un </a:t>
            </a:r>
            <a:r>
              <a:rPr lang="fr-FR"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mécène </a:t>
            </a:r>
            <a:r>
              <a:rPr lang="fr-FR" sz="2500" dirty="0">
                <a:latin typeface="Calibri" panose="020F0502020204030204" pitchFamily="34" charset="0"/>
                <a:ea typeface="Calibri" panose="020F0502020204030204" pitchFamily="34" charset="0"/>
                <a:cs typeface="Times New Roman" panose="02020603050405020304" pitchFamily="18" charset="0"/>
              </a:rPr>
              <a:t>est une</a:t>
            </a:r>
            <a:r>
              <a:rPr lang="fr-FR" sz="2500" dirty="0">
                <a:effectLst/>
                <a:latin typeface="Calibri" panose="020F0502020204030204" pitchFamily="34" charset="0"/>
                <a:ea typeface="Calibri" panose="020F0502020204030204" pitchFamily="34" charset="0"/>
                <a:cs typeface="Times New Roman" panose="02020603050405020304" pitchFamily="18" charset="0"/>
              </a:rPr>
              <a:t> </a:t>
            </a:r>
            <a:r>
              <a:rPr lang="fr-FR"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personne riche qui aide et protège les artistes.</a:t>
            </a:r>
          </a:p>
          <a:p>
            <a:endParaRPr lang="fr-FR" sz="2500" dirty="0"/>
          </a:p>
          <a:p>
            <a:endParaRPr lang="fr-FR" sz="2500" dirty="0"/>
          </a:p>
          <a:p>
            <a:endParaRPr lang="fr-FR" sz="2500" dirty="0"/>
          </a:p>
          <a:p>
            <a:endParaRPr lang="fr-FR" sz="2500" dirty="0"/>
          </a:p>
          <a:p>
            <a:pPr algn="just">
              <a:lnSpc>
                <a:spcPct val="150000"/>
              </a:lnSpc>
            </a:pPr>
            <a:endParaRPr lang="fr-FR" sz="2500" dirty="0"/>
          </a:p>
        </p:txBody>
      </p:sp>
      <p:grpSp>
        <p:nvGrpSpPr>
          <p:cNvPr id="17" name="Groupe 16">
            <a:extLst>
              <a:ext uri="{FF2B5EF4-FFF2-40B4-BE49-F238E27FC236}">
                <a16:creationId xmlns:a16="http://schemas.microsoft.com/office/drawing/2014/main" id="{A058FD44-A3BC-1894-15DF-90977E52BE70}"/>
              </a:ext>
            </a:extLst>
          </p:cNvPr>
          <p:cNvGrpSpPr/>
          <p:nvPr/>
        </p:nvGrpSpPr>
        <p:grpSpPr>
          <a:xfrm>
            <a:off x="3779912" y="1844824"/>
            <a:ext cx="504056" cy="576064"/>
            <a:chOff x="7092280" y="620688"/>
            <a:chExt cx="504056" cy="576064"/>
          </a:xfrm>
        </p:grpSpPr>
        <p:cxnSp>
          <p:nvCxnSpPr>
            <p:cNvPr id="18" name="Connecteur droit 17">
              <a:extLst>
                <a:ext uri="{FF2B5EF4-FFF2-40B4-BE49-F238E27FC236}">
                  <a16:creationId xmlns:a16="http://schemas.microsoft.com/office/drawing/2014/main" id="{C8081A78-875A-E628-5730-534BE6CC4049}"/>
                </a:ext>
              </a:extLst>
            </p:cNvPr>
            <p:cNvCxnSpPr/>
            <p:nvPr/>
          </p:nvCxnSpPr>
          <p:spPr>
            <a:xfrm>
              <a:off x="7596336" y="620688"/>
              <a:ext cx="0"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8E2FF56-2C95-B21A-9CBD-F0951909D673}"/>
                </a:ext>
              </a:extLst>
            </p:cNvPr>
            <p:cNvCxnSpPr/>
            <p:nvPr/>
          </p:nvCxnSpPr>
          <p:spPr>
            <a:xfrm flipH="1">
              <a:off x="7092280" y="1196752"/>
              <a:ext cx="5040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3" name="Forme libre : forme 22">
            <a:extLst>
              <a:ext uri="{FF2B5EF4-FFF2-40B4-BE49-F238E27FC236}">
                <a16:creationId xmlns:a16="http://schemas.microsoft.com/office/drawing/2014/main" id="{1521D9CD-5FB7-AB52-E1D8-6171845A621B}"/>
              </a:ext>
            </a:extLst>
          </p:cNvPr>
          <p:cNvSpPr/>
          <p:nvPr/>
        </p:nvSpPr>
        <p:spPr>
          <a:xfrm>
            <a:off x="755576" y="4725144"/>
            <a:ext cx="2099733" cy="282503"/>
          </a:xfrm>
          <a:custGeom>
            <a:avLst/>
            <a:gdLst>
              <a:gd name="connsiteX0" fmla="*/ 0 w 2099733"/>
              <a:gd name="connsiteY0" fmla="*/ 169333 h 282503"/>
              <a:gd name="connsiteX1" fmla="*/ 733778 w 2099733"/>
              <a:gd name="connsiteY1" fmla="*/ 0 h 282503"/>
              <a:gd name="connsiteX2" fmla="*/ 801511 w 2099733"/>
              <a:gd name="connsiteY2" fmla="*/ 11288 h 282503"/>
              <a:gd name="connsiteX3" fmla="*/ 824089 w 2099733"/>
              <a:gd name="connsiteY3" fmla="*/ 67733 h 282503"/>
              <a:gd name="connsiteX4" fmla="*/ 857956 w 2099733"/>
              <a:gd name="connsiteY4" fmla="*/ 112888 h 282503"/>
              <a:gd name="connsiteX5" fmla="*/ 869245 w 2099733"/>
              <a:gd name="connsiteY5" fmla="*/ 158044 h 282503"/>
              <a:gd name="connsiteX6" fmla="*/ 925689 w 2099733"/>
              <a:gd name="connsiteY6" fmla="*/ 237066 h 282503"/>
              <a:gd name="connsiteX7" fmla="*/ 970845 w 2099733"/>
              <a:gd name="connsiteY7" fmla="*/ 259644 h 282503"/>
              <a:gd name="connsiteX8" fmla="*/ 1095022 w 2099733"/>
              <a:gd name="connsiteY8" fmla="*/ 237066 h 282503"/>
              <a:gd name="connsiteX9" fmla="*/ 1174045 w 2099733"/>
              <a:gd name="connsiteY9" fmla="*/ 169333 h 282503"/>
              <a:gd name="connsiteX10" fmla="*/ 1207911 w 2099733"/>
              <a:gd name="connsiteY10" fmla="*/ 146755 h 282503"/>
              <a:gd name="connsiteX11" fmla="*/ 1241778 w 2099733"/>
              <a:gd name="connsiteY11" fmla="*/ 101600 h 282503"/>
              <a:gd name="connsiteX12" fmla="*/ 1309511 w 2099733"/>
              <a:gd name="connsiteY12" fmla="*/ 56444 h 282503"/>
              <a:gd name="connsiteX13" fmla="*/ 1411111 w 2099733"/>
              <a:gd name="connsiteY13" fmla="*/ 101600 h 282503"/>
              <a:gd name="connsiteX14" fmla="*/ 1444978 w 2099733"/>
              <a:gd name="connsiteY14" fmla="*/ 169333 h 282503"/>
              <a:gd name="connsiteX15" fmla="*/ 1467556 w 2099733"/>
              <a:gd name="connsiteY15" fmla="*/ 203200 h 282503"/>
              <a:gd name="connsiteX16" fmla="*/ 1512711 w 2099733"/>
              <a:gd name="connsiteY16" fmla="*/ 282222 h 282503"/>
              <a:gd name="connsiteX17" fmla="*/ 1591733 w 2099733"/>
              <a:gd name="connsiteY17" fmla="*/ 259644 h 282503"/>
              <a:gd name="connsiteX18" fmla="*/ 1625600 w 2099733"/>
              <a:gd name="connsiteY18" fmla="*/ 225777 h 282503"/>
              <a:gd name="connsiteX19" fmla="*/ 1704622 w 2099733"/>
              <a:gd name="connsiteY19" fmla="*/ 135466 h 282503"/>
              <a:gd name="connsiteX20" fmla="*/ 1783645 w 2099733"/>
              <a:gd name="connsiteY20" fmla="*/ 67733 h 282503"/>
              <a:gd name="connsiteX21" fmla="*/ 1873956 w 2099733"/>
              <a:gd name="connsiteY21" fmla="*/ 112888 h 282503"/>
              <a:gd name="connsiteX22" fmla="*/ 1896533 w 2099733"/>
              <a:gd name="connsiteY22" fmla="*/ 158044 h 282503"/>
              <a:gd name="connsiteX23" fmla="*/ 1941689 w 2099733"/>
              <a:gd name="connsiteY23" fmla="*/ 203200 h 282503"/>
              <a:gd name="connsiteX24" fmla="*/ 2009422 w 2099733"/>
              <a:gd name="connsiteY24" fmla="*/ 248355 h 282503"/>
              <a:gd name="connsiteX25" fmla="*/ 2099733 w 2099733"/>
              <a:gd name="connsiteY25" fmla="*/ 237066 h 28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9733" h="282503">
                <a:moveTo>
                  <a:pt x="0" y="169333"/>
                </a:moveTo>
                <a:cubicBezTo>
                  <a:pt x="304241" y="74257"/>
                  <a:pt x="285887" y="73291"/>
                  <a:pt x="733778" y="0"/>
                </a:cubicBezTo>
                <a:lnTo>
                  <a:pt x="801511" y="11288"/>
                </a:lnTo>
                <a:cubicBezTo>
                  <a:pt x="809037" y="30103"/>
                  <a:pt x="814248" y="50019"/>
                  <a:pt x="824089" y="67733"/>
                </a:cubicBezTo>
                <a:cubicBezTo>
                  <a:pt x="833226" y="84180"/>
                  <a:pt x="849542" y="96060"/>
                  <a:pt x="857956" y="112888"/>
                </a:cubicBezTo>
                <a:cubicBezTo>
                  <a:pt x="864895" y="126765"/>
                  <a:pt x="863797" y="143517"/>
                  <a:pt x="869245" y="158044"/>
                </a:cubicBezTo>
                <a:cubicBezTo>
                  <a:pt x="881756" y="191407"/>
                  <a:pt x="896245" y="216035"/>
                  <a:pt x="925689" y="237066"/>
                </a:cubicBezTo>
                <a:cubicBezTo>
                  <a:pt x="939383" y="246847"/>
                  <a:pt x="955793" y="252118"/>
                  <a:pt x="970845" y="259644"/>
                </a:cubicBezTo>
                <a:cubicBezTo>
                  <a:pt x="1012237" y="252118"/>
                  <a:pt x="1055110" y="250370"/>
                  <a:pt x="1095022" y="237066"/>
                </a:cubicBezTo>
                <a:cubicBezTo>
                  <a:pt x="1123209" y="227670"/>
                  <a:pt x="1152111" y="187612"/>
                  <a:pt x="1174045" y="169333"/>
                </a:cubicBezTo>
                <a:cubicBezTo>
                  <a:pt x="1184468" y="160647"/>
                  <a:pt x="1198317" y="156349"/>
                  <a:pt x="1207911" y="146755"/>
                </a:cubicBezTo>
                <a:cubicBezTo>
                  <a:pt x="1221215" y="133451"/>
                  <a:pt x="1227716" y="114100"/>
                  <a:pt x="1241778" y="101600"/>
                </a:cubicBezTo>
                <a:cubicBezTo>
                  <a:pt x="1262059" y="83572"/>
                  <a:pt x="1309511" y="56444"/>
                  <a:pt x="1309511" y="56444"/>
                </a:cubicBezTo>
                <a:cubicBezTo>
                  <a:pt x="1343378" y="71496"/>
                  <a:pt x="1382640" y="77874"/>
                  <a:pt x="1411111" y="101600"/>
                </a:cubicBezTo>
                <a:cubicBezTo>
                  <a:pt x="1430503" y="117760"/>
                  <a:pt x="1432719" y="147267"/>
                  <a:pt x="1444978" y="169333"/>
                </a:cubicBezTo>
                <a:cubicBezTo>
                  <a:pt x="1451567" y="181193"/>
                  <a:pt x="1460030" y="191911"/>
                  <a:pt x="1467556" y="203200"/>
                </a:cubicBezTo>
                <a:cubicBezTo>
                  <a:pt x="1472661" y="223621"/>
                  <a:pt x="1478222" y="278773"/>
                  <a:pt x="1512711" y="282222"/>
                </a:cubicBezTo>
                <a:cubicBezTo>
                  <a:pt x="1539970" y="284948"/>
                  <a:pt x="1565392" y="267170"/>
                  <a:pt x="1591733" y="259644"/>
                </a:cubicBezTo>
                <a:cubicBezTo>
                  <a:pt x="1603022" y="248355"/>
                  <a:pt x="1615210" y="237899"/>
                  <a:pt x="1625600" y="225777"/>
                </a:cubicBezTo>
                <a:cubicBezTo>
                  <a:pt x="1676739" y="166115"/>
                  <a:pt x="1641072" y="191072"/>
                  <a:pt x="1704622" y="135466"/>
                </a:cubicBezTo>
                <a:cubicBezTo>
                  <a:pt x="1820487" y="34084"/>
                  <a:pt x="1687312" y="164066"/>
                  <a:pt x="1783645" y="67733"/>
                </a:cubicBezTo>
                <a:cubicBezTo>
                  <a:pt x="1813749" y="82785"/>
                  <a:pt x="1847674" y="91863"/>
                  <a:pt x="1873956" y="112888"/>
                </a:cubicBezTo>
                <a:cubicBezTo>
                  <a:pt x="1887097" y="123401"/>
                  <a:pt x="1886436" y="144581"/>
                  <a:pt x="1896533" y="158044"/>
                </a:cubicBezTo>
                <a:cubicBezTo>
                  <a:pt x="1909305" y="175073"/>
                  <a:pt x="1925067" y="189902"/>
                  <a:pt x="1941689" y="203200"/>
                </a:cubicBezTo>
                <a:cubicBezTo>
                  <a:pt x="1962878" y="220151"/>
                  <a:pt x="2009422" y="248355"/>
                  <a:pt x="2009422" y="248355"/>
                </a:cubicBezTo>
                <a:cubicBezTo>
                  <a:pt x="2084579" y="235829"/>
                  <a:pt x="2054267" y="237066"/>
                  <a:pt x="2099733" y="237066"/>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614325B3-B550-7270-9ADF-FA48FE3B9030}"/>
              </a:ext>
            </a:extLst>
          </p:cNvPr>
          <p:cNvSpPr/>
          <p:nvPr/>
        </p:nvSpPr>
        <p:spPr>
          <a:xfrm>
            <a:off x="755576" y="1196752"/>
            <a:ext cx="2099733" cy="282503"/>
          </a:xfrm>
          <a:custGeom>
            <a:avLst/>
            <a:gdLst>
              <a:gd name="connsiteX0" fmla="*/ 0 w 2099733"/>
              <a:gd name="connsiteY0" fmla="*/ 169333 h 282503"/>
              <a:gd name="connsiteX1" fmla="*/ 733778 w 2099733"/>
              <a:gd name="connsiteY1" fmla="*/ 0 h 282503"/>
              <a:gd name="connsiteX2" fmla="*/ 801511 w 2099733"/>
              <a:gd name="connsiteY2" fmla="*/ 11288 h 282503"/>
              <a:gd name="connsiteX3" fmla="*/ 824089 w 2099733"/>
              <a:gd name="connsiteY3" fmla="*/ 67733 h 282503"/>
              <a:gd name="connsiteX4" fmla="*/ 857956 w 2099733"/>
              <a:gd name="connsiteY4" fmla="*/ 112888 h 282503"/>
              <a:gd name="connsiteX5" fmla="*/ 869245 w 2099733"/>
              <a:gd name="connsiteY5" fmla="*/ 158044 h 282503"/>
              <a:gd name="connsiteX6" fmla="*/ 925689 w 2099733"/>
              <a:gd name="connsiteY6" fmla="*/ 237066 h 282503"/>
              <a:gd name="connsiteX7" fmla="*/ 970845 w 2099733"/>
              <a:gd name="connsiteY7" fmla="*/ 259644 h 282503"/>
              <a:gd name="connsiteX8" fmla="*/ 1095022 w 2099733"/>
              <a:gd name="connsiteY8" fmla="*/ 237066 h 282503"/>
              <a:gd name="connsiteX9" fmla="*/ 1174045 w 2099733"/>
              <a:gd name="connsiteY9" fmla="*/ 169333 h 282503"/>
              <a:gd name="connsiteX10" fmla="*/ 1207911 w 2099733"/>
              <a:gd name="connsiteY10" fmla="*/ 146755 h 282503"/>
              <a:gd name="connsiteX11" fmla="*/ 1241778 w 2099733"/>
              <a:gd name="connsiteY11" fmla="*/ 101600 h 282503"/>
              <a:gd name="connsiteX12" fmla="*/ 1309511 w 2099733"/>
              <a:gd name="connsiteY12" fmla="*/ 56444 h 282503"/>
              <a:gd name="connsiteX13" fmla="*/ 1411111 w 2099733"/>
              <a:gd name="connsiteY13" fmla="*/ 101600 h 282503"/>
              <a:gd name="connsiteX14" fmla="*/ 1444978 w 2099733"/>
              <a:gd name="connsiteY14" fmla="*/ 169333 h 282503"/>
              <a:gd name="connsiteX15" fmla="*/ 1467556 w 2099733"/>
              <a:gd name="connsiteY15" fmla="*/ 203200 h 282503"/>
              <a:gd name="connsiteX16" fmla="*/ 1512711 w 2099733"/>
              <a:gd name="connsiteY16" fmla="*/ 282222 h 282503"/>
              <a:gd name="connsiteX17" fmla="*/ 1591733 w 2099733"/>
              <a:gd name="connsiteY17" fmla="*/ 259644 h 282503"/>
              <a:gd name="connsiteX18" fmla="*/ 1625600 w 2099733"/>
              <a:gd name="connsiteY18" fmla="*/ 225777 h 282503"/>
              <a:gd name="connsiteX19" fmla="*/ 1704622 w 2099733"/>
              <a:gd name="connsiteY19" fmla="*/ 135466 h 282503"/>
              <a:gd name="connsiteX20" fmla="*/ 1783645 w 2099733"/>
              <a:gd name="connsiteY20" fmla="*/ 67733 h 282503"/>
              <a:gd name="connsiteX21" fmla="*/ 1873956 w 2099733"/>
              <a:gd name="connsiteY21" fmla="*/ 112888 h 282503"/>
              <a:gd name="connsiteX22" fmla="*/ 1896533 w 2099733"/>
              <a:gd name="connsiteY22" fmla="*/ 158044 h 282503"/>
              <a:gd name="connsiteX23" fmla="*/ 1941689 w 2099733"/>
              <a:gd name="connsiteY23" fmla="*/ 203200 h 282503"/>
              <a:gd name="connsiteX24" fmla="*/ 2009422 w 2099733"/>
              <a:gd name="connsiteY24" fmla="*/ 248355 h 282503"/>
              <a:gd name="connsiteX25" fmla="*/ 2099733 w 2099733"/>
              <a:gd name="connsiteY25" fmla="*/ 237066 h 28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9733" h="282503">
                <a:moveTo>
                  <a:pt x="0" y="169333"/>
                </a:moveTo>
                <a:cubicBezTo>
                  <a:pt x="304241" y="74257"/>
                  <a:pt x="285887" y="73291"/>
                  <a:pt x="733778" y="0"/>
                </a:cubicBezTo>
                <a:lnTo>
                  <a:pt x="801511" y="11288"/>
                </a:lnTo>
                <a:cubicBezTo>
                  <a:pt x="809037" y="30103"/>
                  <a:pt x="814248" y="50019"/>
                  <a:pt x="824089" y="67733"/>
                </a:cubicBezTo>
                <a:cubicBezTo>
                  <a:pt x="833226" y="84180"/>
                  <a:pt x="849542" y="96060"/>
                  <a:pt x="857956" y="112888"/>
                </a:cubicBezTo>
                <a:cubicBezTo>
                  <a:pt x="864895" y="126765"/>
                  <a:pt x="863797" y="143517"/>
                  <a:pt x="869245" y="158044"/>
                </a:cubicBezTo>
                <a:cubicBezTo>
                  <a:pt x="881756" y="191407"/>
                  <a:pt x="896245" y="216035"/>
                  <a:pt x="925689" y="237066"/>
                </a:cubicBezTo>
                <a:cubicBezTo>
                  <a:pt x="939383" y="246847"/>
                  <a:pt x="955793" y="252118"/>
                  <a:pt x="970845" y="259644"/>
                </a:cubicBezTo>
                <a:cubicBezTo>
                  <a:pt x="1012237" y="252118"/>
                  <a:pt x="1055110" y="250370"/>
                  <a:pt x="1095022" y="237066"/>
                </a:cubicBezTo>
                <a:cubicBezTo>
                  <a:pt x="1123209" y="227670"/>
                  <a:pt x="1152111" y="187612"/>
                  <a:pt x="1174045" y="169333"/>
                </a:cubicBezTo>
                <a:cubicBezTo>
                  <a:pt x="1184468" y="160647"/>
                  <a:pt x="1198317" y="156349"/>
                  <a:pt x="1207911" y="146755"/>
                </a:cubicBezTo>
                <a:cubicBezTo>
                  <a:pt x="1221215" y="133451"/>
                  <a:pt x="1227716" y="114100"/>
                  <a:pt x="1241778" y="101600"/>
                </a:cubicBezTo>
                <a:cubicBezTo>
                  <a:pt x="1262059" y="83572"/>
                  <a:pt x="1309511" y="56444"/>
                  <a:pt x="1309511" y="56444"/>
                </a:cubicBezTo>
                <a:cubicBezTo>
                  <a:pt x="1343378" y="71496"/>
                  <a:pt x="1382640" y="77874"/>
                  <a:pt x="1411111" y="101600"/>
                </a:cubicBezTo>
                <a:cubicBezTo>
                  <a:pt x="1430503" y="117760"/>
                  <a:pt x="1432719" y="147267"/>
                  <a:pt x="1444978" y="169333"/>
                </a:cubicBezTo>
                <a:cubicBezTo>
                  <a:pt x="1451567" y="181193"/>
                  <a:pt x="1460030" y="191911"/>
                  <a:pt x="1467556" y="203200"/>
                </a:cubicBezTo>
                <a:cubicBezTo>
                  <a:pt x="1472661" y="223621"/>
                  <a:pt x="1478222" y="278773"/>
                  <a:pt x="1512711" y="282222"/>
                </a:cubicBezTo>
                <a:cubicBezTo>
                  <a:pt x="1539970" y="284948"/>
                  <a:pt x="1565392" y="267170"/>
                  <a:pt x="1591733" y="259644"/>
                </a:cubicBezTo>
                <a:cubicBezTo>
                  <a:pt x="1603022" y="248355"/>
                  <a:pt x="1615210" y="237899"/>
                  <a:pt x="1625600" y="225777"/>
                </a:cubicBezTo>
                <a:cubicBezTo>
                  <a:pt x="1676739" y="166115"/>
                  <a:pt x="1641072" y="191072"/>
                  <a:pt x="1704622" y="135466"/>
                </a:cubicBezTo>
                <a:cubicBezTo>
                  <a:pt x="1820487" y="34084"/>
                  <a:pt x="1687312" y="164066"/>
                  <a:pt x="1783645" y="67733"/>
                </a:cubicBezTo>
                <a:cubicBezTo>
                  <a:pt x="1813749" y="82785"/>
                  <a:pt x="1847674" y="91863"/>
                  <a:pt x="1873956" y="112888"/>
                </a:cubicBezTo>
                <a:cubicBezTo>
                  <a:pt x="1887097" y="123401"/>
                  <a:pt x="1886436" y="144581"/>
                  <a:pt x="1896533" y="158044"/>
                </a:cubicBezTo>
                <a:cubicBezTo>
                  <a:pt x="1909305" y="175073"/>
                  <a:pt x="1925067" y="189902"/>
                  <a:pt x="1941689" y="203200"/>
                </a:cubicBezTo>
                <a:cubicBezTo>
                  <a:pt x="1962878" y="220151"/>
                  <a:pt x="2009422" y="248355"/>
                  <a:pt x="2009422" y="248355"/>
                </a:cubicBezTo>
                <a:cubicBezTo>
                  <a:pt x="2084579" y="235829"/>
                  <a:pt x="2054267" y="237066"/>
                  <a:pt x="2099733" y="237066"/>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orme libre : forme 8">
            <a:extLst>
              <a:ext uri="{FF2B5EF4-FFF2-40B4-BE49-F238E27FC236}">
                <a16:creationId xmlns:a16="http://schemas.microsoft.com/office/drawing/2014/main" id="{F0BA6DC3-21C3-BD48-2772-0627E46F81E0}"/>
              </a:ext>
            </a:extLst>
          </p:cNvPr>
          <p:cNvSpPr/>
          <p:nvPr/>
        </p:nvSpPr>
        <p:spPr>
          <a:xfrm>
            <a:off x="755576" y="3429000"/>
            <a:ext cx="2099733" cy="282503"/>
          </a:xfrm>
          <a:custGeom>
            <a:avLst/>
            <a:gdLst>
              <a:gd name="connsiteX0" fmla="*/ 0 w 2099733"/>
              <a:gd name="connsiteY0" fmla="*/ 169333 h 282503"/>
              <a:gd name="connsiteX1" fmla="*/ 733778 w 2099733"/>
              <a:gd name="connsiteY1" fmla="*/ 0 h 282503"/>
              <a:gd name="connsiteX2" fmla="*/ 801511 w 2099733"/>
              <a:gd name="connsiteY2" fmla="*/ 11288 h 282503"/>
              <a:gd name="connsiteX3" fmla="*/ 824089 w 2099733"/>
              <a:gd name="connsiteY3" fmla="*/ 67733 h 282503"/>
              <a:gd name="connsiteX4" fmla="*/ 857956 w 2099733"/>
              <a:gd name="connsiteY4" fmla="*/ 112888 h 282503"/>
              <a:gd name="connsiteX5" fmla="*/ 869245 w 2099733"/>
              <a:gd name="connsiteY5" fmla="*/ 158044 h 282503"/>
              <a:gd name="connsiteX6" fmla="*/ 925689 w 2099733"/>
              <a:gd name="connsiteY6" fmla="*/ 237066 h 282503"/>
              <a:gd name="connsiteX7" fmla="*/ 970845 w 2099733"/>
              <a:gd name="connsiteY7" fmla="*/ 259644 h 282503"/>
              <a:gd name="connsiteX8" fmla="*/ 1095022 w 2099733"/>
              <a:gd name="connsiteY8" fmla="*/ 237066 h 282503"/>
              <a:gd name="connsiteX9" fmla="*/ 1174045 w 2099733"/>
              <a:gd name="connsiteY9" fmla="*/ 169333 h 282503"/>
              <a:gd name="connsiteX10" fmla="*/ 1207911 w 2099733"/>
              <a:gd name="connsiteY10" fmla="*/ 146755 h 282503"/>
              <a:gd name="connsiteX11" fmla="*/ 1241778 w 2099733"/>
              <a:gd name="connsiteY11" fmla="*/ 101600 h 282503"/>
              <a:gd name="connsiteX12" fmla="*/ 1309511 w 2099733"/>
              <a:gd name="connsiteY12" fmla="*/ 56444 h 282503"/>
              <a:gd name="connsiteX13" fmla="*/ 1411111 w 2099733"/>
              <a:gd name="connsiteY13" fmla="*/ 101600 h 282503"/>
              <a:gd name="connsiteX14" fmla="*/ 1444978 w 2099733"/>
              <a:gd name="connsiteY14" fmla="*/ 169333 h 282503"/>
              <a:gd name="connsiteX15" fmla="*/ 1467556 w 2099733"/>
              <a:gd name="connsiteY15" fmla="*/ 203200 h 282503"/>
              <a:gd name="connsiteX16" fmla="*/ 1512711 w 2099733"/>
              <a:gd name="connsiteY16" fmla="*/ 282222 h 282503"/>
              <a:gd name="connsiteX17" fmla="*/ 1591733 w 2099733"/>
              <a:gd name="connsiteY17" fmla="*/ 259644 h 282503"/>
              <a:gd name="connsiteX18" fmla="*/ 1625600 w 2099733"/>
              <a:gd name="connsiteY18" fmla="*/ 225777 h 282503"/>
              <a:gd name="connsiteX19" fmla="*/ 1704622 w 2099733"/>
              <a:gd name="connsiteY19" fmla="*/ 135466 h 282503"/>
              <a:gd name="connsiteX20" fmla="*/ 1783645 w 2099733"/>
              <a:gd name="connsiteY20" fmla="*/ 67733 h 282503"/>
              <a:gd name="connsiteX21" fmla="*/ 1873956 w 2099733"/>
              <a:gd name="connsiteY21" fmla="*/ 112888 h 282503"/>
              <a:gd name="connsiteX22" fmla="*/ 1896533 w 2099733"/>
              <a:gd name="connsiteY22" fmla="*/ 158044 h 282503"/>
              <a:gd name="connsiteX23" fmla="*/ 1941689 w 2099733"/>
              <a:gd name="connsiteY23" fmla="*/ 203200 h 282503"/>
              <a:gd name="connsiteX24" fmla="*/ 2009422 w 2099733"/>
              <a:gd name="connsiteY24" fmla="*/ 248355 h 282503"/>
              <a:gd name="connsiteX25" fmla="*/ 2099733 w 2099733"/>
              <a:gd name="connsiteY25" fmla="*/ 237066 h 28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9733" h="282503">
                <a:moveTo>
                  <a:pt x="0" y="169333"/>
                </a:moveTo>
                <a:cubicBezTo>
                  <a:pt x="304241" y="74257"/>
                  <a:pt x="285887" y="73291"/>
                  <a:pt x="733778" y="0"/>
                </a:cubicBezTo>
                <a:lnTo>
                  <a:pt x="801511" y="11288"/>
                </a:lnTo>
                <a:cubicBezTo>
                  <a:pt x="809037" y="30103"/>
                  <a:pt x="814248" y="50019"/>
                  <a:pt x="824089" y="67733"/>
                </a:cubicBezTo>
                <a:cubicBezTo>
                  <a:pt x="833226" y="84180"/>
                  <a:pt x="849542" y="96060"/>
                  <a:pt x="857956" y="112888"/>
                </a:cubicBezTo>
                <a:cubicBezTo>
                  <a:pt x="864895" y="126765"/>
                  <a:pt x="863797" y="143517"/>
                  <a:pt x="869245" y="158044"/>
                </a:cubicBezTo>
                <a:cubicBezTo>
                  <a:pt x="881756" y="191407"/>
                  <a:pt x="896245" y="216035"/>
                  <a:pt x="925689" y="237066"/>
                </a:cubicBezTo>
                <a:cubicBezTo>
                  <a:pt x="939383" y="246847"/>
                  <a:pt x="955793" y="252118"/>
                  <a:pt x="970845" y="259644"/>
                </a:cubicBezTo>
                <a:cubicBezTo>
                  <a:pt x="1012237" y="252118"/>
                  <a:pt x="1055110" y="250370"/>
                  <a:pt x="1095022" y="237066"/>
                </a:cubicBezTo>
                <a:cubicBezTo>
                  <a:pt x="1123209" y="227670"/>
                  <a:pt x="1152111" y="187612"/>
                  <a:pt x="1174045" y="169333"/>
                </a:cubicBezTo>
                <a:cubicBezTo>
                  <a:pt x="1184468" y="160647"/>
                  <a:pt x="1198317" y="156349"/>
                  <a:pt x="1207911" y="146755"/>
                </a:cubicBezTo>
                <a:cubicBezTo>
                  <a:pt x="1221215" y="133451"/>
                  <a:pt x="1227716" y="114100"/>
                  <a:pt x="1241778" y="101600"/>
                </a:cubicBezTo>
                <a:cubicBezTo>
                  <a:pt x="1262059" y="83572"/>
                  <a:pt x="1309511" y="56444"/>
                  <a:pt x="1309511" y="56444"/>
                </a:cubicBezTo>
                <a:cubicBezTo>
                  <a:pt x="1343378" y="71496"/>
                  <a:pt x="1382640" y="77874"/>
                  <a:pt x="1411111" y="101600"/>
                </a:cubicBezTo>
                <a:cubicBezTo>
                  <a:pt x="1430503" y="117760"/>
                  <a:pt x="1432719" y="147267"/>
                  <a:pt x="1444978" y="169333"/>
                </a:cubicBezTo>
                <a:cubicBezTo>
                  <a:pt x="1451567" y="181193"/>
                  <a:pt x="1460030" y="191911"/>
                  <a:pt x="1467556" y="203200"/>
                </a:cubicBezTo>
                <a:cubicBezTo>
                  <a:pt x="1472661" y="223621"/>
                  <a:pt x="1478222" y="278773"/>
                  <a:pt x="1512711" y="282222"/>
                </a:cubicBezTo>
                <a:cubicBezTo>
                  <a:pt x="1539970" y="284948"/>
                  <a:pt x="1565392" y="267170"/>
                  <a:pt x="1591733" y="259644"/>
                </a:cubicBezTo>
                <a:cubicBezTo>
                  <a:pt x="1603022" y="248355"/>
                  <a:pt x="1615210" y="237899"/>
                  <a:pt x="1625600" y="225777"/>
                </a:cubicBezTo>
                <a:cubicBezTo>
                  <a:pt x="1676739" y="166115"/>
                  <a:pt x="1641072" y="191072"/>
                  <a:pt x="1704622" y="135466"/>
                </a:cubicBezTo>
                <a:cubicBezTo>
                  <a:pt x="1820487" y="34084"/>
                  <a:pt x="1687312" y="164066"/>
                  <a:pt x="1783645" y="67733"/>
                </a:cubicBezTo>
                <a:cubicBezTo>
                  <a:pt x="1813749" y="82785"/>
                  <a:pt x="1847674" y="91863"/>
                  <a:pt x="1873956" y="112888"/>
                </a:cubicBezTo>
                <a:cubicBezTo>
                  <a:pt x="1887097" y="123401"/>
                  <a:pt x="1886436" y="144581"/>
                  <a:pt x="1896533" y="158044"/>
                </a:cubicBezTo>
                <a:cubicBezTo>
                  <a:pt x="1909305" y="175073"/>
                  <a:pt x="1925067" y="189902"/>
                  <a:pt x="1941689" y="203200"/>
                </a:cubicBezTo>
                <a:cubicBezTo>
                  <a:pt x="1962878" y="220151"/>
                  <a:pt x="2009422" y="248355"/>
                  <a:pt x="2009422" y="248355"/>
                </a:cubicBezTo>
                <a:cubicBezTo>
                  <a:pt x="2084579" y="235829"/>
                  <a:pt x="2054267" y="237066"/>
                  <a:pt x="2099733" y="237066"/>
                </a:cubicBezTo>
              </a:path>
            </a:pathLst>
          </a:custGeom>
          <a:solidFill>
            <a:schemeClr val="bg1"/>
          </a:solidFill>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ZoneTexte 1">
            <a:extLst>
              <a:ext uri="{FF2B5EF4-FFF2-40B4-BE49-F238E27FC236}">
                <a16:creationId xmlns:a16="http://schemas.microsoft.com/office/drawing/2014/main" id="{73648046-DAAF-A33A-4ACC-849C72027EBD}"/>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extLst>
      <p:ext uri="{BB962C8B-B14F-4D97-AF65-F5344CB8AC3E}">
        <p14:creationId xmlns:p14="http://schemas.microsoft.com/office/powerpoint/2010/main" val="261204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candice\Downloads\frise (5).png"/>
          <p:cNvPicPr>
            <a:picLocks noChangeAspect="1" noChangeArrowheads="1"/>
          </p:cNvPicPr>
          <p:nvPr/>
        </p:nvPicPr>
        <p:blipFill>
          <a:blip r:embed="rId2" cstate="print"/>
          <a:srcRect/>
          <a:stretch>
            <a:fillRect/>
          </a:stretch>
        </p:blipFill>
        <p:spPr bwMode="auto">
          <a:xfrm>
            <a:off x="-28836" y="1340768"/>
            <a:ext cx="9144000" cy="4286250"/>
          </a:xfrm>
          <a:prstGeom prst="rect">
            <a:avLst/>
          </a:prstGeom>
          <a:noFill/>
        </p:spPr>
      </p:pic>
      <p:sp>
        <p:nvSpPr>
          <p:cNvPr id="2" name="ZoneTexte 1">
            <a:extLst>
              <a:ext uri="{FF2B5EF4-FFF2-40B4-BE49-F238E27FC236}">
                <a16:creationId xmlns:a16="http://schemas.microsoft.com/office/drawing/2014/main" id="{F08AF836-30CB-89D0-82A6-00C998E3F58B}"/>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E72399-91F8-AF1B-B5EF-1220E03D0AB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8" t="6215" r="3024" b="8827"/>
          <a:stretch/>
        </p:blipFill>
        <p:spPr bwMode="auto">
          <a:xfrm>
            <a:off x="107504" y="188640"/>
            <a:ext cx="4289778" cy="28786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AED2CEA-D47F-3ADB-AC35-7C8FF2C8F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787" y="260648"/>
            <a:ext cx="4687213" cy="29295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A1144B3-2F31-CCAA-2DB6-AB822A24FB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84984"/>
            <a:ext cx="2536676" cy="35730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 Création d'Adam (Michel-Ange) — Wikipédia">
            <a:extLst>
              <a:ext uri="{FF2B5EF4-FFF2-40B4-BE49-F238E27FC236}">
                <a16:creationId xmlns:a16="http://schemas.microsoft.com/office/drawing/2014/main" id="{33D22096-C48A-6992-F840-0462073C3B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573016"/>
            <a:ext cx="4067944" cy="27190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vid (Michel-Ange) — Wikipédia">
            <a:extLst>
              <a:ext uri="{FF2B5EF4-FFF2-40B4-BE49-F238E27FC236}">
                <a16:creationId xmlns:a16="http://schemas.microsoft.com/office/drawing/2014/main" id="{95FA12BD-7DD2-74A9-7FDD-F2D9AB71B6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960"/>
          <a:stretch/>
        </p:blipFill>
        <p:spPr bwMode="auto">
          <a:xfrm>
            <a:off x="2555776" y="3068960"/>
            <a:ext cx="2520280" cy="34474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B3508AF-7BB9-4AA6-175D-DA7E22840E2A}"/>
              </a:ext>
            </a:extLst>
          </p:cNvPr>
          <p:cNvSpPr txBox="1"/>
          <p:nvPr/>
        </p:nvSpPr>
        <p:spPr>
          <a:xfrm>
            <a:off x="1259632" y="2348880"/>
            <a:ext cx="1848711" cy="553998"/>
          </a:xfrm>
          <a:prstGeom prst="rect">
            <a:avLst/>
          </a:prstGeom>
          <a:noFill/>
        </p:spPr>
        <p:txBody>
          <a:bodyPr wrap="none" rtlCol="0">
            <a:spAutoFit/>
          </a:bodyPr>
          <a:lstStyle/>
          <a:p>
            <a:r>
              <a:rPr lang="fr-FR" sz="3000" b="1" dirty="0"/>
              <a:t>Chambord</a:t>
            </a:r>
          </a:p>
        </p:txBody>
      </p:sp>
      <p:sp>
        <p:nvSpPr>
          <p:cNvPr id="5" name="ZoneTexte 4">
            <a:extLst>
              <a:ext uri="{FF2B5EF4-FFF2-40B4-BE49-F238E27FC236}">
                <a16:creationId xmlns:a16="http://schemas.microsoft.com/office/drawing/2014/main" id="{D461BFC4-9ED2-C960-AAEE-2F075A2D8B81}"/>
              </a:ext>
            </a:extLst>
          </p:cNvPr>
          <p:cNvSpPr txBox="1"/>
          <p:nvPr/>
        </p:nvSpPr>
        <p:spPr>
          <a:xfrm>
            <a:off x="4932040" y="260648"/>
            <a:ext cx="950901" cy="553998"/>
          </a:xfrm>
          <a:prstGeom prst="rect">
            <a:avLst/>
          </a:prstGeom>
          <a:noFill/>
        </p:spPr>
        <p:txBody>
          <a:bodyPr wrap="none" rtlCol="0">
            <a:spAutoFit/>
          </a:bodyPr>
          <a:lstStyle/>
          <a:p>
            <a:r>
              <a:rPr lang="fr-FR" sz="3000" b="1" dirty="0"/>
              <a:t>Blois</a:t>
            </a:r>
          </a:p>
        </p:txBody>
      </p:sp>
      <p:sp>
        <p:nvSpPr>
          <p:cNvPr id="6" name="ZoneTexte 5">
            <a:extLst>
              <a:ext uri="{FF2B5EF4-FFF2-40B4-BE49-F238E27FC236}">
                <a16:creationId xmlns:a16="http://schemas.microsoft.com/office/drawing/2014/main" id="{9098C5ED-3961-AF0F-2D0D-3ED2CCB3FB97}"/>
              </a:ext>
            </a:extLst>
          </p:cNvPr>
          <p:cNvSpPr txBox="1"/>
          <p:nvPr/>
        </p:nvSpPr>
        <p:spPr>
          <a:xfrm>
            <a:off x="395536" y="3140968"/>
            <a:ext cx="1928477" cy="553998"/>
          </a:xfrm>
          <a:prstGeom prst="rect">
            <a:avLst/>
          </a:prstGeom>
          <a:noFill/>
        </p:spPr>
        <p:txBody>
          <a:bodyPr wrap="none" rtlCol="0">
            <a:spAutoFit/>
          </a:bodyPr>
          <a:lstStyle/>
          <a:p>
            <a:r>
              <a:rPr lang="fr-FR" sz="3000" b="1" dirty="0"/>
              <a:t>La Joconde</a:t>
            </a:r>
          </a:p>
        </p:txBody>
      </p:sp>
      <p:sp>
        <p:nvSpPr>
          <p:cNvPr id="7" name="ZoneTexte 6">
            <a:extLst>
              <a:ext uri="{FF2B5EF4-FFF2-40B4-BE49-F238E27FC236}">
                <a16:creationId xmlns:a16="http://schemas.microsoft.com/office/drawing/2014/main" id="{9BA09301-19E9-5250-21EE-20C204182276}"/>
              </a:ext>
            </a:extLst>
          </p:cNvPr>
          <p:cNvSpPr txBox="1"/>
          <p:nvPr/>
        </p:nvSpPr>
        <p:spPr>
          <a:xfrm>
            <a:off x="2987824" y="6333960"/>
            <a:ext cx="1536959" cy="553998"/>
          </a:xfrm>
          <a:prstGeom prst="rect">
            <a:avLst/>
          </a:prstGeom>
          <a:noFill/>
        </p:spPr>
        <p:txBody>
          <a:bodyPr wrap="none" rtlCol="0">
            <a:spAutoFit/>
          </a:bodyPr>
          <a:lstStyle/>
          <a:p>
            <a:r>
              <a:rPr lang="fr-FR" sz="3000" b="1" dirty="0"/>
              <a:t>Le David</a:t>
            </a:r>
          </a:p>
        </p:txBody>
      </p:sp>
      <p:sp>
        <p:nvSpPr>
          <p:cNvPr id="8" name="ZoneTexte 7">
            <a:extLst>
              <a:ext uri="{FF2B5EF4-FFF2-40B4-BE49-F238E27FC236}">
                <a16:creationId xmlns:a16="http://schemas.microsoft.com/office/drawing/2014/main" id="{FB6547EA-0D33-575C-089A-88F6AF5A1D1D}"/>
              </a:ext>
            </a:extLst>
          </p:cNvPr>
          <p:cNvSpPr txBox="1"/>
          <p:nvPr/>
        </p:nvSpPr>
        <p:spPr>
          <a:xfrm>
            <a:off x="5580112" y="6165304"/>
            <a:ext cx="3223318" cy="553998"/>
          </a:xfrm>
          <a:prstGeom prst="rect">
            <a:avLst/>
          </a:prstGeom>
          <a:noFill/>
        </p:spPr>
        <p:txBody>
          <a:bodyPr wrap="none" rtlCol="0">
            <a:spAutoFit/>
          </a:bodyPr>
          <a:lstStyle/>
          <a:p>
            <a:r>
              <a:rPr lang="fr-FR" sz="3000" b="1" dirty="0"/>
              <a:t>La création d’Adam</a:t>
            </a:r>
          </a:p>
        </p:txBody>
      </p:sp>
      <p:sp>
        <p:nvSpPr>
          <p:cNvPr id="2" name="ZoneTexte 1">
            <a:extLst>
              <a:ext uri="{FF2B5EF4-FFF2-40B4-BE49-F238E27FC236}">
                <a16:creationId xmlns:a16="http://schemas.microsoft.com/office/drawing/2014/main" id="{53B8C371-DEC7-8A6C-3B7E-4671E9DA4B47}"/>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extLst>
      <p:ext uri="{BB962C8B-B14F-4D97-AF65-F5344CB8AC3E}">
        <p14:creationId xmlns:p14="http://schemas.microsoft.com/office/powerpoint/2010/main" val="257757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cstate="print"/>
          <a:srcRect/>
          <a:stretch>
            <a:fillRect/>
          </a:stretch>
        </p:blipFill>
        <p:spPr bwMode="auto">
          <a:xfrm>
            <a:off x="52388" y="138113"/>
            <a:ext cx="9039225" cy="6581775"/>
          </a:xfrm>
          <a:prstGeom prst="rect">
            <a:avLst/>
          </a:prstGeom>
          <a:noFill/>
          <a:ln w="9525">
            <a:noFill/>
            <a:miter lim="800000"/>
            <a:headEnd/>
            <a:tailEnd/>
          </a:ln>
        </p:spPr>
      </p:pic>
      <p:sp>
        <p:nvSpPr>
          <p:cNvPr id="4" name="ZoneTexte 3">
            <a:extLst>
              <a:ext uri="{FF2B5EF4-FFF2-40B4-BE49-F238E27FC236}">
                <a16:creationId xmlns:a16="http://schemas.microsoft.com/office/drawing/2014/main" id="{F7FA57F1-DDB1-E6D1-EB87-51FE5EBA4FB0}"/>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743200" y="2924944"/>
            <a:ext cx="6400800" cy="622920"/>
          </a:xfrm>
        </p:spPr>
        <p:txBody>
          <a:bodyPr>
            <a:normAutofit/>
          </a:bodyPr>
          <a:lstStyle/>
          <a:p>
            <a:r>
              <a:rPr lang="fr-FR" sz="2000" dirty="0">
                <a:solidFill>
                  <a:schemeClr val="tx1"/>
                </a:solidFill>
              </a:rPr>
              <a:t>Moine copiste au </a:t>
            </a:r>
            <a:r>
              <a:rPr lang="fr-FR" sz="2000" dirty="0" err="1">
                <a:solidFill>
                  <a:schemeClr val="tx1"/>
                </a:solidFill>
              </a:rPr>
              <a:t>Moyen-Âge</a:t>
            </a:r>
            <a:endParaRPr lang="fr-FR" sz="2000" dirty="0">
              <a:solidFill>
                <a:schemeClr val="tx1"/>
              </a:solidFill>
            </a:endParaRPr>
          </a:p>
        </p:txBody>
      </p:sp>
      <p:pic>
        <p:nvPicPr>
          <p:cNvPr id="1028" name="Picture 4" descr="Moine copiste au travail"/>
          <p:cNvPicPr>
            <a:picLocks noChangeAspect="1" noChangeArrowheads="1"/>
          </p:cNvPicPr>
          <p:nvPr/>
        </p:nvPicPr>
        <p:blipFill>
          <a:blip r:embed="rId2" cstate="print"/>
          <a:srcRect/>
          <a:stretch>
            <a:fillRect/>
          </a:stretch>
        </p:blipFill>
        <p:spPr bwMode="auto">
          <a:xfrm>
            <a:off x="539552" y="684294"/>
            <a:ext cx="3816424" cy="3752818"/>
          </a:xfrm>
          <a:prstGeom prst="rect">
            <a:avLst/>
          </a:prstGeom>
          <a:noFill/>
        </p:spPr>
      </p:pic>
      <p:sp>
        <p:nvSpPr>
          <p:cNvPr id="9" name="ZoneTexte 8"/>
          <p:cNvSpPr txBox="1"/>
          <p:nvPr/>
        </p:nvSpPr>
        <p:spPr>
          <a:xfrm>
            <a:off x="2411760" y="5085184"/>
            <a:ext cx="3528392" cy="1200329"/>
          </a:xfrm>
          <a:prstGeom prst="rect">
            <a:avLst/>
          </a:prstGeom>
          <a:noFill/>
        </p:spPr>
        <p:txBody>
          <a:bodyPr wrap="square" rtlCol="0">
            <a:spAutoFit/>
          </a:bodyPr>
          <a:lstStyle/>
          <a:p>
            <a:pPr>
              <a:buFontTx/>
              <a:buChar char="-"/>
            </a:pPr>
            <a:r>
              <a:rPr lang="fr-FR" dirty="0"/>
              <a:t> Pas d’imprimerie</a:t>
            </a:r>
          </a:p>
          <a:p>
            <a:pPr>
              <a:buFontTx/>
              <a:buChar char="-"/>
            </a:pPr>
            <a:r>
              <a:rPr lang="fr-FR" dirty="0"/>
              <a:t> scriptorium</a:t>
            </a:r>
          </a:p>
          <a:p>
            <a:pPr>
              <a:buFontTx/>
              <a:buChar char="-"/>
            </a:pPr>
            <a:r>
              <a:rPr lang="fr-FR" dirty="0"/>
              <a:t> Copie à la main sur du parchemin </a:t>
            </a:r>
          </a:p>
          <a:p>
            <a:pPr>
              <a:buFontTx/>
              <a:buChar char="-"/>
            </a:pPr>
            <a:r>
              <a:rPr lang="fr-FR" dirty="0"/>
              <a:t> 4 mois</a:t>
            </a:r>
          </a:p>
        </p:txBody>
      </p:sp>
      <p:sp>
        <p:nvSpPr>
          <p:cNvPr id="2" name="ZoneTexte 1">
            <a:extLst>
              <a:ext uri="{FF2B5EF4-FFF2-40B4-BE49-F238E27FC236}">
                <a16:creationId xmlns:a16="http://schemas.microsoft.com/office/drawing/2014/main" id="{30DF1DF7-CEEA-B31A-102E-A08015232893}"/>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2051720" y="332656"/>
            <a:ext cx="6778670" cy="463106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251520" y="5013176"/>
            <a:ext cx="8582025" cy="1666875"/>
          </a:xfrm>
          <a:prstGeom prst="rect">
            <a:avLst/>
          </a:prstGeom>
          <a:noFill/>
          <a:ln w="9525">
            <a:noFill/>
            <a:miter lim="800000"/>
            <a:headEnd/>
            <a:tailEnd/>
          </a:ln>
        </p:spPr>
      </p:pic>
      <p:sp>
        <p:nvSpPr>
          <p:cNvPr id="6" name="ZoneTexte 5"/>
          <p:cNvSpPr txBox="1"/>
          <p:nvPr/>
        </p:nvSpPr>
        <p:spPr>
          <a:xfrm>
            <a:off x="179512" y="0"/>
            <a:ext cx="3960440" cy="369332"/>
          </a:xfrm>
          <a:prstGeom prst="rect">
            <a:avLst/>
          </a:prstGeom>
          <a:noFill/>
        </p:spPr>
        <p:txBody>
          <a:bodyPr wrap="square" rtlCol="0">
            <a:spAutoFit/>
          </a:bodyPr>
          <a:lstStyle/>
          <a:p>
            <a:r>
              <a:rPr lang="fr-FR" dirty="0"/>
              <a:t>Une imprimerie au XVI</a:t>
            </a:r>
            <a:r>
              <a:rPr lang="fr-FR" baseline="30000" dirty="0"/>
              <a:t>e</a:t>
            </a:r>
            <a:r>
              <a:rPr lang="fr-FR" dirty="0"/>
              <a:t> siècle.</a:t>
            </a:r>
          </a:p>
        </p:txBody>
      </p:sp>
      <p:sp>
        <p:nvSpPr>
          <p:cNvPr id="2" name="ZoneTexte 1">
            <a:extLst>
              <a:ext uri="{FF2B5EF4-FFF2-40B4-BE49-F238E27FC236}">
                <a16:creationId xmlns:a16="http://schemas.microsoft.com/office/drawing/2014/main" id="{CE3B064B-DCCB-260C-0652-764064AEA7D2}"/>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Ã©sultat de recherche d'images pour &quot;adam et eve moyen age peinture&quot;"/>
          <p:cNvPicPr>
            <a:picLocks noChangeAspect="1" noChangeArrowheads="1"/>
          </p:cNvPicPr>
          <p:nvPr/>
        </p:nvPicPr>
        <p:blipFill>
          <a:blip r:embed="rId2" cstate="print"/>
          <a:srcRect/>
          <a:stretch>
            <a:fillRect/>
          </a:stretch>
        </p:blipFill>
        <p:spPr bwMode="auto">
          <a:xfrm>
            <a:off x="251520" y="116632"/>
            <a:ext cx="3276600" cy="4524375"/>
          </a:xfrm>
          <a:prstGeom prst="rect">
            <a:avLst/>
          </a:prstGeom>
          <a:noFill/>
        </p:spPr>
      </p:pic>
      <p:pic>
        <p:nvPicPr>
          <p:cNvPr id="6147" name="Picture 3"/>
          <p:cNvPicPr>
            <a:picLocks noChangeAspect="1" noChangeArrowheads="1"/>
          </p:cNvPicPr>
          <p:nvPr/>
        </p:nvPicPr>
        <p:blipFill>
          <a:blip r:embed="rId3" cstate="print"/>
          <a:srcRect/>
          <a:stretch>
            <a:fillRect/>
          </a:stretch>
        </p:blipFill>
        <p:spPr bwMode="auto">
          <a:xfrm>
            <a:off x="3619500" y="0"/>
            <a:ext cx="5524500" cy="6543675"/>
          </a:xfrm>
          <a:prstGeom prst="rect">
            <a:avLst/>
          </a:prstGeom>
          <a:noFill/>
          <a:ln w="9525">
            <a:noFill/>
            <a:miter lim="800000"/>
            <a:headEnd/>
            <a:tailEnd/>
          </a:ln>
        </p:spPr>
      </p:pic>
      <p:sp>
        <p:nvSpPr>
          <p:cNvPr id="7" name="ZoneTexte 6"/>
          <p:cNvSpPr txBox="1"/>
          <p:nvPr/>
        </p:nvSpPr>
        <p:spPr>
          <a:xfrm>
            <a:off x="179512" y="4725144"/>
            <a:ext cx="3312368" cy="646331"/>
          </a:xfrm>
          <a:prstGeom prst="rect">
            <a:avLst/>
          </a:prstGeom>
          <a:noFill/>
        </p:spPr>
        <p:txBody>
          <a:bodyPr wrap="square" rtlCol="0">
            <a:spAutoFit/>
          </a:bodyPr>
          <a:lstStyle/>
          <a:p>
            <a:r>
              <a:rPr lang="fr-FR" i="1" dirty="0"/>
              <a:t>Représentation d’Adam et Eve, Anonyme (</a:t>
            </a:r>
            <a:r>
              <a:rPr lang="fr-FR" i="1" dirty="0" err="1"/>
              <a:t>Moyen-Âge</a:t>
            </a:r>
            <a:r>
              <a:rPr lang="fr-FR" i="1" dirty="0"/>
              <a:t>)</a:t>
            </a:r>
          </a:p>
        </p:txBody>
      </p:sp>
      <p:sp>
        <p:nvSpPr>
          <p:cNvPr id="8" name="ZoneTexte 7"/>
          <p:cNvSpPr txBox="1"/>
          <p:nvPr/>
        </p:nvSpPr>
        <p:spPr>
          <a:xfrm>
            <a:off x="107504" y="5589240"/>
            <a:ext cx="3312368" cy="646331"/>
          </a:xfrm>
          <a:prstGeom prst="rect">
            <a:avLst/>
          </a:prstGeom>
          <a:noFill/>
        </p:spPr>
        <p:txBody>
          <a:bodyPr wrap="square" rtlCol="0">
            <a:spAutoFit/>
          </a:bodyPr>
          <a:lstStyle/>
          <a:p>
            <a:r>
              <a:rPr lang="fr-FR" b="1" dirty="0"/>
              <a:t>Compare ces deux représentations de l’homme?</a:t>
            </a:r>
          </a:p>
        </p:txBody>
      </p:sp>
      <p:sp>
        <p:nvSpPr>
          <p:cNvPr id="2" name="ZoneTexte 1">
            <a:extLst>
              <a:ext uri="{FF2B5EF4-FFF2-40B4-BE49-F238E27FC236}">
                <a16:creationId xmlns:a16="http://schemas.microsoft.com/office/drawing/2014/main" id="{DA04921D-831D-3AC3-8752-C7767525D53C}"/>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51760753-508B-0AF7-FD0B-3C6D79F30469}"/>
              </a:ext>
            </a:extLst>
          </p:cNvPr>
          <p:cNvCxnSpPr/>
          <p:nvPr/>
        </p:nvCxnSpPr>
        <p:spPr>
          <a:xfrm>
            <a:off x="1187624" y="332656"/>
            <a:ext cx="0" cy="6048672"/>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E7EF4773-F654-5E05-E6E2-B2C244B0A863}"/>
              </a:ext>
            </a:extLst>
          </p:cNvPr>
          <p:cNvSpPr txBox="1"/>
          <p:nvPr/>
        </p:nvSpPr>
        <p:spPr>
          <a:xfrm>
            <a:off x="251520" y="260648"/>
            <a:ext cx="445956" cy="369332"/>
          </a:xfrm>
          <a:prstGeom prst="rect">
            <a:avLst/>
          </a:prstGeom>
          <a:noFill/>
        </p:spPr>
        <p:txBody>
          <a:bodyPr wrap="none" rtlCol="0">
            <a:spAutoFit/>
          </a:bodyPr>
          <a:lstStyle/>
          <a:p>
            <a:r>
              <a:rPr lang="fr-FR" dirty="0"/>
              <a:t>H4</a:t>
            </a:r>
          </a:p>
        </p:txBody>
      </p:sp>
      <p:sp>
        <p:nvSpPr>
          <p:cNvPr id="7" name="ZoneTexte 6">
            <a:extLst>
              <a:ext uri="{FF2B5EF4-FFF2-40B4-BE49-F238E27FC236}">
                <a16:creationId xmlns:a16="http://schemas.microsoft.com/office/drawing/2014/main" id="{0D3CD7E6-5E5C-E6D7-5C0D-4F79902F8ADD}"/>
              </a:ext>
            </a:extLst>
          </p:cNvPr>
          <p:cNvSpPr txBox="1"/>
          <p:nvPr/>
        </p:nvSpPr>
        <p:spPr>
          <a:xfrm>
            <a:off x="1187624" y="332656"/>
            <a:ext cx="7200800" cy="6345327"/>
          </a:xfrm>
          <a:prstGeom prst="rect">
            <a:avLst/>
          </a:prstGeom>
          <a:noFill/>
        </p:spPr>
        <p:txBody>
          <a:bodyPr wrap="square" rtlCol="0">
            <a:spAutoFit/>
          </a:bodyPr>
          <a:lstStyle/>
          <a:p>
            <a:pPr lvl="3"/>
            <a:r>
              <a:rPr lang="fr-FR" sz="2500" u="sng" dirty="0">
                <a:solidFill>
                  <a:srgbClr val="FF0000"/>
                </a:solidFill>
              </a:rPr>
              <a:t>Séquence 4 </a:t>
            </a:r>
            <a:r>
              <a:rPr lang="fr-FR" sz="2500" dirty="0">
                <a:solidFill>
                  <a:srgbClr val="FF0000"/>
                </a:solidFill>
              </a:rPr>
              <a:t>: Le temps des rois</a:t>
            </a:r>
          </a:p>
          <a:p>
            <a:endParaRPr lang="fr-FR" sz="2500" dirty="0">
              <a:solidFill>
                <a:srgbClr val="FF0000"/>
              </a:solidFill>
            </a:endParaRPr>
          </a:p>
          <a:p>
            <a:r>
              <a:rPr lang="fr-FR" sz="2500" u="sng" dirty="0">
                <a:solidFill>
                  <a:srgbClr val="FF0000"/>
                </a:solidFill>
              </a:rPr>
              <a:t>Séance 1 </a:t>
            </a:r>
            <a:r>
              <a:rPr lang="fr-FR" sz="2500" dirty="0">
                <a:solidFill>
                  <a:srgbClr val="FF0000"/>
                </a:solidFill>
              </a:rPr>
              <a:t>: La Renaissance</a:t>
            </a:r>
          </a:p>
          <a:p>
            <a:r>
              <a:rPr lang="fr-FR" sz="2500" dirty="0">
                <a:solidFill>
                  <a:srgbClr val="00B050"/>
                </a:solidFill>
              </a:rPr>
              <a:t>Savoir frise et carte </a:t>
            </a:r>
          </a:p>
          <a:p>
            <a:endParaRPr lang="fr-FR" sz="2500" dirty="0"/>
          </a:p>
          <a:p>
            <a:pPr algn="just">
              <a:lnSpc>
                <a:spcPct val="115000"/>
              </a:lnSpc>
              <a:spcAft>
                <a:spcPts val="1000"/>
              </a:spcAft>
            </a:pPr>
            <a:r>
              <a:rPr lang="fr-FR" sz="2500" dirty="0">
                <a:effectLst/>
              </a:rPr>
              <a:t>La Renaissance est </a:t>
            </a:r>
            <a:r>
              <a:rPr lang="fr-FR" sz="2500" u="sng" dirty="0">
                <a:solidFill>
                  <a:srgbClr val="FF0000"/>
                </a:solidFill>
                <a:effectLst/>
              </a:rPr>
              <a:t>un mouvement artistique et culturel</a:t>
            </a:r>
            <a:r>
              <a:rPr lang="fr-FR" sz="2500" dirty="0">
                <a:solidFill>
                  <a:srgbClr val="FF0000"/>
                </a:solidFill>
                <a:effectLst/>
              </a:rPr>
              <a:t> </a:t>
            </a:r>
            <a:r>
              <a:rPr lang="fr-FR" sz="2500" dirty="0">
                <a:effectLst/>
              </a:rPr>
              <a:t>entre le Moyen-Âge et les Temps modernes. </a:t>
            </a:r>
          </a:p>
          <a:p>
            <a:pPr algn="just">
              <a:lnSpc>
                <a:spcPct val="115000"/>
              </a:lnSpc>
              <a:spcAft>
                <a:spcPts val="1000"/>
              </a:spcAft>
            </a:pPr>
            <a:r>
              <a:rPr lang="fr-FR" sz="2500" dirty="0">
                <a:effectLst/>
              </a:rPr>
              <a:t>Il apparaît </a:t>
            </a:r>
            <a:r>
              <a:rPr lang="fr-FR" sz="2500" u="sng" dirty="0">
                <a:solidFill>
                  <a:srgbClr val="FF0000"/>
                </a:solidFill>
              </a:rPr>
              <a:t>en Italie au </a:t>
            </a:r>
            <a:r>
              <a:rPr lang="fr-FR" sz="2500" u="sng" dirty="0" err="1">
                <a:solidFill>
                  <a:srgbClr val="FF0000"/>
                </a:solidFill>
              </a:rPr>
              <a:t>XIVè</a:t>
            </a:r>
            <a:r>
              <a:rPr lang="fr-FR" sz="2500" u="sng" dirty="0">
                <a:solidFill>
                  <a:srgbClr val="FF0000"/>
                </a:solidFill>
              </a:rPr>
              <a:t> siècle</a:t>
            </a:r>
            <a:r>
              <a:rPr lang="fr-FR" sz="2500" dirty="0"/>
              <a:t> </a:t>
            </a:r>
            <a:r>
              <a:rPr lang="fr-FR" sz="2500" dirty="0">
                <a:effectLst/>
              </a:rPr>
              <a:t>et se diffuse en Europe  </a:t>
            </a:r>
            <a:r>
              <a:rPr lang="fr-FR" sz="2500" u="sng" dirty="0">
                <a:solidFill>
                  <a:srgbClr val="FF0000"/>
                </a:solidFill>
                <a:effectLst/>
              </a:rPr>
              <a:t>jusqu’au </a:t>
            </a:r>
            <a:r>
              <a:rPr lang="fr-FR" sz="2500" u="sng" dirty="0" err="1">
                <a:solidFill>
                  <a:srgbClr val="FF0000"/>
                </a:solidFill>
                <a:effectLst/>
              </a:rPr>
              <a:t>XVIè</a:t>
            </a:r>
            <a:r>
              <a:rPr lang="fr-FR" sz="2500" u="sng" dirty="0">
                <a:solidFill>
                  <a:srgbClr val="FF0000"/>
                </a:solidFill>
                <a:effectLst/>
              </a:rPr>
              <a:t> siècle.</a:t>
            </a:r>
          </a:p>
          <a:p>
            <a:pPr algn="just">
              <a:lnSpc>
                <a:spcPct val="115000"/>
              </a:lnSpc>
              <a:spcAft>
                <a:spcPts val="1000"/>
              </a:spcAft>
            </a:pPr>
            <a:r>
              <a:rPr lang="fr-FR" sz="2500" dirty="0">
                <a:effectLst/>
              </a:rPr>
              <a:t>C’est pendant la Renaissance que </a:t>
            </a:r>
            <a:r>
              <a:rPr lang="fr-FR" sz="2500" dirty="0">
                <a:solidFill>
                  <a:srgbClr val="FF0000"/>
                </a:solidFill>
                <a:effectLst/>
              </a:rPr>
              <a:t>Gutenberg</a:t>
            </a:r>
            <a:r>
              <a:rPr lang="fr-FR" sz="2500" dirty="0">
                <a:effectLst/>
              </a:rPr>
              <a:t> invente </a:t>
            </a:r>
            <a:r>
              <a:rPr lang="fr-FR" sz="2500" dirty="0">
                <a:solidFill>
                  <a:srgbClr val="FF0000"/>
                </a:solidFill>
                <a:effectLst/>
              </a:rPr>
              <a:t>l’imprimerie en 1455</a:t>
            </a:r>
            <a:r>
              <a:rPr lang="fr-FR" sz="2500" dirty="0">
                <a:effectLst/>
              </a:rPr>
              <a:t>. </a:t>
            </a:r>
          </a:p>
          <a:p>
            <a:pPr algn="just">
              <a:lnSpc>
                <a:spcPct val="115000"/>
              </a:lnSpc>
              <a:spcAft>
                <a:spcPts val="1000"/>
              </a:spcAft>
            </a:pPr>
            <a:r>
              <a:rPr lang="fr-FR" sz="2500" dirty="0">
                <a:effectLst/>
              </a:rPr>
              <a:t>Les peintres représentent le corps humain de manière réaliste.</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cxnSp>
        <p:nvCxnSpPr>
          <p:cNvPr id="10" name="Connecteur droit avec flèche 9">
            <a:extLst>
              <a:ext uri="{FF2B5EF4-FFF2-40B4-BE49-F238E27FC236}">
                <a16:creationId xmlns:a16="http://schemas.microsoft.com/office/drawing/2014/main" id="{EB106DB4-807F-0539-4C07-972DA9770C60}"/>
              </a:ext>
            </a:extLst>
          </p:cNvPr>
          <p:cNvCxnSpPr/>
          <p:nvPr/>
        </p:nvCxnSpPr>
        <p:spPr>
          <a:xfrm>
            <a:off x="1259632" y="548680"/>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5FBFF33C-FCBD-2491-12BB-FA050B18F89D}"/>
              </a:ext>
            </a:extLst>
          </p:cNvPr>
          <p:cNvSpPr txBox="1"/>
          <p:nvPr/>
        </p:nvSpPr>
        <p:spPr>
          <a:xfrm>
            <a:off x="1619672" y="188640"/>
            <a:ext cx="452368" cy="369332"/>
          </a:xfrm>
          <a:prstGeom prst="rect">
            <a:avLst/>
          </a:prstGeom>
          <a:noFill/>
        </p:spPr>
        <p:txBody>
          <a:bodyPr wrap="none" rtlCol="0">
            <a:spAutoFit/>
          </a:bodyPr>
          <a:lstStyle/>
          <a:p>
            <a:r>
              <a:rPr lang="fr-FR" b="1" dirty="0">
                <a:solidFill>
                  <a:schemeClr val="accent1"/>
                </a:solidFill>
              </a:rPr>
              <a:t>2 c</a:t>
            </a:r>
          </a:p>
        </p:txBody>
      </p:sp>
      <p:grpSp>
        <p:nvGrpSpPr>
          <p:cNvPr id="16" name="Groupe 15">
            <a:extLst>
              <a:ext uri="{FF2B5EF4-FFF2-40B4-BE49-F238E27FC236}">
                <a16:creationId xmlns:a16="http://schemas.microsoft.com/office/drawing/2014/main" id="{0407F008-7FCF-3E3C-9252-EC57AF293B43}"/>
              </a:ext>
            </a:extLst>
          </p:cNvPr>
          <p:cNvGrpSpPr/>
          <p:nvPr/>
        </p:nvGrpSpPr>
        <p:grpSpPr>
          <a:xfrm>
            <a:off x="7884368" y="2708920"/>
            <a:ext cx="504056" cy="576064"/>
            <a:chOff x="7092280" y="620688"/>
            <a:chExt cx="504056" cy="576064"/>
          </a:xfrm>
        </p:grpSpPr>
        <p:cxnSp>
          <p:nvCxnSpPr>
            <p:cNvPr id="13" name="Connecteur droit 12">
              <a:extLst>
                <a:ext uri="{FF2B5EF4-FFF2-40B4-BE49-F238E27FC236}">
                  <a16:creationId xmlns:a16="http://schemas.microsoft.com/office/drawing/2014/main" id="{26A3FF6B-4DF2-82B4-D6B3-E70D7FB44AE9}"/>
                </a:ext>
              </a:extLst>
            </p:cNvPr>
            <p:cNvCxnSpPr/>
            <p:nvPr/>
          </p:nvCxnSpPr>
          <p:spPr>
            <a:xfrm>
              <a:off x="7596336" y="620688"/>
              <a:ext cx="0"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CA29F101-0B1E-4E1E-BD9C-F7A390366061}"/>
                </a:ext>
              </a:extLst>
            </p:cNvPr>
            <p:cNvCxnSpPr/>
            <p:nvPr/>
          </p:nvCxnSpPr>
          <p:spPr>
            <a:xfrm flipH="1">
              <a:off x="7092280" y="1196752"/>
              <a:ext cx="5040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e 16">
            <a:extLst>
              <a:ext uri="{FF2B5EF4-FFF2-40B4-BE49-F238E27FC236}">
                <a16:creationId xmlns:a16="http://schemas.microsoft.com/office/drawing/2014/main" id="{A058FD44-A3BC-1894-15DF-90977E52BE70}"/>
              </a:ext>
            </a:extLst>
          </p:cNvPr>
          <p:cNvGrpSpPr/>
          <p:nvPr/>
        </p:nvGrpSpPr>
        <p:grpSpPr>
          <a:xfrm>
            <a:off x="4788024" y="3717032"/>
            <a:ext cx="504056" cy="576064"/>
            <a:chOff x="7092280" y="620688"/>
            <a:chExt cx="504056" cy="576064"/>
          </a:xfrm>
        </p:grpSpPr>
        <p:cxnSp>
          <p:nvCxnSpPr>
            <p:cNvPr id="18" name="Connecteur droit 17">
              <a:extLst>
                <a:ext uri="{FF2B5EF4-FFF2-40B4-BE49-F238E27FC236}">
                  <a16:creationId xmlns:a16="http://schemas.microsoft.com/office/drawing/2014/main" id="{C8081A78-875A-E628-5730-534BE6CC4049}"/>
                </a:ext>
              </a:extLst>
            </p:cNvPr>
            <p:cNvCxnSpPr/>
            <p:nvPr/>
          </p:nvCxnSpPr>
          <p:spPr>
            <a:xfrm>
              <a:off x="7596336" y="620688"/>
              <a:ext cx="0"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8E2FF56-2C95-B21A-9CBD-F0951909D673}"/>
                </a:ext>
              </a:extLst>
            </p:cNvPr>
            <p:cNvCxnSpPr/>
            <p:nvPr/>
          </p:nvCxnSpPr>
          <p:spPr>
            <a:xfrm flipH="1">
              <a:off x="7092280" y="1196752"/>
              <a:ext cx="5040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37BE6BC0-C55A-5E37-7EB8-CAB4B5456BF8}"/>
              </a:ext>
            </a:extLst>
          </p:cNvPr>
          <p:cNvGrpSpPr/>
          <p:nvPr/>
        </p:nvGrpSpPr>
        <p:grpSpPr>
          <a:xfrm>
            <a:off x="3779912" y="4725144"/>
            <a:ext cx="504056" cy="576064"/>
            <a:chOff x="7092280" y="620688"/>
            <a:chExt cx="504056" cy="576064"/>
          </a:xfrm>
        </p:grpSpPr>
        <p:cxnSp>
          <p:nvCxnSpPr>
            <p:cNvPr id="21" name="Connecteur droit 20">
              <a:extLst>
                <a:ext uri="{FF2B5EF4-FFF2-40B4-BE49-F238E27FC236}">
                  <a16:creationId xmlns:a16="http://schemas.microsoft.com/office/drawing/2014/main" id="{216EB97C-B067-F9D7-BF8E-507F71A01FB2}"/>
                </a:ext>
              </a:extLst>
            </p:cNvPr>
            <p:cNvCxnSpPr/>
            <p:nvPr/>
          </p:nvCxnSpPr>
          <p:spPr>
            <a:xfrm>
              <a:off x="7596336" y="620688"/>
              <a:ext cx="0"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318CB8BD-59A4-A7FD-C19E-DE73B74932F4}"/>
                </a:ext>
              </a:extLst>
            </p:cNvPr>
            <p:cNvCxnSpPr/>
            <p:nvPr/>
          </p:nvCxnSpPr>
          <p:spPr>
            <a:xfrm flipH="1">
              <a:off x="7092280" y="1196752"/>
              <a:ext cx="5040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3" name="Forme libre : forme 22">
            <a:extLst>
              <a:ext uri="{FF2B5EF4-FFF2-40B4-BE49-F238E27FC236}">
                <a16:creationId xmlns:a16="http://schemas.microsoft.com/office/drawing/2014/main" id="{1521D9CD-5FB7-AB52-E1D8-6171845A621B}"/>
              </a:ext>
            </a:extLst>
          </p:cNvPr>
          <p:cNvSpPr/>
          <p:nvPr/>
        </p:nvSpPr>
        <p:spPr>
          <a:xfrm>
            <a:off x="1187624" y="1988840"/>
            <a:ext cx="2099733" cy="282503"/>
          </a:xfrm>
          <a:custGeom>
            <a:avLst/>
            <a:gdLst>
              <a:gd name="connsiteX0" fmla="*/ 0 w 2099733"/>
              <a:gd name="connsiteY0" fmla="*/ 169333 h 282503"/>
              <a:gd name="connsiteX1" fmla="*/ 733778 w 2099733"/>
              <a:gd name="connsiteY1" fmla="*/ 0 h 282503"/>
              <a:gd name="connsiteX2" fmla="*/ 801511 w 2099733"/>
              <a:gd name="connsiteY2" fmla="*/ 11288 h 282503"/>
              <a:gd name="connsiteX3" fmla="*/ 824089 w 2099733"/>
              <a:gd name="connsiteY3" fmla="*/ 67733 h 282503"/>
              <a:gd name="connsiteX4" fmla="*/ 857956 w 2099733"/>
              <a:gd name="connsiteY4" fmla="*/ 112888 h 282503"/>
              <a:gd name="connsiteX5" fmla="*/ 869245 w 2099733"/>
              <a:gd name="connsiteY5" fmla="*/ 158044 h 282503"/>
              <a:gd name="connsiteX6" fmla="*/ 925689 w 2099733"/>
              <a:gd name="connsiteY6" fmla="*/ 237066 h 282503"/>
              <a:gd name="connsiteX7" fmla="*/ 970845 w 2099733"/>
              <a:gd name="connsiteY7" fmla="*/ 259644 h 282503"/>
              <a:gd name="connsiteX8" fmla="*/ 1095022 w 2099733"/>
              <a:gd name="connsiteY8" fmla="*/ 237066 h 282503"/>
              <a:gd name="connsiteX9" fmla="*/ 1174045 w 2099733"/>
              <a:gd name="connsiteY9" fmla="*/ 169333 h 282503"/>
              <a:gd name="connsiteX10" fmla="*/ 1207911 w 2099733"/>
              <a:gd name="connsiteY10" fmla="*/ 146755 h 282503"/>
              <a:gd name="connsiteX11" fmla="*/ 1241778 w 2099733"/>
              <a:gd name="connsiteY11" fmla="*/ 101600 h 282503"/>
              <a:gd name="connsiteX12" fmla="*/ 1309511 w 2099733"/>
              <a:gd name="connsiteY12" fmla="*/ 56444 h 282503"/>
              <a:gd name="connsiteX13" fmla="*/ 1411111 w 2099733"/>
              <a:gd name="connsiteY13" fmla="*/ 101600 h 282503"/>
              <a:gd name="connsiteX14" fmla="*/ 1444978 w 2099733"/>
              <a:gd name="connsiteY14" fmla="*/ 169333 h 282503"/>
              <a:gd name="connsiteX15" fmla="*/ 1467556 w 2099733"/>
              <a:gd name="connsiteY15" fmla="*/ 203200 h 282503"/>
              <a:gd name="connsiteX16" fmla="*/ 1512711 w 2099733"/>
              <a:gd name="connsiteY16" fmla="*/ 282222 h 282503"/>
              <a:gd name="connsiteX17" fmla="*/ 1591733 w 2099733"/>
              <a:gd name="connsiteY17" fmla="*/ 259644 h 282503"/>
              <a:gd name="connsiteX18" fmla="*/ 1625600 w 2099733"/>
              <a:gd name="connsiteY18" fmla="*/ 225777 h 282503"/>
              <a:gd name="connsiteX19" fmla="*/ 1704622 w 2099733"/>
              <a:gd name="connsiteY19" fmla="*/ 135466 h 282503"/>
              <a:gd name="connsiteX20" fmla="*/ 1783645 w 2099733"/>
              <a:gd name="connsiteY20" fmla="*/ 67733 h 282503"/>
              <a:gd name="connsiteX21" fmla="*/ 1873956 w 2099733"/>
              <a:gd name="connsiteY21" fmla="*/ 112888 h 282503"/>
              <a:gd name="connsiteX22" fmla="*/ 1896533 w 2099733"/>
              <a:gd name="connsiteY22" fmla="*/ 158044 h 282503"/>
              <a:gd name="connsiteX23" fmla="*/ 1941689 w 2099733"/>
              <a:gd name="connsiteY23" fmla="*/ 203200 h 282503"/>
              <a:gd name="connsiteX24" fmla="*/ 2009422 w 2099733"/>
              <a:gd name="connsiteY24" fmla="*/ 248355 h 282503"/>
              <a:gd name="connsiteX25" fmla="*/ 2099733 w 2099733"/>
              <a:gd name="connsiteY25" fmla="*/ 237066 h 28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9733" h="282503">
                <a:moveTo>
                  <a:pt x="0" y="169333"/>
                </a:moveTo>
                <a:cubicBezTo>
                  <a:pt x="304241" y="74257"/>
                  <a:pt x="285887" y="73291"/>
                  <a:pt x="733778" y="0"/>
                </a:cubicBezTo>
                <a:lnTo>
                  <a:pt x="801511" y="11288"/>
                </a:lnTo>
                <a:cubicBezTo>
                  <a:pt x="809037" y="30103"/>
                  <a:pt x="814248" y="50019"/>
                  <a:pt x="824089" y="67733"/>
                </a:cubicBezTo>
                <a:cubicBezTo>
                  <a:pt x="833226" y="84180"/>
                  <a:pt x="849542" y="96060"/>
                  <a:pt x="857956" y="112888"/>
                </a:cubicBezTo>
                <a:cubicBezTo>
                  <a:pt x="864895" y="126765"/>
                  <a:pt x="863797" y="143517"/>
                  <a:pt x="869245" y="158044"/>
                </a:cubicBezTo>
                <a:cubicBezTo>
                  <a:pt x="881756" y="191407"/>
                  <a:pt x="896245" y="216035"/>
                  <a:pt x="925689" y="237066"/>
                </a:cubicBezTo>
                <a:cubicBezTo>
                  <a:pt x="939383" y="246847"/>
                  <a:pt x="955793" y="252118"/>
                  <a:pt x="970845" y="259644"/>
                </a:cubicBezTo>
                <a:cubicBezTo>
                  <a:pt x="1012237" y="252118"/>
                  <a:pt x="1055110" y="250370"/>
                  <a:pt x="1095022" y="237066"/>
                </a:cubicBezTo>
                <a:cubicBezTo>
                  <a:pt x="1123209" y="227670"/>
                  <a:pt x="1152111" y="187612"/>
                  <a:pt x="1174045" y="169333"/>
                </a:cubicBezTo>
                <a:cubicBezTo>
                  <a:pt x="1184468" y="160647"/>
                  <a:pt x="1198317" y="156349"/>
                  <a:pt x="1207911" y="146755"/>
                </a:cubicBezTo>
                <a:cubicBezTo>
                  <a:pt x="1221215" y="133451"/>
                  <a:pt x="1227716" y="114100"/>
                  <a:pt x="1241778" y="101600"/>
                </a:cubicBezTo>
                <a:cubicBezTo>
                  <a:pt x="1262059" y="83572"/>
                  <a:pt x="1309511" y="56444"/>
                  <a:pt x="1309511" y="56444"/>
                </a:cubicBezTo>
                <a:cubicBezTo>
                  <a:pt x="1343378" y="71496"/>
                  <a:pt x="1382640" y="77874"/>
                  <a:pt x="1411111" y="101600"/>
                </a:cubicBezTo>
                <a:cubicBezTo>
                  <a:pt x="1430503" y="117760"/>
                  <a:pt x="1432719" y="147267"/>
                  <a:pt x="1444978" y="169333"/>
                </a:cubicBezTo>
                <a:cubicBezTo>
                  <a:pt x="1451567" y="181193"/>
                  <a:pt x="1460030" y="191911"/>
                  <a:pt x="1467556" y="203200"/>
                </a:cubicBezTo>
                <a:cubicBezTo>
                  <a:pt x="1472661" y="223621"/>
                  <a:pt x="1478222" y="278773"/>
                  <a:pt x="1512711" y="282222"/>
                </a:cubicBezTo>
                <a:cubicBezTo>
                  <a:pt x="1539970" y="284948"/>
                  <a:pt x="1565392" y="267170"/>
                  <a:pt x="1591733" y="259644"/>
                </a:cubicBezTo>
                <a:cubicBezTo>
                  <a:pt x="1603022" y="248355"/>
                  <a:pt x="1615210" y="237899"/>
                  <a:pt x="1625600" y="225777"/>
                </a:cubicBezTo>
                <a:cubicBezTo>
                  <a:pt x="1676739" y="166115"/>
                  <a:pt x="1641072" y="191072"/>
                  <a:pt x="1704622" y="135466"/>
                </a:cubicBezTo>
                <a:cubicBezTo>
                  <a:pt x="1820487" y="34084"/>
                  <a:pt x="1687312" y="164066"/>
                  <a:pt x="1783645" y="67733"/>
                </a:cubicBezTo>
                <a:cubicBezTo>
                  <a:pt x="1813749" y="82785"/>
                  <a:pt x="1847674" y="91863"/>
                  <a:pt x="1873956" y="112888"/>
                </a:cubicBezTo>
                <a:cubicBezTo>
                  <a:pt x="1887097" y="123401"/>
                  <a:pt x="1886436" y="144581"/>
                  <a:pt x="1896533" y="158044"/>
                </a:cubicBezTo>
                <a:cubicBezTo>
                  <a:pt x="1909305" y="175073"/>
                  <a:pt x="1925067" y="189902"/>
                  <a:pt x="1941689" y="203200"/>
                </a:cubicBezTo>
                <a:cubicBezTo>
                  <a:pt x="1962878" y="220151"/>
                  <a:pt x="2009422" y="248355"/>
                  <a:pt x="2009422" y="248355"/>
                </a:cubicBezTo>
                <a:cubicBezTo>
                  <a:pt x="2084579" y="235829"/>
                  <a:pt x="2054267" y="237066"/>
                  <a:pt x="2099733" y="237066"/>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614325B3-B550-7270-9ADF-FA48FE3B9030}"/>
              </a:ext>
            </a:extLst>
          </p:cNvPr>
          <p:cNvSpPr/>
          <p:nvPr/>
        </p:nvSpPr>
        <p:spPr>
          <a:xfrm>
            <a:off x="1259632" y="836712"/>
            <a:ext cx="2099733" cy="282503"/>
          </a:xfrm>
          <a:custGeom>
            <a:avLst/>
            <a:gdLst>
              <a:gd name="connsiteX0" fmla="*/ 0 w 2099733"/>
              <a:gd name="connsiteY0" fmla="*/ 169333 h 282503"/>
              <a:gd name="connsiteX1" fmla="*/ 733778 w 2099733"/>
              <a:gd name="connsiteY1" fmla="*/ 0 h 282503"/>
              <a:gd name="connsiteX2" fmla="*/ 801511 w 2099733"/>
              <a:gd name="connsiteY2" fmla="*/ 11288 h 282503"/>
              <a:gd name="connsiteX3" fmla="*/ 824089 w 2099733"/>
              <a:gd name="connsiteY3" fmla="*/ 67733 h 282503"/>
              <a:gd name="connsiteX4" fmla="*/ 857956 w 2099733"/>
              <a:gd name="connsiteY4" fmla="*/ 112888 h 282503"/>
              <a:gd name="connsiteX5" fmla="*/ 869245 w 2099733"/>
              <a:gd name="connsiteY5" fmla="*/ 158044 h 282503"/>
              <a:gd name="connsiteX6" fmla="*/ 925689 w 2099733"/>
              <a:gd name="connsiteY6" fmla="*/ 237066 h 282503"/>
              <a:gd name="connsiteX7" fmla="*/ 970845 w 2099733"/>
              <a:gd name="connsiteY7" fmla="*/ 259644 h 282503"/>
              <a:gd name="connsiteX8" fmla="*/ 1095022 w 2099733"/>
              <a:gd name="connsiteY8" fmla="*/ 237066 h 282503"/>
              <a:gd name="connsiteX9" fmla="*/ 1174045 w 2099733"/>
              <a:gd name="connsiteY9" fmla="*/ 169333 h 282503"/>
              <a:gd name="connsiteX10" fmla="*/ 1207911 w 2099733"/>
              <a:gd name="connsiteY10" fmla="*/ 146755 h 282503"/>
              <a:gd name="connsiteX11" fmla="*/ 1241778 w 2099733"/>
              <a:gd name="connsiteY11" fmla="*/ 101600 h 282503"/>
              <a:gd name="connsiteX12" fmla="*/ 1309511 w 2099733"/>
              <a:gd name="connsiteY12" fmla="*/ 56444 h 282503"/>
              <a:gd name="connsiteX13" fmla="*/ 1411111 w 2099733"/>
              <a:gd name="connsiteY13" fmla="*/ 101600 h 282503"/>
              <a:gd name="connsiteX14" fmla="*/ 1444978 w 2099733"/>
              <a:gd name="connsiteY14" fmla="*/ 169333 h 282503"/>
              <a:gd name="connsiteX15" fmla="*/ 1467556 w 2099733"/>
              <a:gd name="connsiteY15" fmla="*/ 203200 h 282503"/>
              <a:gd name="connsiteX16" fmla="*/ 1512711 w 2099733"/>
              <a:gd name="connsiteY16" fmla="*/ 282222 h 282503"/>
              <a:gd name="connsiteX17" fmla="*/ 1591733 w 2099733"/>
              <a:gd name="connsiteY17" fmla="*/ 259644 h 282503"/>
              <a:gd name="connsiteX18" fmla="*/ 1625600 w 2099733"/>
              <a:gd name="connsiteY18" fmla="*/ 225777 h 282503"/>
              <a:gd name="connsiteX19" fmla="*/ 1704622 w 2099733"/>
              <a:gd name="connsiteY19" fmla="*/ 135466 h 282503"/>
              <a:gd name="connsiteX20" fmla="*/ 1783645 w 2099733"/>
              <a:gd name="connsiteY20" fmla="*/ 67733 h 282503"/>
              <a:gd name="connsiteX21" fmla="*/ 1873956 w 2099733"/>
              <a:gd name="connsiteY21" fmla="*/ 112888 h 282503"/>
              <a:gd name="connsiteX22" fmla="*/ 1896533 w 2099733"/>
              <a:gd name="connsiteY22" fmla="*/ 158044 h 282503"/>
              <a:gd name="connsiteX23" fmla="*/ 1941689 w 2099733"/>
              <a:gd name="connsiteY23" fmla="*/ 203200 h 282503"/>
              <a:gd name="connsiteX24" fmla="*/ 2009422 w 2099733"/>
              <a:gd name="connsiteY24" fmla="*/ 248355 h 282503"/>
              <a:gd name="connsiteX25" fmla="*/ 2099733 w 2099733"/>
              <a:gd name="connsiteY25" fmla="*/ 237066 h 28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9733" h="282503">
                <a:moveTo>
                  <a:pt x="0" y="169333"/>
                </a:moveTo>
                <a:cubicBezTo>
                  <a:pt x="304241" y="74257"/>
                  <a:pt x="285887" y="73291"/>
                  <a:pt x="733778" y="0"/>
                </a:cubicBezTo>
                <a:lnTo>
                  <a:pt x="801511" y="11288"/>
                </a:lnTo>
                <a:cubicBezTo>
                  <a:pt x="809037" y="30103"/>
                  <a:pt x="814248" y="50019"/>
                  <a:pt x="824089" y="67733"/>
                </a:cubicBezTo>
                <a:cubicBezTo>
                  <a:pt x="833226" y="84180"/>
                  <a:pt x="849542" y="96060"/>
                  <a:pt x="857956" y="112888"/>
                </a:cubicBezTo>
                <a:cubicBezTo>
                  <a:pt x="864895" y="126765"/>
                  <a:pt x="863797" y="143517"/>
                  <a:pt x="869245" y="158044"/>
                </a:cubicBezTo>
                <a:cubicBezTo>
                  <a:pt x="881756" y="191407"/>
                  <a:pt x="896245" y="216035"/>
                  <a:pt x="925689" y="237066"/>
                </a:cubicBezTo>
                <a:cubicBezTo>
                  <a:pt x="939383" y="246847"/>
                  <a:pt x="955793" y="252118"/>
                  <a:pt x="970845" y="259644"/>
                </a:cubicBezTo>
                <a:cubicBezTo>
                  <a:pt x="1012237" y="252118"/>
                  <a:pt x="1055110" y="250370"/>
                  <a:pt x="1095022" y="237066"/>
                </a:cubicBezTo>
                <a:cubicBezTo>
                  <a:pt x="1123209" y="227670"/>
                  <a:pt x="1152111" y="187612"/>
                  <a:pt x="1174045" y="169333"/>
                </a:cubicBezTo>
                <a:cubicBezTo>
                  <a:pt x="1184468" y="160647"/>
                  <a:pt x="1198317" y="156349"/>
                  <a:pt x="1207911" y="146755"/>
                </a:cubicBezTo>
                <a:cubicBezTo>
                  <a:pt x="1221215" y="133451"/>
                  <a:pt x="1227716" y="114100"/>
                  <a:pt x="1241778" y="101600"/>
                </a:cubicBezTo>
                <a:cubicBezTo>
                  <a:pt x="1262059" y="83572"/>
                  <a:pt x="1309511" y="56444"/>
                  <a:pt x="1309511" y="56444"/>
                </a:cubicBezTo>
                <a:cubicBezTo>
                  <a:pt x="1343378" y="71496"/>
                  <a:pt x="1382640" y="77874"/>
                  <a:pt x="1411111" y="101600"/>
                </a:cubicBezTo>
                <a:cubicBezTo>
                  <a:pt x="1430503" y="117760"/>
                  <a:pt x="1432719" y="147267"/>
                  <a:pt x="1444978" y="169333"/>
                </a:cubicBezTo>
                <a:cubicBezTo>
                  <a:pt x="1451567" y="181193"/>
                  <a:pt x="1460030" y="191911"/>
                  <a:pt x="1467556" y="203200"/>
                </a:cubicBezTo>
                <a:cubicBezTo>
                  <a:pt x="1472661" y="223621"/>
                  <a:pt x="1478222" y="278773"/>
                  <a:pt x="1512711" y="282222"/>
                </a:cubicBezTo>
                <a:cubicBezTo>
                  <a:pt x="1539970" y="284948"/>
                  <a:pt x="1565392" y="267170"/>
                  <a:pt x="1591733" y="259644"/>
                </a:cubicBezTo>
                <a:cubicBezTo>
                  <a:pt x="1603022" y="248355"/>
                  <a:pt x="1615210" y="237899"/>
                  <a:pt x="1625600" y="225777"/>
                </a:cubicBezTo>
                <a:cubicBezTo>
                  <a:pt x="1676739" y="166115"/>
                  <a:pt x="1641072" y="191072"/>
                  <a:pt x="1704622" y="135466"/>
                </a:cubicBezTo>
                <a:cubicBezTo>
                  <a:pt x="1820487" y="34084"/>
                  <a:pt x="1687312" y="164066"/>
                  <a:pt x="1783645" y="67733"/>
                </a:cubicBezTo>
                <a:cubicBezTo>
                  <a:pt x="1813749" y="82785"/>
                  <a:pt x="1847674" y="91863"/>
                  <a:pt x="1873956" y="112888"/>
                </a:cubicBezTo>
                <a:cubicBezTo>
                  <a:pt x="1887097" y="123401"/>
                  <a:pt x="1886436" y="144581"/>
                  <a:pt x="1896533" y="158044"/>
                </a:cubicBezTo>
                <a:cubicBezTo>
                  <a:pt x="1909305" y="175073"/>
                  <a:pt x="1925067" y="189902"/>
                  <a:pt x="1941689" y="203200"/>
                </a:cubicBezTo>
                <a:cubicBezTo>
                  <a:pt x="1962878" y="220151"/>
                  <a:pt x="2009422" y="248355"/>
                  <a:pt x="2009422" y="248355"/>
                </a:cubicBezTo>
                <a:cubicBezTo>
                  <a:pt x="2084579" y="235829"/>
                  <a:pt x="2054267" y="237066"/>
                  <a:pt x="2099733" y="237066"/>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ZoneTexte 1">
            <a:extLst>
              <a:ext uri="{FF2B5EF4-FFF2-40B4-BE49-F238E27FC236}">
                <a16:creationId xmlns:a16="http://schemas.microsoft.com/office/drawing/2014/main" id="{D6F777FB-B14F-33C5-84DA-1DD6E8B2E58C}"/>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extLst>
      <p:ext uri="{BB962C8B-B14F-4D97-AF65-F5344CB8AC3E}">
        <p14:creationId xmlns:p14="http://schemas.microsoft.com/office/powerpoint/2010/main" val="68206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vaux Francois 1er"/>
          <p:cNvPicPr>
            <a:picLocks noChangeAspect="1" noChangeArrowheads="1"/>
          </p:cNvPicPr>
          <p:nvPr/>
        </p:nvPicPr>
        <p:blipFill>
          <a:blip r:embed="rId2" cstate="print"/>
          <a:srcRect/>
          <a:stretch>
            <a:fillRect/>
          </a:stretch>
        </p:blipFill>
        <p:spPr bwMode="auto">
          <a:xfrm>
            <a:off x="179512" y="-77707"/>
            <a:ext cx="5040560" cy="6935707"/>
          </a:xfrm>
          <a:prstGeom prst="rect">
            <a:avLst/>
          </a:prstGeom>
          <a:noFill/>
        </p:spPr>
      </p:pic>
      <p:sp>
        <p:nvSpPr>
          <p:cNvPr id="5" name="ZoneTexte 4"/>
          <p:cNvSpPr txBox="1"/>
          <p:nvPr/>
        </p:nvSpPr>
        <p:spPr>
          <a:xfrm>
            <a:off x="5220072" y="0"/>
            <a:ext cx="3744416" cy="646331"/>
          </a:xfrm>
          <a:prstGeom prst="rect">
            <a:avLst/>
          </a:prstGeom>
          <a:noFill/>
        </p:spPr>
        <p:txBody>
          <a:bodyPr wrap="square" rtlCol="0">
            <a:spAutoFit/>
          </a:bodyPr>
          <a:lstStyle/>
          <a:p>
            <a:r>
              <a:rPr lang="fr-FR" b="1" dirty="0"/>
              <a:t>DOC 1: Portrait de François 1</a:t>
            </a:r>
            <a:r>
              <a:rPr lang="fr-FR" b="1" baseline="30000" dirty="0"/>
              <a:t>er</a:t>
            </a:r>
            <a:r>
              <a:rPr lang="fr-FR" b="1" dirty="0"/>
              <a:t> à cheval, 16è siècle ( Musée Condé)</a:t>
            </a:r>
          </a:p>
        </p:txBody>
      </p:sp>
      <p:sp>
        <p:nvSpPr>
          <p:cNvPr id="6" name="ZoneTexte 5"/>
          <p:cNvSpPr txBox="1"/>
          <p:nvPr/>
        </p:nvSpPr>
        <p:spPr>
          <a:xfrm>
            <a:off x="5436096" y="1124744"/>
            <a:ext cx="3528392" cy="5118196"/>
          </a:xfrm>
          <a:prstGeom prst="rect">
            <a:avLst/>
          </a:prstGeom>
          <a:noFill/>
        </p:spPr>
        <p:txBody>
          <a:bodyPr wrap="square" rtlCol="0">
            <a:spAutoFit/>
          </a:bodyPr>
          <a:lstStyle/>
          <a:p>
            <a:pPr marL="342900" indent="-342900">
              <a:lnSpc>
                <a:spcPct val="150000"/>
              </a:lnSpc>
              <a:buAutoNum type="arabicPeriod"/>
            </a:pPr>
            <a:r>
              <a:rPr lang="fr-FR" sz="2200" b="1" dirty="0">
                <a:solidFill>
                  <a:srgbClr val="7030A0"/>
                </a:solidFill>
              </a:rPr>
              <a:t>Décris François 1</a:t>
            </a:r>
            <a:r>
              <a:rPr lang="fr-FR" sz="2200" b="1" baseline="30000" dirty="0">
                <a:solidFill>
                  <a:srgbClr val="7030A0"/>
                </a:solidFill>
              </a:rPr>
              <a:t>er.</a:t>
            </a:r>
            <a:endParaRPr lang="fr-FR" sz="2200" b="1" dirty="0">
              <a:solidFill>
                <a:srgbClr val="7030A0"/>
              </a:solidFill>
            </a:endParaRPr>
          </a:p>
          <a:p>
            <a:pPr marL="342900" indent="-342900">
              <a:lnSpc>
                <a:spcPct val="150000"/>
              </a:lnSpc>
              <a:buAutoNum type="arabicPeriod"/>
            </a:pPr>
            <a:r>
              <a:rPr lang="fr-FR" sz="2200" b="1" dirty="0">
                <a:solidFill>
                  <a:srgbClr val="7030A0"/>
                </a:solidFill>
              </a:rPr>
              <a:t>Que porte-t-il dans sa main droite?</a:t>
            </a:r>
          </a:p>
          <a:p>
            <a:pPr marL="342900" indent="-342900">
              <a:lnSpc>
                <a:spcPct val="150000"/>
              </a:lnSpc>
              <a:buAutoNum type="arabicPeriod"/>
            </a:pPr>
            <a:r>
              <a:rPr lang="fr-FR" sz="2200" b="1" dirty="0">
                <a:solidFill>
                  <a:srgbClr val="7030A0"/>
                </a:solidFill>
              </a:rPr>
              <a:t>Quel motif est représenté sur les équipements de la monture?</a:t>
            </a:r>
          </a:p>
          <a:p>
            <a:pPr marL="342900" indent="-342900">
              <a:lnSpc>
                <a:spcPct val="150000"/>
              </a:lnSpc>
              <a:buAutoNum type="arabicPeriod"/>
            </a:pPr>
            <a:r>
              <a:rPr lang="fr-FR" sz="2200" b="1" dirty="0">
                <a:solidFill>
                  <a:srgbClr val="7030A0"/>
                </a:solidFill>
              </a:rPr>
              <a:t>Que représentent ces deux éléments?</a:t>
            </a:r>
          </a:p>
          <a:p>
            <a:pPr marL="342900" indent="-342900">
              <a:lnSpc>
                <a:spcPct val="150000"/>
              </a:lnSpc>
              <a:buAutoNum type="arabicPeriod"/>
            </a:pPr>
            <a:r>
              <a:rPr lang="fr-FR" sz="2200" b="1" dirty="0">
                <a:solidFill>
                  <a:srgbClr val="7030A0"/>
                </a:solidFill>
              </a:rPr>
              <a:t>Quelle impression se dégage de ce portrait?</a:t>
            </a:r>
          </a:p>
        </p:txBody>
      </p:sp>
      <p:sp>
        <p:nvSpPr>
          <p:cNvPr id="2" name="ZoneTexte 1">
            <a:extLst>
              <a:ext uri="{FF2B5EF4-FFF2-40B4-BE49-F238E27FC236}">
                <a16:creationId xmlns:a16="http://schemas.microsoft.com/office/drawing/2014/main" id="{919E7BAE-F30F-8D3C-A9FF-33B4A3AFB9FE}"/>
              </a:ext>
            </a:extLst>
          </p:cNvPr>
          <p:cNvSpPr txBox="1"/>
          <p:nvPr/>
        </p:nvSpPr>
        <p:spPr>
          <a:xfrm>
            <a:off x="7436930" y="6520697"/>
            <a:ext cx="1707070" cy="307777"/>
          </a:xfrm>
          <a:prstGeom prst="rect">
            <a:avLst/>
          </a:prstGeom>
          <a:noFill/>
        </p:spPr>
        <p:txBody>
          <a:bodyPr wrap="none" rtlCol="0">
            <a:spAutoFit/>
          </a:bodyPr>
          <a:lstStyle/>
          <a:p>
            <a:r>
              <a:rPr lang="fr-FR" sz="1400" dirty="0"/>
              <a:t>www.ardoise-craie.fr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660232" y="1052736"/>
            <a:ext cx="2483768" cy="3139321"/>
          </a:xfrm>
          <a:prstGeom prst="rect">
            <a:avLst/>
          </a:prstGeom>
          <a:noFill/>
        </p:spPr>
        <p:txBody>
          <a:bodyPr wrap="square" rtlCol="0">
            <a:spAutoFit/>
          </a:bodyPr>
          <a:lstStyle/>
          <a:p>
            <a:pPr marL="342900" indent="-342900">
              <a:buAutoNum type="arabicPeriod"/>
            </a:pPr>
            <a:r>
              <a:rPr lang="fr-FR" b="1" dirty="0"/>
              <a:t>Quelles régions ont été intégrées au domaine royal par François 1</a:t>
            </a:r>
            <a:r>
              <a:rPr lang="fr-FR" b="1" baseline="30000" dirty="0"/>
              <a:t>er</a:t>
            </a:r>
            <a:r>
              <a:rPr lang="fr-FR" b="1" dirty="0"/>
              <a:t> ?</a:t>
            </a:r>
          </a:p>
          <a:p>
            <a:pPr marL="342900" indent="-342900"/>
            <a:endParaRPr lang="fr-FR" b="1" dirty="0"/>
          </a:p>
          <a:p>
            <a:pPr marL="342900" indent="-342900"/>
            <a:r>
              <a:rPr lang="fr-FR" b="1" dirty="0"/>
              <a:t>2.   Contre qui François 1</a:t>
            </a:r>
            <a:r>
              <a:rPr lang="fr-FR" b="1" baseline="30000" dirty="0"/>
              <a:t>er</a:t>
            </a:r>
            <a:r>
              <a:rPr lang="fr-FR" b="1" dirty="0"/>
              <a:t> est-il entré en guerre?</a:t>
            </a:r>
          </a:p>
          <a:p>
            <a:pPr marL="342900" indent="-342900"/>
            <a:endParaRPr lang="fr-FR" b="1" dirty="0"/>
          </a:p>
          <a:p>
            <a:pPr marL="342900" indent="-342900"/>
            <a:r>
              <a:rPr lang="fr-FR" b="1" dirty="0"/>
              <a:t>3. Quels territoires a-t-il réussi à conquérir?</a:t>
            </a:r>
          </a:p>
        </p:txBody>
      </p:sp>
      <p:pic>
        <p:nvPicPr>
          <p:cNvPr id="3" name="Image 2">
            <a:extLst>
              <a:ext uri="{FF2B5EF4-FFF2-40B4-BE49-F238E27FC236}">
                <a16:creationId xmlns:a16="http://schemas.microsoft.com/office/drawing/2014/main" id="{E841C1EA-37B3-3A2A-524A-A38AD516EF02}"/>
              </a:ext>
            </a:extLst>
          </p:cNvPr>
          <p:cNvPicPr>
            <a:picLocks noChangeAspect="1"/>
          </p:cNvPicPr>
          <p:nvPr/>
        </p:nvPicPr>
        <p:blipFill>
          <a:blip r:embed="rId3"/>
          <a:stretch>
            <a:fillRect/>
          </a:stretch>
        </p:blipFill>
        <p:spPr>
          <a:xfrm>
            <a:off x="179512" y="116632"/>
            <a:ext cx="6381750" cy="6324600"/>
          </a:xfrm>
          <a:prstGeom prst="rect">
            <a:avLst/>
          </a:prstGeom>
        </p:spPr>
      </p:pic>
      <p:sp>
        <p:nvSpPr>
          <p:cNvPr id="2" name="ZoneTexte 1">
            <a:extLst>
              <a:ext uri="{FF2B5EF4-FFF2-40B4-BE49-F238E27FC236}">
                <a16:creationId xmlns:a16="http://schemas.microsoft.com/office/drawing/2014/main" id="{ECF1C7A5-DCFB-A13B-A10B-7405E9E536FF}"/>
              </a:ext>
            </a:extLst>
          </p:cNvPr>
          <p:cNvSpPr txBox="1"/>
          <p:nvPr/>
        </p:nvSpPr>
        <p:spPr>
          <a:xfrm>
            <a:off x="827584" y="6461938"/>
            <a:ext cx="4297395" cy="800219"/>
          </a:xfrm>
          <a:prstGeom prst="rect">
            <a:avLst/>
          </a:prstGeom>
          <a:noFill/>
        </p:spPr>
        <p:txBody>
          <a:bodyPr wrap="none" rtlCol="0">
            <a:spAutoFit/>
          </a:bodyPr>
          <a:lstStyle/>
          <a:p>
            <a:r>
              <a:rPr lang="fr-FR" dirty="0"/>
              <a:t>Carte des guerres conduites par François Ier</a:t>
            </a:r>
          </a:p>
          <a:p>
            <a:endParaRPr lang="fr-FR" dirty="0"/>
          </a:p>
          <a:p>
            <a:r>
              <a:rPr lang="fr-FR" sz="1000" dirty="0"/>
              <a:t>In </a:t>
            </a:r>
            <a:r>
              <a:rPr lang="fr-FR" sz="1000" i="1" dirty="0"/>
              <a:t>Histoire et Histoire des arts</a:t>
            </a:r>
            <a:r>
              <a:rPr lang="fr-FR" sz="1000" dirty="0"/>
              <a:t>, Sophie Le </a:t>
            </a:r>
            <a:r>
              <a:rPr lang="fr-FR" sz="1000" dirty="0" err="1"/>
              <a:t>Callennec</a:t>
            </a:r>
            <a:r>
              <a:rPr lang="fr-FR" sz="1000" dirty="0"/>
              <a:t>, Magellan (2016)</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685</Words>
  <Application>Microsoft Office PowerPoint</Application>
  <PresentationFormat>Affichage à l'écran (4:3)</PresentationFormat>
  <Paragraphs>104</Paragraphs>
  <Slides>20</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20</vt:i4>
      </vt:variant>
    </vt:vector>
  </HeadingPairs>
  <TitlesOfParts>
    <vt:vector size="23" baseType="lpstr">
      <vt:lpstr>Arial</vt:lpstr>
      <vt:lpstr>Calibri</vt:lpstr>
      <vt:lpstr>Thème Office</vt:lpstr>
      <vt:lpstr>LE TEMPS DES ROIS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candice</dc:creator>
  <cp:lastModifiedBy>Office User</cp:lastModifiedBy>
  <cp:revision>34</cp:revision>
  <dcterms:created xsi:type="dcterms:W3CDTF">2018-10-25T09:18:55Z</dcterms:created>
  <dcterms:modified xsi:type="dcterms:W3CDTF">2024-05-29T08:55:11Z</dcterms:modified>
</cp:coreProperties>
</file>