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07780-7A60-4454-8AF3-777AC115A617}" type="datetimeFigureOut">
              <a:rPr lang="fr-FR" smtClean="0"/>
              <a:t>15/11/2020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5E86-225B-4770-9145-CE177D0BF54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7D12-D4FB-4536-BD2C-2E3A699FBEA0}" type="datetimeFigureOut">
              <a:rPr lang="fr-FR" smtClean="0"/>
              <a:pPr/>
              <a:t>15/11/2020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0E25-4B2E-4241-8F2F-770CD6F7D3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Ã©sultat de recherche d'images pour &quot;louis 14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402217" cy="625481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44008" y="908720"/>
            <a:ext cx="43924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1. Repérer les symboles de la royauté </a:t>
            </a:r>
          </a:p>
          <a:p>
            <a:pPr lvl="0"/>
            <a:r>
              <a:rPr lang="fr-FR" b="1" dirty="0"/>
              <a:t>2. Surnom donné à Louis XIV ?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sz="3000" dirty="0"/>
          </a:p>
          <a:p>
            <a:pPr lvl="0"/>
            <a:r>
              <a:rPr lang="fr-FR" sz="3000" dirty="0">
                <a:latin typeface="Cursive standard" pitchFamily="2" charset="0"/>
              </a:rPr>
              <a:t>Devise</a:t>
            </a:r>
          </a:p>
          <a:p>
            <a:pPr lvl="0"/>
            <a:r>
              <a:rPr lang="fr-FR" sz="3000" dirty="0">
                <a:latin typeface="Cursive standard" pitchFamily="2" charset="0"/>
              </a:rPr>
              <a:t> « nec </a:t>
            </a:r>
            <a:r>
              <a:rPr lang="fr-FR" sz="3000" dirty="0" err="1">
                <a:latin typeface="Cursive standard" pitchFamily="2" charset="0"/>
              </a:rPr>
              <a:t>pluribus</a:t>
            </a:r>
            <a:r>
              <a:rPr lang="fr-FR" sz="3000" dirty="0">
                <a:latin typeface="Cursive standard" pitchFamily="2" charset="0"/>
              </a:rPr>
              <a:t> </a:t>
            </a:r>
            <a:r>
              <a:rPr lang="fr-FR" sz="3000" dirty="0" err="1">
                <a:latin typeface="Cursive standard" pitchFamily="2" charset="0"/>
              </a:rPr>
              <a:t>impar</a:t>
            </a:r>
            <a:r>
              <a:rPr lang="fr-FR" sz="3000" dirty="0">
                <a:latin typeface="Cursive standard" pitchFamily="2" charset="0"/>
              </a:rPr>
              <a:t> » </a:t>
            </a:r>
          </a:p>
          <a:p>
            <a:pPr lvl="0"/>
            <a:r>
              <a:rPr lang="fr-FR" sz="1500" dirty="0"/>
              <a:t>= </a:t>
            </a:r>
            <a:r>
              <a:rPr lang="fr-FR" dirty="0"/>
              <a:t>à nul autre pareil, supérieur aux autres  </a:t>
            </a:r>
          </a:p>
          <a:p>
            <a:endParaRPr lang="fr-FR" dirty="0"/>
          </a:p>
        </p:txBody>
      </p:sp>
      <p:pic>
        <p:nvPicPr>
          <p:cNvPr id="7169" name="Picture 1" descr="C:\Users\candice\Documents\RENTREE CM1-CM2\HISTOIRE\H3\Sole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1905000" cy="1924050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DACF81-56BC-47BB-8571-42433B928945}"/>
              </a:ext>
            </a:extLst>
          </p:cNvPr>
          <p:cNvSpPr txBox="1"/>
          <p:nvPr/>
        </p:nvSpPr>
        <p:spPr>
          <a:xfrm>
            <a:off x="6660232" y="63813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10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9552" y="3356992"/>
            <a:ext cx="813690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b="1" dirty="0"/>
              <a:t>Comment Louis XIV veut-il gouverner?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b="1" dirty="0"/>
              <a:t>Retrouve les 2 arguments qu’il emploie pour justifier son pouvoir absolu.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b="1" dirty="0"/>
              <a:t>Quelle cérémonie indique que le roi tient son pouvoir de Dieu?</a:t>
            </a:r>
          </a:p>
          <a:p>
            <a:pPr>
              <a:lnSpc>
                <a:spcPct val="150000"/>
              </a:lnSpc>
            </a:pP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A2DCC-CC82-42CF-8ECD-D34FC7277B91}"/>
              </a:ext>
            </a:extLst>
          </p:cNvPr>
          <p:cNvSpPr txBox="1"/>
          <p:nvPr/>
        </p:nvSpPr>
        <p:spPr>
          <a:xfrm>
            <a:off x="6660232" y="63813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57117" cy="592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Château de Versailles et jardins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F50701-84CB-462A-8BDE-CCA508D54A58}"/>
              </a:ext>
            </a:extLst>
          </p:cNvPr>
          <p:cNvSpPr txBox="1"/>
          <p:nvPr/>
        </p:nvSpPr>
        <p:spPr>
          <a:xfrm>
            <a:off x="7236296" y="2606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66026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76256" y="1052736"/>
            <a:ext cx="2267744" cy="432048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1500" b="1" dirty="0"/>
              <a:t>1. </a:t>
            </a:r>
            <a:r>
              <a:rPr lang="fr-FR" sz="1600" b="1" dirty="0"/>
              <a:t>Quels élément te  permettent de dire que ce n’est pas un château fort?</a:t>
            </a:r>
          </a:p>
          <a:p>
            <a:pPr lvl="0">
              <a:lnSpc>
                <a:spcPct val="150000"/>
              </a:lnSpc>
            </a:pPr>
            <a:endParaRPr lang="fr-FR" sz="1600" b="1" dirty="0"/>
          </a:p>
          <a:p>
            <a:pPr lvl="0">
              <a:lnSpc>
                <a:spcPct val="150000"/>
              </a:lnSpc>
              <a:buNone/>
            </a:pPr>
            <a:r>
              <a:rPr lang="fr-FR" sz="1600" b="1" dirty="0"/>
              <a:t>2. Pourquoi L14 a-t-il fait construire le château de Versailles ? </a:t>
            </a:r>
          </a:p>
          <a:p>
            <a:pPr lvl="0">
              <a:lnSpc>
                <a:spcPct val="150000"/>
              </a:lnSpc>
              <a:buNone/>
            </a:pPr>
            <a:endParaRPr lang="fr-FR" sz="1600" b="1" dirty="0"/>
          </a:p>
          <a:p>
            <a:pPr lvl="0">
              <a:lnSpc>
                <a:spcPct val="150000"/>
              </a:lnSpc>
              <a:buNone/>
            </a:pPr>
            <a:r>
              <a:rPr lang="fr-FR" sz="1600" b="1" dirty="0"/>
              <a:t>3. Quels éléments te permettent de répondre 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18864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Façade arrière du Château de Versailles et bassin de Neptune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8CC080-0BDB-43A3-9452-A7E8A9C58C91}"/>
              </a:ext>
            </a:extLst>
          </p:cNvPr>
          <p:cNvSpPr txBox="1"/>
          <p:nvPr/>
        </p:nvSpPr>
        <p:spPr>
          <a:xfrm>
            <a:off x="7164288" y="63093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sz="3000" dirty="0"/>
              <a:t>La chambre du roi</a:t>
            </a:r>
          </a:p>
        </p:txBody>
      </p:sp>
      <p:pic>
        <p:nvPicPr>
          <p:cNvPr id="4" name="Picture 2" descr="http://www.chateauversailles.fr/resources/200F0FC2-5609-102C-8399-000C2991753C/2A8B3AA4-6843-56BF-1EFC-8C26AB3FE7EB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000" cy="5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lever du roi?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D8B059-460E-4D90-A24D-6BD3B7B40A17}"/>
              </a:ext>
            </a:extLst>
          </p:cNvPr>
          <p:cNvSpPr txBox="1"/>
          <p:nvPr/>
        </p:nvSpPr>
        <p:spPr>
          <a:xfrm>
            <a:off x="7020272" y="4046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38138"/>
          </a:xfrm>
        </p:spPr>
        <p:txBody>
          <a:bodyPr>
            <a:normAutofit fontScale="90000"/>
          </a:bodyPr>
          <a:lstStyle/>
          <a:p>
            <a:r>
              <a:rPr lang="fr-FR" sz="2200" dirty="0"/>
              <a:t>La Galerie des Glaces</a:t>
            </a:r>
            <a:br>
              <a:rPr lang="fr-FR" sz="1500" dirty="0"/>
            </a:br>
            <a:r>
              <a:rPr lang="fr-FR" sz="1500" dirty="0"/>
              <a:t>Longue de 73 mètres, elle est un lieu de passage et un point de rendez-vous où les courtisans rencontrent le roi. Elle sert aussi de salle de bal.</a:t>
            </a:r>
          </a:p>
        </p:txBody>
      </p:sp>
      <p:pic>
        <p:nvPicPr>
          <p:cNvPr id="4" name="Picture 2" descr="File:Chateau Versailles Galerie des Gl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7107"/>
            <a:ext cx="7814834" cy="518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20072" y="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 Décris la galerie (forme, décorations, plafond).</a:t>
            </a:r>
          </a:p>
          <a:p>
            <a:r>
              <a:rPr lang="fr-FR" b="1" dirty="0"/>
              <a:t>2. A quoi sert-elle?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611560" y="1628800"/>
            <a:ext cx="1800200" cy="2736304"/>
            <a:chOff x="611560" y="1628800"/>
            <a:chExt cx="1800200" cy="2736304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611560" y="1628800"/>
              <a:ext cx="1800200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611560" y="2924944"/>
              <a:ext cx="1224136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179512" y="270892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or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27584" y="42210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9512" y="4221088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marbre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6804248" y="1196752"/>
            <a:ext cx="1440160" cy="2160240"/>
            <a:chOff x="6804248" y="1196752"/>
            <a:chExt cx="1440160" cy="2160240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7956376" y="1196752"/>
              <a:ext cx="288032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6804248" y="1196752"/>
              <a:ext cx="1440160" cy="21602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8172400" y="836712"/>
            <a:ext cx="80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lustres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580112" y="134076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796136" y="1124744"/>
            <a:ext cx="98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peinture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7C9EDC-5DD8-4751-B550-F09B641580F4}"/>
              </a:ext>
            </a:extLst>
          </p:cNvPr>
          <p:cNvSpPr txBox="1"/>
          <p:nvPr/>
        </p:nvSpPr>
        <p:spPr>
          <a:xfrm>
            <a:off x="6660232" y="63813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jardin de versaill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591713" cy="2998188"/>
          </a:xfrm>
          <a:prstGeom prst="rect">
            <a:avLst/>
          </a:prstGeom>
          <a:noFill/>
        </p:spPr>
      </p:pic>
      <p:pic>
        <p:nvPicPr>
          <p:cNvPr id="1028" name="Picture 4" descr="RÃ©sultat de recherche d'images pour &quot;jardin de versaill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48000"/>
            <a:ext cx="5715000" cy="3810000"/>
          </a:xfrm>
          <a:prstGeom prst="rect">
            <a:avLst/>
          </a:prstGeom>
          <a:noFill/>
        </p:spPr>
      </p:pic>
      <p:pic>
        <p:nvPicPr>
          <p:cNvPr id="1030" name="Picture 6" descr="RÃ©sultat de recherche d'images pour &quot;jardin de versailles fontain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737" y="116632"/>
            <a:ext cx="4191263" cy="237626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3717032"/>
            <a:ext cx="241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Les Jardins du Château de Versailles</a:t>
            </a:r>
          </a:p>
          <a:p>
            <a:pPr algn="r"/>
            <a:endParaRPr lang="fr-FR" dirty="0"/>
          </a:p>
          <a:p>
            <a:pPr algn="r"/>
            <a:r>
              <a:rPr lang="fr-FR" sz="1500" dirty="0"/>
              <a:t>Jardins créés par le paysagiste Le Nôtre et appelés  «jardins à la française », : ces jardins sont ordonnés et sculptés selon un plan précis.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24128" y="24208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Qui a créé ces jardins?</a:t>
            </a:r>
          </a:p>
          <a:p>
            <a:pPr marL="342900" indent="-342900">
              <a:buAutoNum type="arabicPeriod"/>
            </a:pPr>
            <a:r>
              <a:rPr lang="fr-FR" b="1" dirty="0"/>
              <a:t>Quelle est leur spécificité?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9932A7-06EE-40E3-8F02-0ABFFE6F2F5C}"/>
              </a:ext>
            </a:extLst>
          </p:cNvPr>
          <p:cNvSpPr txBox="1"/>
          <p:nvPr/>
        </p:nvSpPr>
        <p:spPr>
          <a:xfrm>
            <a:off x="539552" y="63813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312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RÃ©sultat de recherche d'images pour &quot;duc de saint sim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2448272" cy="323669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719" y="3456125"/>
            <a:ext cx="5152281" cy="34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64088" y="1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Repère dans le texte les passages qui montrent que les nobles devaient se faire remarquer par le roi. 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r>
              <a:rPr lang="fr-FR" b="1" dirty="0"/>
              <a:t>Pourquoi cherchent-ils à se faire remarquer?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r>
              <a:rPr lang="fr-FR" b="1" dirty="0"/>
              <a:t>Quelles sont leurs occupations?</a:t>
            </a:r>
          </a:p>
          <a:p>
            <a:pPr marL="342900" indent="-342900">
              <a:buAutoNum type="arabicPeriod"/>
            </a:pPr>
            <a:endParaRPr lang="fr-FR" b="1" dirty="0"/>
          </a:p>
          <a:p>
            <a:pPr marL="342900" indent="-342900">
              <a:buAutoNum type="arabicPeriod"/>
            </a:pPr>
            <a:r>
              <a:rPr lang="fr-FR" b="1" dirty="0"/>
              <a:t>Comment Louis XIV les oblige-t-il à rester à la Cour?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CDCDF9-045C-4FC3-A8B8-2B94F7B8816E}"/>
              </a:ext>
            </a:extLst>
          </p:cNvPr>
          <p:cNvSpPr txBox="1"/>
          <p:nvPr/>
        </p:nvSpPr>
        <p:spPr>
          <a:xfrm rot="16200000">
            <a:off x="-242662" y="557936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3FC471-AF45-4B3D-AC07-25FD9847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3058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12F806E-9362-4C31-B531-EA9B291B8907}"/>
              </a:ext>
            </a:extLst>
          </p:cNvPr>
          <p:cNvSpPr txBox="1"/>
          <p:nvPr/>
        </p:nvSpPr>
        <p:spPr>
          <a:xfrm>
            <a:off x="6732240" y="62373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52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312</Words>
  <Application>Microsoft Office PowerPoint</Application>
  <PresentationFormat>Affichage à l'écran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Curlz MT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La chambre du roi</vt:lpstr>
      <vt:lpstr>La Galerie des Glaces Longue de 73 mètres, elle est un lieu de passage et un point de rendez-vous où les courtisans rencontrent le roi. Elle sert aussi de salle de bal.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candice</dc:creator>
  <cp:lastModifiedBy>Can dice</cp:lastModifiedBy>
  <cp:revision>34</cp:revision>
  <dcterms:created xsi:type="dcterms:W3CDTF">2018-10-26T13:19:04Z</dcterms:created>
  <dcterms:modified xsi:type="dcterms:W3CDTF">2020-11-15T13:43:37Z</dcterms:modified>
</cp:coreProperties>
</file>