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58" r:id="rId5"/>
    <p:sldId id="259" r:id="rId6"/>
    <p:sldId id="260" r:id="rId7"/>
    <p:sldId id="261" r:id="rId8"/>
    <p:sldId id="262" r:id="rId9"/>
    <p:sldId id="263" r:id="rId10"/>
    <p:sldId id="264" r:id="rId11"/>
    <p:sldId id="266" r:id="rId12"/>
    <p:sldId id="267" r:id="rId13"/>
    <p:sldId id="268"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E46C0A"/>
    <a:srgbClr val="FC2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64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4F67FC80-2197-45A1-9FDB-B13EDF3FF607}" type="datetimeFigureOut">
              <a:rPr lang="fr-FR" smtClean="0"/>
              <a:pPr/>
              <a:t>29/05/2024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F67FC80-2197-45A1-9FDB-B13EDF3FF607}" type="datetimeFigureOut">
              <a:rPr lang="fr-FR" smtClean="0"/>
              <a:pPr/>
              <a:t>29/05/2024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F67FC80-2197-45A1-9FDB-B13EDF3FF607}" type="datetimeFigureOut">
              <a:rPr lang="fr-FR" smtClean="0"/>
              <a:pPr/>
              <a:t>29/05/2024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F67FC80-2197-45A1-9FDB-B13EDF3FF607}" type="datetimeFigureOut">
              <a:rPr lang="fr-FR" smtClean="0"/>
              <a:pPr/>
              <a:t>29/05/2024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4F67FC80-2197-45A1-9FDB-B13EDF3FF607}" type="datetimeFigureOut">
              <a:rPr lang="fr-FR" smtClean="0"/>
              <a:pPr/>
              <a:t>29/05/2024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F67FC80-2197-45A1-9FDB-B13EDF3FF607}" type="datetimeFigureOut">
              <a:rPr lang="fr-FR" smtClean="0"/>
              <a:pPr/>
              <a:t>29/05/2024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F67FC80-2197-45A1-9FDB-B13EDF3FF607}" type="datetimeFigureOut">
              <a:rPr lang="fr-FR" smtClean="0"/>
              <a:pPr/>
              <a:t>29/05/2024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4F67FC80-2197-45A1-9FDB-B13EDF3FF607}" type="datetimeFigureOut">
              <a:rPr lang="fr-FR" smtClean="0"/>
              <a:pPr/>
              <a:t>29/05/2024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67FC80-2197-45A1-9FDB-B13EDF3FF607}" type="datetimeFigureOut">
              <a:rPr lang="fr-FR" smtClean="0"/>
              <a:pPr/>
              <a:t>29/05/2024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F67FC80-2197-45A1-9FDB-B13EDF3FF607}" type="datetimeFigureOut">
              <a:rPr lang="fr-FR" smtClean="0"/>
              <a:pPr/>
              <a:t>29/05/2024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F67FC80-2197-45A1-9FDB-B13EDF3FF607}" type="datetimeFigureOut">
              <a:rPr lang="fr-FR" smtClean="0"/>
              <a:pPr/>
              <a:t>29/05/2024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4C12874-8E65-47C3-B355-8956F6D8EB0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7FC80-2197-45A1-9FDB-B13EDF3FF607}" type="datetimeFigureOut">
              <a:rPr lang="fr-FR" smtClean="0"/>
              <a:pPr/>
              <a:t>29/05/2024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12874-8E65-47C3-B355-8956F6D8EB0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 droite 3">
            <a:extLst>
              <a:ext uri="{FF2B5EF4-FFF2-40B4-BE49-F238E27FC236}">
                <a16:creationId xmlns:a16="http://schemas.microsoft.com/office/drawing/2014/main" id="{2484F3CF-4923-4BDD-B9E4-02858A1916CB}"/>
              </a:ext>
            </a:extLst>
          </p:cNvPr>
          <p:cNvSpPr/>
          <p:nvPr/>
        </p:nvSpPr>
        <p:spPr>
          <a:xfrm>
            <a:off x="179512" y="2204864"/>
            <a:ext cx="8640960" cy="2448272"/>
          </a:xfrm>
          <a:prstGeom prst="rightArrow">
            <a:avLst>
              <a:gd name="adj1" fmla="val 50000"/>
              <a:gd name="adj2" fmla="val 3036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ZoneTexte 6">
            <a:extLst>
              <a:ext uri="{FF2B5EF4-FFF2-40B4-BE49-F238E27FC236}">
                <a16:creationId xmlns:a16="http://schemas.microsoft.com/office/drawing/2014/main" id="{C09415C4-9B7A-4532-BA4E-7694188543B7}"/>
              </a:ext>
            </a:extLst>
          </p:cNvPr>
          <p:cNvSpPr txBox="1"/>
          <p:nvPr/>
        </p:nvSpPr>
        <p:spPr>
          <a:xfrm>
            <a:off x="0" y="1124744"/>
            <a:ext cx="1835696" cy="923330"/>
          </a:xfrm>
          <a:prstGeom prst="rect">
            <a:avLst/>
          </a:prstGeom>
          <a:noFill/>
        </p:spPr>
        <p:txBody>
          <a:bodyPr wrap="square" rtlCol="0">
            <a:spAutoFit/>
          </a:bodyPr>
          <a:lstStyle/>
          <a:p>
            <a:r>
              <a:rPr lang="fr-FR" dirty="0">
                <a:solidFill>
                  <a:srgbClr val="FF0000"/>
                </a:solidFill>
              </a:rPr>
              <a:t>476: Chute de l’Empire Romain d’Occident</a:t>
            </a:r>
          </a:p>
        </p:txBody>
      </p:sp>
      <p:sp>
        <p:nvSpPr>
          <p:cNvPr id="9" name="ZoneTexte 8">
            <a:extLst>
              <a:ext uri="{FF2B5EF4-FFF2-40B4-BE49-F238E27FC236}">
                <a16:creationId xmlns:a16="http://schemas.microsoft.com/office/drawing/2014/main" id="{0B065664-825A-4CF2-BC5E-728A0015943F}"/>
              </a:ext>
            </a:extLst>
          </p:cNvPr>
          <p:cNvSpPr txBox="1"/>
          <p:nvPr/>
        </p:nvSpPr>
        <p:spPr>
          <a:xfrm>
            <a:off x="4716016" y="980728"/>
            <a:ext cx="1835696" cy="1200329"/>
          </a:xfrm>
          <a:prstGeom prst="rect">
            <a:avLst/>
          </a:prstGeom>
          <a:noFill/>
        </p:spPr>
        <p:txBody>
          <a:bodyPr wrap="square" rtlCol="0">
            <a:spAutoFit/>
          </a:bodyPr>
          <a:lstStyle/>
          <a:p>
            <a:r>
              <a:rPr lang="fr-FR" dirty="0">
                <a:solidFill>
                  <a:srgbClr val="FF0000"/>
                </a:solidFill>
              </a:rPr>
              <a:t>1492: découverte de l’Amérique par Christophe Collomb</a:t>
            </a:r>
          </a:p>
        </p:txBody>
      </p:sp>
      <p:sp>
        <p:nvSpPr>
          <p:cNvPr id="17" name="ZoneTexte 16">
            <a:extLst>
              <a:ext uri="{FF2B5EF4-FFF2-40B4-BE49-F238E27FC236}">
                <a16:creationId xmlns:a16="http://schemas.microsoft.com/office/drawing/2014/main" id="{9E2B8234-F285-4D15-8EE9-C421EC0A5639}"/>
              </a:ext>
            </a:extLst>
          </p:cNvPr>
          <p:cNvSpPr txBox="1"/>
          <p:nvPr/>
        </p:nvSpPr>
        <p:spPr>
          <a:xfrm>
            <a:off x="4283968" y="4077072"/>
            <a:ext cx="864096" cy="369332"/>
          </a:xfrm>
          <a:prstGeom prst="rect">
            <a:avLst/>
          </a:prstGeom>
          <a:noFill/>
        </p:spPr>
        <p:txBody>
          <a:bodyPr wrap="square" rtlCol="0">
            <a:spAutoFit/>
          </a:bodyPr>
          <a:lstStyle/>
          <a:p>
            <a:r>
              <a:rPr lang="fr-FR" b="1" dirty="0"/>
              <a:t>1300</a:t>
            </a:r>
          </a:p>
        </p:txBody>
      </p:sp>
      <p:sp>
        <p:nvSpPr>
          <p:cNvPr id="18" name="ZoneTexte 17">
            <a:extLst>
              <a:ext uri="{FF2B5EF4-FFF2-40B4-BE49-F238E27FC236}">
                <a16:creationId xmlns:a16="http://schemas.microsoft.com/office/drawing/2014/main" id="{713A3D27-1CAE-4721-9A5C-AC295F63C4C8}"/>
              </a:ext>
            </a:extLst>
          </p:cNvPr>
          <p:cNvSpPr txBox="1"/>
          <p:nvPr/>
        </p:nvSpPr>
        <p:spPr>
          <a:xfrm>
            <a:off x="6084168" y="4077072"/>
            <a:ext cx="864096" cy="369332"/>
          </a:xfrm>
          <a:prstGeom prst="rect">
            <a:avLst/>
          </a:prstGeom>
          <a:noFill/>
        </p:spPr>
        <p:txBody>
          <a:bodyPr wrap="square" rtlCol="0">
            <a:spAutoFit/>
          </a:bodyPr>
          <a:lstStyle/>
          <a:p>
            <a:r>
              <a:rPr lang="fr-FR" b="1" dirty="0"/>
              <a:t>1600</a:t>
            </a:r>
          </a:p>
        </p:txBody>
      </p:sp>
      <p:grpSp>
        <p:nvGrpSpPr>
          <p:cNvPr id="48" name="Groupe 47">
            <a:extLst>
              <a:ext uri="{FF2B5EF4-FFF2-40B4-BE49-F238E27FC236}">
                <a16:creationId xmlns:a16="http://schemas.microsoft.com/office/drawing/2014/main" id="{D7BC63E3-5A3F-4335-8063-F915B50C4FA1}"/>
              </a:ext>
            </a:extLst>
          </p:cNvPr>
          <p:cNvGrpSpPr/>
          <p:nvPr/>
        </p:nvGrpSpPr>
        <p:grpSpPr>
          <a:xfrm>
            <a:off x="5076056" y="4365104"/>
            <a:ext cx="1368151" cy="1920409"/>
            <a:chOff x="5076056" y="4365104"/>
            <a:chExt cx="1368151" cy="1920409"/>
          </a:xfrm>
        </p:grpSpPr>
        <p:cxnSp>
          <p:nvCxnSpPr>
            <p:cNvPr id="20" name="Connecteur droit avec flèche 19">
              <a:extLst>
                <a:ext uri="{FF2B5EF4-FFF2-40B4-BE49-F238E27FC236}">
                  <a16:creationId xmlns:a16="http://schemas.microsoft.com/office/drawing/2014/main" id="{CF5CCC71-F146-42F2-95D0-C34C8BA8C231}"/>
                </a:ext>
              </a:extLst>
            </p:cNvPr>
            <p:cNvCxnSpPr/>
            <p:nvPr/>
          </p:nvCxnSpPr>
          <p:spPr>
            <a:xfrm>
              <a:off x="5508104" y="4365104"/>
              <a:ext cx="0"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5B8E433D-D156-4813-8D39-AB8F1A1813FF}"/>
                </a:ext>
              </a:extLst>
            </p:cNvPr>
            <p:cNvSpPr txBox="1"/>
            <p:nvPr/>
          </p:nvSpPr>
          <p:spPr>
            <a:xfrm>
              <a:off x="5076056" y="5085184"/>
              <a:ext cx="1368151" cy="1200329"/>
            </a:xfrm>
            <a:prstGeom prst="rect">
              <a:avLst/>
            </a:prstGeom>
            <a:noFill/>
          </p:spPr>
          <p:txBody>
            <a:bodyPr wrap="square" rtlCol="0">
              <a:spAutoFit/>
            </a:bodyPr>
            <a:lstStyle/>
            <a:p>
              <a:r>
                <a:rPr lang="fr-FR" dirty="0">
                  <a:solidFill>
                    <a:srgbClr val="0070C0"/>
                  </a:solidFill>
                </a:rPr>
                <a:t>1515: François Ier devient roi de France</a:t>
              </a:r>
            </a:p>
          </p:txBody>
        </p:sp>
      </p:grpSp>
      <p:grpSp>
        <p:nvGrpSpPr>
          <p:cNvPr id="49" name="Groupe 48">
            <a:extLst>
              <a:ext uri="{FF2B5EF4-FFF2-40B4-BE49-F238E27FC236}">
                <a16:creationId xmlns:a16="http://schemas.microsoft.com/office/drawing/2014/main" id="{E07C93D8-877A-47A0-85E0-59DC1BE7593D}"/>
              </a:ext>
            </a:extLst>
          </p:cNvPr>
          <p:cNvGrpSpPr/>
          <p:nvPr/>
        </p:nvGrpSpPr>
        <p:grpSpPr>
          <a:xfrm>
            <a:off x="5652120" y="4365104"/>
            <a:ext cx="3491880" cy="2064425"/>
            <a:chOff x="5652120" y="4365104"/>
            <a:chExt cx="3491880" cy="2064425"/>
          </a:xfrm>
        </p:grpSpPr>
        <p:cxnSp>
          <p:nvCxnSpPr>
            <p:cNvPr id="22" name="Connecteur droit avec flèche 21">
              <a:extLst>
                <a:ext uri="{FF2B5EF4-FFF2-40B4-BE49-F238E27FC236}">
                  <a16:creationId xmlns:a16="http://schemas.microsoft.com/office/drawing/2014/main" id="{C21C9420-18C4-460C-A99C-1AACE4FC4548}"/>
                </a:ext>
              </a:extLst>
            </p:cNvPr>
            <p:cNvCxnSpPr>
              <a:cxnSpLocks/>
            </p:cNvCxnSpPr>
            <p:nvPr/>
          </p:nvCxnSpPr>
          <p:spPr>
            <a:xfrm>
              <a:off x="5652120" y="4365104"/>
              <a:ext cx="1152128" cy="864096"/>
            </a:xfrm>
            <a:prstGeom prst="straightConnector1">
              <a:avLst/>
            </a:prstGeom>
            <a:ln>
              <a:solidFill>
                <a:srgbClr val="00B050"/>
              </a:solidFill>
              <a:tailEnd type="triangle"/>
            </a:ln>
          </p:spPr>
          <p:style>
            <a:lnRef idx="1">
              <a:schemeClr val="accent3"/>
            </a:lnRef>
            <a:fillRef idx="0">
              <a:schemeClr val="accent3"/>
            </a:fillRef>
            <a:effectRef idx="0">
              <a:schemeClr val="accent3"/>
            </a:effectRef>
            <a:fontRef idx="minor">
              <a:schemeClr val="tx1"/>
            </a:fontRef>
          </p:style>
        </p:cxnSp>
        <p:sp>
          <p:nvSpPr>
            <p:cNvPr id="24" name="ZoneTexte 23">
              <a:extLst>
                <a:ext uri="{FF2B5EF4-FFF2-40B4-BE49-F238E27FC236}">
                  <a16:creationId xmlns:a16="http://schemas.microsoft.com/office/drawing/2014/main" id="{A7F0C7B3-CCC0-4912-A8BC-C6049DDA0454}"/>
                </a:ext>
              </a:extLst>
            </p:cNvPr>
            <p:cNvSpPr txBox="1"/>
            <p:nvPr/>
          </p:nvSpPr>
          <p:spPr>
            <a:xfrm>
              <a:off x="6516216" y="5229200"/>
              <a:ext cx="2627784" cy="1200329"/>
            </a:xfrm>
            <a:prstGeom prst="rect">
              <a:avLst/>
            </a:prstGeom>
            <a:noFill/>
          </p:spPr>
          <p:txBody>
            <a:bodyPr wrap="square" rtlCol="0">
              <a:spAutoFit/>
            </a:bodyPr>
            <a:lstStyle/>
            <a:p>
              <a:r>
                <a:rPr lang="fr-FR" dirty="0">
                  <a:solidFill>
                    <a:srgbClr val="00B050"/>
                  </a:solidFill>
                </a:rPr>
                <a:t>1517:</a:t>
              </a:r>
            </a:p>
            <a:p>
              <a:r>
                <a:rPr lang="fr-FR" dirty="0">
                  <a:solidFill>
                    <a:srgbClr val="00B050"/>
                  </a:solidFill>
                </a:rPr>
                <a:t>Martin Luther, moine allemand, crée le protestantisme</a:t>
              </a:r>
            </a:p>
          </p:txBody>
        </p:sp>
      </p:grpSp>
      <p:sp>
        <p:nvSpPr>
          <p:cNvPr id="25" name="Rectangle 24">
            <a:extLst>
              <a:ext uri="{FF2B5EF4-FFF2-40B4-BE49-F238E27FC236}">
                <a16:creationId xmlns:a16="http://schemas.microsoft.com/office/drawing/2014/main" id="{DEDB9137-A86A-4F84-80A2-3E762562B620}"/>
              </a:ext>
            </a:extLst>
          </p:cNvPr>
          <p:cNvSpPr/>
          <p:nvPr/>
        </p:nvSpPr>
        <p:spPr>
          <a:xfrm>
            <a:off x="179512" y="2852936"/>
            <a:ext cx="5040560" cy="1152128"/>
          </a:xfrm>
          <a:prstGeom prst="rect">
            <a:avLst/>
          </a:prstGeom>
          <a:solidFill>
            <a:schemeClr val="accent4">
              <a:lumMod val="40000"/>
              <a:lumOff val="60000"/>
              <a:alpha val="9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dirty="0">
                <a:solidFill>
                  <a:schemeClr val="tx1"/>
                </a:solidFill>
              </a:rPr>
              <a:t>MOYEN-AGE</a:t>
            </a:r>
          </a:p>
        </p:txBody>
      </p:sp>
      <p:cxnSp>
        <p:nvCxnSpPr>
          <p:cNvPr id="13" name="Connecteur droit 12">
            <a:extLst>
              <a:ext uri="{FF2B5EF4-FFF2-40B4-BE49-F238E27FC236}">
                <a16:creationId xmlns:a16="http://schemas.microsoft.com/office/drawing/2014/main" id="{B5DD4BB6-D801-4610-BAA2-46F84397A1A5}"/>
              </a:ext>
            </a:extLst>
          </p:cNvPr>
          <p:cNvCxnSpPr>
            <a:cxnSpLocks/>
          </p:cNvCxnSpPr>
          <p:nvPr/>
        </p:nvCxnSpPr>
        <p:spPr>
          <a:xfrm>
            <a:off x="4644008" y="2852936"/>
            <a:ext cx="0" cy="1152128"/>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27" name="Rectangle 26">
            <a:extLst>
              <a:ext uri="{FF2B5EF4-FFF2-40B4-BE49-F238E27FC236}">
                <a16:creationId xmlns:a16="http://schemas.microsoft.com/office/drawing/2014/main" id="{6348FDF1-B367-4540-BE5F-F4F5280A4270}"/>
              </a:ext>
            </a:extLst>
          </p:cNvPr>
          <p:cNvSpPr/>
          <p:nvPr/>
        </p:nvSpPr>
        <p:spPr>
          <a:xfrm>
            <a:off x="5220072" y="2852936"/>
            <a:ext cx="2808312" cy="11521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dirty="0">
                <a:solidFill>
                  <a:schemeClr val="tx1"/>
                </a:solidFill>
              </a:rPr>
              <a:t>TEMPS MODERNES</a:t>
            </a:r>
          </a:p>
        </p:txBody>
      </p:sp>
      <p:cxnSp>
        <p:nvCxnSpPr>
          <p:cNvPr id="8" name="Connecteur droit avec flèche 7">
            <a:extLst>
              <a:ext uri="{FF2B5EF4-FFF2-40B4-BE49-F238E27FC236}">
                <a16:creationId xmlns:a16="http://schemas.microsoft.com/office/drawing/2014/main" id="{E33A5024-91F3-40A6-BA71-594FAB24C23A}"/>
              </a:ext>
            </a:extLst>
          </p:cNvPr>
          <p:cNvCxnSpPr/>
          <p:nvPr/>
        </p:nvCxnSpPr>
        <p:spPr>
          <a:xfrm flipV="1">
            <a:off x="5220072" y="2060848"/>
            <a:ext cx="0" cy="19442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Connecteur droit avec flèche 5">
            <a:extLst>
              <a:ext uri="{FF2B5EF4-FFF2-40B4-BE49-F238E27FC236}">
                <a16:creationId xmlns:a16="http://schemas.microsoft.com/office/drawing/2014/main" id="{76EE0E30-8291-4040-8434-ECB3E1CCBCC5}"/>
              </a:ext>
            </a:extLst>
          </p:cNvPr>
          <p:cNvCxnSpPr/>
          <p:nvPr/>
        </p:nvCxnSpPr>
        <p:spPr>
          <a:xfrm flipV="1">
            <a:off x="179512" y="2060848"/>
            <a:ext cx="0" cy="19442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necteur droit 28">
            <a:extLst>
              <a:ext uri="{FF2B5EF4-FFF2-40B4-BE49-F238E27FC236}">
                <a16:creationId xmlns:a16="http://schemas.microsoft.com/office/drawing/2014/main" id="{35756F8D-5540-46C6-AF20-68DE4F7828D0}"/>
              </a:ext>
            </a:extLst>
          </p:cNvPr>
          <p:cNvCxnSpPr>
            <a:cxnSpLocks/>
          </p:cNvCxnSpPr>
          <p:nvPr/>
        </p:nvCxnSpPr>
        <p:spPr>
          <a:xfrm>
            <a:off x="6300192" y="2852936"/>
            <a:ext cx="0" cy="1152128"/>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grpSp>
        <p:nvGrpSpPr>
          <p:cNvPr id="47" name="Groupe 46">
            <a:extLst>
              <a:ext uri="{FF2B5EF4-FFF2-40B4-BE49-F238E27FC236}">
                <a16:creationId xmlns:a16="http://schemas.microsoft.com/office/drawing/2014/main" id="{5EBEA9FC-AC0A-424B-9ACE-BFBCB23C8C84}"/>
              </a:ext>
            </a:extLst>
          </p:cNvPr>
          <p:cNvGrpSpPr/>
          <p:nvPr/>
        </p:nvGrpSpPr>
        <p:grpSpPr>
          <a:xfrm>
            <a:off x="4644008" y="2852936"/>
            <a:ext cx="1656184" cy="1152128"/>
            <a:chOff x="4644008" y="2852936"/>
            <a:chExt cx="1656184" cy="1152128"/>
          </a:xfrm>
        </p:grpSpPr>
        <p:cxnSp>
          <p:nvCxnSpPr>
            <p:cNvPr id="31" name="Connecteur droit 30">
              <a:extLst>
                <a:ext uri="{FF2B5EF4-FFF2-40B4-BE49-F238E27FC236}">
                  <a16:creationId xmlns:a16="http://schemas.microsoft.com/office/drawing/2014/main" id="{2969E0A0-3415-4127-8140-FB95A10E99AE}"/>
                </a:ext>
              </a:extLst>
            </p:cNvPr>
            <p:cNvCxnSpPr/>
            <p:nvPr/>
          </p:nvCxnSpPr>
          <p:spPr>
            <a:xfrm flipV="1">
              <a:off x="4644008" y="2852936"/>
              <a:ext cx="288032" cy="288032"/>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32" name="Connecteur droit 31">
              <a:extLst>
                <a:ext uri="{FF2B5EF4-FFF2-40B4-BE49-F238E27FC236}">
                  <a16:creationId xmlns:a16="http://schemas.microsoft.com/office/drawing/2014/main" id="{95E24F21-0A0A-4283-8BFD-4B1BAE013B08}"/>
                </a:ext>
              </a:extLst>
            </p:cNvPr>
            <p:cNvCxnSpPr>
              <a:cxnSpLocks/>
            </p:cNvCxnSpPr>
            <p:nvPr/>
          </p:nvCxnSpPr>
          <p:spPr>
            <a:xfrm flipV="1">
              <a:off x="4644008" y="2852936"/>
              <a:ext cx="576064" cy="576064"/>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34" name="Connecteur droit 33">
              <a:extLst>
                <a:ext uri="{FF2B5EF4-FFF2-40B4-BE49-F238E27FC236}">
                  <a16:creationId xmlns:a16="http://schemas.microsoft.com/office/drawing/2014/main" id="{9CABB866-42E7-43FF-9EEE-F97331DC3853}"/>
                </a:ext>
              </a:extLst>
            </p:cNvPr>
            <p:cNvCxnSpPr>
              <a:cxnSpLocks/>
            </p:cNvCxnSpPr>
            <p:nvPr/>
          </p:nvCxnSpPr>
          <p:spPr>
            <a:xfrm flipV="1">
              <a:off x="4644008" y="2852936"/>
              <a:ext cx="864096" cy="864096"/>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37" name="Connecteur droit 36">
              <a:extLst>
                <a:ext uri="{FF2B5EF4-FFF2-40B4-BE49-F238E27FC236}">
                  <a16:creationId xmlns:a16="http://schemas.microsoft.com/office/drawing/2014/main" id="{B73243B2-C730-40DB-9713-82F030EEF5A7}"/>
                </a:ext>
              </a:extLst>
            </p:cNvPr>
            <p:cNvCxnSpPr>
              <a:cxnSpLocks/>
            </p:cNvCxnSpPr>
            <p:nvPr/>
          </p:nvCxnSpPr>
          <p:spPr>
            <a:xfrm flipV="1">
              <a:off x="4644008" y="2852936"/>
              <a:ext cx="1152128" cy="1152128"/>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39" name="Connecteur droit 38">
              <a:extLst>
                <a:ext uri="{FF2B5EF4-FFF2-40B4-BE49-F238E27FC236}">
                  <a16:creationId xmlns:a16="http://schemas.microsoft.com/office/drawing/2014/main" id="{9BA47A95-EC7E-46F2-910F-29F0460A98DA}"/>
                </a:ext>
              </a:extLst>
            </p:cNvPr>
            <p:cNvCxnSpPr>
              <a:cxnSpLocks/>
            </p:cNvCxnSpPr>
            <p:nvPr/>
          </p:nvCxnSpPr>
          <p:spPr>
            <a:xfrm flipV="1">
              <a:off x="5004048" y="2852936"/>
              <a:ext cx="1152128" cy="1152128"/>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40" name="Connecteur droit 39">
              <a:extLst>
                <a:ext uri="{FF2B5EF4-FFF2-40B4-BE49-F238E27FC236}">
                  <a16:creationId xmlns:a16="http://schemas.microsoft.com/office/drawing/2014/main" id="{EAD116C3-6CA5-45C6-BF84-7B1F11D2DB72}"/>
                </a:ext>
              </a:extLst>
            </p:cNvPr>
            <p:cNvCxnSpPr>
              <a:cxnSpLocks/>
            </p:cNvCxnSpPr>
            <p:nvPr/>
          </p:nvCxnSpPr>
          <p:spPr>
            <a:xfrm flipV="1">
              <a:off x="5292080" y="2996952"/>
              <a:ext cx="1008112" cy="1008112"/>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42" name="Connecteur droit 41">
              <a:extLst>
                <a:ext uri="{FF2B5EF4-FFF2-40B4-BE49-F238E27FC236}">
                  <a16:creationId xmlns:a16="http://schemas.microsoft.com/office/drawing/2014/main" id="{A7DD97C4-22C3-4370-A8A9-1111FA42A3E4}"/>
                </a:ext>
              </a:extLst>
            </p:cNvPr>
            <p:cNvCxnSpPr>
              <a:cxnSpLocks/>
            </p:cNvCxnSpPr>
            <p:nvPr/>
          </p:nvCxnSpPr>
          <p:spPr>
            <a:xfrm flipV="1">
              <a:off x="5652120" y="3356992"/>
              <a:ext cx="648072" cy="648072"/>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44" name="Connecteur droit 43">
              <a:extLst>
                <a:ext uri="{FF2B5EF4-FFF2-40B4-BE49-F238E27FC236}">
                  <a16:creationId xmlns:a16="http://schemas.microsoft.com/office/drawing/2014/main" id="{ED61336D-78CF-4780-8DAE-AAEF68C71DEE}"/>
                </a:ext>
              </a:extLst>
            </p:cNvPr>
            <p:cNvCxnSpPr>
              <a:cxnSpLocks/>
            </p:cNvCxnSpPr>
            <p:nvPr/>
          </p:nvCxnSpPr>
          <p:spPr>
            <a:xfrm flipV="1">
              <a:off x="5940152" y="3645024"/>
              <a:ext cx="360040" cy="36004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grpSp>
      <p:sp>
        <p:nvSpPr>
          <p:cNvPr id="46" name="ZoneTexte 45">
            <a:extLst>
              <a:ext uri="{FF2B5EF4-FFF2-40B4-BE49-F238E27FC236}">
                <a16:creationId xmlns:a16="http://schemas.microsoft.com/office/drawing/2014/main" id="{C89876CE-A2A1-4746-8B1D-9228C3B39414}"/>
              </a:ext>
            </a:extLst>
          </p:cNvPr>
          <p:cNvSpPr txBox="1"/>
          <p:nvPr/>
        </p:nvSpPr>
        <p:spPr>
          <a:xfrm>
            <a:off x="4644008" y="4077072"/>
            <a:ext cx="1656184" cy="369332"/>
          </a:xfrm>
          <a:prstGeom prst="rect">
            <a:avLst/>
          </a:prstGeom>
          <a:noFill/>
        </p:spPr>
        <p:txBody>
          <a:bodyPr wrap="square" rtlCol="0">
            <a:spAutoFit/>
          </a:bodyPr>
          <a:lstStyle/>
          <a:p>
            <a:pPr algn="ctr"/>
            <a:r>
              <a:rPr lang="fr-FR" dirty="0"/>
              <a:t>Renaissance</a:t>
            </a:r>
          </a:p>
        </p:txBody>
      </p:sp>
      <p:sp>
        <p:nvSpPr>
          <p:cNvPr id="30" name="ZoneTexte 29">
            <a:extLst>
              <a:ext uri="{FF2B5EF4-FFF2-40B4-BE49-F238E27FC236}">
                <a16:creationId xmlns:a16="http://schemas.microsoft.com/office/drawing/2014/main" id="{AB763F0C-8554-462F-B5B8-096DB3DA8E66}"/>
              </a:ext>
            </a:extLst>
          </p:cNvPr>
          <p:cNvSpPr txBox="1"/>
          <p:nvPr/>
        </p:nvSpPr>
        <p:spPr>
          <a:xfrm>
            <a:off x="5724128" y="6467526"/>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84254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18" grpId="0"/>
      <p:bldP spid="25" grpId="0" animBg="1"/>
      <p:bldP spid="27" grpId="0" animBg="1"/>
      <p:bldP spid="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associÃ©e"/>
          <p:cNvPicPr>
            <a:picLocks noChangeAspect="1" noChangeArrowheads="1"/>
          </p:cNvPicPr>
          <p:nvPr/>
        </p:nvPicPr>
        <p:blipFill>
          <a:blip r:embed="rId2" cstate="print"/>
          <a:srcRect/>
          <a:stretch>
            <a:fillRect/>
          </a:stretch>
        </p:blipFill>
        <p:spPr bwMode="auto">
          <a:xfrm>
            <a:off x="251520" y="188640"/>
            <a:ext cx="4896544" cy="6280604"/>
          </a:xfrm>
          <a:prstGeom prst="rect">
            <a:avLst/>
          </a:prstGeom>
          <a:noFill/>
        </p:spPr>
      </p:pic>
      <p:sp>
        <p:nvSpPr>
          <p:cNvPr id="5" name="ZoneTexte 4"/>
          <p:cNvSpPr txBox="1"/>
          <p:nvPr/>
        </p:nvSpPr>
        <p:spPr>
          <a:xfrm>
            <a:off x="5292080" y="1124744"/>
            <a:ext cx="3851920" cy="1295868"/>
          </a:xfrm>
          <a:prstGeom prst="rect">
            <a:avLst/>
          </a:prstGeom>
          <a:noFill/>
        </p:spPr>
        <p:txBody>
          <a:bodyPr wrap="square" rtlCol="0">
            <a:spAutoFit/>
          </a:bodyPr>
          <a:lstStyle/>
          <a:p>
            <a:pPr fontAlgn="auto">
              <a:lnSpc>
                <a:spcPct val="150000"/>
              </a:lnSpc>
            </a:pPr>
            <a:r>
              <a:rPr lang="fr-FR" i="1" dirty="0"/>
              <a:t>Assassinat d'Henri IV et arrestation de Ravaillac le 14 mai 1610,</a:t>
            </a:r>
          </a:p>
          <a:p>
            <a:pPr>
              <a:lnSpc>
                <a:spcPct val="150000"/>
              </a:lnSpc>
            </a:pPr>
            <a:r>
              <a:rPr lang="fr-FR" dirty="0"/>
              <a:t>Tableau de Charles-Gustave </a:t>
            </a:r>
            <a:r>
              <a:rPr lang="fr-FR" dirty="0" err="1"/>
              <a:t>Housez</a:t>
            </a:r>
            <a:endParaRPr lang="fr-FR" dirty="0"/>
          </a:p>
        </p:txBody>
      </p:sp>
      <p:sp>
        <p:nvSpPr>
          <p:cNvPr id="2" name="ZoneTexte 1">
            <a:extLst>
              <a:ext uri="{FF2B5EF4-FFF2-40B4-BE49-F238E27FC236}">
                <a16:creationId xmlns:a16="http://schemas.microsoft.com/office/drawing/2014/main" id="{E18A79E8-A98A-4D0E-8F01-12C7E80E156D}"/>
              </a:ext>
            </a:extLst>
          </p:cNvPr>
          <p:cNvSpPr txBox="1"/>
          <p:nvPr/>
        </p:nvSpPr>
        <p:spPr>
          <a:xfrm>
            <a:off x="5724128" y="6467526"/>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 droite 3">
            <a:extLst>
              <a:ext uri="{FF2B5EF4-FFF2-40B4-BE49-F238E27FC236}">
                <a16:creationId xmlns:a16="http://schemas.microsoft.com/office/drawing/2014/main" id="{2484F3CF-4923-4BDD-B9E4-02858A1916CB}"/>
              </a:ext>
            </a:extLst>
          </p:cNvPr>
          <p:cNvSpPr/>
          <p:nvPr/>
        </p:nvSpPr>
        <p:spPr>
          <a:xfrm>
            <a:off x="179512" y="2204864"/>
            <a:ext cx="8640960" cy="2448272"/>
          </a:xfrm>
          <a:prstGeom prst="rightArrow">
            <a:avLst>
              <a:gd name="adj1" fmla="val 50000"/>
              <a:gd name="adj2" fmla="val 3036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 name="ZoneTexte 8">
            <a:extLst>
              <a:ext uri="{FF2B5EF4-FFF2-40B4-BE49-F238E27FC236}">
                <a16:creationId xmlns:a16="http://schemas.microsoft.com/office/drawing/2014/main" id="{0B065664-825A-4CF2-BC5E-728A0015943F}"/>
              </a:ext>
            </a:extLst>
          </p:cNvPr>
          <p:cNvSpPr txBox="1"/>
          <p:nvPr/>
        </p:nvSpPr>
        <p:spPr>
          <a:xfrm>
            <a:off x="539552" y="1052736"/>
            <a:ext cx="2160240" cy="880369"/>
          </a:xfrm>
          <a:prstGeom prst="rect">
            <a:avLst/>
          </a:prstGeom>
          <a:noFill/>
          <a:ln>
            <a:solidFill>
              <a:schemeClr val="tx1"/>
            </a:solidFill>
          </a:ln>
        </p:spPr>
        <p:txBody>
          <a:bodyPr wrap="square" rtlCol="0">
            <a:spAutoFit/>
          </a:bodyPr>
          <a:lstStyle/>
          <a:p>
            <a:pPr>
              <a:lnSpc>
                <a:spcPct val="150000"/>
              </a:lnSpc>
            </a:pPr>
            <a:r>
              <a:rPr lang="fr-FR" dirty="0">
                <a:solidFill>
                  <a:srgbClr val="FF0000"/>
                </a:solidFill>
              </a:rPr>
              <a:t>1492: découverte de l’Amérique</a:t>
            </a:r>
          </a:p>
        </p:txBody>
      </p:sp>
      <p:sp>
        <p:nvSpPr>
          <p:cNvPr id="17" name="ZoneTexte 16">
            <a:extLst>
              <a:ext uri="{FF2B5EF4-FFF2-40B4-BE49-F238E27FC236}">
                <a16:creationId xmlns:a16="http://schemas.microsoft.com/office/drawing/2014/main" id="{9E2B8234-F285-4D15-8EE9-C421EC0A5639}"/>
              </a:ext>
            </a:extLst>
          </p:cNvPr>
          <p:cNvSpPr txBox="1"/>
          <p:nvPr/>
        </p:nvSpPr>
        <p:spPr>
          <a:xfrm>
            <a:off x="395536" y="4005064"/>
            <a:ext cx="864096" cy="369332"/>
          </a:xfrm>
          <a:prstGeom prst="rect">
            <a:avLst/>
          </a:prstGeom>
          <a:noFill/>
        </p:spPr>
        <p:txBody>
          <a:bodyPr wrap="square" rtlCol="0">
            <a:spAutoFit/>
          </a:bodyPr>
          <a:lstStyle/>
          <a:p>
            <a:r>
              <a:rPr lang="fr-FR" b="1" dirty="0"/>
              <a:t>1300</a:t>
            </a:r>
          </a:p>
        </p:txBody>
      </p:sp>
      <p:sp>
        <p:nvSpPr>
          <p:cNvPr id="18" name="ZoneTexte 17">
            <a:extLst>
              <a:ext uri="{FF2B5EF4-FFF2-40B4-BE49-F238E27FC236}">
                <a16:creationId xmlns:a16="http://schemas.microsoft.com/office/drawing/2014/main" id="{713A3D27-1CAE-4721-9A5C-AC295F63C4C8}"/>
              </a:ext>
            </a:extLst>
          </p:cNvPr>
          <p:cNvSpPr txBox="1"/>
          <p:nvPr/>
        </p:nvSpPr>
        <p:spPr>
          <a:xfrm>
            <a:off x="3779912" y="4005064"/>
            <a:ext cx="864096" cy="369332"/>
          </a:xfrm>
          <a:prstGeom prst="rect">
            <a:avLst/>
          </a:prstGeom>
          <a:noFill/>
        </p:spPr>
        <p:txBody>
          <a:bodyPr wrap="square" rtlCol="0">
            <a:spAutoFit/>
          </a:bodyPr>
          <a:lstStyle/>
          <a:p>
            <a:r>
              <a:rPr lang="fr-FR" b="1" dirty="0"/>
              <a:t>1600</a:t>
            </a:r>
          </a:p>
        </p:txBody>
      </p:sp>
      <p:grpSp>
        <p:nvGrpSpPr>
          <p:cNvPr id="49" name="Groupe 48">
            <a:extLst>
              <a:ext uri="{FF2B5EF4-FFF2-40B4-BE49-F238E27FC236}">
                <a16:creationId xmlns:a16="http://schemas.microsoft.com/office/drawing/2014/main" id="{E07C93D8-877A-47A0-85E0-59DC1BE7593D}"/>
              </a:ext>
            </a:extLst>
          </p:cNvPr>
          <p:cNvGrpSpPr/>
          <p:nvPr/>
        </p:nvGrpSpPr>
        <p:grpSpPr>
          <a:xfrm>
            <a:off x="179512" y="4077072"/>
            <a:ext cx="2051720" cy="1643410"/>
            <a:chOff x="3816823" y="4221088"/>
            <a:chExt cx="2051720" cy="1643410"/>
          </a:xfrm>
        </p:grpSpPr>
        <p:cxnSp>
          <p:nvCxnSpPr>
            <p:cNvPr id="22" name="Connecteur droit avec flèche 21">
              <a:extLst>
                <a:ext uri="{FF2B5EF4-FFF2-40B4-BE49-F238E27FC236}">
                  <a16:creationId xmlns:a16="http://schemas.microsoft.com/office/drawing/2014/main" id="{C21C9420-18C4-460C-A99C-1AACE4FC4548}"/>
                </a:ext>
              </a:extLst>
            </p:cNvPr>
            <p:cNvCxnSpPr>
              <a:cxnSpLocks/>
            </p:cNvCxnSpPr>
            <p:nvPr/>
          </p:nvCxnSpPr>
          <p:spPr>
            <a:xfrm flipH="1">
              <a:off x="5004048" y="4221088"/>
              <a:ext cx="360040" cy="5760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ZoneTexte 23">
              <a:extLst>
                <a:ext uri="{FF2B5EF4-FFF2-40B4-BE49-F238E27FC236}">
                  <a16:creationId xmlns:a16="http://schemas.microsoft.com/office/drawing/2014/main" id="{A7F0C7B3-CCC0-4912-A8BC-C6049DDA0454}"/>
                </a:ext>
              </a:extLst>
            </p:cNvPr>
            <p:cNvSpPr txBox="1"/>
            <p:nvPr/>
          </p:nvSpPr>
          <p:spPr>
            <a:xfrm>
              <a:off x="3816823" y="4941168"/>
              <a:ext cx="2051720" cy="923330"/>
            </a:xfrm>
            <a:prstGeom prst="rect">
              <a:avLst/>
            </a:prstGeom>
            <a:noFill/>
            <a:ln>
              <a:solidFill>
                <a:schemeClr val="tx1"/>
              </a:solidFill>
            </a:ln>
          </p:spPr>
          <p:txBody>
            <a:bodyPr wrap="square" rtlCol="0">
              <a:spAutoFit/>
            </a:bodyPr>
            <a:lstStyle/>
            <a:p>
              <a:pPr algn="ctr"/>
              <a:r>
                <a:rPr lang="fr-FR" dirty="0">
                  <a:solidFill>
                    <a:srgbClr val="7030A0"/>
                  </a:solidFill>
                </a:rPr>
                <a:t>1517: Martin Luther crée le protestantisme</a:t>
              </a:r>
            </a:p>
          </p:txBody>
        </p:sp>
      </p:grpSp>
      <p:cxnSp>
        <p:nvCxnSpPr>
          <p:cNvPr id="8" name="Connecteur droit avec flèche 7">
            <a:extLst>
              <a:ext uri="{FF2B5EF4-FFF2-40B4-BE49-F238E27FC236}">
                <a16:creationId xmlns:a16="http://schemas.microsoft.com/office/drawing/2014/main" id="{E33A5024-91F3-40A6-BA71-594FAB24C23A}"/>
              </a:ext>
            </a:extLst>
          </p:cNvPr>
          <p:cNvCxnSpPr/>
          <p:nvPr/>
        </p:nvCxnSpPr>
        <p:spPr>
          <a:xfrm flipV="1">
            <a:off x="7812360" y="2060848"/>
            <a:ext cx="0" cy="19442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6" name="ZoneTexte 45">
            <a:extLst>
              <a:ext uri="{FF2B5EF4-FFF2-40B4-BE49-F238E27FC236}">
                <a16:creationId xmlns:a16="http://schemas.microsoft.com/office/drawing/2014/main" id="{C89876CE-A2A1-4746-8B1D-9228C3B39414}"/>
              </a:ext>
            </a:extLst>
          </p:cNvPr>
          <p:cNvSpPr txBox="1"/>
          <p:nvPr/>
        </p:nvSpPr>
        <p:spPr>
          <a:xfrm>
            <a:off x="1619672" y="4005064"/>
            <a:ext cx="1656184" cy="369332"/>
          </a:xfrm>
          <a:prstGeom prst="rect">
            <a:avLst/>
          </a:prstGeom>
          <a:noFill/>
        </p:spPr>
        <p:txBody>
          <a:bodyPr wrap="square" rtlCol="0">
            <a:spAutoFit/>
          </a:bodyPr>
          <a:lstStyle/>
          <a:p>
            <a:pPr algn="ctr"/>
            <a:r>
              <a:rPr lang="fr-FR" dirty="0"/>
              <a:t>Renaissance</a:t>
            </a:r>
          </a:p>
        </p:txBody>
      </p:sp>
      <p:sp>
        <p:nvSpPr>
          <p:cNvPr id="52" name="ZoneTexte 51">
            <a:extLst>
              <a:ext uri="{FF2B5EF4-FFF2-40B4-BE49-F238E27FC236}">
                <a16:creationId xmlns:a16="http://schemas.microsoft.com/office/drawing/2014/main" id="{84AB778D-F209-447E-9862-26FA39FA06E7}"/>
              </a:ext>
            </a:extLst>
          </p:cNvPr>
          <p:cNvSpPr txBox="1"/>
          <p:nvPr/>
        </p:nvSpPr>
        <p:spPr>
          <a:xfrm>
            <a:off x="6876256" y="1052736"/>
            <a:ext cx="1835696" cy="880369"/>
          </a:xfrm>
          <a:prstGeom prst="rect">
            <a:avLst/>
          </a:prstGeom>
          <a:noFill/>
          <a:ln>
            <a:solidFill>
              <a:schemeClr val="tx1"/>
            </a:solidFill>
          </a:ln>
        </p:spPr>
        <p:txBody>
          <a:bodyPr wrap="square" rtlCol="0">
            <a:spAutoFit/>
          </a:bodyPr>
          <a:lstStyle/>
          <a:p>
            <a:pPr>
              <a:lnSpc>
                <a:spcPct val="150000"/>
              </a:lnSpc>
            </a:pPr>
            <a:r>
              <a:rPr lang="fr-FR" dirty="0">
                <a:solidFill>
                  <a:srgbClr val="FF0000"/>
                </a:solidFill>
              </a:rPr>
              <a:t>1789: Révolution française</a:t>
            </a:r>
          </a:p>
        </p:txBody>
      </p:sp>
      <p:grpSp>
        <p:nvGrpSpPr>
          <p:cNvPr id="53" name="Groupe 52">
            <a:extLst>
              <a:ext uri="{FF2B5EF4-FFF2-40B4-BE49-F238E27FC236}">
                <a16:creationId xmlns:a16="http://schemas.microsoft.com/office/drawing/2014/main" id="{F4FF2801-A1F1-4EA3-A253-126A15B1A11F}"/>
              </a:ext>
            </a:extLst>
          </p:cNvPr>
          <p:cNvGrpSpPr/>
          <p:nvPr/>
        </p:nvGrpSpPr>
        <p:grpSpPr>
          <a:xfrm>
            <a:off x="2339752" y="4077072"/>
            <a:ext cx="1944216" cy="1920409"/>
            <a:chOff x="3203848" y="4149080"/>
            <a:chExt cx="1944216" cy="1920409"/>
          </a:xfrm>
        </p:grpSpPr>
        <p:cxnSp>
          <p:nvCxnSpPr>
            <p:cNvPr id="54" name="Connecteur droit avec flèche 53">
              <a:extLst>
                <a:ext uri="{FF2B5EF4-FFF2-40B4-BE49-F238E27FC236}">
                  <a16:creationId xmlns:a16="http://schemas.microsoft.com/office/drawing/2014/main" id="{75D3D812-7D4F-4AF4-97BA-71AB6A0AA60F}"/>
                </a:ext>
              </a:extLst>
            </p:cNvPr>
            <p:cNvCxnSpPr>
              <a:cxnSpLocks/>
            </p:cNvCxnSpPr>
            <p:nvPr/>
          </p:nvCxnSpPr>
          <p:spPr>
            <a:xfrm>
              <a:off x="4067944" y="4149080"/>
              <a:ext cx="0" cy="504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ZoneTexte 54">
              <a:extLst>
                <a:ext uri="{FF2B5EF4-FFF2-40B4-BE49-F238E27FC236}">
                  <a16:creationId xmlns:a16="http://schemas.microsoft.com/office/drawing/2014/main" id="{27DC940E-A5CF-4807-A228-FE0906372C8F}"/>
                </a:ext>
              </a:extLst>
            </p:cNvPr>
            <p:cNvSpPr txBox="1"/>
            <p:nvPr/>
          </p:nvSpPr>
          <p:spPr>
            <a:xfrm>
              <a:off x="3203848" y="4869160"/>
              <a:ext cx="1944216" cy="1200329"/>
            </a:xfrm>
            <a:prstGeom prst="rect">
              <a:avLst/>
            </a:prstGeom>
            <a:noFill/>
            <a:ln>
              <a:solidFill>
                <a:schemeClr val="tx1"/>
              </a:solidFill>
            </a:ln>
          </p:spPr>
          <p:txBody>
            <a:bodyPr wrap="square" rtlCol="0">
              <a:spAutoFit/>
            </a:bodyPr>
            <a:lstStyle/>
            <a:p>
              <a:r>
                <a:rPr lang="fr-FR" dirty="0">
                  <a:solidFill>
                    <a:srgbClr val="0070C0"/>
                  </a:solidFill>
                </a:rPr>
                <a:t>nuit du 23 au 24 août 1572: massacre de la Saint-Barthélemy</a:t>
              </a:r>
            </a:p>
          </p:txBody>
        </p:sp>
      </p:grpSp>
      <p:grpSp>
        <p:nvGrpSpPr>
          <p:cNvPr id="69" name="Groupe 68">
            <a:extLst>
              <a:ext uri="{FF2B5EF4-FFF2-40B4-BE49-F238E27FC236}">
                <a16:creationId xmlns:a16="http://schemas.microsoft.com/office/drawing/2014/main" id="{E9A03668-4CFC-4F5B-BDCA-81F571BD3799}"/>
              </a:ext>
            </a:extLst>
          </p:cNvPr>
          <p:cNvGrpSpPr/>
          <p:nvPr/>
        </p:nvGrpSpPr>
        <p:grpSpPr>
          <a:xfrm>
            <a:off x="3491880" y="4077072"/>
            <a:ext cx="2952328" cy="1643410"/>
            <a:chOff x="3491880" y="4077072"/>
            <a:chExt cx="2952328" cy="1643410"/>
          </a:xfrm>
        </p:grpSpPr>
        <p:cxnSp>
          <p:nvCxnSpPr>
            <p:cNvPr id="56" name="Connecteur droit avec flèche 55">
              <a:extLst>
                <a:ext uri="{FF2B5EF4-FFF2-40B4-BE49-F238E27FC236}">
                  <a16:creationId xmlns:a16="http://schemas.microsoft.com/office/drawing/2014/main" id="{D53B9AE5-FAF4-4EB7-85B4-553E835510BD}"/>
                </a:ext>
              </a:extLst>
            </p:cNvPr>
            <p:cNvCxnSpPr>
              <a:cxnSpLocks/>
            </p:cNvCxnSpPr>
            <p:nvPr/>
          </p:nvCxnSpPr>
          <p:spPr>
            <a:xfrm>
              <a:off x="3491880" y="4077072"/>
              <a:ext cx="1152128" cy="6480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ZoneTexte 56">
              <a:extLst>
                <a:ext uri="{FF2B5EF4-FFF2-40B4-BE49-F238E27FC236}">
                  <a16:creationId xmlns:a16="http://schemas.microsoft.com/office/drawing/2014/main" id="{8EF7A9CF-D268-4132-8197-2CC7992995C3}"/>
                </a:ext>
              </a:extLst>
            </p:cNvPr>
            <p:cNvSpPr txBox="1"/>
            <p:nvPr/>
          </p:nvSpPr>
          <p:spPr>
            <a:xfrm>
              <a:off x="4355976" y="4797152"/>
              <a:ext cx="2088232" cy="923330"/>
            </a:xfrm>
            <a:prstGeom prst="rect">
              <a:avLst/>
            </a:prstGeom>
            <a:noFill/>
            <a:ln>
              <a:solidFill>
                <a:schemeClr val="tx1"/>
              </a:solidFill>
            </a:ln>
          </p:spPr>
          <p:txBody>
            <a:bodyPr wrap="square" rtlCol="0">
              <a:spAutoFit/>
            </a:bodyPr>
            <a:lstStyle/>
            <a:p>
              <a:r>
                <a:rPr lang="fr-FR" dirty="0">
                  <a:solidFill>
                    <a:srgbClr val="0070C0"/>
                  </a:solidFill>
                </a:rPr>
                <a:t>1598: Edit de Nantes rédigé par Henri IV</a:t>
              </a:r>
            </a:p>
          </p:txBody>
        </p:sp>
      </p:grpSp>
      <p:sp>
        <p:nvSpPr>
          <p:cNvPr id="19" name="ZoneTexte 18">
            <a:extLst>
              <a:ext uri="{FF2B5EF4-FFF2-40B4-BE49-F238E27FC236}">
                <a16:creationId xmlns:a16="http://schemas.microsoft.com/office/drawing/2014/main" id="{8BB0AFEA-5AB2-49B1-8E64-1E7EB99D89AF}"/>
              </a:ext>
            </a:extLst>
          </p:cNvPr>
          <p:cNvSpPr txBox="1"/>
          <p:nvPr/>
        </p:nvSpPr>
        <p:spPr>
          <a:xfrm>
            <a:off x="3275856" y="2420888"/>
            <a:ext cx="3096344" cy="353943"/>
          </a:xfrm>
          <a:prstGeom prst="rect">
            <a:avLst/>
          </a:prstGeom>
          <a:noFill/>
        </p:spPr>
        <p:txBody>
          <a:bodyPr wrap="square" rtlCol="0">
            <a:spAutoFit/>
          </a:bodyPr>
          <a:lstStyle/>
          <a:p>
            <a:r>
              <a:rPr lang="fr-FR" sz="1700" dirty="0"/>
              <a:t>1589-1610 : Règne de Henri IV </a:t>
            </a:r>
          </a:p>
        </p:txBody>
      </p:sp>
      <p:sp>
        <p:nvSpPr>
          <p:cNvPr id="58" name="Rectangle 57">
            <a:extLst>
              <a:ext uri="{FF2B5EF4-FFF2-40B4-BE49-F238E27FC236}">
                <a16:creationId xmlns:a16="http://schemas.microsoft.com/office/drawing/2014/main" id="{3DE909A0-BF1D-4136-883B-2953BF412CF9}"/>
              </a:ext>
            </a:extLst>
          </p:cNvPr>
          <p:cNvSpPr/>
          <p:nvPr/>
        </p:nvSpPr>
        <p:spPr>
          <a:xfrm>
            <a:off x="179512" y="2852936"/>
            <a:ext cx="1224136" cy="1152128"/>
          </a:xfrm>
          <a:prstGeom prst="rect">
            <a:avLst/>
          </a:prstGeom>
          <a:solidFill>
            <a:schemeClr val="accent4">
              <a:lumMod val="40000"/>
              <a:lumOff val="60000"/>
              <a:alpha val="9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dirty="0">
                <a:solidFill>
                  <a:schemeClr val="tx1"/>
                </a:solidFill>
              </a:rPr>
              <a:t>MOYEN-AGE</a:t>
            </a:r>
          </a:p>
        </p:txBody>
      </p:sp>
      <p:sp>
        <p:nvSpPr>
          <p:cNvPr id="59" name="Rectangle 58">
            <a:extLst>
              <a:ext uri="{FF2B5EF4-FFF2-40B4-BE49-F238E27FC236}">
                <a16:creationId xmlns:a16="http://schemas.microsoft.com/office/drawing/2014/main" id="{297A1577-CD74-48D3-8ADC-A97F6A39D64C}"/>
              </a:ext>
            </a:extLst>
          </p:cNvPr>
          <p:cNvSpPr/>
          <p:nvPr/>
        </p:nvSpPr>
        <p:spPr>
          <a:xfrm>
            <a:off x="1403648" y="2852936"/>
            <a:ext cx="6408712" cy="11521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dirty="0">
                <a:solidFill>
                  <a:schemeClr val="tx1"/>
                </a:solidFill>
              </a:rPr>
              <a:t>                     TEMPS MODERNES</a:t>
            </a:r>
          </a:p>
        </p:txBody>
      </p:sp>
      <p:cxnSp>
        <p:nvCxnSpPr>
          <p:cNvPr id="29" name="Connecteur droit 28">
            <a:extLst>
              <a:ext uri="{FF2B5EF4-FFF2-40B4-BE49-F238E27FC236}">
                <a16:creationId xmlns:a16="http://schemas.microsoft.com/office/drawing/2014/main" id="{35756F8D-5540-46C6-AF20-68DE4F7828D0}"/>
              </a:ext>
            </a:extLst>
          </p:cNvPr>
          <p:cNvCxnSpPr>
            <a:cxnSpLocks/>
          </p:cNvCxnSpPr>
          <p:nvPr/>
        </p:nvCxnSpPr>
        <p:spPr>
          <a:xfrm>
            <a:off x="3923928" y="2852936"/>
            <a:ext cx="0" cy="1152128"/>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3" name="Connecteur droit 12">
            <a:extLst>
              <a:ext uri="{FF2B5EF4-FFF2-40B4-BE49-F238E27FC236}">
                <a16:creationId xmlns:a16="http://schemas.microsoft.com/office/drawing/2014/main" id="{B5DD4BB6-D801-4610-BAA2-46F84397A1A5}"/>
              </a:ext>
            </a:extLst>
          </p:cNvPr>
          <p:cNvCxnSpPr>
            <a:cxnSpLocks/>
          </p:cNvCxnSpPr>
          <p:nvPr/>
        </p:nvCxnSpPr>
        <p:spPr>
          <a:xfrm>
            <a:off x="755576" y="2852936"/>
            <a:ext cx="0" cy="1152128"/>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6" name="Connecteur droit avec flèche 5">
            <a:extLst>
              <a:ext uri="{FF2B5EF4-FFF2-40B4-BE49-F238E27FC236}">
                <a16:creationId xmlns:a16="http://schemas.microsoft.com/office/drawing/2014/main" id="{76EE0E30-8291-4040-8434-ECB3E1CCBCC5}"/>
              </a:ext>
            </a:extLst>
          </p:cNvPr>
          <p:cNvCxnSpPr/>
          <p:nvPr/>
        </p:nvCxnSpPr>
        <p:spPr>
          <a:xfrm flipV="1">
            <a:off x="1403648" y="2060848"/>
            <a:ext cx="0" cy="19442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60" name="Groupe 59">
            <a:extLst>
              <a:ext uri="{FF2B5EF4-FFF2-40B4-BE49-F238E27FC236}">
                <a16:creationId xmlns:a16="http://schemas.microsoft.com/office/drawing/2014/main" id="{2FF7D8F6-32CB-4DF2-AE89-924F51329A86}"/>
              </a:ext>
            </a:extLst>
          </p:cNvPr>
          <p:cNvGrpSpPr/>
          <p:nvPr/>
        </p:nvGrpSpPr>
        <p:grpSpPr>
          <a:xfrm>
            <a:off x="755576" y="2852936"/>
            <a:ext cx="3168352" cy="1152128"/>
            <a:chOff x="4644008" y="2852936"/>
            <a:chExt cx="1656184" cy="1152128"/>
          </a:xfrm>
        </p:grpSpPr>
        <p:cxnSp>
          <p:nvCxnSpPr>
            <p:cNvPr id="61" name="Connecteur droit 60">
              <a:extLst>
                <a:ext uri="{FF2B5EF4-FFF2-40B4-BE49-F238E27FC236}">
                  <a16:creationId xmlns:a16="http://schemas.microsoft.com/office/drawing/2014/main" id="{081F39D1-CDC5-4A7E-B067-4633353C2B62}"/>
                </a:ext>
              </a:extLst>
            </p:cNvPr>
            <p:cNvCxnSpPr/>
            <p:nvPr/>
          </p:nvCxnSpPr>
          <p:spPr>
            <a:xfrm flipV="1">
              <a:off x="4644008" y="2852936"/>
              <a:ext cx="288032" cy="288032"/>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62" name="Connecteur droit 61">
              <a:extLst>
                <a:ext uri="{FF2B5EF4-FFF2-40B4-BE49-F238E27FC236}">
                  <a16:creationId xmlns:a16="http://schemas.microsoft.com/office/drawing/2014/main" id="{722A3EF1-E5B8-422E-AD4D-348E32EAC8B2}"/>
                </a:ext>
              </a:extLst>
            </p:cNvPr>
            <p:cNvCxnSpPr>
              <a:cxnSpLocks/>
            </p:cNvCxnSpPr>
            <p:nvPr/>
          </p:nvCxnSpPr>
          <p:spPr>
            <a:xfrm flipV="1">
              <a:off x="4644008" y="2852936"/>
              <a:ext cx="576064" cy="576064"/>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63" name="Connecteur droit 62">
              <a:extLst>
                <a:ext uri="{FF2B5EF4-FFF2-40B4-BE49-F238E27FC236}">
                  <a16:creationId xmlns:a16="http://schemas.microsoft.com/office/drawing/2014/main" id="{3AD7604E-3D1E-4FCC-A1FC-26A428B895F5}"/>
                </a:ext>
              </a:extLst>
            </p:cNvPr>
            <p:cNvCxnSpPr>
              <a:cxnSpLocks/>
            </p:cNvCxnSpPr>
            <p:nvPr/>
          </p:nvCxnSpPr>
          <p:spPr>
            <a:xfrm flipV="1">
              <a:off x="4644008" y="2852936"/>
              <a:ext cx="864096" cy="864096"/>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64" name="Connecteur droit 63">
              <a:extLst>
                <a:ext uri="{FF2B5EF4-FFF2-40B4-BE49-F238E27FC236}">
                  <a16:creationId xmlns:a16="http://schemas.microsoft.com/office/drawing/2014/main" id="{20BB5B89-3DB5-47A8-BAF1-360590EADEC8}"/>
                </a:ext>
              </a:extLst>
            </p:cNvPr>
            <p:cNvCxnSpPr>
              <a:cxnSpLocks/>
            </p:cNvCxnSpPr>
            <p:nvPr/>
          </p:nvCxnSpPr>
          <p:spPr>
            <a:xfrm flipV="1">
              <a:off x="4644008" y="2852936"/>
              <a:ext cx="1152128" cy="1152128"/>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65" name="Connecteur droit 64">
              <a:extLst>
                <a:ext uri="{FF2B5EF4-FFF2-40B4-BE49-F238E27FC236}">
                  <a16:creationId xmlns:a16="http://schemas.microsoft.com/office/drawing/2014/main" id="{24CA16C7-6725-484E-A228-2EC86FE05D51}"/>
                </a:ext>
              </a:extLst>
            </p:cNvPr>
            <p:cNvCxnSpPr>
              <a:cxnSpLocks/>
            </p:cNvCxnSpPr>
            <p:nvPr/>
          </p:nvCxnSpPr>
          <p:spPr>
            <a:xfrm flipV="1">
              <a:off x="5004048" y="2852936"/>
              <a:ext cx="1152128" cy="1152128"/>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66" name="Connecteur droit 65">
              <a:extLst>
                <a:ext uri="{FF2B5EF4-FFF2-40B4-BE49-F238E27FC236}">
                  <a16:creationId xmlns:a16="http://schemas.microsoft.com/office/drawing/2014/main" id="{F4E7E583-C3A5-46A1-93A9-00E501329652}"/>
                </a:ext>
              </a:extLst>
            </p:cNvPr>
            <p:cNvCxnSpPr>
              <a:cxnSpLocks/>
            </p:cNvCxnSpPr>
            <p:nvPr/>
          </p:nvCxnSpPr>
          <p:spPr>
            <a:xfrm flipV="1">
              <a:off x="5292080" y="2996952"/>
              <a:ext cx="1008112" cy="1008112"/>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67" name="Connecteur droit 66">
              <a:extLst>
                <a:ext uri="{FF2B5EF4-FFF2-40B4-BE49-F238E27FC236}">
                  <a16:creationId xmlns:a16="http://schemas.microsoft.com/office/drawing/2014/main" id="{A35013E2-BC1F-4D7B-BF1D-67C2ABD1B4C8}"/>
                </a:ext>
              </a:extLst>
            </p:cNvPr>
            <p:cNvCxnSpPr>
              <a:cxnSpLocks/>
            </p:cNvCxnSpPr>
            <p:nvPr/>
          </p:nvCxnSpPr>
          <p:spPr>
            <a:xfrm flipV="1">
              <a:off x="5652120" y="3356992"/>
              <a:ext cx="648072" cy="648072"/>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68" name="Connecteur droit 67">
              <a:extLst>
                <a:ext uri="{FF2B5EF4-FFF2-40B4-BE49-F238E27FC236}">
                  <a16:creationId xmlns:a16="http://schemas.microsoft.com/office/drawing/2014/main" id="{EC00EC99-567D-4F1F-BF68-F202E7D5B555}"/>
                </a:ext>
              </a:extLst>
            </p:cNvPr>
            <p:cNvCxnSpPr>
              <a:cxnSpLocks/>
            </p:cNvCxnSpPr>
            <p:nvPr/>
          </p:nvCxnSpPr>
          <p:spPr>
            <a:xfrm flipV="1">
              <a:off x="5940152" y="3645024"/>
              <a:ext cx="360040" cy="36004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grpSp>
      <p:sp>
        <p:nvSpPr>
          <p:cNvPr id="33" name="ZoneTexte 32">
            <a:extLst>
              <a:ext uri="{FF2B5EF4-FFF2-40B4-BE49-F238E27FC236}">
                <a16:creationId xmlns:a16="http://schemas.microsoft.com/office/drawing/2014/main" id="{97E0AEF3-F898-4B43-9F9C-5D27D4AB6896}"/>
              </a:ext>
            </a:extLst>
          </p:cNvPr>
          <p:cNvSpPr txBox="1"/>
          <p:nvPr/>
        </p:nvSpPr>
        <p:spPr>
          <a:xfrm>
            <a:off x="5724128" y="6467526"/>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400230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left)">
                                      <p:cBhvr>
                                        <p:cTn id="16" dur="500"/>
                                        <p:tgtEl>
                                          <p:spTgt spid="5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down)">
                                      <p:cBhvr>
                                        <p:cTn id="33" dur="50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18" grpId="0"/>
      <p:bldP spid="46" grpId="0"/>
      <p:bldP spid="52" grpId="0" animBg="1"/>
      <p:bldP spid="58" grpId="0" animBg="1"/>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340768"/>
            <a:ext cx="8424936" cy="1143000"/>
          </a:xfrm>
        </p:spPr>
        <p:txBody>
          <a:bodyPr>
            <a:noAutofit/>
          </a:bodyPr>
          <a:lstStyle/>
          <a:p>
            <a:pPr algn="l"/>
            <a:br>
              <a:rPr lang="fr-FR" sz="2400" b="1" dirty="0">
                <a:solidFill>
                  <a:srgbClr val="00B050"/>
                </a:solidFill>
                <a:cs typeface="Calibri Light" panose="020F0302020204030204" pitchFamily="34" charset="0"/>
              </a:rPr>
            </a:br>
            <a:br>
              <a:rPr lang="fr-FR" sz="2400" dirty="0">
                <a:cs typeface="Calibri Light" panose="020F0302020204030204" pitchFamily="34" charset="0"/>
              </a:rPr>
            </a:br>
            <a:endParaRPr lang="fr-FR" sz="2400" dirty="0">
              <a:cs typeface="Calibri Light" panose="020F0302020204030204" pitchFamily="34" charset="0"/>
            </a:endParaRPr>
          </a:p>
        </p:txBody>
      </p:sp>
      <p:sp>
        <p:nvSpPr>
          <p:cNvPr id="5" name="ZoneTexte 4">
            <a:extLst>
              <a:ext uri="{FF2B5EF4-FFF2-40B4-BE49-F238E27FC236}">
                <a16:creationId xmlns:a16="http://schemas.microsoft.com/office/drawing/2014/main" id="{81557423-D868-42D0-BE66-AD6208D569C9}"/>
              </a:ext>
            </a:extLst>
          </p:cNvPr>
          <p:cNvSpPr txBox="1"/>
          <p:nvPr/>
        </p:nvSpPr>
        <p:spPr>
          <a:xfrm>
            <a:off x="467544" y="116632"/>
            <a:ext cx="6206764" cy="1046440"/>
          </a:xfrm>
          <a:prstGeom prst="rect">
            <a:avLst/>
          </a:prstGeom>
          <a:noFill/>
        </p:spPr>
        <p:txBody>
          <a:bodyPr wrap="none" rtlCol="0">
            <a:spAutoFit/>
          </a:bodyPr>
          <a:lstStyle/>
          <a:p>
            <a:r>
              <a:rPr lang="fr-FR" sz="2200" u="sng" dirty="0">
                <a:solidFill>
                  <a:srgbClr val="FF0000"/>
                </a:solidFill>
              </a:rPr>
              <a:t>Séance 5</a:t>
            </a:r>
            <a:r>
              <a:rPr lang="fr-FR" sz="2200" dirty="0">
                <a:solidFill>
                  <a:srgbClr val="FF0000"/>
                </a:solidFill>
              </a:rPr>
              <a:t>: Henri IV et l’Edit de Nantes</a:t>
            </a:r>
          </a:p>
          <a:p>
            <a:r>
              <a:rPr lang="fr-FR" sz="2200" dirty="0">
                <a:solidFill>
                  <a:srgbClr val="FF0000"/>
                </a:solidFill>
              </a:rPr>
              <a:t>Comment Henri IV met-il fin aux guerres de religion?</a:t>
            </a:r>
          </a:p>
          <a:p>
            <a:r>
              <a:rPr lang="fr-FR" dirty="0"/>
              <a:t>Voir frise et fiche</a:t>
            </a:r>
          </a:p>
        </p:txBody>
      </p:sp>
      <p:sp>
        <p:nvSpPr>
          <p:cNvPr id="6" name="Forme libre : forme 5">
            <a:extLst>
              <a:ext uri="{FF2B5EF4-FFF2-40B4-BE49-F238E27FC236}">
                <a16:creationId xmlns:a16="http://schemas.microsoft.com/office/drawing/2014/main" id="{02ECBE1A-D3BC-44A8-8E4B-DD40C397B6E0}"/>
              </a:ext>
            </a:extLst>
          </p:cNvPr>
          <p:cNvSpPr/>
          <p:nvPr/>
        </p:nvSpPr>
        <p:spPr>
          <a:xfrm>
            <a:off x="539552" y="1196752"/>
            <a:ext cx="1535723" cy="363415"/>
          </a:xfrm>
          <a:custGeom>
            <a:avLst/>
            <a:gdLst>
              <a:gd name="connsiteX0" fmla="*/ 0 w 1535723"/>
              <a:gd name="connsiteY0" fmla="*/ 211015 h 363415"/>
              <a:gd name="connsiteX1" fmla="*/ 46893 w 1535723"/>
              <a:gd name="connsiteY1" fmla="*/ 187569 h 363415"/>
              <a:gd name="connsiteX2" fmla="*/ 269631 w 1535723"/>
              <a:gd name="connsiteY2" fmla="*/ 187569 h 363415"/>
              <a:gd name="connsiteX3" fmla="*/ 304800 w 1535723"/>
              <a:gd name="connsiteY3" fmla="*/ 211015 h 363415"/>
              <a:gd name="connsiteX4" fmla="*/ 328246 w 1535723"/>
              <a:gd name="connsiteY4" fmla="*/ 246185 h 363415"/>
              <a:gd name="connsiteX5" fmla="*/ 433754 w 1535723"/>
              <a:gd name="connsiteY5" fmla="*/ 234462 h 363415"/>
              <a:gd name="connsiteX6" fmla="*/ 492370 w 1535723"/>
              <a:gd name="connsiteY6" fmla="*/ 199292 h 363415"/>
              <a:gd name="connsiteX7" fmla="*/ 527539 w 1535723"/>
              <a:gd name="connsiteY7" fmla="*/ 175846 h 363415"/>
              <a:gd name="connsiteX8" fmla="*/ 644770 w 1535723"/>
              <a:gd name="connsiteY8" fmla="*/ 46892 h 363415"/>
              <a:gd name="connsiteX9" fmla="*/ 668216 w 1535723"/>
              <a:gd name="connsiteY9" fmla="*/ 0 h 363415"/>
              <a:gd name="connsiteX10" fmla="*/ 703385 w 1535723"/>
              <a:gd name="connsiteY10" fmla="*/ 11723 h 363415"/>
              <a:gd name="connsiteX11" fmla="*/ 726831 w 1535723"/>
              <a:gd name="connsiteY11" fmla="*/ 82062 h 363415"/>
              <a:gd name="connsiteX12" fmla="*/ 762000 w 1535723"/>
              <a:gd name="connsiteY12" fmla="*/ 152400 h 363415"/>
              <a:gd name="connsiteX13" fmla="*/ 797170 w 1535723"/>
              <a:gd name="connsiteY13" fmla="*/ 211015 h 363415"/>
              <a:gd name="connsiteX14" fmla="*/ 820616 w 1535723"/>
              <a:gd name="connsiteY14" fmla="*/ 257908 h 363415"/>
              <a:gd name="connsiteX15" fmla="*/ 855785 w 1535723"/>
              <a:gd name="connsiteY15" fmla="*/ 293077 h 363415"/>
              <a:gd name="connsiteX16" fmla="*/ 914400 w 1535723"/>
              <a:gd name="connsiteY16" fmla="*/ 351692 h 363415"/>
              <a:gd name="connsiteX17" fmla="*/ 961293 w 1535723"/>
              <a:gd name="connsiteY17" fmla="*/ 363415 h 363415"/>
              <a:gd name="connsiteX18" fmla="*/ 1019908 w 1535723"/>
              <a:gd name="connsiteY18" fmla="*/ 351692 h 363415"/>
              <a:gd name="connsiteX19" fmla="*/ 1066800 w 1535723"/>
              <a:gd name="connsiteY19" fmla="*/ 246185 h 363415"/>
              <a:gd name="connsiteX20" fmla="*/ 1113693 w 1535723"/>
              <a:gd name="connsiteY20" fmla="*/ 187569 h 363415"/>
              <a:gd name="connsiteX21" fmla="*/ 1160585 w 1535723"/>
              <a:gd name="connsiteY21" fmla="*/ 140677 h 363415"/>
              <a:gd name="connsiteX22" fmla="*/ 1184031 w 1535723"/>
              <a:gd name="connsiteY22" fmla="*/ 105508 h 363415"/>
              <a:gd name="connsiteX23" fmla="*/ 1254370 w 1535723"/>
              <a:gd name="connsiteY23" fmla="*/ 82062 h 363415"/>
              <a:gd name="connsiteX24" fmla="*/ 1324708 w 1535723"/>
              <a:gd name="connsiteY24" fmla="*/ 117231 h 363415"/>
              <a:gd name="connsiteX25" fmla="*/ 1383323 w 1535723"/>
              <a:gd name="connsiteY25" fmla="*/ 140677 h 363415"/>
              <a:gd name="connsiteX26" fmla="*/ 1477108 w 1535723"/>
              <a:gd name="connsiteY26" fmla="*/ 211015 h 363415"/>
              <a:gd name="connsiteX27" fmla="*/ 1535723 w 1535723"/>
              <a:gd name="connsiteY27" fmla="*/ 211015 h 36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35723" h="363415">
                <a:moveTo>
                  <a:pt x="0" y="211015"/>
                </a:moveTo>
                <a:cubicBezTo>
                  <a:pt x="15631" y="203200"/>
                  <a:pt x="30314" y="193095"/>
                  <a:pt x="46893" y="187569"/>
                </a:cubicBezTo>
                <a:cubicBezTo>
                  <a:pt x="122266" y="162445"/>
                  <a:pt x="187548" y="181706"/>
                  <a:pt x="269631" y="187569"/>
                </a:cubicBezTo>
                <a:cubicBezTo>
                  <a:pt x="281354" y="195384"/>
                  <a:pt x="294837" y="201052"/>
                  <a:pt x="304800" y="211015"/>
                </a:cubicBezTo>
                <a:cubicBezTo>
                  <a:pt x="314763" y="220978"/>
                  <a:pt x="314384" y="243664"/>
                  <a:pt x="328246" y="246185"/>
                </a:cubicBezTo>
                <a:cubicBezTo>
                  <a:pt x="363061" y="252515"/>
                  <a:pt x="398585" y="238370"/>
                  <a:pt x="433754" y="234462"/>
                </a:cubicBezTo>
                <a:cubicBezTo>
                  <a:pt x="494829" y="214104"/>
                  <a:pt x="446392" y="236075"/>
                  <a:pt x="492370" y="199292"/>
                </a:cubicBezTo>
                <a:cubicBezTo>
                  <a:pt x="503372" y="190490"/>
                  <a:pt x="517067" y="185271"/>
                  <a:pt x="527539" y="175846"/>
                </a:cubicBezTo>
                <a:cubicBezTo>
                  <a:pt x="565686" y="141513"/>
                  <a:pt x="615548" y="93647"/>
                  <a:pt x="644770" y="46892"/>
                </a:cubicBezTo>
                <a:cubicBezTo>
                  <a:pt x="654032" y="32073"/>
                  <a:pt x="660401" y="15631"/>
                  <a:pt x="668216" y="0"/>
                </a:cubicBezTo>
                <a:cubicBezTo>
                  <a:pt x="679939" y="3908"/>
                  <a:pt x="696203" y="1668"/>
                  <a:pt x="703385" y="11723"/>
                </a:cubicBezTo>
                <a:cubicBezTo>
                  <a:pt x="717750" y="31834"/>
                  <a:pt x="713122" y="61498"/>
                  <a:pt x="726831" y="82062"/>
                </a:cubicBezTo>
                <a:cubicBezTo>
                  <a:pt x="794029" y="182859"/>
                  <a:pt x="713461" y="55323"/>
                  <a:pt x="762000" y="152400"/>
                </a:cubicBezTo>
                <a:cubicBezTo>
                  <a:pt x="772190" y="172780"/>
                  <a:pt x="786104" y="191097"/>
                  <a:pt x="797170" y="211015"/>
                </a:cubicBezTo>
                <a:cubicBezTo>
                  <a:pt x="805657" y="226292"/>
                  <a:pt x="810458" y="243687"/>
                  <a:pt x="820616" y="257908"/>
                </a:cubicBezTo>
                <a:cubicBezTo>
                  <a:pt x="830252" y="271399"/>
                  <a:pt x="845171" y="280341"/>
                  <a:pt x="855785" y="293077"/>
                </a:cubicBezTo>
                <a:cubicBezTo>
                  <a:pt x="884730" y="327811"/>
                  <a:pt x="869824" y="332588"/>
                  <a:pt x="914400" y="351692"/>
                </a:cubicBezTo>
                <a:cubicBezTo>
                  <a:pt x="929209" y="358039"/>
                  <a:pt x="945662" y="359507"/>
                  <a:pt x="961293" y="363415"/>
                </a:cubicBezTo>
                <a:cubicBezTo>
                  <a:pt x="980831" y="359507"/>
                  <a:pt x="1003694" y="363273"/>
                  <a:pt x="1019908" y="351692"/>
                </a:cubicBezTo>
                <a:cubicBezTo>
                  <a:pt x="1030161" y="344368"/>
                  <a:pt x="1064082" y="250715"/>
                  <a:pt x="1066800" y="246185"/>
                </a:cubicBezTo>
                <a:cubicBezTo>
                  <a:pt x="1079674" y="224729"/>
                  <a:pt x="1097069" y="206270"/>
                  <a:pt x="1113693" y="187569"/>
                </a:cubicBezTo>
                <a:cubicBezTo>
                  <a:pt x="1128379" y="171047"/>
                  <a:pt x="1146199" y="157460"/>
                  <a:pt x="1160585" y="140677"/>
                </a:cubicBezTo>
                <a:cubicBezTo>
                  <a:pt x="1169754" y="129980"/>
                  <a:pt x="1172083" y="112975"/>
                  <a:pt x="1184031" y="105508"/>
                </a:cubicBezTo>
                <a:cubicBezTo>
                  <a:pt x="1204989" y="92409"/>
                  <a:pt x="1254370" y="82062"/>
                  <a:pt x="1254370" y="82062"/>
                </a:cubicBezTo>
                <a:cubicBezTo>
                  <a:pt x="1342768" y="111528"/>
                  <a:pt x="1233806" y="71780"/>
                  <a:pt x="1324708" y="117231"/>
                </a:cubicBezTo>
                <a:cubicBezTo>
                  <a:pt x="1343530" y="126642"/>
                  <a:pt x="1363785" y="132862"/>
                  <a:pt x="1383323" y="140677"/>
                </a:cubicBezTo>
                <a:cubicBezTo>
                  <a:pt x="1417996" y="175349"/>
                  <a:pt x="1430341" y="205169"/>
                  <a:pt x="1477108" y="211015"/>
                </a:cubicBezTo>
                <a:cubicBezTo>
                  <a:pt x="1496495" y="213438"/>
                  <a:pt x="1516185" y="211015"/>
                  <a:pt x="1535723" y="2110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55E0C7CF-8B06-452A-990B-A2AFD8107364}"/>
              </a:ext>
            </a:extLst>
          </p:cNvPr>
          <p:cNvSpPr txBox="1"/>
          <p:nvPr/>
        </p:nvSpPr>
        <p:spPr>
          <a:xfrm>
            <a:off x="539552" y="1916832"/>
            <a:ext cx="8280920" cy="2814617"/>
          </a:xfrm>
          <a:prstGeom prst="rect">
            <a:avLst/>
          </a:prstGeom>
          <a:noFill/>
        </p:spPr>
        <p:txBody>
          <a:bodyPr wrap="square" rtlCol="0">
            <a:spAutoFit/>
          </a:bodyPr>
          <a:lstStyle/>
          <a:p>
            <a:pPr algn="just">
              <a:lnSpc>
                <a:spcPct val="150000"/>
              </a:lnSpc>
            </a:pPr>
            <a:r>
              <a:rPr lang="fr-FR" sz="2000" dirty="0"/>
              <a:t>L’Eglise catholique refuse les protestants. Des tensions entre catholiques et protestants apparaissent. Cela conduit au </a:t>
            </a:r>
            <a:r>
              <a:rPr lang="fr-FR" sz="2000" u="heavy" dirty="0">
                <a:uFill>
                  <a:solidFill>
                    <a:srgbClr val="FF0000"/>
                  </a:solidFill>
                </a:uFill>
              </a:rPr>
              <a:t>massacre de la Saint-Barthélemy la nuit du 23 au 24 août 1572.</a:t>
            </a:r>
          </a:p>
          <a:p>
            <a:pPr algn="just">
              <a:lnSpc>
                <a:spcPct val="150000"/>
              </a:lnSpc>
            </a:pPr>
            <a:r>
              <a:rPr lang="fr-FR" sz="2000" dirty="0"/>
              <a:t>Le nouveau roi </a:t>
            </a:r>
            <a:r>
              <a:rPr lang="fr-FR" sz="2000" u="heavy" dirty="0">
                <a:uFill>
                  <a:solidFill>
                    <a:srgbClr val="FF0000"/>
                  </a:solidFill>
                </a:uFill>
              </a:rPr>
              <a:t>Henri IV </a:t>
            </a:r>
            <a:r>
              <a:rPr lang="fr-FR" sz="2000" dirty="0"/>
              <a:t>est un roi protestant. Il va se convertir au catholicisme et rédiger l’Edit de Nantes en 1598 qui donne des droits aux protestants. Cela met fin aux guerres de religion.</a:t>
            </a:r>
          </a:p>
        </p:txBody>
      </p:sp>
      <p:cxnSp>
        <p:nvCxnSpPr>
          <p:cNvPr id="7" name="Connecteur droit 6">
            <a:extLst>
              <a:ext uri="{FF2B5EF4-FFF2-40B4-BE49-F238E27FC236}">
                <a16:creationId xmlns:a16="http://schemas.microsoft.com/office/drawing/2014/main" id="{0219A13B-C621-45A9-B40E-91C94E5A5C00}"/>
              </a:ext>
            </a:extLst>
          </p:cNvPr>
          <p:cNvCxnSpPr/>
          <p:nvPr/>
        </p:nvCxnSpPr>
        <p:spPr>
          <a:xfrm>
            <a:off x="467544" y="0"/>
            <a:ext cx="0" cy="5733256"/>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995DC1D4-A41A-4161-96B9-7327DB85CFCD}"/>
              </a:ext>
            </a:extLst>
          </p:cNvPr>
          <p:cNvSpPr txBox="1"/>
          <p:nvPr/>
        </p:nvSpPr>
        <p:spPr>
          <a:xfrm>
            <a:off x="5724128" y="6467526"/>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932372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a:extLst>
              <a:ext uri="{FF2B5EF4-FFF2-40B4-BE49-F238E27FC236}">
                <a16:creationId xmlns:a16="http://schemas.microsoft.com/office/drawing/2014/main" id="{23E95FC6-3AB8-4125-A603-D57200CBD01B}"/>
              </a:ext>
            </a:extLst>
          </p:cNvPr>
          <p:cNvGrpSpPr/>
          <p:nvPr/>
        </p:nvGrpSpPr>
        <p:grpSpPr>
          <a:xfrm>
            <a:off x="-108520" y="4653136"/>
            <a:ext cx="7440198" cy="802651"/>
            <a:chOff x="179512" y="1905108"/>
            <a:chExt cx="7440198" cy="802651"/>
          </a:xfrm>
        </p:grpSpPr>
        <p:sp>
          <p:nvSpPr>
            <p:cNvPr id="5" name="ZoneTexte 4">
              <a:extLst>
                <a:ext uri="{FF2B5EF4-FFF2-40B4-BE49-F238E27FC236}">
                  <a16:creationId xmlns:a16="http://schemas.microsoft.com/office/drawing/2014/main" id="{3A9D6B51-D465-41F3-ADDB-AC18175EEB0A}"/>
                </a:ext>
              </a:extLst>
            </p:cNvPr>
            <p:cNvSpPr txBox="1"/>
            <p:nvPr/>
          </p:nvSpPr>
          <p:spPr>
            <a:xfrm>
              <a:off x="179512" y="2276872"/>
              <a:ext cx="2232248" cy="430887"/>
            </a:xfrm>
            <a:prstGeom prst="rect">
              <a:avLst/>
            </a:prstGeom>
            <a:noFill/>
          </p:spPr>
          <p:txBody>
            <a:bodyPr wrap="square" rtlCol="0">
              <a:spAutoFit/>
            </a:bodyPr>
            <a:lstStyle/>
            <a:p>
              <a:r>
                <a:rPr lang="fr-FR" sz="2200" dirty="0">
                  <a:solidFill>
                    <a:schemeClr val="accent6">
                      <a:lumMod val="75000"/>
                    </a:schemeClr>
                  </a:solidFill>
                </a:rPr>
                <a:t>François II</a:t>
              </a:r>
            </a:p>
          </p:txBody>
        </p:sp>
        <p:sp>
          <p:nvSpPr>
            <p:cNvPr id="7" name="ZoneTexte 6">
              <a:extLst>
                <a:ext uri="{FF2B5EF4-FFF2-40B4-BE49-F238E27FC236}">
                  <a16:creationId xmlns:a16="http://schemas.microsoft.com/office/drawing/2014/main" id="{F3C4B473-77C8-40FF-8A78-56D015869632}"/>
                </a:ext>
              </a:extLst>
            </p:cNvPr>
            <p:cNvSpPr txBox="1"/>
            <p:nvPr/>
          </p:nvSpPr>
          <p:spPr>
            <a:xfrm>
              <a:off x="3828546" y="2265148"/>
              <a:ext cx="2232248" cy="430887"/>
            </a:xfrm>
            <a:prstGeom prst="rect">
              <a:avLst/>
            </a:prstGeom>
            <a:noFill/>
          </p:spPr>
          <p:txBody>
            <a:bodyPr wrap="square" rtlCol="0">
              <a:spAutoFit/>
            </a:bodyPr>
            <a:lstStyle/>
            <a:p>
              <a:r>
                <a:rPr lang="fr-FR" sz="2200" dirty="0">
                  <a:solidFill>
                    <a:schemeClr val="accent6">
                      <a:lumMod val="75000"/>
                    </a:schemeClr>
                  </a:solidFill>
                </a:rPr>
                <a:t>Henri III</a:t>
              </a:r>
            </a:p>
          </p:txBody>
        </p:sp>
        <p:sp>
          <p:nvSpPr>
            <p:cNvPr id="8" name="ZoneTexte 7">
              <a:extLst>
                <a:ext uri="{FF2B5EF4-FFF2-40B4-BE49-F238E27FC236}">
                  <a16:creationId xmlns:a16="http://schemas.microsoft.com/office/drawing/2014/main" id="{F40BA94A-18CB-4028-8681-B674F5747046}"/>
                </a:ext>
              </a:extLst>
            </p:cNvPr>
            <p:cNvSpPr txBox="1"/>
            <p:nvPr/>
          </p:nvSpPr>
          <p:spPr>
            <a:xfrm>
              <a:off x="2244370" y="2276872"/>
              <a:ext cx="1535542" cy="430887"/>
            </a:xfrm>
            <a:prstGeom prst="rect">
              <a:avLst/>
            </a:prstGeom>
            <a:noFill/>
          </p:spPr>
          <p:txBody>
            <a:bodyPr wrap="square" rtlCol="0">
              <a:spAutoFit/>
            </a:bodyPr>
            <a:lstStyle/>
            <a:p>
              <a:r>
                <a:rPr lang="fr-FR" sz="2200" dirty="0">
                  <a:solidFill>
                    <a:schemeClr val="accent6">
                      <a:lumMod val="75000"/>
                    </a:schemeClr>
                  </a:solidFill>
                </a:rPr>
                <a:t>Charles IX</a:t>
              </a:r>
            </a:p>
          </p:txBody>
        </p:sp>
        <p:sp>
          <p:nvSpPr>
            <p:cNvPr id="9" name="ZoneTexte 8">
              <a:extLst>
                <a:ext uri="{FF2B5EF4-FFF2-40B4-BE49-F238E27FC236}">
                  <a16:creationId xmlns:a16="http://schemas.microsoft.com/office/drawing/2014/main" id="{FAB79220-DD21-4170-9638-480867DCB416}"/>
                </a:ext>
              </a:extLst>
            </p:cNvPr>
            <p:cNvSpPr txBox="1"/>
            <p:nvPr/>
          </p:nvSpPr>
          <p:spPr>
            <a:xfrm>
              <a:off x="5004048" y="2121132"/>
              <a:ext cx="2615662" cy="430887"/>
            </a:xfrm>
            <a:prstGeom prst="rect">
              <a:avLst/>
            </a:prstGeom>
            <a:noFill/>
          </p:spPr>
          <p:txBody>
            <a:bodyPr wrap="square" rtlCol="0">
              <a:spAutoFit/>
            </a:bodyPr>
            <a:lstStyle/>
            <a:p>
              <a:r>
                <a:rPr lang="fr-FR" sz="2200" dirty="0">
                  <a:solidFill>
                    <a:schemeClr val="accent6">
                      <a:lumMod val="75000"/>
                    </a:schemeClr>
                  </a:solidFill>
                </a:rPr>
                <a:t>Marguerite de Valois</a:t>
              </a:r>
            </a:p>
          </p:txBody>
        </p:sp>
        <p:cxnSp>
          <p:nvCxnSpPr>
            <p:cNvPr id="13" name="Connecteur droit 12">
              <a:extLst>
                <a:ext uri="{FF2B5EF4-FFF2-40B4-BE49-F238E27FC236}">
                  <a16:creationId xmlns:a16="http://schemas.microsoft.com/office/drawing/2014/main" id="{03328853-64C0-4746-857F-C1A4EC0CD472}"/>
                </a:ext>
              </a:extLst>
            </p:cNvPr>
            <p:cNvCxnSpPr/>
            <p:nvPr/>
          </p:nvCxnSpPr>
          <p:spPr>
            <a:xfrm>
              <a:off x="928083" y="1905108"/>
              <a:ext cx="5400600" cy="0"/>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13">
              <a:extLst>
                <a:ext uri="{FF2B5EF4-FFF2-40B4-BE49-F238E27FC236}">
                  <a16:creationId xmlns:a16="http://schemas.microsoft.com/office/drawing/2014/main" id="{A3539297-02BC-4BFA-AD17-12A3F27B0D6E}"/>
                </a:ext>
              </a:extLst>
            </p:cNvPr>
            <p:cNvCxnSpPr/>
            <p:nvPr/>
          </p:nvCxnSpPr>
          <p:spPr>
            <a:xfrm>
              <a:off x="899592" y="1916832"/>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2247D7B9-2D71-4D80-A95F-EF89FF7B7926}"/>
                </a:ext>
              </a:extLst>
            </p:cNvPr>
            <p:cNvCxnSpPr/>
            <p:nvPr/>
          </p:nvCxnSpPr>
          <p:spPr>
            <a:xfrm>
              <a:off x="2915816" y="1916832"/>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61997E51-1756-4E95-82F3-94B2825D16B0}"/>
                </a:ext>
              </a:extLst>
            </p:cNvPr>
            <p:cNvCxnSpPr/>
            <p:nvPr/>
          </p:nvCxnSpPr>
          <p:spPr>
            <a:xfrm>
              <a:off x="4332602" y="1905108"/>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7">
              <a:extLst>
                <a:ext uri="{FF2B5EF4-FFF2-40B4-BE49-F238E27FC236}">
                  <a16:creationId xmlns:a16="http://schemas.microsoft.com/office/drawing/2014/main" id="{A43E7103-41ED-4594-9257-085EE7EDBD7B}"/>
                </a:ext>
              </a:extLst>
            </p:cNvPr>
            <p:cNvCxnSpPr/>
            <p:nvPr/>
          </p:nvCxnSpPr>
          <p:spPr>
            <a:xfrm>
              <a:off x="6300192" y="1916832"/>
              <a:ext cx="0" cy="360040"/>
            </a:xfrm>
            <a:prstGeom prst="line">
              <a:avLst/>
            </a:prstGeom>
          </p:spPr>
          <p:style>
            <a:lnRef idx="1">
              <a:schemeClr val="dk1"/>
            </a:lnRef>
            <a:fillRef idx="0">
              <a:schemeClr val="dk1"/>
            </a:fillRef>
            <a:effectRef idx="0">
              <a:schemeClr val="dk1"/>
            </a:effectRef>
            <a:fontRef idx="minor">
              <a:schemeClr val="tx1"/>
            </a:fontRef>
          </p:style>
        </p:cxnSp>
      </p:grpSp>
      <p:cxnSp>
        <p:nvCxnSpPr>
          <p:cNvPr id="11" name="Connecteur droit 10">
            <a:extLst>
              <a:ext uri="{FF2B5EF4-FFF2-40B4-BE49-F238E27FC236}">
                <a16:creationId xmlns:a16="http://schemas.microsoft.com/office/drawing/2014/main" id="{6F668036-6819-4990-8A08-C362020662B1}"/>
              </a:ext>
            </a:extLst>
          </p:cNvPr>
          <p:cNvCxnSpPr>
            <a:cxnSpLocks/>
          </p:cNvCxnSpPr>
          <p:nvPr/>
        </p:nvCxnSpPr>
        <p:spPr>
          <a:xfrm>
            <a:off x="2627784" y="2996952"/>
            <a:ext cx="0" cy="1656184"/>
          </a:xfrm>
          <a:prstGeom prst="line">
            <a:avLst/>
          </a:prstGeom>
        </p:spPr>
        <p:style>
          <a:lnRef idx="1">
            <a:schemeClr val="dk1"/>
          </a:lnRef>
          <a:fillRef idx="0">
            <a:schemeClr val="dk1"/>
          </a:fillRef>
          <a:effectRef idx="0">
            <a:schemeClr val="dk1"/>
          </a:effectRef>
          <a:fontRef idx="minor">
            <a:schemeClr val="tx1"/>
          </a:fontRef>
        </p:style>
      </p:cxnSp>
      <p:sp>
        <p:nvSpPr>
          <p:cNvPr id="20" name="Cœur 19">
            <a:extLst>
              <a:ext uri="{FF2B5EF4-FFF2-40B4-BE49-F238E27FC236}">
                <a16:creationId xmlns:a16="http://schemas.microsoft.com/office/drawing/2014/main" id="{749E2429-8DE9-4083-BFA8-A92DA865C519}"/>
              </a:ext>
            </a:extLst>
          </p:cNvPr>
          <p:cNvSpPr/>
          <p:nvPr/>
        </p:nvSpPr>
        <p:spPr>
          <a:xfrm>
            <a:off x="2555776" y="2708920"/>
            <a:ext cx="216024" cy="216024"/>
          </a:xfrm>
          <a:prstGeom prst="hear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Cœur 23">
            <a:extLst>
              <a:ext uri="{FF2B5EF4-FFF2-40B4-BE49-F238E27FC236}">
                <a16:creationId xmlns:a16="http://schemas.microsoft.com/office/drawing/2014/main" id="{57D432EF-03F6-4118-AE8D-F75C7C153374}"/>
              </a:ext>
            </a:extLst>
          </p:cNvPr>
          <p:cNvSpPr/>
          <p:nvPr/>
        </p:nvSpPr>
        <p:spPr>
          <a:xfrm>
            <a:off x="2123728" y="260648"/>
            <a:ext cx="216024" cy="216024"/>
          </a:xfrm>
          <a:prstGeom prst="hear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a:extLst>
              <a:ext uri="{FF2B5EF4-FFF2-40B4-BE49-F238E27FC236}">
                <a16:creationId xmlns:a16="http://schemas.microsoft.com/office/drawing/2014/main" id="{C30B001B-FC07-4A83-84A6-8D003A531C08}"/>
              </a:ext>
            </a:extLst>
          </p:cNvPr>
          <p:cNvCxnSpPr>
            <a:cxnSpLocks/>
          </p:cNvCxnSpPr>
          <p:nvPr/>
        </p:nvCxnSpPr>
        <p:spPr>
          <a:xfrm flipV="1">
            <a:off x="2195736" y="548680"/>
            <a:ext cx="0" cy="2088232"/>
          </a:xfrm>
          <a:prstGeom prst="line">
            <a:avLst/>
          </a:prstGeom>
        </p:spPr>
        <p:style>
          <a:lnRef idx="1">
            <a:schemeClr val="dk1"/>
          </a:lnRef>
          <a:fillRef idx="0">
            <a:schemeClr val="dk1"/>
          </a:fillRef>
          <a:effectRef idx="0">
            <a:schemeClr val="dk1"/>
          </a:effectRef>
          <a:fontRef idx="minor">
            <a:schemeClr val="tx1"/>
          </a:fontRef>
        </p:style>
      </p:cxnSp>
      <p:sp>
        <p:nvSpPr>
          <p:cNvPr id="29" name="ZoneTexte 28">
            <a:extLst>
              <a:ext uri="{FF2B5EF4-FFF2-40B4-BE49-F238E27FC236}">
                <a16:creationId xmlns:a16="http://schemas.microsoft.com/office/drawing/2014/main" id="{74720199-9CA6-4358-BC7F-9A109DB58A1E}"/>
              </a:ext>
            </a:extLst>
          </p:cNvPr>
          <p:cNvSpPr txBox="1"/>
          <p:nvPr/>
        </p:nvSpPr>
        <p:spPr>
          <a:xfrm>
            <a:off x="0" y="116632"/>
            <a:ext cx="4032448" cy="430887"/>
          </a:xfrm>
          <a:prstGeom prst="rect">
            <a:avLst/>
          </a:prstGeom>
          <a:noFill/>
        </p:spPr>
        <p:txBody>
          <a:bodyPr wrap="square" rtlCol="0">
            <a:spAutoFit/>
          </a:bodyPr>
          <a:lstStyle/>
          <a:p>
            <a:r>
              <a:rPr lang="fr-FR" sz="2200" dirty="0">
                <a:solidFill>
                  <a:srgbClr val="00B050"/>
                </a:solidFill>
              </a:rPr>
              <a:t>Claude de France      François Ier</a:t>
            </a:r>
          </a:p>
        </p:txBody>
      </p:sp>
      <p:cxnSp>
        <p:nvCxnSpPr>
          <p:cNvPr id="32" name="Connecteur droit 31">
            <a:extLst>
              <a:ext uri="{FF2B5EF4-FFF2-40B4-BE49-F238E27FC236}">
                <a16:creationId xmlns:a16="http://schemas.microsoft.com/office/drawing/2014/main" id="{89F7D6FD-B371-4F35-9571-29C2F45C9B9F}"/>
              </a:ext>
            </a:extLst>
          </p:cNvPr>
          <p:cNvCxnSpPr>
            <a:cxnSpLocks/>
          </p:cNvCxnSpPr>
          <p:nvPr/>
        </p:nvCxnSpPr>
        <p:spPr>
          <a:xfrm flipH="1">
            <a:off x="3923928" y="332656"/>
            <a:ext cx="2304256" cy="0"/>
          </a:xfrm>
          <a:prstGeom prst="line">
            <a:avLst/>
          </a:prstGeom>
        </p:spPr>
        <p:style>
          <a:lnRef idx="1">
            <a:schemeClr val="dk1"/>
          </a:lnRef>
          <a:fillRef idx="0">
            <a:schemeClr val="dk1"/>
          </a:fillRef>
          <a:effectRef idx="0">
            <a:schemeClr val="dk1"/>
          </a:effectRef>
          <a:fontRef idx="minor">
            <a:schemeClr val="tx1"/>
          </a:fontRef>
        </p:style>
      </p:cxnSp>
      <p:sp>
        <p:nvSpPr>
          <p:cNvPr id="33" name="ZoneTexte 32">
            <a:extLst>
              <a:ext uri="{FF2B5EF4-FFF2-40B4-BE49-F238E27FC236}">
                <a16:creationId xmlns:a16="http://schemas.microsoft.com/office/drawing/2014/main" id="{5D457BD9-BA87-45B7-B488-5ED5A2D1EBBC}"/>
              </a:ext>
            </a:extLst>
          </p:cNvPr>
          <p:cNvSpPr txBox="1"/>
          <p:nvPr/>
        </p:nvSpPr>
        <p:spPr>
          <a:xfrm>
            <a:off x="6300192" y="21142"/>
            <a:ext cx="3024336" cy="430887"/>
          </a:xfrm>
          <a:prstGeom prst="rect">
            <a:avLst/>
          </a:prstGeom>
          <a:noFill/>
        </p:spPr>
        <p:txBody>
          <a:bodyPr wrap="square" rtlCol="0">
            <a:spAutoFit/>
          </a:bodyPr>
          <a:lstStyle/>
          <a:p>
            <a:r>
              <a:rPr lang="fr-FR" sz="2200" dirty="0">
                <a:solidFill>
                  <a:srgbClr val="00B050"/>
                </a:solidFill>
              </a:rPr>
              <a:t>Marguerite de Navarre</a:t>
            </a:r>
          </a:p>
        </p:txBody>
      </p:sp>
      <p:cxnSp>
        <p:nvCxnSpPr>
          <p:cNvPr id="35" name="Connecteur droit 34">
            <a:extLst>
              <a:ext uri="{FF2B5EF4-FFF2-40B4-BE49-F238E27FC236}">
                <a16:creationId xmlns:a16="http://schemas.microsoft.com/office/drawing/2014/main" id="{D70CA846-0F63-4549-9743-F9F74CDA1251}"/>
              </a:ext>
            </a:extLst>
          </p:cNvPr>
          <p:cNvCxnSpPr>
            <a:cxnSpLocks/>
          </p:cNvCxnSpPr>
          <p:nvPr/>
        </p:nvCxnSpPr>
        <p:spPr>
          <a:xfrm>
            <a:off x="8028384" y="476672"/>
            <a:ext cx="0" cy="1944216"/>
          </a:xfrm>
          <a:prstGeom prst="line">
            <a:avLst/>
          </a:prstGeom>
        </p:spPr>
        <p:style>
          <a:lnRef idx="1">
            <a:schemeClr val="dk1"/>
          </a:lnRef>
          <a:fillRef idx="0">
            <a:schemeClr val="dk1"/>
          </a:fillRef>
          <a:effectRef idx="0">
            <a:schemeClr val="dk1"/>
          </a:effectRef>
          <a:fontRef idx="minor">
            <a:schemeClr val="tx1"/>
          </a:fontRef>
        </p:style>
      </p:cxnSp>
      <p:sp>
        <p:nvSpPr>
          <p:cNvPr id="37" name="ZoneTexte 36">
            <a:extLst>
              <a:ext uri="{FF2B5EF4-FFF2-40B4-BE49-F238E27FC236}">
                <a16:creationId xmlns:a16="http://schemas.microsoft.com/office/drawing/2014/main" id="{E243F85B-E4CA-4A1D-8725-BCA388F99CEA}"/>
              </a:ext>
            </a:extLst>
          </p:cNvPr>
          <p:cNvSpPr txBox="1"/>
          <p:nvPr/>
        </p:nvSpPr>
        <p:spPr>
          <a:xfrm>
            <a:off x="7092280" y="2492896"/>
            <a:ext cx="2232248" cy="430887"/>
          </a:xfrm>
          <a:prstGeom prst="rect">
            <a:avLst/>
          </a:prstGeom>
          <a:noFill/>
        </p:spPr>
        <p:txBody>
          <a:bodyPr wrap="square" rtlCol="0">
            <a:spAutoFit/>
          </a:bodyPr>
          <a:lstStyle/>
          <a:p>
            <a:r>
              <a:rPr lang="fr-FR" sz="2200" dirty="0"/>
              <a:t>Jeanne d’Albret</a:t>
            </a:r>
          </a:p>
        </p:txBody>
      </p:sp>
      <p:cxnSp>
        <p:nvCxnSpPr>
          <p:cNvPr id="40" name="Connecteur droit 39">
            <a:extLst>
              <a:ext uri="{FF2B5EF4-FFF2-40B4-BE49-F238E27FC236}">
                <a16:creationId xmlns:a16="http://schemas.microsoft.com/office/drawing/2014/main" id="{4CC82180-F336-4128-A0CE-90FB6C80CD18}"/>
              </a:ext>
            </a:extLst>
          </p:cNvPr>
          <p:cNvCxnSpPr>
            <a:cxnSpLocks/>
          </p:cNvCxnSpPr>
          <p:nvPr/>
        </p:nvCxnSpPr>
        <p:spPr>
          <a:xfrm>
            <a:off x="8028384" y="2924944"/>
            <a:ext cx="0" cy="1944216"/>
          </a:xfrm>
          <a:prstGeom prst="line">
            <a:avLst/>
          </a:prstGeom>
        </p:spPr>
        <p:style>
          <a:lnRef idx="1">
            <a:schemeClr val="dk1"/>
          </a:lnRef>
          <a:fillRef idx="0">
            <a:schemeClr val="dk1"/>
          </a:fillRef>
          <a:effectRef idx="0">
            <a:schemeClr val="dk1"/>
          </a:effectRef>
          <a:fontRef idx="minor">
            <a:schemeClr val="tx1"/>
          </a:fontRef>
        </p:style>
      </p:cxnSp>
      <p:sp>
        <p:nvSpPr>
          <p:cNvPr id="41" name="ZoneTexte 40">
            <a:extLst>
              <a:ext uri="{FF2B5EF4-FFF2-40B4-BE49-F238E27FC236}">
                <a16:creationId xmlns:a16="http://schemas.microsoft.com/office/drawing/2014/main" id="{78F55AD4-9978-48A7-9B14-E720D4C54EDE}"/>
              </a:ext>
            </a:extLst>
          </p:cNvPr>
          <p:cNvSpPr txBox="1"/>
          <p:nvPr/>
        </p:nvSpPr>
        <p:spPr>
          <a:xfrm>
            <a:off x="7524328" y="4869160"/>
            <a:ext cx="2232248" cy="430887"/>
          </a:xfrm>
          <a:prstGeom prst="rect">
            <a:avLst/>
          </a:prstGeom>
          <a:noFill/>
        </p:spPr>
        <p:txBody>
          <a:bodyPr wrap="square" rtlCol="0">
            <a:spAutoFit/>
          </a:bodyPr>
          <a:lstStyle/>
          <a:p>
            <a:r>
              <a:rPr lang="fr-FR" sz="2200" dirty="0">
                <a:solidFill>
                  <a:schemeClr val="accent6">
                    <a:lumMod val="75000"/>
                  </a:schemeClr>
                </a:solidFill>
              </a:rPr>
              <a:t>Henri IV</a:t>
            </a:r>
          </a:p>
        </p:txBody>
      </p:sp>
      <p:sp>
        <p:nvSpPr>
          <p:cNvPr id="45" name="Cœur 44">
            <a:extLst>
              <a:ext uri="{FF2B5EF4-FFF2-40B4-BE49-F238E27FC236}">
                <a16:creationId xmlns:a16="http://schemas.microsoft.com/office/drawing/2014/main" id="{619B1D2C-900D-4E24-AFA7-DCB918272821}"/>
              </a:ext>
            </a:extLst>
          </p:cNvPr>
          <p:cNvSpPr/>
          <p:nvPr/>
        </p:nvSpPr>
        <p:spPr>
          <a:xfrm>
            <a:off x="7236296" y="5013176"/>
            <a:ext cx="216024" cy="216024"/>
          </a:xfrm>
          <a:prstGeom prst="hear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26" name="Picture 2" descr="Résultat de recherche d'images pour &quot;françois ier&quot;">
            <a:extLst>
              <a:ext uri="{FF2B5EF4-FFF2-40B4-BE49-F238E27FC236}">
                <a16:creationId xmlns:a16="http://schemas.microsoft.com/office/drawing/2014/main" id="{C10FFCFD-2AE9-44A1-9591-3D74DF247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76672"/>
            <a:ext cx="1502002" cy="1944216"/>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e 58">
            <a:extLst>
              <a:ext uri="{FF2B5EF4-FFF2-40B4-BE49-F238E27FC236}">
                <a16:creationId xmlns:a16="http://schemas.microsoft.com/office/drawing/2014/main" id="{FA5D36AF-49C2-40F4-9003-E81462D6EB8E}"/>
              </a:ext>
            </a:extLst>
          </p:cNvPr>
          <p:cNvGrpSpPr/>
          <p:nvPr/>
        </p:nvGrpSpPr>
        <p:grpSpPr>
          <a:xfrm>
            <a:off x="611560" y="2564904"/>
            <a:ext cx="2160240" cy="1666503"/>
            <a:chOff x="611560" y="2564904"/>
            <a:chExt cx="2160240" cy="1666503"/>
          </a:xfrm>
        </p:grpSpPr>
        <p:sp>
          <p:nvSpPr>
            <p:cNvPr id="6" name="ZoneTexte 5">
              <a:extLst>
                <a:ext uri="{FF2B5EF4-FFF2-40B4-BE49-F238E27FC236}">
                  <a16:creationId xmlns:a16="http://schemas.microsoft.com/office/drawing/2014/main" id="{4102C19B-D521-4DAA-8EBC-4CFA968E65D6}"/>
                </a:ext>
              </a:extLst>
            </p:cNvPr>
            <p:cNvSpPr txBox="1"/>
            <p:nvPr/>
          </p:nvSpPr>
          <p:spPr>
            <a:xfrm>
              <a:off x="1619672" y="2564904"/>
              <a:ext cx="1152128" cy="430887"/>
            </a:xfrm>
            <a:prstGeom prst="rect">
              <a:avLst/>
            </a:prstGeom>
            <a:noFill/>
          </p:spPr>
          <p:txBody>
            <a:bodyPr wrap="square" rtlCol="0">
              <a:spAutoFit/>
            </a:bodyPr>
            <a:lstStyle/>
            <a:p>
              <a:r>
                <a:rPr lang="fr-FR" sz="2200" dirty="0"/>
                <a:t>Henri II</a:t>
              </a:r>
            </a:p>
          </p:txBody>
        </p:sp>
        <p:pic>
          <p:nvPicPr>
            <p:cNvPr id="1028" name="Picture 4" descr="Résultat de recherche d'images pour &quot;henri ii&quot;">
              <a:extLst>
                <a:ext uri="{FF2B5EF4-FFF2-40B4-BE49-F238E27FC236}">
                  <a16:creationId xmlns:a16="http://schemas.microsoft.com/office/drawing/2014/main" id="{C066A904-15CE-4367-898E-B351C1E81F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996952"/>
              <a:ext cx="1851683" cy="12344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Groupe 59">
            <a:extLst>
              <a:ext uri="{FF2B5EF4-FFF2-40B4-BE49-F238E27FC236}">
                <a16:creationId xmlns:a16="http://schemas.microsoft.com/office/drawing/2014/main" id="{84A942BC-19F8-4DA4-8B31-48AC8C790644}"/>
              </a:ext>
            </a:extLst>
          </p:cNvPr>
          <p:cNvGrpSpPr/>
          <p:nvPr/>
        </p:nvGrpSpPr>
        <p:grpSpPr>
          <a:xfrm>
            <a:off x="2771800" y="2564904"/>
            <a:ext cx="2592288" cy="1932215"/>
            <a:chOff x="2771800" y="2564904"/>
            <a:chExt cx="2592288" cy="1932215"/>
          </a:xfrm>
        </p:grpSpPr>
        <p:sp>
          <p:nvSpPr>
            <p:cNvPr id="25" name="ZoneTexte 24">
              <a:extLst>
                <a:ext uri="{FF2B5EF4-FFF2-40B4-BE49-F238E27FC236}">
                  <a16:creationId xmlns:a16="http://schemas.microsoft.com/office/drawing/2014/main" id="{1A769A97-295C-46D7-B819-6F06D61D9986}"/>
                </a:ext>
              </a:extLst>
            </p:cNvPr>
            <p:cNvSpPr txBox="1"/>
            <p:nvPr/>
          </p:nvSpPr>
          <p:spPr>
            <a:xfrm>
              <a:off x="2771800" y="2564904"/>
              <a:ext cx="2592288" cy="430887"/>
            </a:xfrm>
            <a:prstGeom prst="rect">
              <a:avLst/>
            </a:prstGeom>
            <a:noFill/>
          </p:spPr>
          <p:txBody>
            <a:bodyPr wrap="square" rtlCol="0">
              <a:spAutoFit/>
            </a:bodyPr>
            <a:lstStyle/>
            <a:p>
              <a:r>
                <a:rPr lang="fr-FR" sz="2200" dirty="0"/>
                <a:t>Catherine de Médicis</a:t>
              </a:r>
            </a:p>
          </p:txBody>
        </p:sp>
        <p:pic>
          <p:nvPicPr>
            <p:cNvPr id="1032" name="Picture 8" descr="Résultat de recherche d'images pour &quot;catherine de medicis&quot;">
              <a:extLst>
                <a:ext uri="{FF2B5EF4-FFF2-40B4-BE49-F238E27FC236}">
                  <a16:creationId xmlns:a16="http://schemas.microsoft.com/office/drawing/2014/main" id="{4624E670-532E-4E3C-A026-C5161A53FA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924944"/>
              <a:ext cx="1152128" cy="1572175"/>
            </a:xfrm>
            <a:prstGeom prst="rect">
              <a:avLst/>
            </a:prstGeom>
            <a:noFill/>
            <a:extLst>
              <a:ext uri="{909E8E84-426E-40DD-AFC4-6F175D3DCCD1}">
                <a14:hiddenFill xmlns:a14="http://schemas.microsoft.com/office/drawing/2010/main">
                  <a:solidFill>
                    <a:srgbClr val="FFFFFF"/>
                  </a:solidFill>
                </a14:hiddenFill>
              </a:ext>
            </a:extLst>
          </p:spPr>
        </p:pic>
      </p:grpSp>
      <p:pic>
        <p:nvPicPr>
          <p:cNvPr id="1034" name="Picture 10" descr="Résultat de recherche d'images pour &quot;marguerite de valois&quot;">
            <a:extLst>
              <a:ext uri="{FF2B5EF4-FFF2-40B4-BE49-F238E27FC236}">
                <a16:creationId xmlns:a16="http://schemas.microsoft.com/office/drawing/2014/main" id="{621C6A16-CB04-4D45-95A4-3E70CADA06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5301208"/>
            <a:ext cx="1152128" cy="16362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ésultat de recherche d'images pour &quot;henri IV&quot;">
            <a:extLst>
              <a:ext uri="{FF2B5EF4-FFF2-40B4-BE49-F238E27FC236}">
                <a16:creationId xmlns:a16="http://schemas.microsoft.com/office/drawing/2014/main" id="{213C3B9D-AADD-4C42-98A1-87504DAF27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8525" y="5373216"/>
            <a:ext cx="1895475" cy="2409825"/>
          </a:xfrm>
          <a:prstGeom prst="rect">
            <a:avLst/>
          </a:prstGeom>
          <a:noFill/>
          <a:extLst>
            <a:ext uri="{909E8E84-426E-40DD-AFC4-6F175D3DCCD1}">
              <a14:hiddenFill xmlns:a14="http://schemas.microsoft.com/office/drawing/2010/main">
                <a:solidFill>
                  <a:srgbClr val="FFFFFF"/>
                </a:solidFill>
              </a14:hiddenFill>
            </a:ext>
          </a:extLst>
        </p:spPr>
      </p:pic>
      <p:sp>
        <p:nvSpPr>
          <p:cNvPr id="34" name="ZoneTexte 33">
            <a:extLst>
              <a:ext uri="{FF2B5EF4-FFF2-40B4-BE49-F238E27FC236}">
                <a16:creationId xmlns:a16="http://schemas.microsoft.com/office/drawing/2014/main" id="{EB2C5BF2-10DC-49B7-AB0A-D70155D8655A}"/>
              </a:ext>
            </a:extLst>
          </p:cNvPr>
          <p:cNvSpPr txBox="1"/>
          <p:nvPr/>
        </p:nvSpPr>
        <p:spPr>
          <a:xfrm>
            <a:off x="1331640" y="6459142"/>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22286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up)">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7" grpId="0"/>
      <p:bldP spid="41"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dirty="0"/>
          </a:p>
        </p:txBody>
      </p:sp>
      <p:pic>
        <p:nvPicPr>
          <p:cNvPr id="1026" name="Picture 2" descr="RÃ©sultat de recherche d'images pour &quot;basilique saint pierre&quot;"/>
          <p:cNvPicPr>
            <a:picLocks noChangeAspect="1" noChangeArrowheads="1"/>
          </p:cNvPicPr>
          <p:nvPr/>
        </p:nvPicPr>
        <p:blipFill>
          <a:blip r:embed="rId2" cstate="print"/>
          <a:srcRect/>
          <a:stretch>
            <a:fillRect/>
          </a:stretch>
        </p:blipFill>
        <p:spPr bwMode="auto">
          <a:xfrm>
            <a:off x="323528" y="1412776"/>
            <a:ext cx="8028384" cy="5352256"/>
          </a:xfrm>
          <a:prstGeom prst="rect">
            <a:avLst/>
          </a:prstGeom>
          <a:noFill/>
        </p:spPr>
      </p:pic>
      <p:sp>
        <p:nvSpPr>
          <p:cNvPr id="6" name="ZoneTexte 5"/>
          <p:cNvSpPr txBox="1"/>
          <p:nvPr/>
        </p:nvSpPr>
        <p:spPr>
          <a:xfrm>
            <a:off x="755576" y="980728"/>
            <a:ext cx="7920880" cy="369332"/>
          </a:xfrm>
          <a:prstGeom prst="rect">
            <a:avLst/>
          </a:prstGeom>
          <a:noFill/>
        </p:spPr>
        <p:txBody>
          <a:bodyPr wrap="square" rtlCol="0">
            <a:spAutoFit/>
          </a:bodyPr>
          <a:lstStyle/>
          <a:p>
            <a:r>
              <a:rPr lang="fr-FR" dirty="0"/>
              <a:t>Basilique Saint-Pierre (1509) à Rome </a:t>
            </a:r>
          </a:p>
        </p:txBody>
      </p:sp>
      <p:pic>
        <p:nvPicPr>
          <p:cNvPr id="1030" name="Picture 6" descr="RÃ©sultat de recherche d'images pour &quot;carte italie  basilique saint pierre&quot;"/>
          <p:cNvPicPr>
            <a:picLocks noChangeAspect="1" noChangeArrowheads="1"/>
          </p:cNvPicPr>
          <p:nvPr/>
        </p:nvPicPr>
        <p:blipFill>
          <a:blip r:embed="rId3" cstate="print"/>
          <a:srcRect/>
          <a:stretch>
            <a:fillRect/>
          </a:stretch>
        </p:blipFill>
        <p:spPr bwMode="auto">
          <a:xfrm>
            <a:off x="6595952" y="0"/>
            <a:ext cx="2296528" cy="2944266"/>
          </a:xfrm>
          <a:prstGeom prst="rect">
            <a:avLst/>
          </a:prstGeom>
          <a:noFill/>
        </p:spPr>
      </p:pic>
      <p:sp>
        <p:nvSpPr>
          <p:cNvPr id="7" name="ZoneTexte 6">
            <a:extLst>
              <a:ext uri="{FF2B5EF4-FFF2-40B4-BE49-F238E27FC236}">
                <a16:creationId xmlns:a16="http://schemas.microsoft.com/office/drawing/2014/main" id="{5F5DD1FE-1C9C-43B1-8DA5-6C51345C19F4}"/>
              </a:ext>
            </a:extLst>
          </p:cNvPr>
          <p:cNvSpPr txBox="1"/>
          <p:nvPr/>
        </p:nvSpPr>
        <p:spPr>
          <a:xfrm>
            <a:off x="323528" y="116632"/>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Ã©sultat de recherche d'images pour &quot;basilique saint pierre chapelle sixtine&quot;"/>
          <p:cNvPicPr>
            <a:picLocks noChangeAspect="1" noChangeArrowheads="1"/>
          </p:cNvPicPr>
          <p:nvPr/>
        </p:nvPicPr>
        <p:blipFill>
          <a:blip r:embed="rId2" cstate="print"/>
          <a:srcRect/>
          <a:stretch>
            <a:fillRect/>
          </a:stretch>
        </p:blipFill>
        <p:spPr bwMode="auto">
          <a:xfrm>
            <a:off x="179512" y="1268760"/>
            <a:ext cx="6876256" cy="5178680"/>
          </a:xfrm>
          <a:prstGeom prst="rect">
            <a:avLst/>
          </a:prstGeom>
          <a:noFill/>
        </p:spPr>
      </p:pic>
      <p:sp>
        <p:nvSpPr>
          <p:cNvPr id="6" name="ZoneTexte 5"/>
          <p:cNvSpPr txBox="1"/>
          <p:nvPr/>
        </p:nvSpPr>
        <p:spPr>
          <a:xfrm>
            <a:off x="1043608" y="404664"/>
            <a:ext cx="6696744" cy="646331"/>
          </a:xfrm>
          <a:prstGeom prst="rect">
            <a:avLst/>
          </a:prstGeom>
          <a:noFill/>
        </p:spPr>
        <p:txBody>
          <a:bodyPr wrap="square" rtlCol="0">
            <a:spAutoFit/>
          </a:bodyPr>
          <a:lstStyle/>
          <a:p>
            <a:r>
              <a:rPr lang="fr-FR" dirty="0"/>
              <a:t>Chapelle Sixtine, intérieur de la Basilique Saint-Pierre</a:t>
            </a:r>
          </a:p>
          <a:p>
            <a:r>
              <a:rPr lang="fr-FR" dirty="0"/>
              <a:t>Peinte par l’artiste italien Michel-Ange</a:t>
            </a:r>
          </a:p>
        </p:txBody>
      </p:sp>
      <p:sp>
        <p:nvSpPr>
          <p:cNvPr id="7" name="ZoneTexte 6"/>
          <p:cNvSpPr txBox="1"/>
          <p:nvPr/>
        </p:nvSpPr>
        <p:spPr>
          <a:xfrm>
            <a:off x="7092280" y="1412776"/>
            <a:ext cx="2051720" cy="1711366"/>
          </a:xfrm>
          <a:prstGeom prst="rect">
            <a:avLst/>
          </a:prstGeom>
          <a:noFill/>
        </p:spPr>
        <p:txBody>
          <a:bodyPr wrap="square" rtlCol="0">
            <a:spAutoFit/>
          </a:bodyPr>
          <a:lstStyle/>
          <a:p>
            <a:pPr>
              <a:lnSpc>
                <a:spcPct val="150000"/>
              </a:lnSpc>
            </a:pPr>
            <a:r>
              <a:rPr lang="fr-FR" b="1" dirty="0"/>
              <a:t>Durant quelle période la Basilique Saint-Pierre a-t-elle été construite?</a:t>
            </a:r>
          </a:p>
        </p:txBody>
      </p:sp>
      <p:sp>
        <p:nvSpPr>
          <p:cNvPr id="5" name="ZoneTexte 4">
            <a:extLst>
              <a:ext uri="{FF2B5EF4-FFF2-40B4-BE49-F238E27FC236}">
                <a16:creationId xmlns:a16="http://schemas.microsoft.com/office/drawing/2014/main" id="{42A38000-7B14-45AB-9D51-B1CB89DDD670}"/>
              </a:ext>
            </a:extLst>
          </p:cNvPr>
          <p:cNvSpPr txBox="1"/>
          <p:nvPr/>
        </p:nvSpPr>
        <p:spPr>
          <a:xfrm>
            <a:off x="5724128" y="6467526"/>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Ã©sultat de recherche d'images pour &quot;vente indulgence&quot;"/>
          <p:cNvPicPr>
            <a:picLocks noChangeAspect="1" noChangeArrowheads="1"/>
          </p:cNvPicPr>
          <p:nvPr/>
        </p:nvPicPr>
        <p:blipFill>
          <a:blip r:embed="rId2" cstate="print"/>
          <a:srcRect/>
          <a:stretch>
            <a:fillRect/>
          </a:stretch>
        </p:blipFill>
        <p:spPr bwMode="auto">
          <a:xfrm>
            <a:off x="1763688" y="1196752"/>
            <a:ext cx="4200525" cy="5172075"/>
          </a:xfrm>
          <a:prstGeom prst="rect">
            <a:avLst/>
          </a:prstGeom>
          <a:noFill/>
        </p:spPr>
      </p:pic>
      <p:sp>
        <p:nvSpPr>
          <p:cNvPr id="5" name="ZoneTexte 4"/>
          <p:cNvSpPr txBox="1"/>
          <p:nvPr/>
        </p:nvSpPr>
        <p:spPr>
          <a:xfrm>
            <a:off x="1763688" y="332656"/>
            <a:ext cx="4248472" cy="923330"/>
          </a:xfrm>
          <a:prstGeom prst="rect">
            <a:avLst/>
          </a:prstGeom>
          <a:noFill/>
        </p:spPr>
        <p:txBody>
          <a:bodyPr wrap="square" rtlCol="0">
            <a:spAutoFit/>
          </a:bodyPr>
          <a:lstStyle/>
          <a:p>
            <a:r>
              <a:rPr lang="fr-FR" i="1" dirty="0"/>
              <a:t>Vente des Indulgences par le Pape pour financer la construction de la Basilique Saint-Pierre</a:t>
            </a:r>
          </a:p>
        </p:txBody>
      </p:sp>
      <p:sp>
        <p:nvSpPr>
          <p:cNvPr id="7" name="ZoneTexte 6"/>
          <p:cNvSpPr txBox="1"/>
          <p:nvPr/>
        </p:nvSpPr>
        <p:spPr>
          <a:xfrm>
            <a:off x="6084168" y="2924944"/>
            <a:ext cx="3059832" cy="1477328"/>
          </a:xfrm>
          <a:prstGeom prst="rect">
            <a:avLst/>
          </a:prstGeom>
          <a:noFill/>
        </p:spPr>
        <p:txBody>
          <a:bodyPr wrap="square" rtlCol="0">
            <a:spAutoFit/>
          </a:bodyPr>
          <a:lstStyle/>
          <a:p>
            <a:r>
              <a:rPr lang="fr-FR" b="1" dirty="0"/>
              <a:t>Identifie les personnes et les objets représentés en </a:t>
            </a:r>
          </a:p>
          <a:p>
            <a:r>
              <a:rPr lang="fr-FR" b="1" dirty="0"/>
              <a:t>1- </a:t>
            </a:r>
          </a:p>
          <a:p>
            <a:r>
              <a:rPr lang="fr-FR" b="1" dirty="0"/>
              <a:t>2- </a:t>
            </a:r>
          </a:p>
          <a:p>
            <a:r>
              <a:rPr lang="fr-FR" b="1" dirty="0"/>
              <a:t>3- </a:t>
            </a:r>
          </a:p>
        </p:txBody>
      </p:sp>
      <p:sp>
        <p:nvSpPr>
          <p:cNvPr id="8" name="ZoneTexte 7"/>
          <p:cNvSpPr txBox="1"/>
          <p:nvPr/>
        </p:nvSpPr>
        <p:spPr>
          <a:xfrm>
            <a:off x="827584" y="2060848"/>
            <a:ext cx="864096" cy="369332"/>
          </a:xfrm>
          <a:prstGeom prst="rect">
            <a:avLst/>
          </a:prstGeom>
          <a:noFill/>
        </p:spPr>
        <p:txBody>
          <a:bodyPr wrap="square" rtlCol="0">
            <a:spAutoFit/>
          </a:bodyPr>
          <a:lstStyle/>
          <a:p>
            <a:r>
              <a:rPr lang="fr-FR" dirty="0"/>
              <a:t>1</a:t>
            </a:r>
          </a:p>
        </p:txBody>
      </p:sp>
      <p:sp>
        <p:nvSpPr>
          <p:cNvPr id="9" name="ZoneTexte 8"/>
          <p:cNvSpPr txBox="1"/>
          <p:nvPr/>
        </p:nvSpPr>
        <p:spPr>
          <a:xfrm>
            <a:off x="6228184" y="1412776"/>
            <a:ext cx="864096" cy="369332"/>
          </a:xfrm>
          <a:prstGeom prst="rect">
            <a:avLst/>
          </a:prstGeom>
          <a:noFill/>
        </p:spPr>
        <p:txBody>
          <a:bodyPr wrap="square" rtlCol="0">
            <a:spAutoFit/>
          </a:bodyPr>
          <a:lstStyle/>
          <a:p>
            <a:r>
              <a:rPr lang="fr-FR" dirty="0"/>
              <a:t>2</a:t>
            </a:r>
          </a:p>
        </p:txBody>
      </p:sp>
      <p:sp>
        <p:nvSpPr>
          <p:cNvPr id="10" name="ZoneTexte 9"/>
          <p:cNvSpPr txBox="1"/>
          <p:nvPr/>
        </p:nvSpPr>
        <p:spPr>
          <a:xfrm>
            <a:off x="755576" y="4293096"/>
            <a:ext cx="864096" cy="369332"/>
          </a:xfrm>
          <a:prstGeom prst="rect">
            <a:avLst/>
          </a:prstGeom>
          <a:noFill/>
        </p:spPr>
        <p:txBody>
          <a:bodyPr wrap="square" rtlCol="0">
            <a:spAutoFit/>
          </a:bodyPr>
          <a:lstStyle/>
          <a:p>
            <a:r>
              <a:rPr lang="fr-FR" dirty="0"/>
              <a:t>3</a:t>
            </a:r>
          </a:p>
        </p:txBody>
      </p:sp>
      <p:cxnSp>
        <p:nvCxnSpPr>
          <p:cNvPr id="12" name="Connecteur droit avec flèche 11"/>
          <p:cNvCxnSpPr/>
          <p:nvPr/>
        </p:nvCxnSpPr>
        <p:spPr>
          <a:xfrm>
            <a:off x="1115616" y="2276872"/>
            <a:ext cx="1224136" cy="216024"/>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3" name="Connecteur droit avec flèche 12"/>
          <p:cNvCxnSpPr/>
          <p:nvPr/>
        </p:nvCxnSpPr>
        <p:spPr>
          <a:xfrm flipV="1">
            <a:off x="1115616" y="3933056"/>
            <a:ext cx="2088232" cy="576064"/>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5" name="Connecteur droit avec flèche 14"/>
          <p:cNvCxnSpPr/>
          <p:nvPr/>
        </p:nvCxnSpPr>
        <p:spPr>
          <a:xfrm flipH="1">
            <a:off x="5436096" y="1700808"/>
            <a:ext cx="792088" cy="1368152"/>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1" name="ZoneTexte 10">
            <a:extLst>
              <a:ext uri="{FF2B5EF4-FFF2-40B4-BE49-F238E27FC236}">
                <a16:creationId xmlns:a16="http://schemas.microsoft.com/office/drawing/2014/main" id="{C218F887-E4B7-4785-8310-F320D445D287}"/>
              </a:ext>
            </a:extLst>
          </p:cNvPr>
          <p:cNvSpPr txBox="1"/>
          <p:nvPr/>
        </p:nvSpPr>
        <p:spPr>
          <a:xfrm>
            <a:off x="5724128" y="6467526"/>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771800" y="476672"/>
            <a:ext cx="5688632" cy="2308324"/>
          </a:xfrm>
          <a:prstGeom prst="rect">
            <a:avLst/>
          </a:prstGeom>
          <a:noFill/>
        </p:spPr>
        <p:txBody>
          <a:bodyPr wrap="square" rtlCol="0">
            <a:spAutoFit/>
          </a:bodyPr>
          <a:lstStyle/>
          <a:p>
            <a:r>
              <a:rPr lang="fr-FR" dirty="0"/>
              <a:t>« Ceux qui pensent que des lettres d’indulgence leur assurent le salut seront éternellement damnés… Celui qui voit un pauvre et qui, sans se soucier de lui, donne de l’argent pour le pardon de ses fautes s’attire l’indignation de Dieu. Le véritable trésor de l’Eglise, c’est le Saint-Evangile de la gloire et de la grâce de Dieu »</a:t>
            </a:r>
          </a:p>
          <a:p>
            <a:endParaRPr lang="fr-FR" dirty="0"/>
          </a:p>
          <a:p>
            <a:pPr algn="r"/>
            <a:r>
              <a:rPr lang="fr-FR" dirty="0"/>
              <a:t>D’après Martin Luther, 1517</a:t>
            </a:r>
          </a:p>
        </p:txBody>
      </p:sp>
      <p:sp>
        <p:nvSpPr>
          <p:cNvPr id="6" name="ZoneTexte 5"/>
          <p:cNvSpPr txBox="1"/>
          <p:nvPr/>
        </p:nvSpPr>
        <p:spPr>
          <a:xfrm>
            <a:off x="251520" y="3356992"/>
            <a:ext cx="8460432" cy="1200329"/>
          </a:xfrm>
          <a:prstGeom prst="rect">
            <a:avLst/>
          </a:prstGeom>
          <a:noFill/>
        </p:spPr>
        <p:txBody>
          <a:bodyPr wrap="square" rtlCol="0">
            <a:spAutoFit/>
          </a:bodyPr>
          <a:lstStyle/>
          <a:p>
            <a:r>
              <a:rPr lang="fr-FR" dirty="0"/>
              <a:t>« Pourquoi le Pape, dont le sac est aujourd’hui plus gros que celui des plus gros richards, n’édifie-t-il pas au moins cette basilique de Saint-Pierre de ses propres deniers, plutôt qu’avec l’argent des pauvres fidèles? »</a:t>
            </a:r>
          </a:p>
          <a:p>
            <a:pPr algn="r"/>
            <a:r>
              <a:rPr lang="fr-FR" dirty="0"/>
              <a:t>Martin Luther au Pape Léon X, lettre de 1520</a:t>
            </a:r>
          </a:p>
        </p:txBody>
      </p:sp>
      <p:pic>
        <p:nvPicPr>
          <p:cNvPr id="7170" name="Picture 2" descr="RÃ©sultat de recherche d'images pour &quot;martin Luther&quot;"/>
          <p:cNvPicPr>
            <a:picLocks noChangeAspect="1" noChangeArrowheads="1"/>
          </p:cNvPicPr>
          <p:nvPr/>
        </p:nvPicPr>
        <p:blipFill>
          <a:blip r:embed="rId2" cstate="print"/>
          <a:srcRect/>
          <a:stretch>
            <a:fillRect/>
          </a:stretch>
        </p:blipFill>
        <p:spPr bwMode="auto">
          <a:xfrm>
            <a:off x="179512" y="188640"/>
            <a:ext cx="2457425" cy="2457426"/>
          </a:xfrm>
          <a:prstGeom prst="rect">
            <a:avLst/>
          </a:prstGeom>
          <a:noFill/>
        </p:spPr>
      </p:pic>
      <p:sp>
        <p:nvSpPr>
          <p:cNvPr id="8" name="ZoneTexte 7"/>
          <p:cNvSpPr txBox="1"/>
          <p:nvPr/>
        </p:nvSpPr>
        <p:spPr>
          <a:xfrm>
            <a:off x="755576" y="5013176"/>
            <a:ext cx="7416824" cy="1477328"/>
          </a:xfrm>
          <a:prstGeom prst="rect">
            <a:avLst/>
          </a:prstGeom>
          <a:noFill/>
        </p:spPr>
        <p:txBody>
          <a:bodyPr wrap="square" rtlCol="0">
            <a:spAutoFit/>
          </a:bodyPr>
          <a:lstStyle/>
          <a:p>
            <a:pPr marL="342900" indent="-342900">
              <a:buAutoNum type="arabicPeriod"/>
            </a:pPr>
            <a:r>
              <a:rPr lang="fr-FR" b="1" dirty="0"/>
              <a:t>Que reproche le prêtre Martin Luther à certains fidèles ?</a:t>
            </a:r>
          </a:p>
          <a:p>
            <a:pPr marL="342900" indent="-342900">
              <a:buAutoNum type="arabicPeriod"/>
            </a:pPr>
            <a:r>
              <a:rPr lang="fr-FR" b="1" dirty="0"/>
              <a:t> A ton avis, à quoi servaient les lettres d’indulgence ? </a:t>
            </a:r>
          </a:p>
          <a:p>
            <a:r>
              <a:rPr lang="fr-FR" b="1" dirty="0"/>
              <a:t>3.    Que signifie l’expression « le sac est ...plus gros que celui des plus gros richards... » ? </a:t>
            </a:r>
          </a:p>
          <a:p>
            <a:r>
              <a:rPr lang="fr-FR" b="1" dirty="0"/>
              <a:t>4.    Que reproche-t-il au Pape?</a:t>
            </a:r>
          </a:p>
        </p:txBody>
      </p:sp>
      <p:sp>
        <p:nvSpPr>
          <p:cNvPr id="7" name="ZoneTexte 6">
            <a:extLst>
              <a:ext uri="{FF2B5EF4-FFF2-40B4-BE49-F238E27FC236}">
                <a16:creationId xmlns:a16="http://schemas.microsoft.com/office/drawing/2014/main" id="{91D2265B-433B-4669-906D-DB0E63D67D58}"/>
              </a:ext>
            </a:extLst>
          </p:cNvPr>
          <p:cNvSpPr txBox="1"/>
          <p:nvPr/>
        </p:nvSpPr>
        <p:spPr>
          <a:xfrm>
            <a:off x="5724128" y="6467526"/>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276872"/>
            <a:ext cx="8424936" cy="1143000"/>
          </a:xfrm>
        </p:spPr>
        <p:txBody>
          <a:bodyPr>
            <a:noAutofit/>
          </a:bodyPr>
          <a:lstStyle/>
          <a:p>
            <a:pPr algn="l"/>
            <a:r>
              <a:rPr lang="fr-FR" sz="2400" u="heavy" dirty="0">
                <a:uFill>
                  <a:solidFill>
                    <a:srgbClr val="FF0000"/>
                  </a:solidFill>
                </a:uFill>
              </a:rPr>
              <a:t>Martin Luther</a:t>
            </a:r>
            <a:r>
              <a:rPr lang="fr-FR" sz="2400" dirty="0"/>
              <a:t>, un moine allemand, proteste contre la religion catholique. </a:t>
            </a:r>
            <a:br>
              <a:rPr lang="fr-FR" sz="2400" dirty="0"/>
            </a:br>
            <a:r>
              <a:rPr lang="fr-FR" sz="2400" dirty="0">
                <a:sym typeface="Wingdings" pitchFamily="2" charset="2"/>
              </a:rPr>
              <a:t>Il</a:t>
            </a:r>
            <a:r>
              <a:rPr lang="fr-FR" sz="2400" dirty="0"/>
              <a:t> refuse de l’autorité du Pape et </a:t>
            </a:r>
            <a:r>
              <a:rPr lang="fr-FR" sz="2400" u="heavy" dirty="0">
                <a:uFill>
                  <a:solidFill>
                    <a:srgbClr val="FF0000"/>
                  </a:solidFill>
                </a:uFill>
              </a:rPr>
              <a:t>la vente des indulgences </a:t>
            </a:r>
            <a:r>
              <a:rPr lang="fr-FR" sz="2400" dirty="0"/>
              <a:t>(lettres qui permettent aux croyants de s’acheter une place au Paradis).</a:t>
            </a:r>
            <a:br>
              <a:rPr lang="fr-FR" sz="2400" dirty="0"/>
            </a:br>
            <a:r>
              <a:rPr lang="fr-FR" sz="2400" dirty="0"/>
              <a:t>Il crée une nouvelle branche de la religion chrétienne : le </a:t>
            </a:r>
            <a:r>
              <a:rPr lang="fr-FR" sz="2400" u="sng" dirty="0">
                <a:uFill>
                  <a:solidFill>
                    <a:srgbClr val="FF0000"/>
                  </a:solidFill>
                </a:uFill>
              </a:rPr>
              <a:t>protestantisme</a:t>
            </a:r>
            <a:br>
              <a:rPr lang="fr-FR" sz="2400" b="1" dirty="0">
                <a:solidFill>
                  <a:srgbClr val="00B050"/>
                </a:solidFill>
              </a:rPr>
            </a:br>
            <a:br>
              <a:rPr lang="fr-FR" sz="2400" dirty="0"/>
            </a:br>
            <a:endParaRPr lang="fr-FR" sz="2400" dirty="0"/>
          </a:p>
        </p:txBody>
      </p:sp>
      <p:pic>
        <p:nvPicPr>
          <p:cNvPr id="17411" name="Picture 3"/>
          <p:cNvPicPr>
            <a:picLocks noChangeAspect="1" noChangeArrowheads="1"/>
          </p:cNvPicPr>
          <p:nvPr/>
        </p:nvPicPr>
        <p:blipFill>
          <a:blip r:embed="rId2" cstate="print"/>
          <a:srcRect/>
          <a:stretch>
            <a:fillRect/>
          </a:stretch>
        </p:blipFill>
        <p:spPr bwMode="auto">
          <a:xfrm>
            <a:off x="1331640" y="3645024"/>
            <a:ext cx="6035575" cy="2930134"/>
          </a:xfrm>
          <a:prstGeom prst="rect">
            <a:avLst/>
          </a:prstGeom>
          <a:noFill/>
          <a:ln w="9525">
            <a:noFill/>
            <a:miter lim="800000"/>
            <a:headEnd/>
            <a:tailEnd/>
          </a:ln>
        </p:spPr>
      </p:pic>
      <p:sp>
        <p:nvSpPr>
          <p:cNvPr id="5" name="ZoneTexte 4">
            <a:extLst>
              <a:ext uri="{FF2B5EF4-FFF2-40B4-BE49-F238E27FC236}">
                <a16:creationId xmlns:a16="http://schemas.microsoft.com/office/drawing/2014/main" id="{81557423-D868-42D0-BE66-AD6208D569C9}"/>
              </a:ext>
            </a:extLst>
          </p:cNvPr>
          <p:cNvSpPr txBox="1"/>
          <p:nvPr/>
        </p:nvSpPr>
        <p:spPr>
          <a:xfrm>
            <a:off x="467544" y="116632"/>
            <a:ext cx="5190075" cy="769441"/>
          </a:xfrm>
          <a:prstGeom prst="rect">
            <a:avLst/>
          </a:prstGeom>
          <a:noFill/>
        </p:spPr>
        <p:txBody>
          <a:bodyPr wrap="none" rtlCol="0">
            <a:spAutoFit/>
          </a:bodyPr>
          <a:lstStyle/>
          <a:p>
            <a:r>
              <a:rPr lang="fr-FR" sz="2200" u="sng" dirty="0">
                <a:solidFill>
                  <a:srgbClr val="FF0000"/>
                </a:solidFill>
              </a:rPr>
              <a:t>Séance 4 </a:t>
            </a:r>
            <a:r>
              <a:rPr lang="fr-FR" sz="2200" dirty="0">
                <a:solidFill>
                  <a:srgbClr val="FF0000"/>
                </a:solidFill>
              </a:rPr>
              <a:t>: La naissance du protestantisme </a:t>
            </a:r>
          </a:p>
          <a:p>
            <a:r>
              <a:rPr lang="fr-FR" sz="2200" dirty="0">
                <a:solidFill>
                  <a:srgbClr val="FF0000"/>
                </a:solidFill>
              </a:rPr>
              <a:t>Qu’est-ce que le protestantisme ?</a:t>
            </a:r>
          </a:p>
        </p:txBody>
      </p:sp>
      <p:sp>
        <p:nvSpPr>
          <p:cNvPr id="6" name="Forme libre : forme 5">
            <a:extLst>
              <a:ext uri="{FF2B5EF4-FFF2-40B4-BE49-F238E27FC236}">
                <a16:creationId xmlns:a16="http://schemas.microsoft.com/office/drawing/2014/main" id="{02ECBE1A-D3BC-44A8-8E4B-DD40C397B6E0}"/>
              </a:ext>
            </a:extLst>
          </p:cNvPr>
          <p:cNvSpPr/>
          <p:nvPr/>
        </p:nvSpPr>
        <p:spPr>
          <a:xfrm>
            <a:off x="504092" y="926123"/>
            <a:ext cx="1535723" cy="363415"/>
          </a:xfrm>
          <a:custGeom>
            <a:avLst/>
            <a:gdLst>
              <a:gd name="connsiteX0" fmla="*/ 0 w 1535723"/>
              <a:gd name="connsiteY0" fmla="*/ 211015 h 363415"/>
              <a:gd name="connsiteX1" fmla="*/ 46893 w 1535723"/>
              <a:gd name="connsiteY1" fmla="*/ 187569 h 363415"/>
              <a:gd name="connsiteX2" fmla="*/ 269631 w 1535723"/>
              <a:gd name="connsiteY2" fmla="*/ 187569 h 363415"/>
              <a:gd name="connsiteX3" fmla="*/ 304800 w 1535723"/>
              <a:gd name="connsiteY3" fmla="*/ 211015 h 363415"/>
              <a:gd name="connsiteX4" fmla="*/ 328246 w 1535723"/>
              <a:gd name="connsiteY4" fmla="*/ 246185 h 363415"/>
              <a:gd name="connsiteX5" fmla="*/ 433754 w 1535723"/>
              <a:gd name="connsiteY5" fmla="*/ 234462 h 363415"/>
              <a:gd name="connsiteX6" fmla="*/ 492370 w 1535723"/>
              <a:gd name="connsiteY6" fmla="*/ 199292 h 363415"/>
              <a:gd name="connsiteX7" fmla="*/ 527539 w 1535723"/>
              <a:gd name="connsiteY7" fmla="*/ 175846 h 363415"/>
              <a:gd name="connsiteX8" fmla="*/ 644770 w 1535723"/>
              <a:gd name="connsiteY8" fmla="*/ 46892 h 363415"/>
              <a:gd name="connsiteX9" fmla="*/ 668216 w 1535723"/>
              <a:gd name="connsiteY9" fmla="*/ 0 h 363415"/>
              <a:gd name="connsiteX10" fmla="*/ 703385 w 1535723"/>
              <a:gd name="connsiteY10" fmla="*/ 11723 h 363415"/>
              <a:gd name="connsiteX11" fmla="*/ 726831 w 1535723"/>
              <a:gd name="connsiteY11" fmla="*/ 82062 h 363415"/>
              <a:gd name="connsiteX12" fmla="*/ 762000 w 1535723"/>
              <a:gd name="connsiteY12" fmla="*/ 152400 h 363415"/>
              <a:gd name="connsiteX13" fmla="*/ 797170 w 1535723"/>
              <a:gd name="connsiteY13" fmla="*/ 211015 h 363415"/>
              <a:gd name="connsiteX14" fmla="*/ 820616 w 1535723"/>
              <a:gd name="connsiteY14" fmla="*/ 257908 h 363415"/>
              <a:gd name="connsiteX15" fmla="*/ 855785 w 1535723"/>
              <a:gd name="connsiteY15" fmla="*/ 293077 h 363415"/>
              <a:gd name="connsiteX16" fmla="*/ 914400 w 1535723"/>
              <a:gd name="connsiteY16" fmla="*/ 351692 h 363415"/>
              <a:gd name="connsiteX17" fmla="*/ 961293 w 1535723"/>
              <a:gd name="connsiteY17" fmla="*/ 363415 h 363415"/>
              <a:gd name="connsiteX18" fmla="*/ 1019908 w 1535723"/>
              <a:gd name="connsiteY18" fmla="*/ 351692 h 363415"/>
              <a:gd name="connsiteX19" fmla="*/ 1066800 w 1535723"/>
              <a:gd name="connsiteY19" fmla="*/ 246185 h 363415"/>
              <a:gd name="connsiteX20" fmla="*/ 1113693 w 1535723"/>
              <a:gd name="connsiteY20" fmla="*/ 187569 h 363415"/>
              <a:gd name="connsiteX21" fmla="*/ 1160585 w 1535723"/>
              <a:gd name="connsiteY21" fmla="*/ 140677 h 363415"/>
              <a:gd name="connsiteX22" fmla="*/ 1184031 w 1535723"/>
              <a:gd name="connsiteY22" fmla="*/ 105508 h 363415"/>
              <a:gd name="connsiteX23" fmla="*/ 1254370 w 1535723"/>
              <a:gd name="connsiteY23" fmla="*/ 82062 h 363415"/>
              <a:gd name="connsiteX24" fmla="*/ 1324708 w 1535723"/>
              <a:gd name="connsiteY24" fmla="*/ 117231 h 363415"/>
              <a:gd name="connsiteX25" fmla="*/ 1383323 w 1535723"/>
              <a:gd name="connsiteY25" fmla="*/ 140677 h 363415"/>
              <a:gd name="connsiteX26" fmla="*/ 1477108 w 1535723"/>
              <a:gd name="connsiteY26" fmla="*/ 211015 h 363415"/>
              <a:gd name="connsiteX27" fmla="*/ 1535723 w 1535723"/>
              <a:gd name="connsiteY27" fmla="*/ 211015 h 36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35723" h="363415">
                <a:moveTo>
                  <a:pt x="0" y="211015"/>
                </a:moveTo>
                <a:cubicBezTo>
                  <a:pt x="15631" y="203200"/>
                  <a:pt x="30314" y="193095"/>
                  <a:pt x="46893" y="187569"/>
                </a:cubicBezTo>
                <a:cubicBezTo>
                  <a:pt x="122266" y="162445"/>
                  <a:pt x="187548" y="181706"/>
                  <a:pt x="269631" y="187569"/>
                </a:cubicBezTo>
                <a:cubicBezTo>
                  <a:pt x="281354" y="195384"/>
                  <a:pt x="294837" y="201052"/>
                  <a:pt x="304800" y="211015"/>
                </a:cubicBezTo>
                <a:cubicBezTo>
                  <a:pt x="314763" y="220978"/>
                  <a:pt x="314384" y="243664"/>
                  <a:pt x="328246" y="246185"/>
                </a:cubicBezTo>
                <a:cubicBezTo>
                  <a:pt x="363061" y="252515"/>
                  <a:pt x="398585" y="238370"/>
                  <a:pt x="433754" y="234462"/>
                </a:cubicBezTo>
                <a:cubicBezTo>
                  <a:pt x="494829" y="214104"/>
                  <a:pt x="446392" y="236075"/>
                  <a:pt x="492370" y="199292"/>
                </a:cubicBezTo>
                <a:cubicBezTo>
                  <a:pt x="503372" y="190490"/>
                  <a:pt x="517067" y="185271"/>
                  <a:pt x="527539" y="175846"/>
                </a:cubicBezTo>
                <a:cubicBezTo>
                  <a:pt x="565686" y="141513"/>
                  <a:pt x="615548" y="93647"/>
                  <a:pt x="644770" y="46892"/>
                </a:cubicBezTo>
                <a:cubicBezTo>
                  <a:pt x="654032" y="32073"/>
                  <a:pt x="660401" y="15631"/>
                  <a:pt x="668216" y="0"/>
                </a:cubicBezTo>
                <a:cubicBezTo>
                  <a:pt x="679939" y="3908"/>
                  <a:pt x="696203" y="1668"/>
                  <a:pt x="703385" y="11723"/>
                </a:cubicBezTo>
                <a:cubicBezTo>
                  <a:pt x="717750" y="31834"/>
                  <a:pt x="713122" y="61498"/>
                  <a:pt x="726831" y="82062"/>
                </a:cubicBezTo>
                <a:cubicBezTo>
                  <a:pt x="794029" y="182859"/>
                  <a:pt x="713461" y="55323"/>
                  <a:pt x="762000" y="152400"/>
                </a:cubicBezTo>
                <a:cubicBezTo>
                  <a:pt x="772190" y="172780"/>
                  <a:pt x="786104" y="191097"/>
                  <a:pt x="797170" y="211015"/>
                </a:cubicBezTo>
                <a:cubicBezTo>
                  <a:pt x="805657" y="226292"/>
                  <a:pt x="810458" y="243687"/>
                  <a:pt x="820616" y="257908"/>
                </a:cubicBezTo>
                <a:cubicBezTo>
                  <a:pt x="830252" y="271399"/>
                  <a:pt x="845171" y="280341"/>
                  <a:pt x="855785" y="293077"/>
                </a:cubicBezTo>
                <a:cubicBezTo>
                  <a:pt x="884730" y="327811"/>
                  <a:pt x="869824" y="332588"/>
                  <a:pt x="914400" y="351692"/>
                </a:cubicBezTo>
                <a:cubicBezTo>
                  <a:pt x="929209" y="358039"/>
                  <a:pt x="945662" y="359507"/>
                  <a:pt x="961293" y="363415"/>
                </a:cubicBezTo>
                <a:cubicBezTo>
                  <a:pt x="980831" y="359507"/>
                  <a:pt x="1003694" y="363273"/>
                  <a:pt x="1019908" y="351692"/>
                </a:cubicBezTo>
                <a:cubicBezTo>
                  <a:pt x="1030161" y="344368"/>
                  <a:pt x="1064082" y="250715"/>
                  <a:pt x="1066800" y="246185"/>
                </a:cubicBezTo>
                <a:cubicBezTo>
                  <a:pt x="1079674" y="224729"/>
                  <a:pt x="1097069" y="206270"/>
                  <a:pt x="1113693" y="187569"/>
                </a:cubicBezTo>
                <a:cubicBezTo>
                  <a:pt x="1128379" y="171047"/>
                  <a:pt x="1146199" y="157460"/>
                  <a:pt x="1160585" y="140677"/>
                </a:cubicBezTo>
                <a:cubicBezTo>
                  <a:pt x="1169754" y="129980"/>
                  <a:pt x="1172083" y="112975"/>
                  <a:pt x="1184031" y="105508"/>
                </a:cubicBezTo>
                <a:cubicBezTo>
                  <a:pt x="1204989" y="92409"/>
                  <a:pt x="1254370" y="82062"/>
                  <a:pt x="1254370" y="82062"/>
                </a:cubicBezTo>
                <a:cubicBezTo>
                  <a:pt x="1342768" y="111528"/>
                  <a:pt x="1233806" y="71780"/>
                  <a:pt x="1324708" y="117231"/>
                </a:cubicBezTo>
                <a:cubicBezTo>
                  <a:pt x="1343530" y="126642"/>
                  <a:pt x="1363785" y="132862"/>
                  <a:pt x="1383323" y="140677"/>
                </a:cubicBezTo>
                <a:cubicBezTo>
                  <a:pt x="1417996" y="175349"/>
                  <a:pt x="1430341" y="205169"/>
                  <a:pt x="1477108" y="211015"/>
                </a:cubicBezTo>
                <a:cubicBezTo>
                  <a:pt x="1496495" y="213438"/>
                  <a:pt x="1516185" y="211015"/>
                  <a:pt x="1535723" y="2110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a:extLst>
              <a:ext uri="{FF2B5EF4-FFF2-40B4-BE49-F238E27FC236}">
                <a16:creationId xmlns:a16="http://schemas.microsoft.com/office/drawing/2014/main" id="{613F464A-2CE3-44BF-85C7-7AC3BDF8471B}"/>
              </a:ext>
            </a:extLst>
          </p:cNvPr>
          <p:cNvCxnSpPr/>
          <p:nvPr/>
        </p:nvCxnSpPr>
        <p:spPr>
          <a:xfrm>
            <a:off x="467544" y="188640"/>
            <a:ext cx="0" cy="5328592"/>
          </a:xfrm>
          <a:prstGeom prst="line">
            <a:avLst/>
          </a:prstGeom>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7061B839-CBA2-44E2-8967-91CD1A509C8C}"/>
              </a:ext>
            </a:extLst>
          </p:cNvPr>
          <p:cNvSpPr txBox="1"/>
          <p:nvPr/>
        </p:nvSpPr>
        <p:spPr>
          <a:xfrm>
            <a:off x="5724128" y="6467526"/>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403648" y="404664"/>
            <a:ext cx="6480720" cy="538609"/>
          </a:xfrm>
          <a:prstGeom prst="rect">
            <a:avLst/>
          </a:prstGeom>
          <a:noFill/>
        </p:spPr>
        <p:txBody>
          <a:bodyPr wrap="square" rtlCol="0">
            <a:spAutoFit/>
          </a:bodyPr>
          <a:lstStyle/>
          <a:p>
            <a:r>
              <a:rPr lang="fr-FR" i="1" dirty="0"/>
              <a:t>Massacre de la </a:t>
            </a:r>
            <a:r>
              <a:rPr lang="fr-FR" i="1" dirty="0" err="1"/>
              <a:t>Saint-Barthélémy</a:t>
            </a:r>
            <a:r>
              <a:rPr lang="fr-FR" dirty="0"/>
              <a:t>, tableau de 1576-1584</a:t>
            </a:r>
          </a:p>
          <a:p>
            <a:r>
              <a:rPr lang="fr-FR" sz="1100" b="0" i="0" dirty="0">
                <a:solidFill>
                  <a:srgbClr val="000000"/>
                </a:solidFill>
                <a:effectLst/>
                <a:highlight>
                  <a:srgbClr val="FFFFFF"/>
                </a:highlight>
                <a:latin typeface="Calibri "/>
              </a:rPr>
              <a:t>musée cantonal des Beaux-Arts (Lausanne)</a:t>
            </a:r>
            <a:endParaRPr lang="fr-FR" dirty="0">
              <a:latin typeface="Calibri "/>
            </a:endParaRPr>
          </a:p>
        </p:txBody>
      </p:sp>
      <p:pic>
        <p:nvPicPr>
          <p:cNvPr id="1028" name="Picture 4" descr="Description de cette image, Ã©galement commentÃ©e ci-aprÃ¨s"/>
          <p:cNvPicPr>
            <a:picLocks noChangeAspect="1" noChangeArrowheads="1"/>
          </p:cNvPicPr>
          <p:nvPr/>
        </p:nvPicPr>
        <p:blipFill>
          <a:blip r:embed="rId2" cstate="print"/>
          <a:srcRect/>
          <a:stretch>
            <a:fillRect/>
          </a:stretch>
        </p:blipFill>
        <p:spPr bwMode="auto">
          <a:xfrm>
            <a:off x="0" y="980728"/>
            <a:ext cx="9121014" cy="5472608"/>
          </a:xfrm>
          <a:prstGeom prst="rect">
            <a:avLst/>
          </a:prstGeom>
          <a:noFill/>
        </p:spPr>
      </p:pic>
      <p:sp>
        <p:nvSpPr>
          <p:cNvPr id="4" name="ZoneTexte 3">
            <a:extLst>
              <a:ext uri="{FF2B5EF4-FFF2-40B4-BE49-F238E27FC236}">
                <a16:creationId xmlns:a16="http://schemas.microsoft.com/office/drawing/2014/main" id="{9FE70040-9BEC-4CE1-B435-742FDD26C481}"/>
              </a:ext>
            </a:extLst>
          </p:cNvPr>
          <p:cNvSpPr txBox="1"/>
          <p:nvPr/>
        </p:nvSpPr>
        <p:spPr>
          <a:xfrm>
            <a:off x="5724128" y="6467526"/>
            <a:ext cx="3240360"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andice\Documents\RENTREE CM1-CM2\HISTOIRE\H3\Conversion de Henri IV, tableau du XVI è siècle.jpg"/>
          <p:cNvPicPr>
            <a:picLocks noChangeAspect="1" noChangeArrowheads="1"/>
          </p:cNvPicPr>
          <p:nvPr/>
        </p:nvPicPr>
        <p:blipFill>
          <a:blip r:embed="rId2" cstate="print"/>
          <a:srcRect/>
          <a:stretch>
            <a:fillRect/>
          </a:stretch>
        </p:blipFill>
        <p:spPr bwMode="auto">
          <a:xfrm>
            <a:off x="827584" y="1412776"/>
            <a:ext cx="6994770" cy="5183124"/>
          </a:xfrm>
          <a:prstGeom prst="rect">
            <a:avLst/>
          </a:prstGeom>
          <a:noFill/>
        </p:spPr>
      </p:pic>
      <p:sp>
        <p:nvSpPr>
          <p:cNvPr id="5" name="ZoneTexte 4"/>
          <p:cNvSpPr txBox="1"/>
          <p:nvPr/>
        </p:nvSpPr>
        <p:spPr>
          <a:xfrm>
            <a:off x="827584" y="116632"/>
            <a:ext cx="7488832" cy="369332"/>
          </a:xfrm>
          <a:prstGeom prst="rect">
            <a:avLst/>
          </a:prstGeom>
          <a:noFill/>
        </p:spPr>
        <p:txBody>
          <a:bodyPr wrap="square" rtlCol="0">
            <a:spAutoFit/>
          </a:bodyPr>
          <a:lstStyle/>
          <a:p>
            <a:pPr algn="ctr"/>
            <a:r>
              <a:rPr lang="fr-FR" i="1" dirty="0"/>
              <a:t>Conversion d’Henri IV au catholicisme</a:t>
            </a:r>
            <a:r>
              <a:rPr lang="fr-FR" dirty="0"/>
              <a:t>, tableau du </a:t>
            </a:r>
            <a:r>
              <a:rPr lang="fr-FR" dirty="0" err="1"/>
              <a:t>XVIè</a:t>
            </a:r>
            <a:r>
              <a:rPr lang="fr-FR" dirty="0"/>
              <a:t> siècle</a:t>
            </a:r>
          </a:p>
        </p:txBody>
      </p:sp>
      <p:sp>
        <p:nvSpPr>
          <p:cNvPr id="6" name="ZoneTexte 5">
            <a:extLst>
              <a:ext uri="{FF2B5EF4-FFF2-40B4-BE49-F238E27FC236}">
                <a16:creationId xmlns:a16="http://schemas.microsoft.com/office/drawing/2014/main" id="{A03DF72F-0855-486C-BDF1-30DD52904C9D}"/>
              </a:ext>
            </a:extLst>
          </p:cNvPr>
          <p:cNvSpPr txBox="1"/>
          <p:nvPr/>
        </p:nvSpPr>
        <p:spPr>
          <a:xfrm>
            <a:off x="971600" y="548680"/>
            <a:ext cx="6048672" cy="923330"/>
          </a:xfrm>
          <a:prstGeom prst="rect">
            <a:avLst/>
          </a:prstGeom>
          <a:noFill/>
        </p:spPr>
        <p:txBody>
          <a:bodyPr wrap="square">
            <a:spAutoFit/>
          </a:bodyPr>
          <a:lstStyle/>
          <a:p>
            <a:pPr marL="342900" indent="-342900">
              <a:buAutoNum type="arabicParenR"/>
            </a:pPr>
            <a:r>
              <a:rPr lang="fr-FR" sz="1800" dirty="0">
                <a:effectLst/>
                <a:latin typeface="Calibri" panose="020F0502020204030204" pitchFamily="34" charset="0"/>
                <a:ea typeface="Calibri" panose="020F0502020204030204" pitchFamily="34" charset="0"/>
                <a:cs typeface="Times New Roman" panose="02020603050405020304" pitchFamily="18" charset="0"/>
              </a:rPr>
              <a:t>Identifier les personnages centraux </a:t>
            </a:r>
          </a:p>
          <a:p>
            <a:pPr marL="342900" indent="-342900">
              <a:buAutoNum type="arabicParenR"/>
            </a:pPr>
            <a:r>
              <a:rPr lang="fr-FR" dirty="0">
                <a:latin typeface="Calibri" panose="020F0502020204030204" pitchFamily="34" charset="0"/>
                <a:ea typeface="Calibri" panose="020F0502020204030204" pitchFamily="34" charset="0"/>
                <a:cs typeface="Times New Roman" panose="02020603050405020304" pitchFamily="18" charset="0"/>
              </a:rPr>
              <a:t>Comment les reconnais-tu ?</a:t>
            </a:r>
          </a:p>
          <a:p>
            <a:pPr marL="342900" indent="-342900">
              <a:buAutoNum type="arabicParenR"/>
            </a:pPr>
            <a:r>
              <a:rPr lang="fr-FR" sz="1800" dirty="0">
                <a:effectLst/>
                <a:latin typeface="Calibri" panose="020F0502020204030204" pitchFamily="34" charset="0"/>
                <a:ea typeface="Calibri" panose="020F0502020204030204" pitchFamily="34" charset="0"/>
                <a:cs typeface="Times New Roman" panose="02020603050405020304" pitchFamily="18" charset="0"/>
              </a:rPr>
              <a:t>Pourquoi le personnage central devient-il catholique ?</a:t>
            </a:r>
          </a:p>
        </p:txBody>
      </p:sp>
      <p:cxnSp>
        <p:nvCxnSpPr>
          <p:cNvPr id="3" name="Connecteur droit avec flèche 2">
            <a:extLst>
              <a:ext uri="{FF2B5EF4-FFF2-40B4-BE49-F238E27FC236}">
                <a16:creationId xmlns:a16="http://schemas.microsoft.com/office/drawing/2014/main" id="{59356642-B9DA-4906-9BE4-35E22BBD71F6}"/>
              </a:ext>
            </a:extLst>
          </p:cNvPr>
          <p:cNvCxnSpPr/>
          <p:nvPr/>
        </p:nvCxnSpPr>
        <p:spPr>
          <a:xfrm flipH="1">
            <a:off x="5220072" y="1124744"/>
            <a:ext cx="1872208" cy="2160240"/>
          </a:xfrm>
          <a:prstGeom prst="straightConnector1">
            <a:avLst/>
          </a:prstGeom>
          <a:ln w="57150">
            <a:solidFill>
              <a:srgbClr val="FF66FF"/>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96D260DC-C336-413E-8978-DAAD46A85781}"/>
              </a:ext>
            </a:extLst>
          </p:cNvPr>
          <p:cNvCxnSpPr/>
          <p:nvPr/>
        </p:nvCxnSpPr>
        <p:spPr>
          <a:xfrm flipH="1">
            <a:off x="4644008" y="4293096"/>
            <a:ext cx="3744416" cy="0"/>
          </a:xfrm>
          <a:prstGeom prst="straightConnector1">
            <a:avLst/>
          </a:prstGeom>
          <a:ln w="57150">
            <a:solidFill>
              <a:srgbClr val="FF66F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candice\Documents\RENTREE CM1-CM2\HISTOIRE\H3\edit-de-nantes.jpg"/>
          <p:cNvPicPr>
            <a:picLocks noChangeAspect="1" noChangeArrowheads="1"/>
          </p:cNvPicPr>
          <p:nvPr/>
        </p:nvPicPr>
        <p:blipFill>
          <a:blip r:embed="rId2" cstate="print"/>
          <a:srcRect/>
          <a:stretch>
            <a:fillRect/>
          </a:stretch>
        </p:blipFill>
        <p:spPr bwMode="auto">
          <a:xfrm>
            <a:off x="107505" y="0"/>
            <a:ext cx="2484784" cy="3361515"/>
          </a:xfrm>
          <a:prstGeom prst="rect">
            <a:avLst/>
          </a:prstGeom>
          <a:noFill/>
        </p:spPr>
      </p:pic>
      <p:sp>
        <p:nvSpPr>
          <p:cNvPr id="6" name="ZoneTexte 5"/>
          <p:cNvSpPr txBox="1"/>
          <p:nvPr/>
        </p:nvSpPr>
        <p:spPr>
          <a:xfrm>
            <a:off x="143508" y="3496486"/>
            <a:ext cx="8856984" cy="3180551"/>
          </a:xfrm>
          <a:prstGeom prst="rect">
            <a:avLst/>
          </a:prstGeom>
          <a:noFill/>
        </p:spPr>
        <p:txBody>
          <a:bodyPr wrap="square" rtlCol="0">
            <a:spAutoFit/>
          </a:bodyPr>
          <a:lstStyle/>
          <a:p>
            <a:pPr algn="just">
              <a:lnSpc>
                <a:spcPct val="150000"/>
              </a:lnSpc>
            </a:pPr>
            <a:r>
              <a:rPr lang="fr-FR" sz="1400" dirty="0">
                <a:latin typeface="Comic Sans MS" pitchFamily="66" charset="0"/>
              </a:rPr>
              <a:t>ART. 6. Nous permettons à ceux de la Religion Réformée de vivre et de demeurer par toutes les villes et lieux de notre royaume sans être vexés, brutalisés, ni obligés de faire des choses contre leur conscience. L’exercice de la religion pourra se faire publiquement. </a:t>
            </a:r>
          </a:p>
          <a:p>
            <a:pPr algn="just">
              <a:lnSpc>
                <a:spcPct val="150000"/>
              </a:lnSpc>
            </a:pPr>
            <a:endParaRPr lang="fr-FR" sz="1400" dirty="0">
              <a:latin typeface="Comic Sans MS" pitchFamily="66" charset="0"/>
            </a:endParaRPr>
          </a:p>
          <a:p>
            <a:pPr algn="just">
              <a:lnSpc>
                <a:spcPct val="150000"/>
              </a:lnSpc>
            </a:pPr>
            <a:r>
              <a:rPr lang="fr-FR" sz="1400" dirty="0">
                <a:latin typeface="Comic Sans MS" pitchFamily="66" charset="0"/>
              </a:rPr>
              <a:t>ART. 9. Nous permettons aux protestants d’exercer leur religion en toute ville et lieu du Royaume.</a:t>
            </a:r>
          </a:p>
          <a:p>
            <a:pPr algn="just">
              <a:lnSpc>
                <a:spcPct val="150000"/>
              </a:lnSpc>
            </a:pPr>
            <a:endParaRPr lang="fr-FR" sz="1400" dirty="0">
              <a:latin typeface="Comic Sans MS" pitchFamily="66" charset="0"/>
            </a:endParaRPr>
          </a:p>
          <a:p>
            <a:pPr algn="just"/>
            <a:r>
              <a:rPr lang="fr-FR" sz="1400" dirty="0">
                <a:latin typeface="Comic Sans MS" pitchFamily="66" charset="0"/>
              </a:rPr>
              <a:t>ART. 22. Nous o</a:t>
            </a:r>
            <a:r>
              <a:rPr lang="fr-FR" sz="1400" b="0" i="0" dirty="0">
                <a:solidFill>
                  <a:srgbClr val="000000"/>
                </a:solidFill>
                <a:effectLst/>
                <a:latin typeface="Comic Sans MS" panose="030F0702030302020204" pitchFamily="66" charset="0"/>
              </a:rPr>
              <a:t>rdonnons qu'il ne sera fait ni différence ni distinction de religion à recevoir les écoliers pour être instruits dans les universités, les collèges et les écoles, et les malades et pauvres dans les hôpitaux.</a:t>
            </a:r>
          </a:p>
          <a:p>
            <a:pPr algn="l"/>
            <a:r>
              <a:rPr lang="fr-FR" sz="1400" b="0" i="0" dirty="0">
                <a:solidFill>
                  <a:srgbClr val="000000"/>
                </a:solidFill>
                <a:effectLst/>
                <a:latin typeface="Times New Roman" panose="02020603050405020304" pitchFamily="18" charset="0"/>
              </a:rPr>
              <a:t> </a:t>
            </a:r>
          </a:p>
          <a:p>
            <a:pPr algn="r">
              <a:lnSpc>
                <a:spcPct val="150000"/>
              </a:lnSpc>
            </a:pPr>
            <a:r>
              <a:rPr lang="fr-FR" sz="1400" dirty="0">
                <a:latin typeface="Comic Sans MS" pitchFamily="66" charset="0"/>
              </a:rPr>
              <a:t> l’Edit de Nantes, 1598</a:t>
            </a:r>
          </a:p>
        </p:txBody>
      </p:sp>
      <p:sp>
        <p:nvSpPr>
          <p:cNvPr id="7" name="ZoneTexte 6"/>
          <p:cNvSpPr txBox="1"/>
          <p:nvPr/>
        </p:nvSpPr>
        <p:spPr>
          <a:xfrm>
            <a:off x="2621505" y="123888"/>
            <a:ext cx="6372200" cy="1028423"/>
          </a:xfrm>
          <a:prstGeom prst="rect">
            <a:avLst/>
          </a:prstGeom>
          <a:noFill/>
        </p:spPr>
        <p:txBody>
          <a:bodyPr wrap="square" rtlCol="0">
            <a:spAutoFit/>
          </a:bodyPr>
          <a:lstStyle/>
          <a:p>
            <a:pPr marL="342900" indent="-342900" algn="just">
              <a:lnSpc>
                <a:spcPct val="150000"/>
              </a:lnSpc>
              <a:buAutoNum type="arabicPeriod"/>
            </a:pPr>
            <a:r>
              <a:rPr lang="fr-FR" sz="1400" b="1" dirty="0">
                <a:solidFill>
                  <a:srgbClr val="7030A0"/>
                </a:solidFill>
              </a:rPr>
              <a:t>Qu’est-ce qu’un Edit ?    2.  Qu’est-ce que la Religion Réformée ?</a:t>
            </a:r>
          </a:p>
          <a:p>
            <a:pPr algn="just">
              <a:lnSpc>
                <a:spcPct val="150000"/>
              </a:lnSpc>
            </a:pPr>
            <a:r>
              <a:rPr lang="fr-FR" sz="1400" b="1" dirty="0">
                <a:solidFill>
                  <a:srgbClr val="7030A0"/>
                </a:solidFill>
              </a:rPr>
              <a:t>3. A qui cet Edit accorde-t-il des droits ?  4. Quels sont les droits et les interdits ?   </a:t>
            </a:r>
          </a:p>
          <a:p>
            <a:pPr algn="just">
              <a:lnSpc>
                <a:spcPct val="150000"/>
              </a:lnSpc>
            </a:pPr>
            <a:r>
              <a:rPr lang="fr-FR" sz="1400" b="1" dirty="0">
                <a:solidFill>
                  <a:srgbClr val="7030A0"/>
                </a:solidFill>
              </a:rPr>
              <a:t>5. Quelle valeur prône l’Edit ?</a:t>
            </a:r>
          </a:p>
        </p:txBody>
      </p:sp>
      <p:sp>
        <p:nvSpPr>
          <p:cNvPr id="2" name="ZoneTexte 1">
            <a:extLst>
              <a:ext uri="{FF2B5EF4-FFF2-40B4-BE49-F238E27FC236}">
                <a16:creationId xmlns:a16="http://schemas.microsoft.com/office/drawing/2014/main" id="{22C1774F-8936-4A72-9213-309C1AB0D362}"/>
              </a:ext>
            </a:extLst>
          </p:cNvPr>
          <p:cNvSpPr txBox="1"/>
          <p:nvPr/>
        </p:nvSpPr>
        <p:spPr>
          <a:xfrm>
            <a:off x="2339752" y="1287282"/>
            <a:ext cx="6372200" cy="2246769"/>
          </a:xfrm>
          <a:prstGeom prst="rect">
            <a:avLst/>
          </a:prstGeom>
          <a:noFill/>
        </p:spPr>
        <p:txBody>
          <a:bodyPr wrap="square" rtlCol="0">
            <a:spAutoFit/>
          </a:bodyPr>
          <a:lstStyle/>
          <a:p>
            <a:pPr algn="just">
              <a:lnSpc>
                <a:spcPct val="150000"/>
              </a:lnSpc>
            </a:pPr>
            <a:r>
              <a:rPr lang="fr-FR" sz="1400" dirty="0">
                <a:latin typeface="Comic Sans MS" pitchFamily="66" charset="0"/>
              </a:rPr>
              <a:t>« ART. 2. </a:t>
            </a:r>
            <a:r>
              <a:rPr lang="fr-FR" sz="1400" dirty="0">
                <a:solidFill>
                  <a:srgbClr val="000000"/>
                </a:solidFill>
                <a:highlight>
                  <a:srgbClr val="FFFFFF"/>
                </a:highlight>
                <a:latin typeface="Comic Sans MS" panose="030F0702030302020204" pitchFamily="66" charset="0"/>
              </a:rPr>
              <a:t>Nous d</a:t>
            </a:r>
            <a:r>
              <a:rPr lang="fr-FR" sz="1400" b="0" i="0" dirty="0">
                <a:solidFill>
                  <a:srgbClr val="000000"/>
                </a:solidFill>
                <a:effectLst/>
                <a:highlight>
                  <a:srgbClr val="FFFFFF"/>
                </a:highlight>
                <a:latin typeface="Comic Sans MS" panose="030F0702030302020204" pitchFamily="66" charset="0"/>
              </a:rPr>
              <a:t>éfendons à tous nos sujets de s'attaquer, de se provoquer, pour quelque cause et prétexte que ce soit, de quereller, de s'outrager ou de s'offenser de fait ou de parole. Nous </a:t>
            </a:r>
            <a:r>
              <a:rPr lang="fr-FR" sz="1400" dirty="0">
                <a:solidFill>
                  <a:srgbClr val="000000"/>
                </a:solidFill>
                <a:highlight>
                  <a:srgbClr val="FFFFFF"/>
                </a:highlight>
                <a:latin typeface="Comic Sans MS" panose="030F0702030302020204" pitchFamily="66" charset="0"/>
              </a:rPr>
              <a:t>leur demandons de </a:t>
            </a:r>
            <a:r>
              <a:rPr lang="fr-FR" sz="1400" b="0" i="0" dirty="0">
                <a:solidFill>
                  <a:srgbClr val="000000"/>
                </a:solidFill>
                <a:effectLst/>
                <a:highlight>
                  <a:srgbClr val="FFFFFF"/>
                </a:highlight>
                <a:latin typeface="Comic Sans MS" panose="030F0702030302020204" pitchFamily="66" charset="0"/>
              </a:rPr>
              <a:t>se contenir et vivre paisiblement ensemble comme frères, amis et concitoyens, sous peine d'être punis comme infracteurs de paix et perturbateurs du repos public.</a:t>
            </a:r>
            <a:endParaRPr lang="fr-FR" sz="1400" dirty="0">
              <a:latin typeface="Comic Sans MS" panose="030F0702030302020204" pitchFamily="66" charset="0"/>
            </a:endParaRPr>
          </a:p>
          <a:p>
            <a:endParaRPr lang="fr-FR" sz="1400" dirty="0"/>
          </a:p>
        </p:txBody>
      </p:sp>
      <p:sp>
        <p:nvSpPr>
          <p:cNvPr id="8" name="ZoneTexte 7">
            <a:extLst>
              <a:ext uri="{FF2B5EF4-FFF2-40B4-BE49-F238E27FC236}">
                <a16:creationId xmlns:a16="http://schemas.microsoft.com/office/drawing/2014/main" id="{2E41FAE0-202F-4343-857B-556D6EC57B10}"/>
              </a:ext>
            </a:extLst>
          </p:cNvPr>
          <p:cNvSpPr txBox="1"/>
          <p:nvPr/>
        </p:nvSpPr>
        <p:spPr>
          <a:xfrm>
            <a:off x="143508" y="6504231"/>
            <a:ext cx="3240360" cy="307777"/>
          </a:xfrm>
          <a:prstGeom prst="rect">
            <a:avLst/>
          </a:prstGeom>
          <a:noFill/>
        </p:spPr>
        <p:txBody>
          <a:bodyPr wrap="square" rtlCol="0">
            <a:spAutoFit/>
          </a:bodyPr>
          <a:lstStyle/>
          <a:p>
            <a:r>
              <a:rPr lang="fr-FR" sz="1400" dirty="0">
                <a:latin typeface="Curlz MT" panose="04040404050702020202" pitchFamily="82" charset="0"/>
              </a:rPr>
              <a:t>www.ardoise-craie.fr</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1352</TotalTime>
  <Words>846</Words>
  <Application>Microsoft Office PowerPoint</Application>
  <PresentationFormat>Affichage à l'écran (4:3)</PresentationFormat>
  <Paragraphs>92</Paragraphs>
  <Slides>13</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13</vt:i4>
      </vt:variant>
    </vt:vector>
  </HeadingPairs>
  <TitlesOfParts>
    <vt:vector size="22" baseType="lpstr">
      <vt:lpstr>Arial</vt:lpstr>
      <vt:lpstr>Calibri</vt:lpstr>
      <vt:lpstr>Calibri </vt:lpstr>
      <vt:lpstr>Calibri Light</vt:lpstr>
      <vt:lpstr>Comic Sans MS</vt:lpstr>
      <vt:lpstr>Curlz MT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Martin Luther, un moine allemand, proteste contre la religion catholique.  Il refuse de l’autorité du Pape et la vente des indulgences (lettres qui permettent aux croyants de s’acheter une place au Paradis). Il crée une nouvelle branche de la religion chrétienne : le protestantisme  </vt:lpstr>
      <vt:lpstr>Présentation PowerPoint</vt:lpstr>
      <vt:lpstr>Présentation PowerPoint</vt:lpstr>
      <vt:lpstr>Présentation PowerPoint</vt:lpstr>
      <vt:lpstr>Présentation PowerPoint</vt:lpstr>
      <vt:lpstr>Présentation PowerPoint</vt:lpstr>
      <vt:lpstr>  </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candice</dc:creator>
  <cp:lastModifiedBy>Office User</cp:lastModifiedBy>
  <cp:revision>39</cp:revision>
  <dcterms:created xsi:type="dcterms:W3CDTF">2018-10-26T12:44:58Z</dcterms:created>
  <dcterms:modified xsi:type="dcterms:W3CDTF">2024-05-29T09:08:31Z</dcterms:modified>
</cp:coreProperties>
</file>