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D130A5-3976-4459-9C0C-A4A06B91F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B9E0BB-4951-4350-9081-98D79C897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58183A-8371-47A7-8046-FF9D0E3F4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F8DFC3-5A7F-4292-930F-641124AD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F6A011-A67E-4507-B67E-653CFC93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69052-A21D-4B45-A263-16BD926E8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2C7C88-181F-4F5E-8E27-00CEBC360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6C69A7-C02B-4411-8946-71F46CCD7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AE8FCD-BA03-44BC-A620-787C54D0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F784F7-E101-4444-80AA-2B36E83E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27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7A656F9-8DFC-4111-BC99-DA1C7C75E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55E56F-FEC1-4DB3-BFF5-1EDE27EF2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F9130D-AE87-4EBA-82A2-87E72827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85D029-ED71-4533-9469-49A4CBAE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6DD594-F8C6-419B-A9DE-A10E1D473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64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B0AFA3-49A4-4FC6-B71B-F1F35F520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21B55E-CFB5-43BF-977B-AE9995F3A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B6B842-746D-42EE-A8FC-E5B08997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331FC5-B52E-4164-8E2C-9010CA1D8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CBFD6B-7D46-4574-9737-B2790DEE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19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A62DD-14B8-463D-9633-CEFE543CB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225804-24E8-414C-B119-5A040C720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E14BB-8B4B-4C75-B5DF-6F58CA0C0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96931-4C0A-4729-8902-EED844C2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C88C40-827A-4F29-9BFC-04A8AAC5D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38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9E028-A424-4278-A636-751289FE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0E73E6-8D7C-4E99-9ED4-D1431ECDE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398161-CE7F-4020-958A-561C994B0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E5B814-CF07-45B9-A637-E2462961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C0B80E-60EF-4629-96A5-B772624E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A599B8-B57D-41F4-8B3D-F51FA727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69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40F4F2-9187-43D6-AC8D-4CAB32E3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58FF05-0326-43EA-BD0F-0B66BB176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EAF15B-9C80-46CB-BAEB-C58C0BA99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E63A75-ED26-4406-B107-7D15BCEBB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AF47AC4-9F81-4405-A432-6A151DCA0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8CA6E3-B8B9-44CB-BCC6-37B7157AA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C97262-0C2C-4406-BB58-517A5C30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A6587A-21A6-4E9F-9CDF-938F1AB2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91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4E3834-C98E-4EC1-95C2-4ABEE93E3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BEC0AF-CD0C-419F-A263-CBC93C6BE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48A466-A583-4298-A1B5-D94D557F5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443D96-9B11-45A5-B016-4DCC158F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86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4EE555B-3189-4312-9F80-6D767D7D4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698AA37-C567-4D6A-964F-70756DD6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8F9903-9F25-44C1-8FC7-E3084850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93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87482A-972B-400A-93DF-DD40B064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3C805C-AFA4-46FF-9BCA-3E7937553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293E11-563E-4AEB-B091-E9A1A32B5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D4CD0D-0672-4255-80C9-A34A5B53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430649-D4ED-42CF-BB45-BE369D28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3D3A16-90ED-442D-A123-145A3A11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35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FBF711-4342-467C-9B1F-80F7966BE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DDC0648-83F7-4D25-B0B2-78BD51C6B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D326D1-BFF4-463A-8D2A-E0158631B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70EED4-3824-48B5-A214-D65316AB4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34EB98-68DD-4D4F-A664-E9E5A3EF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8A6A3-548F-44D3-AD29-3AB50E98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12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661D255-69F9-4F4D-8306-A2F6B878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9B017D-5798-4E56-8FC1-D22A13547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CE063-80AE-46DB-B35B-F83BFBC52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41C72-1D13-455D-9E74-06A21CFE3B1C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C90FCD-E766-4848-8F2B-FB5945759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60D869-35E1-422E-9A29-86BABE2FC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D294C-9B3B-4575-94BA-0158FF7900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54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38BDC34-8DA9-4C55-BA83-5290C7A3DBE9}"/>
              </a:ext>
            </a:extLst>
          </p:cNvPr>
          <p:cNvSpPr txBox="1"/>
          <p:nvPr/>
        </p:nvSpPr>
        <p:spPr>
          <a:xfrm>
            <a:off x="4450355" y="903767"/>
            <a:ext cx="6602819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dirty="0"/>
              <a:t>Que voit-on sur la couverture (texte, dessin, couleurs…)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dirty="0"/>
              <a:t>Décris le personnage, la main, l’arrière plan.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dirty="0"/>
              <a:t>A quelle époque cette histoire peut-elle se passer ? Quand plus précisément ? Comment le sait-on?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dirty="0"/>
              <a:t>De quelle humeur semble le personnage présent sur la couverture?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dirty="0"/>
              <a:t>A ton avis, que va-t-il se passer dans cette histoire?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B428AE8-B4DE-4A03-B25F-BB57AE1F013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5" y="104464"/>
            <a:ext cx="4208943" cy="61900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70628E8E-6088-962D-256D-3A5ADBBFA998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5523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A5252A5-81DF-47E6-AB08-15783E654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05223"/>
              </p:ext>
            </p:extLst>
          </p:nvPr>
        </p:nvGraphicFramePr>
        <p:xfrm>
          <a:off x="202018" y="382772"/>
          <a:ext cx="11621386" cy="457403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00669">
                  <a:extLst>
                    <a:ext uri="{9D8B030D-6E8A-4147-A177-3AD203B41FA5}">
                      <a16:colId xmlns:a16="http://schemas.microsoft.com/office/drawing/2014/main" val="271241321"/>
                    </a:ext>
                  </a:extLst>
                </a:gridCol>
                <a:gridCol w="7655443">
                  <a:extLst>
                    <a:ext uri="{9D8B030D-6E8A-4147-A177-3AD203B41FA5}">
                      <a16:colId xmlns:a16="http://schemas.microsoft.com/office/drawing/2014/main" val="2122919386"/>
                    </a:ext>
                  </a:extLst>
                </a:gridCol>
                <a:gridCol w="1265274">
                  <a:extLst>
                    <a:ext uri="{9D8B030D-6E8A-4147-A177-3AD203B41FA5}">
                      <a16:colId xmlns:a16="http://schemas.microsoft.com/office/drawing/2014/main" val="1434884146"/>
                    </a:ext>
                  </a:extLst>
                </a:gridCol>
              </a:tblGrid>
              <a:tr h="153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Etape 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L’intrusion du fantastique dans l’histoire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Pages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extLst>
                  <a:ext uri="{0D108BD9-81ED-4DB2-BD59-A6C34878D82A}">
                    <a16:rowId xmlns:a16="http://schemas.microsoft.com/office/drawing/2014/main" val="2218603747"/>
                  </a:ext>
                </a:extLst>
              </a:tr>
              <a:tr h="14577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 dirty="0">
                          <a:effectLst/>
                        </a:rPr>
                        <a:t>Cinq phénomènes étranges, surnaturels apparaissent dans l’histoire. C’est ce qu’on appelle « le fantastique ».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Lesquels ? 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1) 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2)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3)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4)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5) 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extLst>
                  <a:ext uri="{0D108BD9-81ED-4DB2-BD59-A6C34878D82A}">
                    <a16:rowId xmlns:a16="http://schemas.microsoft.com/office/drawing/2014/main" val="4279876816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677A7D97-1E98-4F1C-A3D9-F601BBB6E416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011159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B12A498C-BBD2-41C7-8A6D-0E88EC4AD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85890"/>
              </p:ext>
            </p:extLst>
          </p:nvPr>
        </p:nvGraphicFramePr>
        <p:xfrm>
          <a:off x="136451" y="305169"/>
          <a:ext cx="11621386" cy="510000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00669">
                  <a:extLst>
                    <a:ext uri="{9D8B030D-6E8A-4147-A177-3AD203B41FA5}">
                      <a16:colId xmlns:a16="http://schemas.microsoft.com/office/drawing/2014/main" val="562690751"/>
                    </a:ext>
                  </a:extLst>
                </a:gridCol>
                <a:gridCol w="7655443">
                  <a:extLst>
                    <a:ext uri="{9D8B030D-6E8A-4147-A177-3AD203B41FA5}">
                      <a16:colId xmlns:a16="http://schemas.microsoft.com/office/drawing/2014/main" val="1984516765"/>
                    </a:ext>
                  </a:extLst>
                </a:gridCol>
                <a:gridCol w="1265274">
                  <a:extLst>
                    <a:ext uri="{9D8B030D-6E8A-4147-A177-3AD203B41FA5}">
                      <a16:colId xmlns:a16="http://schemas.microsoft.com/office/drawing/2014/main" val="2534598839"/>
                    </a:ext>
                  </a:extLst>
                </a:gridCol>
              </a:tblGrid>
              <a:tr h="1165006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</a:rPr>
                        <a:t>2. Comment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se sent-il face à l’apparition du fantastique ? 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Quelle(s) réaction(s) ces phénomènes suscitent-ils chez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 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Il est :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"/>
                      </a:pPr>
                      <a:r>
                        <a:rPr lang="fr-FR" sz="1800" b="0" dirty="0">
                          <a:effectLst/>
                        </a:rPr>
                        <a:t>surpris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"/>
                      </a:pPr>
                      <a:r>
                        <a:rPr lang="fr-FR" sz="1800" b="0" dirty="0">
                          <a:effectLst/>
                        </a:rPr>
                        <a:t>calme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"/>
                      </a:pPr>
                      <a:r>
                        <a:rPr lang="fr-FR" sz="1800" b="0" dirty="0">
                          <a:effectLst/>
                        </a:rPr>
                        <a:t>épouvanté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"/>
                      </a:pPr>
                      <a:r>
                        <a:rPr lang="fr-FR" sz="1800" b="0" dirty="0">
                          <a:effectLst/>
                        </a:rPr>
                        <a:t>effrayé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"/>
                      </a:pPr>
                      <a:r>
                        <a:rPr lang="fr-FR" sz="1800" b="0" dirty="0">
                          <a:effectLst/>
                        </a:rPr>
                        <a:t>serein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"/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extLst>
                  <a:ext uri="{0D108BD9-81ED-4DB2-BD59-A6C34878D82A}">
                    <a16:rowId xmlns:a16="http://schemas.microsoft.com/office/drawing/2014/main" val="2937617468"/>
                  </a:ext>
                </a:extLst>
              </a:tr>
              <a:tr h="44858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3.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croit-il à la réalité du fantôme de Marley ? Pourquoi 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95" marR="28795" marT="0" marB="0"/>
                </a:tc>
                <a:extLst>
                  <a:ext uri="{0D108BD9-81ED-4DB2-BD59-A6C34878D82A}">
                    <a16:rowId xmlns:a16="http://schemas.microsoft.com/office/drawing/2014/main" val="1860602641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96933CA6-9BF6-4883-AEAF-8A1E5821C4E4}"/>
              </a:ext>
            </a:extLst>
          </p:cNvPr>
          <p:cNvSpPr txBox="1"/>
          <p:nvPr/>
        </p:nvSpPr>
        <p:spPr>
          <a:xfrm>
            <a:off x="5422605" y="446567"/>
            <a:ext cx="1594883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tranquille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terrifié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ravi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enchanté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confiant 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3244C0D-F5F6-4FF9-ADBE-5C8745286AC6}"/>
              </a:ext>
            </a:extLst>
          </p:cNvPr>
          <p:cNvSpPr txBox="1"/>
          <p:nvPr/>
        </p:nvSpPr>
        <p:spPr>
          <a:xfrm>
            <a:off x="7464057" y="150204"/>
            <a:ext cx="3147238" cy="335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FR" dirty="0"/>
              <a:t> 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"/>
            </a:pPr>
            <a:r>
              <a:rPr lang="fr-FR" dirty="0"/>
              <a:t>il frissonne et transpire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il est inquiet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il sourit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il tremble et tressaillit</a:t>
            </a: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buFont typeface="Symbol" panose="05050102010706020507" pitchFamily="18" charset="2"/>
              <a:buChar char=""/>
            </a:pPr>
            <a:r>
              <a:rPr lang="fr-FR" dirty="0"/>
              <a:t>il rit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C910DD4-5FAF-42CB-AE12-7C101EC5D259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65163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B9AB08F-843F-4AE2-8A61-920FEBAF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60724"/>
              </p:ext>
            </p:extLst>
          </p:nvPr>
        </p:nvGraphicFramePr>
        <p:xfrm>
          <a:off x="457201" y="404037"/>
          <a:ext cx="10724832" cy="527209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242179">
                  <a:extLst>
                    <a:ext uri="{9D8B030D-6E8A-4147-A177-3AD203B41FA5}">
                      <a16:colId xmlns:a16="http://schemas.microsoft.com/office/drawing/2014/main" val="4041616706"/>
                    </a:ext>
                  </a:extLst>
                </a:gridCol>
                <a:gridCol w="7438892">
                  <a:extLst>
                    <a:ext uri="{9D8B030D-6E8A-4147-A177-3AD203B41FA5}">
                      <a16:colId xmlns:a16="http://schemas.microsoft.com/office/drawing/2014/main" val="460639108"/>
                    </a:ext>
                  </a:extLst>
                </a:gridCol>
                <a:gridCol w="1043761">
                  <a:extLst>
                    <a:ext uri="{9D8B030D-6E8A-4147-A177-3AD203B41FA5}">
                      <a16:colId xmlns:a16="http://schemas.microsoft.com/office/drawing/2014/main" val="892065668"/>
                    </a:ext>
                  </a:extLst>
                </a:gridCol>
              </a:tblGrid>
              <a:tr h="368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Etape 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Le message d’avertissement de Marley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Pages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2547594"/>
                  </a:ext>
                </a:extLst>
              </a:tr>
              <a:tr h="16114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 dirty="0">
                          <a:effectLst/>
                        </a:rPr>
                        <a:t>Pourquoi Marley traîne-t-il une chaîne ? 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Qu’aurait dû-t-il faire de son vivant 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458225"/>
                  </a:ext>
                </a:extLst>
              </a:tr>
              <a:tr h="109395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Quelle est la punition de Marley ?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8443742"/>
                  </a:ext>
                </a:extLst>
              </a:tr>
              <a:tr h="1674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3. Pourquoi Marley raconte-t-il tout cela à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 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7310344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AC7180A0-233A-4FE8-BE36-282389916059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277996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517F0EFA-1FD6-4FE0-9593-7B206EBE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314450"/>
            <a:ext cx="11341041" cy="3829049"/>
          </a:xfrm>
        </p:spPr>
        <p:txBody>
          <a:bodyPr>
            <a:normAutofit/>
          </a:bodyPr>
          <a:lstStyle/>
          <a:p>
            <a:pPr algn="ctr"/>
            <a:r>
              <a:rPr lang="fr-FR" sz="7200" b="1" dirty="0">
                <a:solidFill>
                  <a:srgbClr val="FF0000"/>
                </a:solidFill>
                <a:latin typeface="Merry Christmas Flake" pitchFamily="2" charset="0"/>
              </a:rPr>
              <a:t>Deuxième couplet. Le premier des trois esprits.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386E28-4A2A-4648-A782-E986FEE2E924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170977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719BD4E-FDDC-4D62-8E27-42050B306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34107"/>
              </p:ext>
            </p:extLst>
          </p:nvPr>
        </p:nvGraphicFramePr>
        <p:xfrm>
          <a:off x="491490" y="491490"/>
          <a:ext cx="11178539" cy="584073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68033">
                  <a:extLst>
                    <a:ext uri="{9D8B030D-6E8A-4147-A177-3AD203B41FA5}">
                      <a16:colId xmlns:a16="http://schemas.microsoft.com/office/drawing/2014/main" val="2454544948"/>
                    </a:ext>
                  </a:extLst>
                </a:gridCol>
                <a:gridCol w="7458947">
                  <a:extLst>
                    <a:ext uri="{9D8B030D-6E8A-4147-A177-3AD203B41FA5}">
                      <a16:colId xmlns:a16="http://schemas.microsoft.com/office/drawing/2014/main" val="3712508666"/>
                    </a:ext>
                  </a:extLst>
                </a:gridCol>
                <a:gridCol w="1051559">
                  <a:extLst>
                    <a:ext uri="{9D8B030D-6E8A-4147-A177-3AD203B41FA5}">
                      <a16:colId xmlns:a16="http://schemas.microsoft.com/office/drawing/2014/main" val="845634958"/>
                    </a:ext>
                  </a:extLst>
                </a:gridCol>
              </a:tblGrid>
              <a:tr h="354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Etape 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Le contexte merveilleux et le premier esprit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Pages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6142525"/>
                  </a:ext>
                </a:extLst>
              </a:tr>
              <a:tr h="153423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>
                          <a:effectLst/>
                        </a:rPr>
                        <a:t>Qu’arrive-t-il à Scrooge quand il se réveille ? Cette situation est-elle normale ?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998292"/>
                  </a:ext>
                </a:extLst>
              </a:tr>
              <a:tr h="2542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    a) Pourquoi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est-il embarrassé ? </a:t>
                      </a: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b) A qui pense-t-il ? </a:t>
                      </a: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c) Pourquoi scrute-t-il toujours l’horloge 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3378649"/>
                  </a:ext>
                </a:extLst>
              </a:tr>
              <a:tr h="14096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3. Comment est décrit le premier esprit 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0306772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0E52C057-A9B8-42BF-9F7E-F42EFE53655F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522896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FC80D18-B123-4D45-B01A-0B5A58335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73075"/>
              </p:ext>
            </p:extLst>
          </p:nvPr>
        </p:nvGraphicFramePr>
        <p:xfrm>
          <a:off x="514350" y="525780"/>
          <a:ext cx="11212830" cy="595811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76218">
                  <a:extLst>
                    <a:ext uri="{9D8B030D-6E8A-4147-A177-3AD203B41FA5}">
                      <a16:colId xmlns:a16="http://schemas.microsoft.com/office/drawing/2014/main" val="2164778204"/>
                    </a:ext>
                  </a:extLst>
                </a:gridCol>
                <a:gridCol w="7199229">
                  <a:extLst>
                    <a:ext uri="{9D8B030D-6E8A-4147-A177-3AD203B41FA5}">
                      <a16:colId xmlns:a16="http://schemas.microsoft.com/office/drawing/2014/main" val="1801767854"/>
                    </a:ext>
                  </a:extLst>
                </a:gridCol>
                <a:gridCol w="1337383">
                  <a:extLst>
                    <a:ext uri="{9D8B030D-6E8A-4147-A177-3AD203B41FA5}">
                      <a16:colId xmlns:a16="http://schemas.microsoft.com/office/drawing/2014/main" val="3167685228"/>
                    </a:ext>
                  </a:extLst>
                </a:gridCol>
              </a:tblGrid>
              <a:tr h="359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Etape 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Voyage vers le premier souvenir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Pages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658247"/>
                  </a:ext>
                </a:extLst>
              </a:tr>
              <a:tr h="30176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>
                          <a:effectLst/>
                        </a:rPr>
                        <a:t>a) Où Scrooge se retrouve-t-il ?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 startAt="2"/>
                      </a:pPr>
                      <a:r>
                        <a:rPr lang="fr-FR" sz="1800">
                          <a:effectLst/>
                        </a:rPr>
                        <a:t>Quels sentiments ce voyage suscite-t-il en lui ?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 startAt="2"/>
                      </a:pPr>
                      <a:r>
                        <a:rPr lang="fr-FR" sz="1800">
                          <a:effectLst/>
                        </a:rPr>
                        <a:t>Relève les mots ou groupes de mots qui le montrent.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0414135"/>
                  </a:ext>
                </a:extLst>
              </a:tr>
              <a:tr h="23495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Recherche dans le texte des mots qui montrent que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commence à changer.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9821388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71504FCB-CF0B-45EF-A11C-AA478086754E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196551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02D6BD4-74B0-4EC8-892E-385392AAF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6963"/>
              </p:ext>
            </p:extLst>
          </p:nvPr>
        </p:nvGraphicFramePr>
        <p:xfrm>
          <a:off x="100212" y="69413"/>
          <a:ext cx="11658600" cy="650367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82611">
                  <a:extLst>
                    <a:ext uri="{9D8B030D-6E8A-4147-A177-3AD203B41FA5}">
                      <a16:colId xmlns:a16="http://schemas.microsoft.com/office/drawing/2014/main" val="1858555826"/>
                    </a:ext>
                  </a:extLst>
                </a:gridCol>
                <a:gridCol w="7485437">
                  <a:extLst>
                    <a:ext uri="{9D8B030D-6E8A-4147-A177-3AD203B41FA5}">
                      <a16:colId xmlns:a16="http://schemas.microsoft.com/office/drawing/2014/main" val="3754041560"/>
                    </a:ext>
                  </a:extLst>
                </a:gridCol>
                <a:gridCol w="1390552">
                  <a:extLst>
                    <a:ext uri="{9D8B030D-6E8A-4147-A177-3AD203B41FA5}">
                      <a16:colId xmlns:a16="http://schemas.microsoft.com/office/drawing/2014/main" val="3805026109"/>
                    </a:ext>
                  </a:extLst>
                </a:gridCol>
              </a:tblGrid>
              <a:tr h="39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Etape 3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Voyage vers le deuxième souvenir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Pages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28054"/>
                  </a:ext>
                </a:extLst>
              </a:tr>
              <a:tr h="131489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>
                          <a:effectLst/>
                        </a:rPr>
                        <a:t>Qu’apprend-on sur la famille de Scrooge ?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6081955"/>
                  </a:ext>
                </a:extLst>
              </a:tr>
              <a:tr h="39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Etape 4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Voyage vers le troisième souvenir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Pages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4230901"/>
                  </a:ext>
                </a:extLst>
              </a:tr>
              <a:tr h="84379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>
                          <a:effectLst/>
                        </a:rPr>
                        <a:t>Qui sont Fezziwig et Dick Wilkins ?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622117"/>
                  </a:ext>
                </a:extLst>
              </a:tr>
              <a:tr h="15630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Quels sentiments le souvenir du bal de Noël en leur compagnie suscite-t-il chez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 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541495"/>
                  </a:ext>
                </a:extLst>
              </a:tr>
              <a:tr h="19967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3. Recherche dans le texte des mots qui montrent que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commence à changer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296690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AE8B3E87-9DFA-447F-87D6-8A0275CF3C8C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38371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7C9F71F-22D9-4A16-89AC-A5843A2C8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204238"/>
              </p:ext>
            </p:extLst>
          </p:nvPr>
        </p:nvGraphicFramePr>
        <p:xfrm>
          <a:off x="365760" y="445770"/>
          <a:ext cx="11258549" cy="604674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87130">
                  <a:extLst>
                    <a:ext uri="{9D8B030D-6E8A-4147-A177-3AD203B41FA5}">
                      <a16:colId xmlns:a16="http://schemas.microsoft.com/office/drawing/2014/main" val="4218939354"/>
                    </a:ext>
                  </a:extLst>
                </a:gridCol>
                <a:gridCol w="7228583">
                  <a:extLst>
                    <a:ext uri="{9D8B030D-6E8A-4147-A177-3AD203B41FA5}">
                      <a16:colId xmlns:a16="http://schemas.microsoft.com/office/drawing/2014/main" val="212111933"/>
                    </a:ext>
                  </a:extLst>
                </a:gridCol>
                <a:gridCol w="1342836">
                  <a:extLst>
                    <a:ext uri="{9D8B030D-6E8A-4147-A177-3AD203B41FA5}">
                      <a16:colId xmlns:a16="http://schemas.microsoft.com/office/drawing/2014/main" val="32763613"/>
                    </a:ext>
                  </a:extLst>
                </a:gridCol>
              </a:tblGrid>
              <a:tr h="377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Etape 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Voyage vers le quatrième souvenir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Pages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220372"/>
                  </a:ext>
                </a:extLst>
              </a:tr>
              <a:tr h="7413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>
                          <a:effectLst/>
                        </a:rPr>
                        <a:t>Quel personnage de son passé Scrooge rencontre-t-il ?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19657"/>
                  </a:ext>
                </a:extLst>
              </a:tr>
              <a:tr h="214348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Que reproche ce personnage au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de cette époque ? Recopie les phrases qui le montrent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78051"/>
                  </a:ext>
                </a:extLst>
              </a:tr>
              <a:tr h="173088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3. Qu’est ensuite devenu ce personnage après avoir quitté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 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0993505"/>
                  </a:ext>
                </a:extLst>
              </a:tr>
              <a:tr h="79084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4. Quelles émotions ce souvenir suscite-t-il chez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 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097632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7787695F-9138-45FE-972D-195B88ABC0FB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97891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517F0EFA-1FD6-4FE0-9593-7B206EBE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314450"/>
            <a:ext cx="11341041" cy="3829049"/>
          </a:xfrm>
        </p:spPr>
        <p:txBody>
          <a:bodyPr>
            <a:normAutofit/>
          </a:bodyPr>
          <a:lstStyle/>
          <a:p>
            <a:pPr algn="ctr"/>
            <a:r>
              <a:rPr lang="fr-FR" sz="7200" b="1" dirty="0">
                <a:solidFill>
                  <a:srgbClr val="FF0000"/>
                </a:solidFill>
                <a:latin typeface="Merry Christmas Flake" pitchFamily="2" charset="0"/>
              </a:rPr>
              <a:t>Troisième couplet. Le second des trois esprits.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386E28-4A2A-4648-A782-E986FEE2E924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75176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8B76731-74E1-44DB-BDE2-8466DF720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912831"/>
              </p:ext>
            </p:extLst>
          </p:nvPr>
        </p:nvGraphicFramePr>
        <p:xfrm>
          <a:off x="152400" y="68024"/>
          <a:ext cx="11887200" cy="661131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54595">
                  <a:extLst>
                    <a:ext uri="{9D8B030D-6E8A-4147-A177-3AD203B41FA5}">
                      <a16:colId xmlns:a16="http://schemas.microsoft.com/office/drawing/2014/main" val="896299999"/>
                    </a:ext>
                  </a:extLst>
                </a:gridCol>
                <a:gridCol w="8148085">
                  <a:extLst>
                    <a:ext uri="{9D8B030D-6E8A-4147-A177-3AD203B41FA5}">
                      <a16:colId xmlns:a16="http://schemas.microsoft.com/office/drawing/2014/main" val="2391260026"/>
                    </a:ext>
                  </a:extLst>
                </a:gridCol>
                <a:gridCol w="1084520">
                  <a:extLst>
                    <a:ext uri="{9D8B030D-6E8A-4147-A177-3AD203B41FA5}">
                      <a16:colId xmlns:a16="http://schemas.microsoft.com/office/drawing/2014/main" val="3282075091"/>
                    </a:ext>
                  </a:extLst>
                </a:gridCol>
              </a:tblGrid>
              <a:tr h="240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Etape 1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L’esprit du Noël présent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Pages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2144990590"/>
                  </a:ext>
                </a:extLst>
              </a:tr>
              <a:tr h="100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>
                          <a:effectLst/>
                          <a:latin typeface="+mn-lt"/>
                        </a:rPr>
                        <a:t>Dans quel état se trouve Scrooge à son réveil ?</a:t>
                      </a:r>
                      <a:endParaRPr lang="fr-FR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 </a:t>
                      </a:r>
                      <a:endParaRPr lang="fr-F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 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2790496541"/>
                  </a:ext>
                </a:extLst>
              </a:tr>
              <a:tr h="99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</a:rPr>
                        <a:t>Comment est décrit l’Esprit du Noël présent ?</a:t>
                      </a:r>
                      <a:endParaRPr lang="fr-FR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 </a:t>
                      </a:r>
                      <a:endParaRPr lang="fr-F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 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2143341447"/>
                  </a:ext>
                </a:extLst>
              </a:tr>
              <a:tr h="240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Etape 2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+mn-lt"/>
                        </a:rPr>
                        <a:t>La famille </a:t>
                      </a:r>
                      <a:r>
                        <a:rPr lang="fr-FR" sz="1600" b="1" dirty="0" err="1">
                          <a:effectLst/>
                          <a:latin typeface="+mn-lt"/>
                        </a:rPr>
                        <a:t>Cratchit</a:t>
                      </a:r>
                      <a:endParaRPr lang="fr-FR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+mn-lt"/>
                        </a:rPr>
                        <a:t>Pages</a:t>
                      </a:r>
                      <a:endParaRPr lang="fr-FR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3824919677"/>
                  </a:ext>
                </a:extLst>
              </a:tr>
              <a:tr h="966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>
                          <a:effectLst/>
                          <a:latin typeface="+mn-lt"/>
                        </a:rPr>
                        <a:t>Quels sont les éléments qui permettent de reconnaître le jour de Noël à Londres ? </a:t>
                      </a:r>
                      <a:endParaRPr lang="fr-FR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 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2067204314"/>
                  </a:ext>
                </a:extLst>
              </a:tr>
              <a:tr h="1067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>
                          <a:effectLst/>
                          <a:latin typeface="+mn-lt"/>
                        </a:rPr>
                        <a:t>De quelle humeur sont les habitants ? Relève les groupes de mots qui le montrent</a:t>
                      </a:r>
                      <a:endParaRPr lang="fr-FR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 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190862130"/>
                  </a:ext>
                </a:extLst>
              </a:tr>
              <a:tr h="1067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>
                          <a:effectLst/>
                          <a:latin typeface="+mn-lt"/>
                        </a:rPr>
                        <a:t>Relève les groupes de mots qui montrent que la famille Cratchit est pauvre.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>
                          <a:effectLst/>
                          <a:latin typeface="+mn-lt"/>
                        </a:rPr>
                        <a:t> </a:t>
                      </a:r>
                      <a:endParaRPr lang="fr-FR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 </a:t>
                      </a:r>
                      <a:endParaRPr lang="fr-F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p.75 et 79</a:t>
                      </a:r>
                      <a:endParaRPr lang="fr-F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1032839189"/>
                  </a:ext>
                </a:extLst>
              </a:tr>
              <a:tr h="966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  <a:latin typeface="+mn-lt"/>
                        </a:rPr>
                        <a:t>De quelle humeur sont les </a:t>
                      </a:r>
                      <a:r>
                        <a:rPr lang="fr-FR" sz="1600" b="0" dirty="0" err="1">
                          <a:effectLst/>
                          <a:latin typeface="+mn-lt"/>
                        </a:rPr>
                        <a:t>Cratchit</a:t>
                      </a:r>
                      <a:r>
                        <a:rPr lang="fr-FR" sz="1600" b="0" dirty="0">
                          <a:effectLst/>
                          <a:latin typeface="+mn-lt"/>
                        </a:rPr>
                        <a:t> en ce jour de Noël ?</a:t>
                      </a:r>
                      <a:endParaRPr lang="fr-FR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 </a:t>
                      </a:r>
                      <a:endParaRPr lang="fr-F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1" marR="43691" marT="0" marB="0"/>
                </a:tc>
                <a:extLst>
                  <a:ext uri="{0D108BD9-81ED-4DB2-BD59-A6C34878D82A}">
                    <a16:rowId xmlns:a16="http://schemas.microsoft.com/office/drawing/2014/main" val="16380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82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D6ED1-EA5F-42CE-A963-618D8469B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442" y="1180214"/>
            <a:ext cx="10515600" cy="6061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>
                <a:latin typeface="+mn-lt"/>
              </a:rPr>
              <a:t>Que représente Noël pour moi?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91F3E3F-2CAA-477D-9FA6-0AFD73AAA5B0}"/>
              </a:ext>
            </a:extLst>
          </p:cNvPr>
          <p:cNvSpPr txBox="1"/>
          <p:nvPr/>
        </p:nvSpPr>
        <p:spPr>
          <a:xfrm>
            <a:off x="1713955" y="3695080"/>
            <a:ext cx="9444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/>
              <a:t>Mes attentes de lecteur au sujet de l’histoire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E4CB61-7E2D-FFA3-10D6-B6602149DD39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822572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B13A2BEE-C3D2-4143-AF95-0BA122284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681672"/>
              </p:ext>
            </p:extLst>
          </p:nvPr>
        </p:nvGraphicFramePr>
        <p:xfrm>
          <a:off x="180754" y="265815"/>
          <a:ext cx="11706446" cy="503658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18211">
                  <a:extLst>
                    <a:ext uri="{9D8B030D-6E8A-4147-A177-3AD203B41FA5}">
                      <a16:colId xmlns:a16="http://schemas.microsoft.com/office/drawing/2014/main" val="1690199409"/>
                    </a:ext>
                  </a:extLst>
                </a:gridCol>
                <a:gridCol w="8442042">
                  <a:extLst>
                    <a:ext uri="{9D8B030D-6E8A-4147-A177-3AD203B41FA5}">
                      <a16:colId xmlns:a16="http://schemas.microsoft.com/office/drawing/2014/main" val="1232186975"/>
                    </a:ext>
                  </a:extLst>
                </a:gridCol>
                <a:gridCol w="946193">
                  <a:extLst>
                    <a:ext uri="{9D8B030D-6E8A-4147-A177-3AD203B41FA5}">
                      <a16:colId xmlns:a16="http://schemas.microsoft.com/office/drawing/2014/main" val="2394755913"/>
                    </a:ext>
                  </a:extLst>
                </a:gridCol>
              </a:tblGrid>
              <a:tr h="2526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Etape 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Ce que pense la famille Cratchit de Scrooge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Pages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5005351"/>
                  </a:ext>
                </a:extLst>
              </a:tr>
              <a:tr h="781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Que pense Bob Cratchit de Scrooge ?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2720585"/>
                  </a:ext>
                </a:extLst>
              </a:tr>
              <a:tr h="781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Et son épouse ?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2006881"/>
                  </a:ext>
                </a:extLst>
              </a:tr>
              <a:tr h="1594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Quelles réactions Scrooge manifeste-t-il après cette visite aux Cratchit ?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1414984"/>
                  </a:ext>
                </a:extLst>
              </a:tr>
              <a:tr h="267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Etape 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Ce que pense le neveu Fred de son oncle Scrooge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Pages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6012755"/>
                  </a:ext>
                </a:extLst>
              </a:tr>
              <a:tr h="551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De quelle humeur sont le neveu Fred et ses convives ?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622528"/>
                  </a:ext>
                </a:extLst>
              </a:tr>
              <a:tr h="267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9105246"/>
                  </a:ext>
                </a:extLst>
              </a:tr>
              <a:tr h="267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59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18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517F0EFA-1FD6-4FE0-9593-7B206EBE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314450"/>
            <a:ext cx="11341041" cy="3829049"/>
          </a:xfrm>
        </p:spPr>
        <p:txBody>
          <a:bodyPr>
            <a:normAutofit/>
          </a:bodyPr>
          <a:lstStyle/>
          <a:p>
            <a:pPr algn="ctr"/>
            <a:r>
              <a:rPr lang="fr-FR" sz="7200" b="1" dirty="0">
                <a:solidFill>
                  <a:srgbClr val="FF0000"/>
                </a:solidFill>
                <a:latin typeface="Merry Christmas Flake" pitchFamily="2" charset="0"/>
              </a:rPr>
              <a:t>Troisième couplet. Le derniers des trois esprits.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386E28-4A2A-4648-A782-E986FEE2E924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741419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09F7C8F0-B749-48B5-B856-E20B19679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520" y="588242"/>
            <a:ext cx="7631430" cy="544584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CF62315-14A0-4699-8404-3E881A3C454E}"/>
              </a:ext>
            </a:extLst>
          </p:cNvPr>
          <p:cNvSpPr txBox="1"/>
          <p:nvPr/>
        </p:nvSpPr>
        <p:spPr>
          <a:xfrm>
            <a:off x="10024110" y="6488668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063345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5A29AA3-D9ED-4BFB-9387-1FC2B0628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119" y="726757"/>
            <a:ext cx="9102291" cy="540448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82DC9F4-1BF2-4C75-993E-655CAAB63679}"/>
              </a:ext>
            </a:extLst>
          </p:cNvPr>
          <p:cNvSpPr txBox="1"/>
          <p:nvPr/>
        </p:nvSpPr>
        <p:spPr>
          <a:xfrm>
            <a:off x="10024110" y="6488668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95601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282F1-F287-45F7-939E-19744961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314450"/>
            <a:ext cx="11341041" cy="3829049"/>
          </a:xfrm>
        </p:spPr>
        <p:txBody>
          <a:bodyPr>
            <a:normAutofit/>
          </a:bodyPr>
          <a:lstStyle/>
          <a:p>
            <a:r>
              <a:rPr lang="fr-FR" sz="7200" b="1" dirty="0">
                <a:solidFill>
                  <a:srgbClr val="FF0000"/>
                </a:solidFill>
                <a:latin typeface="Merry Christmas Flake" pitchFamily="2" charset="0"/>
              </a:rPr>
              <a:t>Premier couplet. Le spectre de Marley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BD6D0C4-20FD-F413-58A4-FED63C70A4C2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01246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1DA21A5-1A9E-4B36-92BC-9819517A8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21327"/>
              </p:ext>
            </p:extLst>
          </p:nvPr>
        </p:nvGraphicFramePr>
        <p:xfrm>
          <a:off x="228600" y="1177289"/>
          <a:ext cx="11670030" cy="528937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85340">
                  <a:extLst>
                    <a:ext uri="{9D8B030D-6E8A-4147-A177-3AD203B41FA5}">
                      <a16:colId xmlns:a16="http://schemas.microsoft.com/office/drawing/2014/main" val="3631748624"/>
                    </a:ext>
                  </a:extLst>
                </a:gridCol>
                <a:gridCol w="7707265">
                  <a:extLst>
                    <a:ext uri="{9D8B030D-6E8A-4147-A177-3AD203B41FA5}">
                      <a16:colId xmlns:a16="http://schemas.microsoft.com/office/drawing/2014/main" val="221715155"/>
                    </a:ext>
                  </a:extLst>
                </a:gridCol>
                <a:gridCol w="1177425">
                  <a:extLst>
                    <a:ext uri="{9D8B030D-6E8A-4147-A177-3AD203B41FA5}">
                      <a16:colId xmlns:a16="http://schemas.microsoft.com/office/drawing/2014/main" val="3628715719"/>
                    </a:ext>
                  </a:extLst>
                </a:gridCol>
              </a:tblGrid>
              <a:tr h="769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Etape 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Le cadre spatio-temporel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Pages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3589630"/>
                  </a:ext>
                </a:extLst>
              </a:tr>
              <a:tr h="225974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>
                          <a:effectLst/>
                        </a:rPr>
                        <a:t>Où se déroule l’histoire ? 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3963787"/>
                  </a:ext>
                </a:extLst>
              </a:tr>
              <a:tr h="225974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Quand se passe l’histoire ? 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292242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6B1343D-DF85-4D57-A13F-542D9939A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224" y="391339"/>
            <a:ext cx="33740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chant de Noël</a:t>
            </a:r>
            <a:endParaRPr kumimoji="0" lang="fr-FR" altLang="fr-F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Premier couplet. Le spectre de Marley (1)</a:t>
            </a:r>
            <a:endParaRPr kumimoji="0" lang="fr-FR" altLang="fr-F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AFD3655-3C5C-40C8-ACC7-F0A57B70A5AE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0119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F0C138F-A14E-446D-9490-5435B8C9C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210763"/>
              </p:ext>
            </p:extLst>
          </p:nvPr>
        </p:nvGraphicFramePr>
        <p:xfrm>
          <a:off x="318135" y="293368"/>
          <a:ext cx="11555730" cy="600897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58059">
                  <a:extLst>
                    <a:ext uri="{9D8B030D-6E8A-4147-A177-3AD203B41FA5}">
                      <a16:colId xmlns:a16="http://schemas.microsoft.com/office/drawing/2014/main" val="3937604691"/>
                    </a:ext>
                  </a:extLst>
                </a:gridCol>
                <a:gridCol w="7631778">
                  <a:extLst>
                    <a:ext uri="{9D8B030D-6E8A-4147-A177-3AD203B41FA5}">
                      <a16:colId xmlns:a16="http://schemas.microsoft.com/office/drawing/2014/main" val="1103051393"/>
                    </a:ext>
                  </a:extLst>
                </a:gridCol>
                <a:gridCol w="1165893">
                  <a:extLst>
                    <a:ext uri="{9D8B030D-6E8A-4147-A177-3AD203B41FA5}">
                      <a16:colId xmlns:a16="http://schemas.microsoft.com/office/drawing/2014/main" val="3633314298"/>
                    </a:ext>
                  </a:extLst>
                </a:gridCol>
              </a:tblGrid>
              <a:tr h="293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Etape 2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Le personnage de Scrooge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Pages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8108977"/>
                  </a:ext>
                </a:extLst>
              </a:tr>
              <a:tr h="28575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3. Qu’apprend-on sur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(son caractère, ses relations aux autres )?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9699690"/>
                  </a:ext>
                </a:extLst>
              </a:tr>
              <a:tr h="285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Quelles sont les caractéristiques de </a:t>
                      </a:r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Scrooge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?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2977161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1CCDF516-2AE2-46DB-9775-1C8160D89743}"/>
              </a:ext>
            </a:extLst>
          </p:cNvPr>
          <p:cNvSpPr txBox="1"/>
          <p:nvPr/>
        </p:nvSpPr>
        <p:spPr>
          <a:xfrm>
            <a:off x="3503550" y="3556505"/>
            <a:ext cx="20201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Gentil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Sensible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Avare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Généreux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Désagréable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Froid</a:t>
            </a:r>
          </a:p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90D73DA-479B-46E0-95E1-90207758062F}"/>
              </a:ext>
            </a:extLst>
          </p:cNvPr>
          <p:cNvSpPr txBox="1"/>
          <p:nvPr/>
        </p:nvSpPr>
        <p:spPr>
          <a:xfrm>
            <a:off x="7219595" y="3556505"/>
            <a:ext cx="1590692" cy="2542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Altruiste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Egoïste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Chaleureux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Avare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Aimable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"/>
            </a:pPr>
            <a:r>
              <a:rPr lang="fr-FR" dirty="0"/>
              <a:t>Poli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DC644D8-BBD7-4B23-8570-1124398730AD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890538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1242560-3202-4CE1-826F-4103C94AE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302"/>
              </p:ext>
            </p:extLst>
          </p:nvPr>
        </p:nvGraphicFramePr>
        <p:xfrm>
          <a:off x="308610" y="308611"/>
          <a:ext cx="11727180" cy="621792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98980">
                  <a:extLst>
                    <a:ext uri="{9D8B030D-6E8A-4147-A177-3AD203B41FA5}">
                      <a16:colId xmlns:a16="http://schemas.microsoft.com/office/drawing/2014/main" val="4064086383"/>
                    </a:ext>
                  </a:extLst>
                </a:gridCol>
                <a:gridCol w="7745009">
                  <a:extLst>
                    <a:ext uri="{9D8B030D-6E8A-4147-A177-3AD203B41FA5}">
                      <a16:colId xmlns:a16="http://schemas.microsoft.com/office/drawing/2014/main" val="4091055304"/>
                    </a:ext>
                  </a:extLst>
                </a:gridCol>
                <a:gridCol w="1183191">
                  <a:extLst>
                    <a:ext uri="{9D8B030D-6E8A-4147-A177-3AD203B41FA5}">
                      <a16:colId xmlns:a16="http://schemas.microsoft.com/office/drawing/2014/main" val="3403778721"/>
                    </a:ext>
                  </a:extLst>
                </a:gridCol>
              </a:tblGrid>
              <a:tr h="415559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5.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est comparé à l’hiver. Retrouve le passage et recopie les groupes de mots qui le montrent.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Groupes de mots qui comparent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à l’hiver : 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6266534"/>
                  </a:ext>
                </a:extLst>
              </a:tr>
              <a:tr h="20623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6.  Pourquoi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est-il décrit comme l’hiver 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177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87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F340E51-49E9-4839-8AE7-6209D8677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361037"/>
              </p:ext>
            </p:extLst>
          </p:nvPr>
        </p:nvGraphicFramePr>
        <p:xfrm>
          <a:off x="160020" y="822960"/>
          <a:ext cx="11727180" cy="565784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98980">
                  <a:extLst>
                    <a:ext uri="{9D8B030D-6E8A-4147-A177-3AD203B41FA5}">
                      <a16:colId xmlns:a16="http://schemas.microsoft.com/office/drawing/2014/main" val="2219421130"/>
                    </a:ext>
                  </a:extLst>
                </a:gridCol>
                <a:gridCol w="7529469">
                  <a:extLst>
                    <a:ext uri="{9D8B030D-6E8A-4147-A177-3AD203B41FA5}">
                      <a16:colId xmlns:a16="http://schemas.microsoft.com/office/drawing/2014/main" val="292601932"/>
                    </a:ext>
                  </a:extLst>
                </a:gridCol>
                <a:gridCol w="1398731">
                  <a:extLst>
                    <a:ext uri="{9D8B030D-6E8A-4147-A177-3AD203B41FA5}">
                      <a16:colId xmlns:a16="http://schemas.microsoft.com/office/drawing/2014/main" val="909639473"/>
                    </a:ext>
                  </a:extLst>
                </a:gridCol>
              </a:tblGrid>
              <a:tr h="336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Etape 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Deux visions de Noël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Pages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4329410"/>
                  </a:ext>
                </a:extLst>
              </a:tr>
              <a:tr h="199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 dirty="0">
                          <a:effectLst/>
                        </a:rPr>
                        <a:t>Quels arguments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invoque-t-il pour détester Noël ?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1592114"/>
                  </a:ext>
                </a:extLst>
              </a:tr>
              <a:tr h="199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Quels arguments son neveu invoque-t-il pour défendre Noël ?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1673249"/>
                  </a:ext>
                </a:extLst>
              </a:tr>
              <a:tr h="133968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Que remarques-tu sur les phrases qu’ils emploient?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887970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F6BE2F3-A9B1-408A-B289-A4CE4545A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067" y="171460"/>
            <a:ext cx="31594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chant de Noël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Premier couplet. Le spectre de Marley (2)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764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348B1-209D-4391-B006-A23391BE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dirty="0"/>
              <a:t>Le moulin de la discipline</a:t>
            </a:r>
            <a:br>
              <a:rPr lang="fr-FR" sz="2000" dirty="0"/>
            </a:br>
            <a:r>
              <a:rPr lang="fr-FR" sz="2000" dirty="0"/>
              <a:t>Inventé en Angleterre pour occuper les prisonniers (prison d’Holloway à Londres).</a:t>
            </a:r>
            <a:br>
              <a:rPr lang="fr-FR" sz="2000" dirty="0"/>
            </a:br>
            <a:r>
              <a:rPr lang="fr-FR" sz="2000" dirty="0"/>
              <a:t>Travail de 8H = monter des marches perpendiculaires pendant 2,5 km.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E9AFAC2-A862-4463-8ECE-54C70EBD5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015" y="2489766"/>
            <a:ext cx="6273165" cy="400310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DB2B815-283B-4337-AE25-31810AD29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639"/>
            <a:ext cx="557212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38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DF9C1244-9417-4EBD-8F42-B5F9A70B1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475033"/>
              </p:ext>
            </p:extLst>
          </p:nvPr>
        </p:nvGraphicFramePr>
        <p:xfrm>
          <a:off x="414670" y="340243"/>
          <a:ext cx="11270512" cy="594359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89985">
                  <a:extLst>
                    <a:ext uri="{9D8B030D-6E8A-4147-A177-3AD203B41FA5}">
                      <a16:colId xmlns:a16="http://schemas.microsoft.com/office/drawing/2014/main" val="283993155"/>
                    </a:ext>
                  </a:extLst>
                </a:gridCol>
                <a:gridCol w="7236264">
                  <a:extLst>
                    <a:ext uri="{9D8B030D-6E8A-4147-A177-3AD203B41FA5}">
                      <a16:colId xmlns:a16="http://schemas.microsoft.com/office/drawing/2014/main" val="1239467233"/>
                    </a:ext>
                  </a:extLst>
                </a:gridCol>
                <a:gridCol w="1344263">
                  <a:extLst>
                    <a:ext uri="{9D8B030D-6E8A-4147-A177-3AD203B41FA5}">
                      <a16:colId xmlns:a16="http://schemas.microsoft.com/office/drawing/2014/main" val="3773561843"/>
                    </a:ext>
                  </a:extLst>
                </a:gridCol>
              </a:tblGrid>
              <a:tr h="687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Etape 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L’intervention des deux messieurs: la charité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Pages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462137"/>
                  </a:ext>
                </a:extLst>
              </a:tr>
              <a:tr h="32150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 dirty="0">
                          <a:effectLst/>
                        </a:rPr>
                        <a:t>Quelle vision de Noël ces deux messieurs ont-ils ?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fr-FR" sz="1800" dirty="0">
                        <a:effectLst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      Comment le sait-on?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738481"/>
                  </a:ext>
                </a:extLst>
              </a:tr>
              <a:tr h="20415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dirty="0">
                          <a:effectLst/>
                        </a:rPr>
                        <a:t>2. Quel trait de caractère de </a:t>
                      </a:r>
                      <a:r>
                        <a:rPr lang="fr-FR" sz="1800" dirty="0" err="1">
                          <a:effectLst/>
                        </a:rPr>
                        <a:t>Scrooge</a:t>
                      </a:r>
                      <a:r>
                        <a:rPr lang="fr-FR" sz="1800" dirty="0">
                          <a:effectLst/>
                        </a:rPr>
                        <a:t> est mis en avant dans cette scène 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4005168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F05524FF-BAC4-478C-827E-DE8F3044365E}"/>
              </a:ext>
            </a:extLst>
          </p:cNvPr>
          <p:cNvSpPr txBox="1"/>
          <p:nvPr/>
        </p:nvSpPr>
        <p:spPr>
          <a:xfrm>
            <a:off x="9852660" y="6480810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608048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1025</Words>
  <Application>Microsoft Office PowerPoint</Application>
  <PresentationFormat>Grand écran</PresentationFormat>
  <Paragraphs>247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Curlz MT</vt:lpstr>
      <vt:lpstr>Merry Christmas Flake</vt:lpstr>
      <vt:lpstr>Symbol</vt:lpstr>
      <vt:lpstr>Thème Office</vt:lpstr>
      <vt:lpstr>Présentation PowerPoint</vt:lpstr>
      <vt:lpstr>Que représente Noël pour moi? </vt:lpstr>
      <vt:lpstr>Premier couplet. Le spectre de Marley</vt:lpstr>
      <vt:lpstr>Présentation PowerPoint</vt:lpstr>
      <vt:lpstr>Présentation PowerPoint</vt:lpstr>
      <vt:lpstr>Présentation PowerPoint</vt:lpstr>
      <vt:lpstr>Présentation PowerPoint</vt:lpstr>
      <vt:lpstr>Le moulin de la discipline Inventé en Angleterre pour occuper les prisonniers (prison d’Holloway à Londres). Travail de 8H = monter des marches perpendiculaires pendant 2,5 km.</vt:lpstr>
      <vt:lpstr>Présentation PowerPoint</vt:lpstr>
      <vt:lpstr>Présentation PowerPoint</vt:lpstr>
      <vt:lpstr>Présentation PowerPoint</vt:lpstr>
      <vt:lpstr>Présentation PowerPoint</vt:lpstr>
      <vt:lpstr>Deuxième couplet. Le premier des trois esprits.</vt:lpstr>
      <vt:lpstr>Présentation PowerPoint</vt:lpstr>
      <vt:lpstr>Présentation PowerPoint</vt:lpstr>
      <vt:lpstr>Présentation PowerPoint</vt:lpstr>
      <vt:lpstr>Présentation PowerPoint</vt:lpstr>
      <vt:lpstr>Troisième couplet. Le second des trois esprits.</vt:lpstr>
      <vt:lpstr>Présentation PowerPoint</vt:lpstr>
      <vt:lpstr>Présentation PowerPoint</vt:lpstr>
      <vt:lpstr>Troisième couplet. Le derniers des trois esprits.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Qu’est-ce que représente Noël pour moi?</dc:title>
  <dc:creator>candice</dc:creator>
  <cp:lastModifiedBy>Can dice</cp:lastModifiedBy>
  <cp:revision>25</cp:revision>
  <dcterms:created xsi:type="dcterms:W3CDTF">2019-07-16T14:56:48Z</dcterms:created>
  <dcterms:modified xsi:type="dcterms:W3CDTF">2022-11-07T20:06:44Z</dcterms:modified>
</cp:coreProperties>
</file>