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2BA9A7-E765-4EEF-9439-23522A0B3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93E925-00B8-45E1-AB62-9E24728DD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DEEBA6-9C45-4F20-B341-E0E1F1ED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882749-CEDE-44E0-8E6B-5BC6C6389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613180-2636-43F1-AF69-D4435B6D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17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1A203D-DE3E-4965-ABE5-15C76C36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CC7456-D8F0-414F-BC76-C6E00F9C7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C0B170-0FA1-49F9-931D-60D1453DF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F40379-336E-4F2D-B7C9-A6BC2F2A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189BAB-27BC-425E-A76B-F26B9578B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60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28C567B-6FC6-453E-883F-A8357FFF8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DCA2AC3-41C9-4AF6-A12E-C0A7C4987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8A640E-F421-48ED-ADEC-95088868E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F35B19-BEA9-4A47-854B-92CCC3D1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6D2499-1F40-41E2-982A-A1785778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12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F2DF31-5D75-4CBF-B38B-5C2A9F57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501851-EFAF-4C23-A61B-6D98116AE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BD8ED-2BA9-41AD-B242-C807445B5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F4D67F-1D6E-4E77-BC8E-8C6F24C0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A40D31-F3C7-4215-97C7-B4A463A23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21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CFF04A-5024-45E9-AA9F-125C07900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CAD5D2-300F-4C6A-AD54-AED32AE8A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720AA5-9FC4-4288-898F-0F673A0A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AA9FFE-2CC1-4CDA-ABF6-B6CDBB2E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3F23CC-2902-42B8-A031-2BF5DF0F8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56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3782D9-CD8C-4A91-8DCC-3815FEAF6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D963AB-9B61-4786-88D4-B8F02C377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1B333A-0F8B-426D-A7CF-AE7B6CFBF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C67B32-2973-4A77-B2E6-2D71A832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C5B4EC-B29E-429B-8DE6-72D7531C3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966B3C-B78A-4F1D-ACB6-7EC23DA8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86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CE5C0D-EB6D-4ED2-94CC-793DB13E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E8C9E1-B1FC-4B19-82E3-AD8B10053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74EBCC-B7F3-44CB-8D28-327AA9AD1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78F95DB-2730-4D12-A494-81C05CFC7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49A3A86-68BF-4C49-B133-3425F285A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19B4F1-213D-4A1D-966F-11D1B859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023216-7492-477B-B5C1-9766CB9D3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8494183-3B37-4D95-B497-DFBEB126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50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7B20E-8B31-43A8-80AB-867B433D3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6DB7C5-E0C4-4A87-B25B-53448D60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CC5BBEF-34C8-4BF7-B881-3F4F343A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42DE132-414D-4848-BCFE-11065F0B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33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9FC073B-50D5-4F6A-B445-56BDC75F3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A5A856-094A-4D4F-A367-88E35417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CC15DF-265B-4D69-87BD-5792DAF30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93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7AB89-6EB8-470C-B6E2-F8FAC7198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7405D2-6EBF-45ED-BDCF-76889D9E0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021C1B-B5B0-4658-9B05-6CAF71608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4D3516-341F-4EA0-BACA-D012E0D59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270C55-279A-4876-8CBC-AAA0CE238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5872F9-318B-4F9A-A643-67BAD3AE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5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B3628-3A81-412A-95CB-47659706E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FCCFA5E-CC72-4238-B7F6-71B4A1F2A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CD49B8-CC35-40B1-84AE-DFD77AE21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5A5753-2E28-462C-920A-36364E11E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62075E-CB30-4964-9344-8F24D3DA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A58EC6-3835-45A5-9500-34F82E42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61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0FF8CF7-6CAE-4D02-B0F3-D8277CB9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DD460A-5332-4E32-868D-E64F8555F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0E554D-998E-41BF-BD0A-8CE346866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B1E5-BB4F-41E1-8D1E-A017BBCA05F2}" type="datetimeFigureOut">
              <a:rPr lang="fr-FR" smtClean="0"/>
              <a:t>01/09/2019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5E079-A027-4966-9B23-86F8FE75F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76A026-DCFD-44AF-AD09-DA751801B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F127C-D90B-45B3-A2F7-F917CF065A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58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4C4389-547F-4C34-8A7E-0DC07B112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1599565"/>
            <a:ext cx="10515600" cy="1325563"/>
          </a:xfrm>
        </p:spPr>
        <p:txBody>
          <a:bodyPr/>
          <a:lstStyle/>
          <a:p>
            <a:r>
              <a:rPr lang="fr-FR" b="1" u="sng" dirty="0"/>
              <a:t>Séquence 1 </a:t>
            </a:r>
            <a:r>
              <a:rPr lang="fr-FR" b="1" dirty="0"/>
              <a:t>: Des outils pour l’Histoire</a:t>
            </a:r>
          </a:p>
        </p:txBody>
      </p:sp>
    </p:spTree>
    <p:extLst>
      <p:ext uri="{BB962C8B-B14F-4D97-AF65-F5344CB8AC3E}">
        <p14:creationId xmlns:p14="http://schemas.microsoft.com/office/powerpoint/2010/main" val="8131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Ã©sultat de recherche d'images pour &quot;Calendrier 2019&quot;">
            <a:extLst>
              <a:ext uri="{FF2B5EF4-FFF2-40B4-BE49-F238E27FC236}">
                <a16:creationId xmlns:a16="http://schemas.microsoft.com/office/drawing/2014/main" id="{E7A3193B-0166-4E75-B2C7-F41794C54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3" y="0"/>
            <a:ext cx="97043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24724D6C-F55E-4131-AF19-3EC7C64731B8}"/>
              </a:ext>
            </a:extLst>
          </p:cNvPr>
          <p:cNvSpPr txBox="1"/>
          <p:nvPr/>
        </p:nvSpPr>
        <p:spPr>
          <a:xfrm>
            <a:off x="5166360" y="106680"/>
            <a:ext cx="444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Calendrier chrétien: naissance de Jésus Christ</a:t>
            </a:r>
          </a:p>
        </p:txBody>
      </p:sp>
    </p:spTree>
    <p:extLst>
      <p:ext uri="{BB962C8B-B14F-4D97-AF65-F5344CB8AC3E}">
        <p14:creationId xmlns:p14="http://schemas.microsoft.com/office/powerpoint/2010/main" val="390232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4028A23-729D-4C61-924D-B586D8636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09" y="212288"/>
            <a:ext cx="9132125" cy="664571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5A2F3AA-75B9-4091-A213-C74280504AD8}"/>
              </a:ext>
            </a:extLst>
          </p:cNvPr>
          <p:cNvSpPr txBox="1"/>
          <p:nvPr/>
        </p:nvSpPr>
        <p:spPr>
          <a:xfrm>
            <a:off x="8275320" y="563880"/>
            <a:ext cx="2199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Calendrier musulman</a:t>
            </a:r>
          </a:p>
        </p:txBody>
      </p:sp>
    </p:spTree>
    <p:extLst>
      <p:ext uri="{BB962C8B-B14F-4D97-AF65-F5344CB8AC3E}">
        <p14:creationId xmlns:p14="http://schemas.microsoft.com/office/powerpoint/2010/main" val="301932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E76AD5-905F-43AA-A82B-AE98EFD9F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3A8EE16-9C18-44A7-A385-ADE98CEF4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247650"/>
            <a:ext cx="1157287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7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116388E-EF24-435F-957D-D24FF9BCA2E5}"/>
              </a:ext>
            </a:extLst>
          </p:cNvPr>
          <p:cNvCxnSpPr/>
          <p:nvPr/>
        </p:nvCxnSpPr>
        <p:spPr>
          <a:xfrm>
            <a:off x="902525" y="261257"/>
            <a:ext cx="0" cy="6163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3BACE5DD-4214-4EDC-9CF8-9ADED9DF52A3}"/>
              </a:ext>
            </a:extLst>
          </p:cNvPr>
          <p:cNvSpPr txBox="1"/>
          <p:nvPr/>
        </p:nvSpPr>
        <p:spPr>
          <a:xfrm>
            <a:off x="1698171" y="261257"/>
            <a:ext cx="521578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b="1" u="sng" dirty="0">
                <a:solidFill>
                  <a:srgbClr val="FF0000"/>
                </a:solidFill>
              </a:rPr>
              <a:t>Séquence 1 : Des outils pour l’Histoire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D01C92A-5687-42DE-A0FF-5ADB23A6CD6E}"/>
              </a:ext>
            </a:extLst>
          </p:cNvPr>
          <p:cNvSpPr txBox="1"/>
          <p:nvPr/>
        </p:nvSpPr>
        <p:spPr>
          <a:xfrm>
            <a:off x="874670" y="1180397"/>
            <a:ext cx="3659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0000"/>
                </a:solidFill>
              </a:rPr>
              <a:t>Séance 1 </a:t>
            </a:r>
            <a:r>
              <a:rPr lang="fr-FR" dirty="0">
                <a:solidFill>
                  <a:srgbClr val="FF0000"/>
                </a:solidFill>
              </a:rPr>
              <a:t>: L’Histoire et la chronologie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6E3FF377-76FD-46F1-902E-352CC9CEF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676270"/>
              </p:ext>
            </p:extLst>
          </p:nvPr>
        </p:nvGraphicFramePr>
        <p:xfrm>
          <a:off x="874670" y="1888319"/>
          <a:ext cx="10178143" cy="2909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8143">
                  <a:extLst>
                    <a:ext uri="{9D8B030D-6E8A-4147-A177-3AD203B41FA5}">
                      <a16:colId xmlns:a16="http://schemas.microsoft.com/office/drawing/2014/main" val="2479519673"/>
                    </a:ext>
                  </a:extLst>
                </a:gridCol>
              </a:tblGrid>
              <a:tr h="29091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Comment représente-t-on le temps historique 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L’histoire sert à étudier </a:t>
                      </a:r>
                      <a:r>
                        <a:rPr lang="fr-FR" sz="1800" u="heavy" baseline="0" dirty="0"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</a:rPr>
                        <a:t>le passé des hommes.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On étudie les dates des événements dans </a:t>
                      </a:r>
                      <a:r>
                        <a:rPr lang="fr-FR" sz="1800" u="heavy" baseline="0" dirty="0"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</a:rPr>
                        <a:t>l’ordre chronologique.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</a:rPr>
                        <a:t>On représente les dates dans un </a:t>
                      </a:r>
                      <a:r>
                        <a:rPr lang="fr-FR" sz="1800" u="heavy" baseline="0" dirty="0"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</a:rPr>
                        <a:t>calendrier</a:t>
                      </a:r>
                      <a:r>
                        <a:rPr lang="fr-FR" sz="1800" dirty="0">
                          <a:effectLst/>
                        </a:rPr>
                        <a:t> ou sur une </a:t>
                      </a:r>
                      <a:r>
                        <a:rPr lang="fr-FR" sz="1800" u="heavy" baseline="0" dirty="0"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</a:rPr>
                        <a:t>frise chronologique</a:t>
                      </a:r>
                      <a:r>
                        <a:rPr lang="fr-FR" sz="1100" u="heavy" baseline="0" dirty="0"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</a:rPr>
                        <a:t>.</a:t>
                      </a:r>
                      <a:endParaRPr lang="fr-FR" sz="1100" u="heavy" baseline="0" dirty="0">
                        <a:effectLst/>
                        <a:uFill>
                          <a:solidFill>
                            <a:srgbClr val="FF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136202"/>
                  </a:ext>
                </a:extLst>
              </a:tr>
            </a:tbl>
          </a:graphicData>
        </a:graphic>
      </p:graphicFrame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615E23A4-8D9F-4222-A391-69D45D46C632}"/>
              </a:ext>
            </a:extLst>
          </p:cNvPr>
          <p:cNvSpPr/>
          <p:nvPr/>
        </p:nvSpPr>
        <p:spPr>
          <a:xfrm>
            <a:off x="930381" y="892691"/>
            <a:ext cx="1436915" cy="201880"/>
          </a:xfrm>
          <a:custGeom>
            <a:avLst/>
            <a:gdLst>
              <a:gd name="connsiteX0" fmla="*/ 0 w 1436915"/>
              <a:gd name="connsiteY0" fmla="*/ 201880 h 201880"/>
              <a:gd name="connsiteX1" fmla="*/ 11876 w 1436915"/>
              <a:gd name="connsiteY1" fmla="*/ 106878 h 201880"/>
              <a:gd name="connsiteX2" fmla="*/ 35626 w 1436915"/>
              <a:gd name="connsiteY2" fmla="*/ 35626 h 201880"/>
              <a:gd name="connsiteX3" fmla="*/ 154380 w 1436915"/>
              <a:gd name="connsiteY3" fmla="*/ 11875 h 201880"/>
              <a:gd name="connsiteX4" fmla="*/ 213756 w 1436915"/>
              <a:gd name="connsiteY4" fmla="*/ 0 h 201880"/>
              <a:gd name="connsiteX5" fmla="*/ 296883 w 1436915"/>
              <a:gd name="connsiteY5" fmla="*/ 11875 h 201880"/>
              <a:gd name="connsiteX6" fmla="*/ 308759 w 1436915"/>
              <a:gd name="connsiteY6" fmla="*/ 47501 h 201880"/>
              <a:gd name="connsiteX7" fmla="*/ 320634 w 1436915"/>
              <a:gd name="connsiteY7" fmla="*/ 106878 h 201880"/>
              <a:gd name="connsiteX8" fmla="*/ 391886 w 1436915"/>
              <a:gd name="connsiteY8" fmla="*/ 154379 h 201880"/>
              <a:gd name="connsiteX9" fmla="*/ 510639 w 1436915"/>
              <a:gd name="connsiteY9" fmla="*/ 142504 h 201880"/>
              <a:gd name="connsiteX10" fmla="*/ 522515 w 1436915"/>
              <a:gd name="connsiteY10" fmla="*/ 106878 h 201880"/>
              <a:gd name="connsiteX11" fmla="*/ 546265 w 1436915"/>
              <a:gd name="connsiteY11" fmla="*/ 59376 h 201880"/>
              <a:gd name="connsiteX12" fmla="*/ 558141 w 1436915"/>
              <a:gd name="connsiteY12" fmla="*/ 23750 h 201880"/>
              <a:gd name="connsiteX13" fmla="*/ 629393 w 1436915"/>
              <a:gd name="connsiteY13" fmla="*/ 0 h 201880"/>
              <a:gd name="connsiteX14" fmla="*/ 712520 w 1436915"/>
              <a:gd name="connsiteY14" fmla="*/ 11875 h 201880"/>
              <a:gd name="connsiteX15" fmla="*/ 724395 w 1436915"/>
              <a:gd name="connsiteY15" fmla="*/ 83127 h 201880"/>
              <a:gd name="connsiteX16" fmla="*/ 831273 w 1436915"/>
              <a:gd name="connsiteY16" fmla="*/ 142504 h 201880"/>
              <a:gd name="connsiteX17" fmla="*/ 914400 w 1436915"/>
              <a:gd name="connsiteY17" fmla="*/ 130628 h 201880"/>
              <a:gd name="connsiteX18" fmla="*/ 997528 w 1436915"/>
              <a:gd name="connsiteY18" fmla="*/ 83127 h 201880"/>
              <a:gd name="connsiteX19" fmla="*/ 1033154 w 1436915"/>
              <a:gd name="connsiteY19" fmla="*/ 71252 h 201880"/>
              <a:gd name="connsiteX20" fmla="*/ 1175657 w 1436915"/>
              <a:gd name="connsiteY20" fmla="*/ 59376 h 201880"/>
              <a:gd name="connsiteX21" fmla="*/ 1199408 w 1436915"/>
              <a:gd name="connsiteY21" fmla="*/ 130628 h 201880"/>
              <a:gd name="connsiteX22" fmla="*/ 1389413 w 1436915"/>
              <a:gd name="connsiteY22" fmla="*/ 95002 h 201880"/>
              <a:gd name="connsiteX23" fmla="*/ 1436915 w 1436915"/>
              <a:gd name="connsiteY23" fmla="*/ 71252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36915" h="201880">
                <a:moveTo>
                  <a:pt x="0" y="201880"/>
                </a:moveTo>
                <a:cubicBezTo>
                  <a:pt x="3959" y="170213"/>
                  <a:pt x="5189" y="138083"/>
                  <a:pt x="11876" y="106878"/>
                </a:cubicBezTo>
                <a:cubicBezTo>
                  <a:pt x="17122" y="82398"/>
                  <a:pt x="11077" y="40536"/>
                  <a:pt x="35626" y="35626"/>
                </a:cubicBezTo>
                <a:lnTo>
                  <a:pt x="154380" y="11875"/>
                </a:lnTo>
                <a:lnTo>
                  <a:pt x="213756" y="0"/>
                </a:lnTo>
                <a:cubicBezTo>
                  <a:pt x="241465" y="3958"/>
                  <a:pt x="271848" y="-643"/>
                  <a:pt x="296883" y="11875"/>
                </a:cubicBezTo>
                <a:cubicBezTo>
                  <a:pt x="308079" y="17473"/>
                  <a:pt x="305723" y="35357"/>
                  <a:pt x="308759" y="47501"/>
                </a:cubicBezTo>
                <a:cubicBezTo>
                  <a:pt x="313654" y="67083"/>
                  <a:pt x="313547" y="87979"/>
                  <a:pt x="320634" y="106878"/>
                </a:cubicBezTo>
                <a:cubicBezTo>
                  <a:pt x="337601" y="152125"/>
                  <a:pt x="348649" y="143570"/>
                  <a:pt x="391886" y="154379"/>
                </a:cubicBezTo>
                <a:cubicBezTo>
                  <a:pt x="431470" y="150421"/>
                  <a:pt x="473252" y="156099"/>
                  <a:pt x="510639" y="142504"/>
                </a:cubicBezTo>
                <a:cubicBezTo>
                  <a:pt x="522403" y="138226"/>
                  <a:pt x="517584" y="118384"/>
                  <a:pt x="522515" y="106878"/>
                </a:cubicBezTo>
                <a:cubicBezTo>
                  <a:pt x="529488" y="90607"/>
                  <a:pt x="539292" y="75647"/>
                  <a:pt x="546265" y="59376"/>
                </a:cubicBezTo>
                <a:cubicBezTo>
                  <a:pt x="551196" y="47870"/>
                  <a:pt x="547955" y="31026"/>
                  <a:pt x="558141" y="23750"/>
                </a:cubicBezTo>
                <a:cubicBezTo>
                  <a:pt x="578513" y="9199"/>
                  <a:pt x="629393" y="0"/>
                  <a:pt x="629393" y="0"/>
                </a:cubicBezTo>
                <a:cubicBezTo>
                  <a:pt x="657102" y="3958"/>
                  <a:pt x="691455" y="-6557"/>
                  <a:pt x="712520" y="11875"/>
                </a:cubicBezTo>
                <a:cubicBezTo>
                  <a:pt x="730641" y="27731"/>
                  <a:pt x="710587" y="63401"/>
                  <a:pt x="724395" y="83127"/>
                </a:cubicBezTo>
                <a:cubicBezTo>
                  <a:pt x="749249" y="118633"/>
                  <a:pt x="793482" y="129906"/>
                  <a:pt x="831273" y="142504"/>
                </a:cubicBezTo>
                <a:cubicBezTo>
                  <a:pt x="858982" y="138545"/>
                  <a:pt x="887396" y="137993"/>
                  <a:pt x="914400" y="130628"/>
                </a:cubicBezTo>
                <a:cubicBezTo>
                  <a:pt x="960211" y="118134"/>
                  <a:pt x="958828" y="102477"/>
                  <a:pt x="997528" y="83127"/>
                </a:cubicBezTo>
                <a:cubicBezTo>
                  <a:pt x="1008724" y="77529"/>
                  <a:pt x="1021279" y="75210"/>
                  <a:pt x="1033154" y="71252"/>
                </a:cubicBezTo>
                <a:cubicBezTo>
                  <a:pt x="1079174" y="40572"/>
                  <a:pt x="1103395" y="13391"/>
                  <a:pt x="1175657" y="59376"/>
                </a:cubicBezTo>
                <a:cubicBezTo>
                  <a:pt x="1196778" y="72817"/>
                  <a:pt x="1199408" y="130628"/>
                  <a:pt x="1199408" y="130628"/>
                </a:cubicBezTo>
                <a:cubicBezTo>
                  <a:pt x="1479950" y="109048"/>
                  <a:pt x="1279891" y="149763"/>
                  <a:pt x="1389413" y="95002"/>
                </a:cubicBezTo>
                <a:cubicBezTo>
                  <a:pt x="1443999" y="67709"/>
                  <a:pt x="1410083" y="98081"/>
                  <a:pt x="1436915" y="71252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E2C9F5DD-CD16-4726-9375-62112937C004}"/>
              </a:ext>
            </a:extLst>
          </p:cNvPr>
          <p:cNvSpPr/>
          <p:nvPr/>
        </p:nvSpPr>
        <p:spPr>
          <a:xfrm>
            <a:off x="930381" y="1531989"/>
            <a:ext cx="1436915" cy="201880"/>
          </a:xfrm>
          <a:custGeom>
            <a:avLst/>
            <a:gdLst>
              <a:gd name="connsiteX0" fmla="*/ 0 w 1436915"/>
              <a:gd name="connsiteY0" fmla="*/ 201880 h 201880"/>
              <a:gd name="connsiteX1" fmla="*/ 11876 w 1436915"/>
              <a:gd name="connsiteY1" fmla="*/ 106878 h 201880"/>
              <a:gd name="connsiteX2" fmla="*/ 35626 w 1436915"/>
              <a:gd name="connsiteY2" fmla="*/ 35626 h 201880"/>
              <a:gd name="connsiteX3" fmla="*/ 154380 w 1436915"/>
              <a:gd name="connsiteY3" fmla="*/ 11875 h 201880"/>
              <a:gd name="connsiteX4" fmla="*/ 213756 w 1436915"/>
              <a:gd name="connsiteY4" fmla="*/ 0 h 201880"/>
              <a:gd name="connsiteX5" fmla="*/ 296883 w 1436915"/>
              <a:gd name="connsiteY5" fmla="*/ 11875 h 201880"/>
              <a:gd name="connsiteX6" fmla="*/ 308759 w 1436915"/>
              <a:gd name="connsiteY6" fmla="*/ 47501 h 201880"/>
              <a:gd name="connsiteX7" fmla="*/ 320634 w 1436915"/>
              <a:gd name="connsiteY7" fmla="*/ 106878 h 201880"/>
              <a:gd name="connsiteX8" fmla="*/ 391886 w 1436915"/>
              <a:gd name="connsiteY8" fmla="*/ 154379 h 201880"/>
              <a:gd name="connsiteX9" fmla="*/ 510639 w 1436915"/>
              <a:gd name="connsiteY9" fmla="*/ 142504 h 201880"/>
              <a:gd name="connsiteX10" fmla="*/ 522515 w 1436915"/>
              <a:gd name="connsiteY10" fmla="*/ 106878 h 201880"/>
              <a:gd name="connsiteX11" fmla="*/ 546265 w 1436915"/>
              <a:gd name="connsiteY11" fmla="*/ 59376 h 201880"/>
              <a:gd name="connsiteX12" fmla="*/ 558141 w 1436915"/>
              <a:gd name="connsiteY12" fmla="*/ 23750 h 201880"/>
              <a:gd name="connsiteX13" fmla="*/ 629393 w 1436915"/>
              <a:gd name="connsiteY13" fmla="*/ 0 h 201880"/>
              <a:gd name="connsiteX14" fmla="*/ 712520 w 1436915"/>
              <a:gd name="connsiteY14" fmla="*/ 11875 h 201880"/>
              <a:gd name="connsiteX15" fmla="*/ 724395 w 1436915"/>
              <a:gd name="connsiteY15" fmla="*/ 83127 h 201880"/>
              <a:gd name="connsiteX16" fmla="*/ 831273 w 1436915"/>
              <a:gd name="connsiteY16" fmla="*/ 142504 h 201880"/>
              <a:gd name="connsiteX17" fmla="*/ 914400 w 1436915"/>
              <a:gd name="connsiteY17" fmla="*/ 130628 h 201880"/>
              <a:gd name="connsiteX18" fmla="*/ 997528 w 1436915"/>
              <a:gd name="connsiteY18" fmla="*/ 83127 h 201880"/>
              <a:gd name="connsiteX19" fmla="*/ 1033154 w 1436915"/>
              <a:gd name="connsiteY19" fmla="*/ 71252 h 201880"/>
              <a:gd name="connsiteX20" fmla="*/ 1175657 w 1436915"/>
              <a:gd name="connsiteY20" fmla="*/ 59376 h 201880"/>
              <a:gd name="connsiteX21" fmla="*/ 1199408 w 1436915"/>
              <a:gd name="connsiteY21" fmla="*/ 130628 h 201880"/>
              <a:gd name="connsiteX22" fmla="*/ 1389413 w 1436915"/>
              <a:gd name="connsiteY22" fmla="*/ 95002 h 201880"/>
              <a:gd name="connsiteX23" fmla="*/ 1436915 w 1436915"/>
              <a:gd name="connsiteY23" fmla="*/ 71252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36915" h="201880">
                <a:moveTo>
                  <a:pt x="0" y="201880"/>
                </a:moveTo>
                <a:cubicBezTo>
                  <a:pt x="3959" y="170213"/>
                  <a:pt x="5189" y="138083"/>
                  <a:pt x="11876" y="106878"/>
                </a:cubicBezTo>
                <a:cubicBezTo>
                  <a:pt x="17122" y="82398"/>
                  <a:pt x="11077" y="40536"/>
                  <a:pt x="35626" y="35626"/>
                </a:cubicBezTo>
                <a:lnTo>
                  <a:pt x="154380" y="11875"/>
                </a:lnTo>
                <a:lnTo>
                  <a:pt x="213756" y="0"/>
                </a:lnTo>
                <a:cubicBezTo>
                  <a:pt x="241465" y="3958"/>
                  <a:pt x="271848" y="-643"/>
                  <a:pt x="296883" y="11875"/>
                </a:cubicBezTo>
                <a:cubicBezTo>
                  <a:pt x="308079" y="17473"/>
                  <a:pt x="305723" y="35357"/>
                  <a:pt x="308759" y="47501"/>
                </a:cubicBezTo>
                <a:cubicBezTo>
                  <a:pt x="313654" y="67083"/>
                  <a:pt x="313547" y="87979"/>
                  <a:pt x="320634" y="106878"/>
                </a:cubicBezTo>
                <a:cubicBezTo>
                  <a:pt x="337601" y="152125"/>
                  <a:pt x="348649" y="143570"/>
                  <a:pt x="391886" y="154379"/>
                </a:cubicBezTo>
                <a:cubicBezTo>
                  <a:pt x="431470" y="150421"/>
                  <a:pt x="473252" y="156099"/>
                  <a:pt x="510639" y="142504"/>
                </a:cubicBezTo>
                <a:cubicBezTo>
                  <a:pt x="522403" y="138226"/>
                  <a:pt x="517584" y="118384"/>
                  <a:pt x="522515" y="106878"/>
                </a:cubicBezTo>
                <a:cubicBezTo>
                  <a:pt x="529488" y="90607"/>
                  <a:pt x="539292" y="75647"/>
                  <a:pt x="546265" y="59376"/>
                </a:cubicBezTo>
                <a:cubicBezTo>
                  <a:pt x="551196" y="47870"/>
                  <a:pt x="547955" y="31026"/>
                  <a:pt x="558141" y="23750"/>
                </a:cubicBezTo>
                <a:cubicBezTo>
                  <a:pt x="578513" y="9199"/>
                  <a:pt x="629393" y="0"/>
                  <a:pt x="629393" y="0"/>
                </a:cubicBezTo>
                <a:cubicBezTo>
                  <a:pt x="657102" y="3958"/>
                  <a:pt x="691455" y="-6557"/>
                  <a:pt x="712520" y="11875"/>
                </a:cubicBezTo>
                <a:cubicBezTo>
                  <a:pt x="730641" y="27731"/>
                  <a:pt x="710587" y="63401"/>
                  <a:pt x="724395" y="83127"/>
                </a:cubicBezTo>
                <a:cubicBezTo>
                  <a:pt x="749249" y="118633"/>
                  <a:pt x="793482" y="129906"/>
                  <a:pt x="831273" y="142504"/>
                </a:cubicBezTo>
                <a:cubicBezTo>
                  <a:pt x="858982" y="138545"/>
                  <a:pt x="887396" y="137993"/>
                  <a:pt x="914400" y="130628"/>
                </a:cubicBezTo>
                <a:cubicBezTo>
                  <a:pt x="960211" y="118134"/>
                  <a:pt x="958828" y="102477"/>
                  <a:pt x="997528" y="83127"/>
                </a:cubicBezTo>
                <a:cubicBezTo>
                  <a:pt x="1008724" y="77529"/>
                  <a:pt x="1021279" y="75210"/>
                  <a:pt x="1033154" y="71252"/>
                </a:cubicBezTo>
                <a:cubicBezTo>
                  <a:pt x="1079174" y="40572"/>
                  <a:pt x="1103395" y="13391"/>
                  <a:pt x="1175657" y="59376"/>
                </a:cubicBezTo>
                <a:cubicBezTo>
                  <a:pt x="1196778" y="72817"/>
                  <a:pt x="1199408" y="130628"/>
                  <a:pt x="1199408" y="130628"/>
                </a:cubicBezTo>
                <a:cubicBezTo>
                  <a:pt x="1479950" y="109048"/>
                  <a:pt x="1279891" y="149763"/>
                  <a:pt x="1389413" y="95002"/>
                </a:cubicBezTo>
                <a:cubicBezTo>
                  <a:pt x="1443999" y="67709"/>
                  <a:pt x="1410083" y="98081"/>
                  <a:pt x="1436915" y="71252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27D9FF57-929A-4194-A147-D5ACE6A27D25}"/>
              </a:ext>
            </a:extLst>
          </p:cNvPr>
          <p:cNvSpPr/>
          <p:nvPr/>
        </p:nvSpPr>
        <p:spPr>
          <a:xfrm>
            <a:off x="902525" y="2345520"/>
            <a:ext cx="1436915" cy="201880"/>
          </a:xfrm>
          <a:custGeom>
            <a:avLst/>
            <a:gdLst>
              <a:gd name="connsiteX0" fmla="*/ 0 w 1436915"/>
              <a:gd name="connsiteY0" fmla="*/ 201880 h 201880"/>
              <a:gd name="connsiteX1" fmla="*/ 11876 w 1436915"/>
              <a:gd name="connsiteY1" fmla="*/ 106878 h 201880"/>
              <a:gd name="connsiteX2" fmla="*/ 35626 w 1436915"/>
              <a:gd name="connsiteY2" fmla="*/ 35626 h 201880"/>
              <a:gd name="connsiteX3" fmla="*/ 154380 w 1436915"/>
              <a:gd name="connsiteY3" fmla="*/ 11875 h 201880"/>
              <a:gd name="connsiteX4" fmla="*/ 213756 w 1436915"/>
              <a:gd name="connsiteY4" fmla="*/ 0 h 201880"/>
              <a:gd name="connsiteX5" fmla="*/ 296883 w 1436915"/>
              <a:gd name="connsiteY5" fmla="*/ 11875 h 201880"/>
              <a:gd name="connsiteX6" fmla="*/ 308759 w 1436915"/>
              <a:gd name="connsiteY6" fmla="*/ 47501 h 201880"/>
              <a:gd name="connsiteX7" fmla="*/ 320634 w 1436915"/>
              <a:gd name="connsiteY7" fmla="*/ 106878 h 201880"/>
              <a:gd name="connsiteX8" fmla="*/ 391886 w 1436915"/>
              <a:gd name="connsiteY8" fmla="*/ 154379 h 201880"/>
              <a:gd name="connsiteX9" fmla="*/ 510639 w 1436915"/>
              <a:gd name="connsiteY9" fmla="*/ 142504 h 201880"/>
              <a:gd name="connsiteX10" fmla="*/ 522515 w 1436915"/>
              <a:gd name="connsiteY10" fmla="*/ 106878 h 201880"/>
              <a:gd name="connsiteX11" fmla="*/ 546265 w 1436915"/>
              <a:gd name="connsiteY11" fmla="*/ 59376 h 201880"/>
              <a:gd name="connsiteX12" fmla="*/ 558141 w 1436915"/>
              <a:gd name="connsiteY12" fmla="*/ 23750 h 201880"/>
              <a:gd name="connsiteX13" fmla="*/ 629393 w 1436915"/>
              <a:gd name="connsiteY13" fmla="*/ 0 h 201880"/>
              <a:gd name="connsiteX14" fmla="*/ 712520 w 1436915"/>
              <a:gd name="connsiteY14" fmla="*/ 11875 h 201880"/>
              <a:gd name="connsiteX15" fmla="*/ 724395 w 1436915"/>
              <a:gd name="connsiteY15" fmla="*/ 83127 h 201880"/>
              <a:gd name="connsiteX16" fmla="*/ 831273 w 1436915"/>
              <a:gd name="connsiteY16" fmla="*/ 142504 h 201880"/>
              <a:gd name="connsiteX17" fmla="*/ 914400 w 1436915"/>
              <a:gd name="connsiteY17" fmla="*/ 130628 h 201880"/>
              <a:gd name="connsiteX18" fmla="*/ 997528 w 1436915"/>
              <a:gd name="connsiteY18" fmla="*/ 83127 h 201880"/>
              <a:gd name="connsiteX19" fmla="*/ 1033154 w 1436915"/>
              <a:gd name="connsiteY19" fmla="*/ 71252 h 201880"/>
              <a:gd name="connsiteX20" fmla="*/ 1175657 w 1436915"/>
              <a:gd name="connsiteY20" fmla="*/ 59376 h 201880"/>
              <a:gd name="connsiteX21" fmla="*/ 1199408 w 1436915"/>
              <a:gd name="connsiteY21" fmla="*/ 130628 h 201880"/>
              <a:gd name="connsiteX22" fmla="*/ 1389413 w 1436915"/>
              <a:gd name="connsiteY22" fmla="*/ 95002 h 201880"/>
              <a:gd name="connsiteX23" fmla="*/ 1436915 w 1436915"/>
              <a:gd name="connsiteY23" fmla="*/ 71252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36915" h="201880">
                <a:moveTo>
                  <a:pt x="0" y="201880"/>
                </a:moveTo>
                <a:cubicBezTo>
                  <a:pt x="3959" y="170213"/>
                  <a:pt x="5189" y="138083"/>
                  <a:pt x="11876" y="106878"/>
                </a:cubicBezTo>
                <a:cubicBezTo>
                  <a:pt x="17122" y="82398"/>
                  <a:pt x="11077" y="40536"/>
                  <a:pt x="35626" y="35626"/>
                </a:cubicBezTo>
                <a:lnTo>
                  <a:pt x="154380" y="11875"/>
                </a:lnTo>
                <a:lnTo>
                  <a:pt x="213756" y="0"/>
                </a:lnTo>
                <a:cubicBezTo>
                  <a:pt x="241465" y="3958"/>
                  <a:pt x="271848" y="-643"/>
                  <a:pt x="296883" y="11875"/>
                </a:cubicBezTo>
                <a:cubicBezTo>
                  <a:pt x="308079" y="17473"/>
                  <a:pt x="305723" y="35357"/>
                  <a:pt x="308759" y="47501"/>
                </a:cubicBezTo>
                <a:cubicBezTo>
                  <a:pt x="313654" y="67083"/>
                  <a:pt x="313547" y="87979"/>
                  <a:pt x="320634" y="106878"/>
                </a:cubicBezTo>
                <a:cubicBezTo>
                  <a:pt x="337601" y="152125"/>
                  <a:pt x="348649" y="143570"/>
                  <a:pt x="391886" y="154379"/>
                </a:cubicBezTo>
                <a:cubicBezTo>
                  <a:pt x="431470" y="150421"/>
                  <a:pt x="473252" y="156099"/>
                  <a:pt x="510639" y="142504"/>
                </a:cubicBezTo>
                <a:cubicBezTo>
                  <a:pt x="522403" y="138226"/>
                  <a:pt x="517584" y="118384"/>
                  <a:pt x="522515" y="106878"/>
                </a:cubicBezTo>
                <a:cubicBezTo>
                  <a:pt x="529488" y="90607"/>
                  <a:pt x="539292" y="75647"/>
                  <a:pt x="546265" y="59376"/>
                </a:cubicBezTo>
                <a:cubicBezTo>
                  <a:pt x="551196" y="47870"/>
                  <a:pt x="547955" y="31026"/>
                  <a:pt x="558141" y="23750"/>
                </a:cubicBezTo>
                <a:cubicBezTo>
                  <a:pt x="578513" y="9199"/>
                  <a:pt x="629393" y="0"/>
                  <a:pt x="629393" y="0"/>
                </a:cubicBezTo>
                <a:cubicBezTo>
                  <a:pt x="657102" y="3958"/>
                  <a:pt x="691455" y="-6557"/>
                  <a:pt x="712520" y="11875"/>
                </a:cubicBezTo>
                <a:cubicBezTo>
                  <a:pt x="730641" y="27731"/>
                  <a:pt x="710587" y="63401"/>
                  <a:pt x="724395" y="83127"/>
                </a:cubicBezTo>
                <a:cubicBezTo>
                  <a:pt x="749249" y="118633"/>
                  <a:pt x="793482" y="129906"/>
                  <a:pt x="831273" y="142504"/>
                </a:cubicBezTo>
                <a:cubicBezTo>
                  <a:pt x="858982" y="138545"/>
                  <a:pt x="887396" y="137993"/>
                  <a:pt x="914400" y="130628"/>
                </a:cubicBezTo>
                <a:cubicBezTo>
                  <a:pt x="960211" y="118134"/>
                  <a:pt x="958828" y="102477"/>
                  <a:pt x="997528" y="83127"/>
                </a:cubicBezTo>
                <a:cubicBezTo>
                  <a:pt x="1008724" y="77529"/>
                  <a:pt x="1021279" y="75210"/>
                  <a:pt x="1033154" y="71252"/>
                </a:cubicBezTo>
                <a:cubicBezTo>
                  <a:pt x="1079174" y="40572"/>
                  <a:pt x="1103395" y="13391"/>
                  <a:pt x="1175657" y="59376"/>
                </a:cubicBezTo>
                <a:cubicBezTo>
                  <a:pt x="1196778" y="72817"/>
                  <a:pt x="1199408" y="130628"/>
                  <a:pt x="1199408" y="130628"/>
                </a:cubicBezTo>
                <a:cubicBezTo>
                  <a:pt x="1479950" y="109048"/>
                  <a:pt x="1279891" y="149763"/>
                  <a:pt x="1389413" y="95002"/>
                </a:cubicBezTo>
                <a:cubicBezTo>
                  <a:pt x="1443999" y="67709"/>
                  <a:pt x="1410083" y="98081"/>
                  <a:pt x="1436915" y="71252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763264AA-87C0-4F82-9DE5-EAF95AACCA5E}"/>
              </a:ext>
            </a:extLst>
          </p:cNvPr>
          <p:cNvGrpSpPr/>
          <p:nvPr/>
        </p:nvGrpSpPr>
        <p:grpSpPr>
          <a:xfrm>
            <a:off x="5106390" y="2678064"/>
            <a:ext cx="415636" cy="435311"/>
            <a:chOff x="9274629" y="303000"/>
            <a:chExt cx="415636" cy="435311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BA114016-7151-4EB0-B429-4E82438A7C25}"/>
                </a:ext>
              </a:extLst>
            </p:cNvPr>
            <p:cNvCxnSpPr/>
            <p:nvPr/>
          </p:nvCxnSpPr>
          <p:spPr>
            <a:xfrm>
              <a:off x="9678390" y="303000"/>
              <a:ext cx="0" cy="39480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>
              <a:extLst>
                <a:ext uri="{FF2B5EF4-FFF2-40B4-BE49-F238E27FC236}">
                  <a16:creationId xmlns:a16="http://schemas.microsoft.com/office/drawing/2014/main" id="{5B85C9F4-A527-492D-9540-5CAA958DE02A}"/>
                </a:ext>
              </a:extLst>
            </p:cNvPr>
            <p:cNvCxnSpPr/>
            <p:nvPr/>
          </p:nvCxnSpPr>
          <p:spPr>
            <a:xfrm flipH="1">
              <a:off x="9274629" y="738311"/>
              <a:ext cx="415636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DAC7B9F7-F5A3-4F78-BD47-C0E4EF066633}"/>
              </a:ext>
            </a:extLst>
          </p:cNvPr>
          <p:cNvGrpSpPr/>
          <p:nvPr/>
        </p:nvGrpSpPr>
        <p:grpSpPr>
          <a:xfrm>
            <a:off x="6842706" y="3211344"/>
            <a:ext cx="415636" cy="435311"/>
            <a:chOff x="9274629" y="303000"/>
            <a:chExt cx="415636" cy="435311"/>
          </a:xfrm>
        </p:grpSpPr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0DC0959F-FD39-4777-9090-5EF9E9731686}"/>
                </a:ext>
              </a:extLst>
            </p:cNvPr>
            <p:cNvCxnSpPr/>
            <p:nvPr/>
          </p:nvCxnSpPr>
          <p:spPr>
            <a:xfrm>
              <a:off x="9678390" y="303000"/>
              <a:ext cx="0" cy="39480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>
              <a:extLst>
                <a:ext uri="{FF2B5EF4-FFF2-40B4-BE49-F238E27FC236}">
                  <a16:creationId xmlns:a16="http://schemas.microsoft.com/office/drawing/2014/main" id="{CC122195-B5B2-44E7-B0EA-DF5F02962270}"/>
                </a:ext>
              </a:extLst>
            </p:cNvPr>
            <p:cNvCxnSpPr/>
            <p:nvPr/>
          </p:nvCxnSpPr>
          <p:spPr>
            <a:xfrm flipH="1">
              <a:off x="9274629" y="738311"/>
              <a:ext cx="415636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A643954-0C4B-4315-A969-CC4806304D95}"/>
              </a:ext>
            </a:extLst>
          </p:cNvPr>
          <p:cNvCxnSpPr/>
          <p:nvPr/>
        </p:nvCxnSpPr>
        <p:spPr>
          <a:xfrm>
            <a:off x="902525" y="534390"/>
            <a:ext cx="7956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46E8D03C-B9D7-49E7-ADBF-984DF5D2C42A}"/>
              </a:ext>
            </a:extLst>
          </p:cNvPr>
          <p:cNvSpPr txBox="1"/>
          <p:nvPr/>
        </p:nvSpPr>
        <p:spPr>
          <a:xfrm>
            <a:off x="1021781" y="16682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2c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B98DA02-FBBD-4315-924A-005BAB63D884}"/>
              </a:ext>
            </a:extLst>
          </p:cNvPr>
          <p:cNvSpPr txBox="1"/>
          <p:nvPr/>
        </p:nvSpPr>
        <p:spPr>
          <a:xfrm>
            <a:off x="106880" y="248455"/>
            <a:ext cx="445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H1</a:t>
            </a:r>
          </a:p>
        </p:txBody>
      </p:sp>
    </p:spTree>
    <p:extLst>
      <p:ext uri="{BB962C8B-B14F-4D97-AF65-F5344CB8AC3E}">
        <p14:creationId xmlns:p14="http://schemas.microsoft.com/office/powerpoint/2010/main" val="235411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116388E-EF24-435F-957D-D24FF9BCA2E5}"/>
              </a:ext>
            </a:extLst>
          </p:cNvPr>
          <p:cNvCxnSpPr/>
          <p:nvPr/>
        </p:nvCxnSpPr>
        <p:spPr>
          <a:xfrm>
            <a:off x="902525" y="261257"/>
            <a:ext cx="0" cy="6163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8D01C92A-5687-42DE-A0FF-5ADB23A6CD6E}"/>
              </a:ext>
            </a:extLst>
          </p:cNvPr>
          <p:cNvSpPr txBox="1"/>
          <p:nvPr/>
        </p:nvSpPr>
        <p:spPr>
          <a:xfrm>
            <a:off x="902525" y="261257"/>
            <a:ext cx="3939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0000"/>
                </a:solidFill>
              </a:rPr>
              <a:t>Séance 2</a:t>
            </a:r>
            <a:r>
              <a:rPr lang="fr-FR" dirty="0">
                <a:solidFill>
                  <a:srgbClr val="FF0000"/>
                </a:solidFill>
              </a:rPr>
              <a:t>: Les cinq périodes de l’Histoire</a:t>
            </a:r>
          </a:p>
          <a:p>
            <a:r>
              <a:rPr lang="fr-FR" dirty="0"/>
              <a:t>Voir frise H1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687268E-8BA6-4E7F-A4A4-95A3BC52F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525" y="961904"/>
            <a:ext cx="10724186" cy="589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2527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</Words>
  <Application>Microsoft Office PowerPoint</Application>
  <PresentationFormat>Grand écran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Séquence 1 : Des outils pour l’Histoire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candice</dc:creator>
  <cp:lastModifiedBy>candice</cp:lastModifiedBy>
  <cp:revision>3</cp:revision>
  <dcterms:created xsi:type="dcterms:W3CDTF">2019-08-28T09:16:07Z</dcterms:created>
  <dcterms:modified xsi:type="dcterms:W3CDTF">2019-09-01T12:09:13Z</dcterms:modified>
</cp:coreProperties>
</file>