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78" r:id="rId2"/>
    <p:sldId id="258" r:id="rId3"/>
    <p:sldId id="306" r:id="rId4"/>
    <p:sldId id="263" r:id="rId5"/>
    <p:sldId id="256" r:id="rId6"/>
    <p:sldId id="257" r:id="rId7"/>
    <p:sldId id="260" r:id="rId8"/>
    <p:sldId id="262" r:id="rId9"/>
    <p:sldId id="279" r:id="rId10"/>
    <p:sldId id="264" r:id="rId11"/>
    <p:sldId id="265" r:id="rId12"/>
    <p:sldId id="267" r:id="rId13"/>
    <p:sldId id="266" r:id="rId14"/>
    <p:sldId id="268" r:id="rId15"/>
    <p:sldId id="269" r:id="rId16"/>
    <p:sldId id="270" r:id="rId17"/>
    <p:sldId id="271" r:id="rId18"/>
    <p:sldId id="281" r:id="rId19"/>
    <p:sldId id="286" r:id="rId20"/>
    <p:sldId id="282" r:id="rId21"/>
    <p:sldId id="283" r:id="rId22"/>
    <p:sldId id="284" r:id="rId23"/>
    <p:sldId id="285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299" r:id="rId37"/>
    <p:sldId id="300" r:id="rId38"/>
    <p:sldId id="301" r:id="rId39"/>
    <p:sldId id="302" r:id="rId40"/>
    <p:sldId id="303" r:id="rId41"/>
    <p:sldId id="304" r:id="rId42"/>
  </p:sldIdLst>
  <p:sldSz cx="12192000" cy="6858000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4E87C37A-FFD3-4782-B64D-DBCEDC47575A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046D8B7B-E1D4-418D-ADDB-24D35EA646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8880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A06274-7D76-4C35-9261-B6049FBF8F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51C5C57-20D0-48EB-800D-D1A5868150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A293F2-26B2-4AFE-9232-3C197B273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6ABA-DC46-4201-ADF0-547DFE548224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0C1E436-9459-48FF-9614-FC19777ED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66ED3C-01DE-41EF-AF14-CE7DCA1A3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7D23-EF35-44F1-B016-7F0BCCE295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051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9C2040-CD86-4F34-AF33-496D69360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31A4EE6-052F-426D-A007-EFEE2211E8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A24A52-A121-4D76-A110-540AF2190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6ABA-DC46-4201-ADF0-547DFE548224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25561B-68DC-4087-8A2A-F6B569843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064D4B-0889-43E7-8913-1534043F7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7D23-EF35-44F1-B016-7F0BCCE295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913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A7BCF16-B7ED-4DB3-8831-BFB8546384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DCC02D0-E248-43E0-B91C-6A17AF82A6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D67796-B860-4D65-B6CA-818AD6F06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6ABA-DC46-4201-ADF0-547DFE548224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E42A9F9-7CB4-48FD-B936-E5501E35D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661CA2-1E20-4AE2-8698-C4A8BC357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7D23-EF35-44F1-B016-7F0BCCE295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6012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012C52-9BB5-40DF-A79C-BCF40C1D4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9C91C6-CA58-427F-87DB-24A98FF06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7C42E5E-F9BB-42EC-8065-924F40E16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6ABA-DC46-4201-ADF0-547DFE548224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CB8FAA-D57F-4561-8960-E8FF11AF7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9BA16C-73EC-43AD-B073-AF211305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7D23-EF35-44F1-B016-7F0BCCE295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5665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915CAF-C870-4964-B4E9-97C8DF132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4F9A1A-0008-45E3-A776-01355F5386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6D373D-247A-4624-8D84-9952D2975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6ABA-DC46-4201-ADF0-547DFE548224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7C357F-3963-4E4A-9AEF-956CBEC4D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E7BC39-FDCE-4AD1-BDD1-8BD38BC1B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7D23-EF35-44F1-B016-7F0BCCE295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296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67FBC8-6AB3-4C1C-B694-821485AE2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902E9FD-13E8-47F7-9A18-A98EA8E7F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8474800-9EB3-4A34-AF62-E8399E262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E431ADC-046D-4101-9D7F-85EA68575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6ABA-DC46-4201-ADF0-547DFE548224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E973A9-B8D3-4E7E-9830-DCCE9316C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FC7D996-7B25-4447-BBB8-063308C87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7D23-EF35-44F1-B016-7F0BCCE295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047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A59B6E-A063-4814-B69F-13AC20827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0079513-41C0-42B0-864B-1BF9E763A9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F5F6805-2829-435F-B0ED-6532227128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912503D-7647-4861-9920-3BF87B7E92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B553A5B-8431-482C-B68B-524A16DA4F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5CD2DCB-A899-46A4-9252-BF808636A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6ABA-DC46-4201-ADF0-547DFE548224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0464D28-5C3A-4757-AC51-91E7E0E97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BADA64D-0BF7-4B22-B6C8-7642A8AAC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7D23-EF35-44F1-B016-7F0BCCE295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772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A2EC61-327C-49AC-AAC2-3FA1EE48D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C1133E6-5C32-4EDC-ADB3-DE9DC6A54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6ABA-DC46-4201-ADF0-547DFE548224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679DE64-33DF-4211-92B9-D44ED4A86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EC8BA8C-E5CD-48A7-83E8-EE7D5A766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7D23-EF35-44F1-B016-7F0BCCE295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1979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27454A1-3604-4371-B624-3EEA0F1CC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6ABA-DC46-4201-ADF0-547DFE548224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B8B67D4-FC63-44EB-9F3C-414F7624A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3259199-B312-4CF9-B754-B1A864237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7D23-EF35-44F1-B016-7F0BCCE295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9998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A9C2E3-1E53-417A-A279-F135F4631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B9F918-8E62-490E-AB0C-2333C3DCE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4BA3E2-CAE3-4A4C-A29A-930C15FED4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44FF2D3-7F5B-46A2-8FE3-03137D220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6ABA-DC46-4201-ADF0-547DFE548224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D704275-8D0E-4296-B5B0-0C1E7F8F0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CB1135-45EB-494F-9899-39E38384B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7D23-EF35-44F1-B016-7F0BCCE295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181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030B64-E8AA-4F40-83C5-26FD357E8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54BCCA3-7112-471B-A4BB-6638A5DFC2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6A64A55-2ADB-4867-9C71-C5AA9BF04A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50590BA-944F-4451-95BA-8EEC1319B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6ABA-DC46-4201-ADF0-547DFE548224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1843559-FCA6-4642-99FA-8DAC67AED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D410396-41C6-449E-ABF9-2CC480235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7D23-EF35-44F1-B016-7F0BCCE295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5053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CD969FD-EB98-4382-B29C-EA52B1BEB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29ECF19-80BD-44E3-B2A9-9C233D29A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D368E7-228F-4E98-9D4E-07E4010B6D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66ABA-DC46-4201-ADF0-547DFE548224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487E98-0145-4738-B0A7-FEE6DCC9FD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C330B0-A87B-4E4D-8881-2BA794FF9F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E7D23-EF35-44F1-B016-7F0BCCE295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3634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477BF6-6FE6-B732-F259-4F1B158EB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2700701"/>
            <a:ext cx="10515600" cy="1325563"/>
          </a:xfrm>
        </p:spPr>
        <p:txBody>
          <a:bodyPr/>
          <a:lstStyle/>
          <a:p>
            <a:r>
              <a:rPr lang="fr-FR" dirty="0"/>
              <a:t>REPERER UN VERBE CONJUGUE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6AD3485-D1F5-0ACD-FB12-008080A7C691}"/>
              </a:ext>
            </a:extLst>
          </p:cNvPr>
          <p:cNvSpPr txBox="1"/>
          <p:nvPr/>
        </p:nvSpPr>
        <p:spPr>
          <a:xfrm>
            <a:off x="9813073" y="6389649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3859644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F2790EC-03EF-4271-A11F-4742AC873535}"/>
              </a:ext>
            </a:extLst>
          </p:cNvPr>
          <p:cNvSpPr txBox="1"/>
          <p:nvPr/>
        </p:nvSpPr>
        <p:spPr>
          <a:xfrm>
            <a:off x="1265274" y="382772"/>
            <a:ext cx="61300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7030A0"/>
                </a:solidFill>
              </a:rPr>
              <a:t>Pour chaque phrase, recopie UNIQUEMENT le sujet et le verbe</a:t>
            </a:r>
          </a:p>
          <a:p>
            <a:r>
              <a:rPr lang="fr-FR" b="1" u="sng" dirty="0">
                <a:solidFill>
                  <a:srgbClr val="7030A0"/>
                </a:solidFill>
              </a:rPr>
              <a:t>Il peut y avoir plusieurs sujets et plusieurs verbes par phrase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A850A14-FB1F-46E1-A7D9-4B07BDA0CF84}"/>
              </a:ext>
            </a:extLst>
          </p:cNvPr>
          <p:cNvSpPr txBox="1"/>
          <p:nvPr/>
        </p:nvSpPr>
        <p:spPr>
          <a:xfrm>
            <a:off x="1212112" y="1180214"/>
            <a:ext cx="310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souris mangent le fromage.</a:t>
            </a: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025C7CD5-1FDA-4C44-ACFF-ABEA5278CCBB}"/>
              </a:ext>
            </a:extLst>
          </p:cNvPr>
          <p:cNvCxnSpPr/>
          <p:nvPr/>
        </p:nvCxnSpPr>
        <p:spPr>
          <a:xfrm>
            <a:off x="4359349" y="1371600"/>
            <a:ext cx="23391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>
            <a:extLst>
              <a:ext uri="{FF2B5EF4-FFF2-40B4-BE49-F238E27FC236}">
                <a16:creationId xmlns:a16="http://schemas.microsoft.com/office/drawing/2014/main" id="{D276834F-AEDB-40FD-A2EF-EF83E2AC38F9}"/>
              </a:ext>
            </a:extLst>
          </p:cNvPr>
          <p:cNvSpPr txBox="1"/>
          <p:nvPr/>
        </p:nvSpPr>
        <p:spPr>
          <a:xfrm>
            <a:off x="4784651" y="1180214"/>
            <a:ext cx="2812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50"/>
                </a:solidFill>
              </a:rPr>
              <a:t>La souris </a:t>
            </a:r>
            <a:r>
              <a:rPr lang="fr-FR" b="1" dirty="0"/>
              <a:t>mange</a:t>
            </a:r>
            <a:r>
              <a:rPr lang="fr-FR" dirty="0"/>
              <a:t> le fromage.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3707195-B87D-4386-AB81-304EE71C6B1C}"/>
              </a:ext>
            </a:extLst>
          </p:cNvPr>
          <p:cNvSpPr txBox="1"/>
          <p:nvPr/>
        </p:nvSpPr>
        <p:spPr>
          <a:xfrm>
            <a:off x="4784651" y="1608324"/>
            <a:ext cx="3301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souris </a:t>
            </a:r>
            <a:r>
              <a:rPr lang="fr-FR" b="1" dirty="0"/>
              <a:t>mangeront</a:t>
            </a:r>
            <a:r>
              <a:rPr lang="fr-FR" dirty="0"/>
              <a:t> le fromage.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8D7CA83-2720-4585-BAE8-BEAA359F1798}"/>
              </a:ext>
            </a:extLst>
          </p:cNvPr>
          <p:cNvSpPr txBox="1"/>
          <p:nvPr/>
        </p:nvSpPr>
        <p:spPr>
          <a:xfrm>
            <a:off x="2169041" y="1177407"/>
            <a:ext cx="1020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0000"/>
                </a:solidFill>
              </a:rPr>
              <a:t>mangent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28AA613-97D5-BC90-ABEE-2642A5753EEC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3850382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D1F19D2-8C30-4A9D-A258-F0CBE7F01621}"/>
              </a:ext>
            </a:extLst>
          </p:cNvPr>
          <p:cNvSpPr txBox="1"/>
          <p:nvPr/>
        </p:nvSpPr>
        <p:spPr>
          <a:xfrm>
            <a:off x="1105786" y="935665"/>
            <a:ext cx="6152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poules picoreront le grain quand la fermière le leur donnera.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EDEF9F0-ECFA-4DAF-9EE3-90A416F684E9}"/>
              </a:ext>
            </a:extLst>
          </p:cNvPr>
          <p:cNvSpPr txBox="1"/>
          <p:nvPr/>
        </p:nvSpPr>
        <p:spPr>
          <a:xfrm>
            <a:off x="1105786" y="2578395"/>
            <a:ext cx="3953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Salomé et moi rangeons notre chambre.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B785ABF-26DA-4656-905C-E77F1133E29C}"/>
              </a:ext>
            </a:extLst>
          </p:cNvPr>
          <p:cNvSpPr txBox="1"/>
          <p:nvPr/>
        </p:nvSpPr>
        <p:spPr>
          <a:xfrm>
            <a:off x="1084521" y="4221126"/>
            <a:ext cx="710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Le garagiste observe le moteur de la voiture, détecte la panne et la répare.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509B286-90FE-6936-529F-4E9EC94BE9EC}"/>
              </a:ext>
            </a:extLst>
          </p:cNvPr>
          <p:cNvSpPr txBox="1"/>
          <p:nvPr/>
        </p:nvSpPr>
        <p:spPr>
          <a:xfrm>
            <a:off x="9902283" y="6561374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3531559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D1F19D2-8C30-4A9D-A258-F0CBE7F01621}"/>
              </a:ext>
            </a:extLst>
          </p:cNvPr>
          <p:cNvSpPr txBox="1"/>
          <p:nvPr/>
        </p:nvSpPr>
        <p:spPr>
          <a:xfrm>
            <a:off x="1105786" y="935665"/>
            <a:ext cx="6152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Les poules picoreront le grain quand la fermière le leur donnera.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EDEF9F0-ECFA-4DAF-9EE3-90A416F684E9}"/>
              </a:ext>
            </a:extLst>
          </p:cNvPr>
          <p:cNvSpPr txBox="1"/>
          <p:nvPr/>
        </p:nvSpPr>
        <p:spPr>
          <a:xfrm>
            <a:off x="1105786" y="2578395"/>
            <a:ext cx="3953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Salomé et moi rangeons notre chambre.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B785ABF-26DA-4656-905C-E77F1133E29C}"/>
              </a:ext>
            </a:extLst>
          </p:cNvPr>
          <p:cNvSpPr txBox="1"/>
          <p:nvPr/>
        </p:nvSpPr>
        <p:spPr>
          <a:xfrm>
            <a:off x="1084521" y="4221126"/>
            <a:ext cx="7722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Le garagiste observera le moteur de la voiture, détectera la panne et la réparera.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D1D9D85-4CAF-05BF-85BD-D302CB73EECC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3676336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EDEF9F0-ECFA-4DAF-9EE3-90A416F684E9}"/>
              </a:ext>
            </a:extLst>
          </p:cNvPr>
          <p:cNvSpPr txBox="1"/>
          <p:nvPr/>
        </p:nvSpPr>
        <p:spPr>
          <a:xfrm>
            <a:off x="1084521" y="944667"/>
            <a:ext cx="3953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Salomé et moi rangeons notre chambre.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B785ABF-26DA-4656-905C-E77F1133E29C}"/>
              </a:ext>
            </a:extLst>
          </p:cNvPr>
          <p:cNvSpPr txBox="1"/>
          <p:nvPr/>
        </p:nvSpPr>
        <p:spPr>
          <a:xfrm>
            <a:off x="1084521" y="2465478"/>
            <a:ext cx="7722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garagiste observera le moteur de la voiture, détectera la panne et la réparera.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3DE86A5-5A82-41DA-8225-A4C8910761DD}"/>
              </a:ext>
            </a:extLst>
          </p:cNvPr>
          <p:cNvSpPr txBox="1"/>
          <p:nvPr/>
        </p:nvSpPr>
        <p:spPr>
          <a:xfrm>
            <a:off x="1084521" y="4120896"/>
            <a:ext cx="9201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Vous avez sauté dans les flaques, malheureusement vous avez glissé et vous voilà tout trempés !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9BE7BAC-86A5-E964-7D81-03E3B3E43E6A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2983707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B785ABF-26DA-4656-905C-E77F1133E29C}"/>
              </a:ext>
            </a:extLst>
          </p:cNvPr>
          <p:cNvSpPr txBox="1"/>
          <p:nvPr/>
        </p:nvSpPr>
        <p:spPr>
          <a:xfrm>
            <a:off x="913833" y="868326"/>
            <a:ext cx="7722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Le garagiste observera le moteur de la voiture, détectera la panne et la réparera.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E07B6CF-A3A7-4E53-92DD-1428B6FE79F9}"/>
              </a:ext>
            </a:extLst>
          </p:cNvPr>
          <p:cNvSpPr txBox="1"/>
          <p:nvPr/>
        </p:nvSpPr>
        <p:spPr>
          <a:xfrm>
            <a:off x="913833" y="2633472"/>
            <a:ext cx="9201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avez sauté dans les flaques, malheureusement vous avez glissé et vous voilà tout trempés !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E3CB5FE-3F6D-4C74-9019-1103B329DAC2}"/>
              </a:ext>
            </a:extLst>
          </p:cNvPr>
          <p:cNvSpPr txBox="1"/>
          <p:nvPr/>
        </p:nvSpPr>
        <p:spPr>
          <a:xfrm>
            <a:off x="913833" y="4401312"/>
            <a:ext cx="10974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Le chevalier escalada la haute tour du donjon. Il s’engouffra par la petite fenêtre et sauva la princesse de la sorcière.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6FAA4C0-8AA5-9D5A-47DB-DE6D9F7CE218}"/>
              </a:ext>
            </a:extLst>
          </p:cNvPr>
          <p:cNvSpPr txBox="1"/>
          <p:nvPr/>
        </p:nvSpPr>
        <p:spPr>
          <a:xfrm>
            <a:off x="9902283" y="6561374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1751238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E07B6CF-A3A7-4E53-92DD-1428B6FE79F9}"/>
              </a:ext>
            </a:extLst>
          </p:cNvPr>
          <p:cNvSpPr txBox="1"/>
          <p:nvPr/>
        </p:nvSpPr>
        <p:spPr>
          <a:xfrm>
            <a:off x="913833" y="914400"/>
            <a:ext cx="9201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Vous avez sauté dans les flaques, malheureusement vous avez glissé et vous voilà tout trempés !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E3CB5FE-3F6D-4C74-9019-1103B329DAC2}"/>
              </a:ext>
            </a:extLst>
          </p:cNvPr>
          <p:cNvSpPr txBox="1"/>
          <p:nvPr/>
        </p:nvSpPr>
        <p:spPr>
          <a:xfrm>
            <a:off x="913833" y="2718816"/>
            <a:ext cx="10974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chevalier escalada la haute tour du donjon. Il s’engouffra par la petite fenêtre et sauva la princesse de la sorcière.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B9602BC-DC7E-47BE-AEAD-772EB16738C0}"/>
              </a:ext>
            </a:extLst>
          </p:cNvPr>
          <p:cNvSpPr txBox="1"/>
          <p:nvPr/>
        </p:nvSpPr>
        <p:spPr>
          <a:xfrm>
            <a:off x="913833" y="4474464"/>
            <a:ext cx="7445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Quand il redescendit avec la princesse, il se rendit compte qu’il s’était trompé.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FDA2972-D502-BF6D-A4E2-078038995F76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4242863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E3CB5FE-3F6D-4C74-9019-1103B329DAC2}"/>
              </a:ext>
            </a:extLst>
          </p:cNvPr>
          <p:cNvSpPr txBox="1"/>
          <p:nvPr/>
        </p:nvSpPr>
        <p:spPr>
          <a:xfrm>
            <a:off x="913833" y="548640"/>
            <a:ext cx="10974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Le chevalier escalada la haute tour du donjon. Il s’engouffra par la petite fenêtre et sauva la princesse de la sorcière.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B9602BC-DC7E-47BE-AEAD-772EB16738C0}"/>
              </a:ext>
            </a:extLst>
          </p:cNvPr>
          <p:cNvSpPr txBox="1"/>
          <p:nvPr/>
        </p:nvSpPr>
        <p:spPr>
          <a:xfrm>
            <a:off x="913833" y="2279904"/>
            <a:ext cx="7445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Quand il redescendit avec la princesse, il se rendit compte qu’il s’était trompé.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AA3E42C-8870-49D5-B1D5-BDB2791B9E83}"/>
              </a:ext>
            </a:extLst>
          </p:cNvPr>
          <p:cNvSpPr txBox="1"/>
          <p:nvPr/>
        </p:nvSpPr>
        <p:spPr>
          <a:xfrm>
            <a:off x="913833" y="4157472"/>
            <a:ext cx="5202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Il tenait dans ses bras une vieille sorcière toute laide !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B3502F9-B463-1E59-BC9B-BAD3825D62FD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22037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E3CB5FE-3F6D-4C74-9019-1103B329DAC2}"/>
              </a:ext>
            </a:extLst>
          </p:cNvPr>
          <p:cNvSpPr txBox="1"/>
          <p:nvPr/>
        </p:nvSpPr>
        <p:spPr>
          <a:xfrm>
            <a:off x="913833" y="548640"/>
            <a:ext cx="10974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Le chevalier escalada la haute tour du donjon. Il s’engouffra par la petite fenêtre et sauva la princesse de la sorcière.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B9602BC-DC7E-47BE-AEAD-772EB16738C0}"/>
              </a:ext>
            </a:extLst>
          </p:cNvPr>
          <p:cNvSpPr txBox="1"/>
          <p:nvPr/>
        </p:nvSpPr>
        <p:spPr>
          <a:xfrm>
            <a:off x="913833" y="2279904"/>
            <a:ext cx="7445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Quand il redescendit avec la princesse, il se rendit compte qu’il s’était trompé.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AA3E42C-8870-49D5-B1D5-BDB2791B9E83}"/>
              </a:ext>
            </a:extLst>
          </p:cNvPr>
          <p:cNvSpPr txBox="1"/>
          <p:nvPr/>
        </p:nvSpPr>
        <p:spPr>
          <a:xfrm>
            <a:off x="913833" y="4157472"/>
            <a:ext cx="5202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Il tenait dans ses bras une vieille sorcière toute laide !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6C10FA8-E76B-CEC2-C4AA-08CBCD9BA19D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2744663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E3CB5FE-3F6D-4C74-9019-1103B329DAC2}"/>
              </a:ext>
            </a:extLst>
          </p:cNvPr>
          <p:cNvSpPr txBox="1"/>
          <p:nvPr/>
        </p:nvSpPr>
        <p:spPr>
          <a:xfrm>
            <a:off x="329043" y="1282286"/>
            <a:ext cx="1153084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/>
              <a:t>Certains fruits qui poussent chez nous en été poussent en hiver dans l’Hémisphère Sud.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B9602BC-DC7E-47BE-AEAD-772EB16738C0}"/>
              </a:ext>
            </a:extLst>
          </p:cNvPr>
          <p:cNvSpPr txBox="1"/>
          <p:nvPr/>
        </p:nvSpPr>
        <p:spPr>
          <a:xfrm>
            <a:off x="329043" y="3013550"/>
            <a:ext cx="1194570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Transportés par avion, ils font de longs voyages pour arriver hors saison dans nos assiettes.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AA3E42C-8870-49D5-B1D5-BDB2791B9E83}"/>
              </a:ext>
            </a:extLst>
          </p:cNvPr>
          <p:cNvSpPr txBox="1"/>
          <p:nvPr/>
        </p:nvSpPr>
        <p:spPr>
          <a:xfrm>
            <a:off x="329043" y="4891118"/>
            <a:ext cx="78217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Il est possible de produire des fruits hors saison en Europe.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1411EC5-EF08-79B2-C4F9-8F70CF598DB6}"/>
              </a:ext>
            </a:extLst>
          </p:cNvPr>
          <p:cNvSpPr txBox="1"/>
          <p:nvPr/>
        </p:nvSpPr>
        <p:spPr>
          <a:xfrm>
            <a:off x="372140" y="159488"/>
            <a:ext cx="104093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b="1" u="sng" dirty="0">
                <a:solidFill>
                  <a:srgbClr val="FF0000"/>
                </a:solidFill>
              </a:rPr>
              <a:t>Recopie ces phrases: encadre le verbe, précise son groupe, souligne son sujet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CC166C1-2553-5074-7109-9BE2E5C284F1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109692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E3CB5FE-3F6D-4C74-9019-1103B329DAC2}"/>
              </a:ext>
            </a:extLst>
          </p:cNvPr>
          <p:cNvSpPr txBox="1"/>
          <p:nvPr/>
        </p:nvSpPr>
        <p:spPr>
          <a:xfrm>
            <a:off x="382205" y="569905"/>
            <a:ext cx="1153084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Certains fruits qui poussent chez nous en été poussent en hiver dans l’Hémisphère Sud.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B9602BC-DC7E-47BE-AEAD-772EB16738C0}"/>
              </a:ext>
            </a:extLst>
          </p:cNvPr>
          <p:cNvSpPr txBox="1"/>
          <p:nvPr/>
        </p:nvSpPr>
        <p:spPr>
          <a:xfrm>
            <a:off x="338663" y="2355598"/>
            <a:ext cx="1194570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/>
              <a:t>Transportés par avion, ils font de longs voyages pour arriver hors saison dans nos assiettes.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AA3E42C-8870-49D5-B1D5-BDB2791B9E83}"/>
              </a:ext>
            </a:extLst>
          </p:cNvPr>
          <p:cNvSpPr txBox="1"/>
          <p:nvPr/>
        </p:nvSpPr>
        <p:spPr>
          <a:xfrm>
            <a:off x="382205" y="4178737"/>
            <a:ext cx="78217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Il est possible de produire des fruits hors saison en Europe.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F438766-C6B9-583A-2B1C-0C4FBDFB5765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1346780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34C47C1-1F53-4915-A8E4-D1A54E72F702}"/>
              </a:ext>
            </a:extLst>
          </p:cNvPr>
          <p:cNvSpPr/>
          <p:nvPr/>
        </p:nvSpPr>
        <p:spPr>
          <a:xfrm>
            <a:off x="416398" y="471744"/>
            <a:ext cx="10749516" cy="6156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50000"/>
              </a:lnSpc>
            </a:pPr>
            <a:r>
              <a:rPr lang="fr-FR" sz="2700" dirty="0"/>
              <a:t>« La rentrée, c’est demain et j’ai le trac. Si encore cette directrice de malheur ne prenait pas un malin plaisir à mélanger tous les élèves de même niveau pour construire de nouvelles classes ! A mon avis, elle met les noms de tous les CE2 dans un chapeau et elle tire au sort pour obtenir ses quatre classes de vingt-six élèves, sinon comment expliquer que je perde chaque année mes meilleurs copains pour me retrouver avec des inconnus ?... »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619206F-FE54-4C51-B16F-1E3A70847505}"/>
              </a:ext>
            </a:extLst>
          </p:cNvPr>
          <p:cNvSpPr txBox="1"/>
          <p:nvPr/>
        </p:nvSpPr>
        <p:spPr>
          <a:xfrm>
            <a:off x="520995" y="287078"/>
            <a:ext cx="683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7030A0"/>
                </a:solidFill>
              </a:rPr>
              <a:t>1) Souligne les 6 verbes conjugués. Comment fais-tu pour les repérer ?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CE06BD7F-B710-957C-E5AE-6632AE531179}"/>
              </a:ext>
            </a:extLst>
          </p:cNvPr>
          <p:cNvCxnSpPr/>
          <p:nvPr/>
        </p:nvCxnSpPr>
        <p:spPr>
          <a:xfrm>
            <a:off x="2832409" y="1349298"/>
            <a:ext cx="334536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49D0979C-CE71-B6C5-FFD9-3A8CFB2442D9}"/>
              </a:ext>
            </a:extLst>
          </p:cNvPr>
          <p:cNvCxnSpPr>
            <a:cxnSpLocks/>
          </p:cNvCxnSpPr>
          <p:nvPr/>
        </p:nvCxnSpPr>
        <p:spPr>
          <a:xfrm>
            <a:off x="5215053" y="1345581"/>
            <a:ext cx="22674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A5589AAF-3237-DF9E-9656-2FD24F9B0A20}"/>
              </a:ext>
            </a:extLst>
          </p:cNvPr>
          <p:cNvCxnSpPr>
            <a:cxnSpLocks/>
          </p:cNvCxnSpPr>
          <p:nvPr/>
        </p:nvCxnSpPr>
        <p:spPr>
          <a:xfrm>
            <a:off x="2159619" y="2416097"/>
            <a:ext cx="1007326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488ECDC5-CA7B-4E79-5A5B-C74CFEFE0482}"/>
              </a:ext>
            </a:extLst>
          </p:cNvPr>
          <p:cNvCxnSpPr>
            <a:cxnSpLocks/>
          </p:cNvCxnSpPr>
          <p:nvPr/>
        </p:nvCxnSpPr>
        <p:spPr>
          <a:xfrm>
            <a:off x="9192323" y="3429000"/>
            <a:ext cx="520389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4348827-6A57-8A94-9D57-487C1C7F510B}"/>
              </a:ext>
            </a:extLst>
          </p:cNvPr>
          <p:cNvCxnSpPr>
            <a:cxnSpLocks/>
          </p:cNvCxnSpPr>
          <p:nvPr/>
        </p:nvCxnSpPr>
        <p:spPr>
          <a:xfrm>
            <a:off x="6096000" y="4464205"/>
            <a:ext cx="538976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B759E825-3FE9-DBF4-4C0D-6FF6B1A612CE}"/>
              </a:ext>
            </a:extLst>
          </p:cNvPr>
          <p:cNvCxnSpPr>
            <a:cxnSpLocks/>
          </p:cNvCxnSpPr>
          <p:nvPr/>
        </p:nvCxnSpPr>
        <p:spPr>
          <a:xfrm>
            <a:off x="9121696" y="5515424"/>
            <a:ext cx="780587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>
            <a:extLst>
              <a:ext uri="{FF2B5EF4-FFF2-40B4-BE49-F238E27FC236}">
                <a16:creationId xmlns:a16="http://schemas.microsoft.com/office/drawing/2014/main" id="{3539C8DB-0E93-A390-8279-978519100061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1296972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B9602BC-DC7E-47BE-AEAD-772EB16738C0}"/>
              </a:ext>
            </a:extLst>
          </p:cNvPr>
          <p:cNvSpPr txBox="1"/>
          <p:nvPr/>
        </p:nvSpPr>
        <p:spPr>
          <a:xfrm>
            <a:off x="360687" y="516165"/>
            <a:ext cx="1194570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Transportés par avion, ils font de longs voyages pour arriver hors saison dans nos assiettes.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AA3E42C-8870-49D5-B1D5-BDB2791B9E83}"/>
              </a:ext>
            </a:extLst>
          </p:cNvPr>
          <p:cNvSpPr txBox="1"/>
          <p:nvPr/>
        </p:nvSpPr>
        <p:spPr>
          <a:xfrm>
            <a:off x="371573" y="2491705"/>
            <a:ext cx="78217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/>
              <a:t>Il est possible de produire des fruits hors saison en Europe.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8F037AB-C1B8-A7EA-E03C-DABC3C195407}"/>
              </a:ext>
            </a:extLst>
          </p:cNvPr>
          <p:cNvSpPr txBox="1"/>
          <p:nvPr/>
        </p:nvSpPr>
        <p:spPr>
          <a:xfrm>
            <a:off x="502201" y="4625306"/>
            <a:ext cx="873239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On les cultive sous serre: c’est le cas en Andalousie, en Espagne.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BA059EB-1820-DCA2-533B-03BEB3EB4E2A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1111985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AA3E42C-8870-49D5-B1D5-BDB2791B9E83}"/>
              </a:ext>
            </a:extLst>
          </p:cNvPr>
          <p:cNvSpPr txBox="1"/>
          <p:nvPr/>
        </p:nvSpPr>
        <p:spPr>
          <a:xfrm>
            <a:off x="563971" y="738851"/>
            <a:ext cx="78217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Il est possible de produire des fruits hors saison en Europe.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8F037AB-C1B8-A7EA-E03C-DABC3C195407}"/>
              </a:ext>
            </a:extLst>
          </p:cNvPr>
          <p:cNvSpPr txBox="1"/>
          <p:nvPr/>
        </p:nvSpPr>
        <p:spPr>
          <a:xfrm>
            <a:off x="531313" y="2774481"/>
            <a:ext cx="841339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/>
              <a:t>On les cultive sous serre: c’est le cas en Andalousie, en Espagne.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291C84B-A2BF-89CE-7425-41297D541BCE}"/>
              </a:ext>
            </a:extLst>
          </p:cNvPr>
          <p:cNvSpPr txBox="1"/>
          <p:nvPr/>
        </p:nvSpPr>
        <p:spPr>
          <a:xfrm>
            <a:off x="498657" y="4646824"/>
            <a:ext cx="1121550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L’été, les producteurs placent les plants de fraises dans des frigos qui simulent l’hiver.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F93A038-89C9-C747-E684-510F4D327666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3742631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8F037AB-C1B8-A7EA-E03C-DABC3C195407}"/>
              </a:ext>
            </a:extLst>
          </p:cNvPr>
          <p:cNvSpPr txBox="1"/>
          <p:nvPr/>
        </p:nvSpPr>
        <p:spPr>
          <a:xfrm>
            <a:off x="661689" y="739359"/>
            <a:ext cx="981178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On les cultive sous serre: c’est le cas en Andalousie, une région d’Espagne.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291C84B-A2BF-89CE-7425-41297D541BCE}"/>
              </a:ext>
            </a:extLst>
          </p:cNvPr>
          <p:cNvSpPr txBox="1"/>
          <p:nvPr/>
        </p:nvSpPr>
        <p:spPr>
          <a:xfrm>
            <a:off x="650804" y="2774987"/>
            <a:ext cx="1121550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/>
              <a:t>L’été, les producteurs placent les plants de fraises dans des frigos qui simulent l’hiver.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300D8C8-803A-89E0-B852-4BC9BB06AE5B}"/>
              </a:ext>
            </a:extLst>
          </p:cNvPr>
          <p:cNvSpPr txBox="1"/>
          <p:nvPr/>
        </p:nvSpPr>
        <p:spPr>
          <a:xfrm>
            <a:off x="694346" y="4560245"/>
            <a:ext cx="605633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Ils les repiquent en automne dans des serres.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C137FA9-AE2C-FDB6-5F42-2558BA09EF54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39993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291C84B-A2BF-89CE-7425-41297D541BCE}"/>
              </a:ext>
            </a:extLst>
          </p:cNvPr>
          <p:cNvSpPr txBox="1"/>
          <p:nvPr/>
        </p:nvSpPr>
        <p:spPr>
          <a:xfrm>
            <a:off x="278488" y="499873"/>
            <a:ext cx="1121550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L’été, les producteurs placent les plants de fraises dans des frigos qui simulent l’hiver.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300D8C8-803A-89E0-B852-4BC9BB06AE5B}"/>
              </a:ext>
            </a:extLst>
          </p:cNvPr>
          <p:cNvSpPr txBox="1"/>
          <p:nvPr/>
        </p:nvSpPr>
        <p:spPr>
          <a:xfrm>
            <a:off x="354686" y="2448416"/>
            <a:ext cx="605633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/>
              <a:t>Ils les repiquent en automne dans des serres.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81035FB-9DF4-F39D-AA2B-957E0DDDA028}"/>
              </a:ext>
            </a:extLst>
          </p:cNvPr>
          <p:cNvSpPr txBox="1"/>
          <p:nvPr/>
        </p:nvSpPr>
        <p:spPr>
          <a:xfrm>
            <a:off x="376458" y="4331645"/>
            <a:ext cx="1181554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En hiver, ils les stockent dans des chambres froides puis les acheminent jusque chez nous.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B5047ED-A6BB-CC6B-F5E9-24E4DDC7A70B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1533813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300D8C8-803A-89E0-B852-4BC9BB06AE5B}"/>
              </a:ext>
            </a:extLst>
          </p:cNvPr>
          <p:cNvSpPr txBox="1"/>
          <p:nvPr/>
        </p:nvSpPr>
        <p:spPr>
          <a:xfrm>
            <a:off x="301952" y="678095"/>
            <a:ext cx="605633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Ils les repiquent en automne dans des serres.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81035FB-9DF4-F39D-AA2B-957E0DDDA028}"/>
              </a:ext>
            </a:extLst>
          </p:cNvPr>
          <p:cNvSpPr txBox="1"/>
          <p:nvPr/>
        </p:nvSpPr>
        <p:spPr>
          <a:xfrm>
            <a:off x="225754" y="2365381"/>
            <a:ext cx="1181554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/>
              <a:t>En hiver, ils les stockent dans des chambres froides puis les acheminent jusque chez nous.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D730D1B-1429-133C-EFDC-128A30B384D8}"/>
              </a:ext>
            </a:extLst>
          </p:cNvPr>
          <p:cNvSpPr txBox="1"/>
          <p:nvPr/>
        </p:nvSpPr>
        <p:spPr>
          <a:xfrm>
            <a:off x="226322" y="4293022"/>
            <a:ext cx="1146884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Mais les fruits importés nécessitent beaucoup de carburant pour leur transport, ce qui </a:t>
            </a:r>
          </a:p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entraîne de la pollution.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0499731-0045-121C-A2CC-B22DD4F2B2D7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832020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81035FB-9DF4-F39D-AA2B-957E0DDDA028}"/>
              </a:ext>
            </a:extLst>
          </p:cNvPr>
          <p:cNvSpPr txBox="1"/>
          <p:nvPr/>
        </p:nvSpPr>
        <p:spPr>
          <a:xfrm>
            <a:off x="376458" y="664425"/>
            <a:ext cx="1181554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En hiver, ils les stockent dans des chambres froides puis les acheminent jusque chez nous.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D730D1B-1429-133C-EFDC-128A30B384D8}"/>
              </a:ext>
            </a:extLst>
          </p:cNvPr>
          <p:cNvSpPr txBox="1"/>
          <p:nvPr/>
        </p:nvSpPr>
        <p:spPr>
          <a:xfrm>
            <a:off x="426390" y="2701178"/>
            <a:ext cx="1146884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/>
              <a:t>Mais les fruits importés nécessitent beaucoup de carburant pour leur transport, ce qui </a:t>
            </a:r>
          </a:p>
          <a:p>
            <a:r>
              <a:rPr lang="fr-FR" sz="2500" dirty="0"/>
              <a:t>entraîne de la pollution.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7C0F707-C9BB-66DE-B1CB-66A4ED798C3D}"/>
              </a:ext>
            </a:extLst>
          </p:cNvPr>
          <p:cNvSpPr txBox="1"/>
          <p:nvPr/>
        </p:nvSpPr>
        <p:spPr>
          <a:xfrm>
            <a:off x="398797" y="4671238"/>
            <a:ext cx="781983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Les fruits cultivés sous serre consomment beaucoup d’eau.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1361090-BA68-64DF-1F2F-5C013B6BCD4E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1503691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D730D1B-1429-133C-EFDC-128A30B384D8}"/>
              </a:ext>
            </a:extLst>
          </p:cNvPr>
          <p:cNvSpPr txBox="1"/>
          <p:nvPr/>
        </p:nvSpPr>
        <p:spPr>
          <a:xfrm>
            <a:off x="538969" y="642004"/>
            <a:ext cx="1146884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Mais les fruits importés nécessitent beaucoup de carburant pour leur transport, ce qui </a:t>
            </a:r>
          </a:p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entraîne de la pollution.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7C0F707-C9BB-66DE-B1CB-66A4ED798C3D}"/>
              </a:ext>
            </a:extLst>
          </p:cNvPr>
          <p:cNvSpPr txBox="1"/>
          <p:nvPr/>
        </p:nvSpPr>
        <p:spPr>
          <a:xfrm>
            <a:off x="571627" y="2895347"/>
            <a:ext cx="781983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/>
              <a:t>Les fruits cultivés sous serre consomment beaucoup d’eau.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AA770CB-015D-47D6-F7BE-4F14762C9234}"/>
              </a:ext>
            </a:extLst>
          </p:cNvPr>
          <p:cNvSpPr txBox="1"/>
          <p:nvPr/>
        </p:nvSpPr>
        <p:spPr>
          <a:xfrm>
            <a:off x="571627" y="4745918"/>
            <a:ext cx="10054484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Il est donc préférable de consommer des fruits de saison, que l’on cultive et </a:t>
            </a:r>
          </a:p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récolte à la bonne saison.</a:t>
            </a:r>
          </a:p>
          <a:p>
            <a:endParaRPr lang="fr-FR" sz="25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6ED26E0-D6B4-CAD4-46C1-22313C612A12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3732764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D730D1B-1429-133C-EFDC-128A30B384D8}"/>
              </a:ext>
            </a:extLst>
          </p:cNvPr>
          <p:cNvSpPr txBox="1"/>
          <p:nvPr/>
        </p:nvSpPr>
        <p:spPr>
          <a:xfrm>
            <a:off x="723155" y="631372"/>
            <a:ext cx="1146884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Mais les fruits importés nécessitent beaucoup de carburant pour leur transport, ce qui </a:t>
            </a:r>
          </a:p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entraîne de la pollution.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7C0F707-C9BB-66DE-B1CB-66A4ED798C3D}"/>
              </a:ext>
            </a:extLst>
          </p:cNvPr>
          <p:cNvSpPr txBox="1"/>
          <p:nvPr/>
        </p:nvSpPr>
        <p:spPr>
          <a:xfrm>
            <a:off x="755813" y="2884715"/>
            <a:ext cx="781983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Les fruits cultivés sous serre consomment beaucoup d’eau.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AA770CB-015D-47D6-F7BE-4F14762C9234}"/>
              </a:ext>
            </a:extLst>
          </p:cNvPr>
          <p:cNvSpPr txBox="1"/>
          <p:nvPr/>
        </p:nvSpPr>
        <p:spPr>
          <a:xfrm>
            <a:off x="755813" y="4735286"/>
            <a:ext cx="1005448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/>
              <a:t>Il est donc préférable de consommer des fruits de saison, que l’on cultive et </a:t>
            </a:r>
          </a:p>
          <a:p>
            <a:r>
              <a:rPr lang="fr-FR" sz="2500" dirty="0"/>
              <a:t>récolte à la bonne saison.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EB0A2A1-782E-4CFC-E598-C0254843C454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1258565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E3CB5FE-3F6D-4C74-9019-1103B329DAC2}"/>
              </a:ext>
            </a:extLst>
          </p:cNvPr>
          <p:cNvSpPr txBox="1"/>
          <p:nvPr/>
        </p:nvSpPr>
        <p:spPr>
          <a:xfrm>
            <a:off x="329043" y="1282286"/>
            <a:ext cx="827162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/>
              <a:t>La plus ancienne écriture connue date d’environ 3000 avant JC.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B9602BC-DC7E-47BE-AEAD-772EB16738C0}"/>
              </a:ext>
            </a:extLst>
          </p:cNvPr>
          <p:cNvSpPr txBox="1"/>
          <p:nvPr/>
        </p:nvSpPr>
        <p:spPr>
          <a:xfrm>
            <a:off x="329043" y="3013550"/>
            <a:ext cx="751814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L’humanité sort de la Préhistoire et entre dans l’Histoire.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AA3E42C-8870-49D5-B1D5-BDB2791B9E83}"/>
              </a:ext>
            </a:extLst>
          </p:cNvPr>
          <p:cNvSpPr txBox="1"/>
          <p:nvPr/>
        </p:nvSpPr>
        <p:spPr>
          <a:xfrm>
            <a:off x="329043" y="4891118"/>
            <a:ext cx="1058584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Les Sumériens habitaient la Mésopotamie et ont inventé l’écriture pour compter.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8B39BB7-F48E-B365-2AC1-8973B85C17B6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AED9531-3420-F891-7514-CCD0DED6088A}"/>
              </a:ext>
            </a:extLst>
          </p:cNvPr>
          <p:cNvSpPr txBox="1"/>
          <p:nvPr/>
        </p:nvSpPr>
        <p:spPr>
          <a:xfrm>
            <a:off x="372140" y="159488"/>
            <a:ext cx="104093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b="1" u="sng" dirty="0">
                <a:solidFill>
                  <a:srgbClr val="FF0000"/>
                </a:solidFill>
              </a:rPr>
              <a:t>Recopie ces phrases: encadre le verbe, précise son groupe, souligne son sujet</a:t>
            </a:r>
          </a:p>
        </p:txBody>
      </p:sp>
    </p:spTree>
    <p:extLst>
      <p:ext uri="{BB962C8B-B14F-4D97-AF65-F5344CB8AC3E}">
        <p14:creationId xmlns:p14="http://schemas.microsoft.com/office/powerpoint/2010/main" val="620252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E3CB5FE-3F6D-4C74-9019-1103B329DAC2}"/>
              </a:ext>
            </a:extLst>
          </p:cNvPr>
          <p:cNvSpPr txBox="1"/>
          <p:nvPr/>
        </p:nvSpPr>
        <p:spPr>
          <a:xfrm>
            <a:off x="329043" y="1282286"/>
            <a:ext cx="827162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La plus ancienne écriture connue date d’environ 3000 avant JC.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B9602BC-DC7E-47BE-AEAD-772EB16738C0}"/>
              </a:ext>
            </a:extLst>
          </p:cNvPr>
          <p:cNvSpPr txBox="1"/>
          <p:nvPr/>
        </p:nvSpPr>
        <p:spPr>
          <a:xfrm>
            <a:off x="329043" y="3013550"/>
            <a:ext cx="751814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/>
              <a:t>L’humanité sort de la Préhistoire et entre dans l’Histoire.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AA3E42C-8870-49D5-B1D5-BDB2791B9E83}"/>
              </a:ext>
            </a:extLst>
          </p:cNvPr>
          <p:cNvSpPr txBox="1"/>
          <p:nvPr/>
        </p:nvSpPr>
        <p:spPr>
          <a:xfrm>
            <a:off x="329043" y="4891118"/>
            <a:ext cx="1058584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Les Sumériens habitaient la Mésopotamie et ont inventé l’écriture pour compter.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426A84D-0C0A-6727-C6B1-97EA7A20EB01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1267136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4C6095-D9A1-88A4-DEF2-0FE688E8BB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87C217-075B-BD2E-D7C8-C7012271B8B8}"/>
              </a:ext>
            </a:extLst>
          </p:cNvPr>
          <p:cNvSpPr/>
          <p:nvPr/>
        </p:nvSpPr>
        <p:spPr>
          <a:xfrm>
            <a:off x="416398" y="471744"/>
            <a:ext cx="10749516" cy="6156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50000"/>
              </a:lnSpc>
            </a:pPr>
            <a:r>
              <a:rPr lang="fr-FR" sz="2700" dirty="0"/>
              <a:t>« La rentrée, c’est demain et j’ai le trac. Si encore cette directrice de malheur ne prenait pas un malin plaisir à mélanger tous les élèves de même niveau pour construire de nouvelles classes ! A mon avis, elle met les noms de tous les CE2 dans un chapeau et elle tire au sort pour obtenir ses quatre classes de vingt-six élèves, sinon comment expliquer que je perde chaque année mes meilleurs copains pour me retrouver avec des inconnus ?... »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43E5CEC9-0D77-6064-7301-F2D5DDC995A9}"/>
              </a:ext>
            </a:extLst>
          </p:cNvPr>
          <p:cNvCxnSpPr/>
          <p:nvPr/>
        </p:nvCxnSpPr>
        <p:spPr>
          <a:xfrm>
            <a:off x="2832409" y="1349298"/>
            <a:ext cx="334536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96B42AD6-3459-B040-C82A-E839F8B0812B}"/>
              </a:ext>
            </a:extLst>
          </p:cNvPr>
          <p:cNvCxnSpPr>
            <a:cxnSpLocks/>
          </p:cNvCxnSpPr>
          <p:nvPr/>
        </p:nvCxnSpPr>
        <p:spPr>
          <a:xfrm>
            <a:off x="5215053" y="1345581"/>
            <a:ext cx="22674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55E1B1E0-A76A-1560-5315-2A46D6153D14}"/>
              </a:ext>
            </a:extLst>
          </p:cNvPr>
          <p:cNvCxnSpPr>
            <a:cxnSpLocks/>
          </p:cNvCxnSpPr>
          <p:nvPr/>
        </p:nvCxnSpPr>
        <p:spPr>
          <a:xfrm>
            <a:off x="2159619" y="2416097"/>
            <a:ext cx="1007326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ED7FDE6A-DB58-8789-2F3E-37126363141B}"/>
              </a:ext>
            </a:extLst>
          </p:cNvPr>
          <p:cNvCxnSpPr>
            <a:cxnSpLocks/>
          </p:cNvCxnSpPr>
          <p:nvPr/>
        </p:nvCxnSpPr>
        <p:spPr>
          <a:xfrm>
            <a:off x="9192323" y="3429000"/>
            <a:ext cx="520389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F6A6BAA9-1BD2-9728-5109-1C16720BD45B}"/>
              </a:ext>
            </a:extLst>
          </p:cNvPr>
          <p:cNvCxnSpPr>
            <a:cxnSpLocks/>
          </p:cNvCxnSpPr>
          <p:nvPr/>
        </p:nvCxnSpPr>
        <p:spPr>
          <a:xfrm>
            <a:off x="6096000" y="4464205"/>
            <a:ext cx="538976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C2E047E7-912D-EE9E-59C1-CAB51EA5C070}"/>
              </a:ext>
            </a:extLst>
          </p:cNvPr>
          <p:cNvCxnSpPr>
            <a:cxnSpLocks/>
          </p:cNvCxnSpPr>
          <p:nvPr/>
        </p:nvCxnSpPr>
        <p:spPr>
          <a:xfrm>
            <a:off x="9121696" y="5515424"/>
            <a:ext cx="780587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>
            <a:extLst>
              <a:ext uri="{FF2B5EF4-FFF2-40B4-BE49-F238E27FC236}">
                <a16:creationId xmlns:a16="http://schemas.microsoft.com/office/drawing/2014/main" id="{E1224187-F969-92C5-C76C-574631363939}"/>
              </a:ext>
            </a:extLst>
          </p:cNvPr>
          <p:cNvSpPr txBox="1"/>
          <p:nvPr/>
        </p:nvSpPr>
        <p:spPr>
          <a:xfrm>
            <a:off x="520995" y="287078"/>
            <a:ext cx="5997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7030A0"/>
                </a:solidFill>
              </a:rPr>
              <a:t>2) Indique l’infinitif de tous les verbes conjugués et classe-les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8174741-AFEF-BF47-8EE5-84B03A85E934}"/>
              </a:ext>
            </a:extLst>
          </p:cNvPr>
          <p:cNvSpPr txBox="1"/>
          <p:nvPr/>
        </p:nvSpPr>
        <p:spPr>
          <a:xfrm>
            <a:off x="2640219" y="1345581"/>
            <a:ext cx="71891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rgbClr val="FF0000"/>
                </a:solidFill>
              </a:rPr>
              <a:t>être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7A4597B-7E22-295C-C2D7-79001FC9498B}"/>
              </a:ext>
            </a:extLst>
          </p:cNvPr>
          <p:cNvSpPr txBox="1"/>
          <p:nvPr/>
        </p:nvSpPr>
        <p:spPr>
          <a:xfrm>
            <a:off x="4914015" y="1345581"/>
            <a:ext cx="82881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rgbClr val="FF0000"/>
                </a:solidFill>
              </a:rPr>
              <a:t>avoir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A56DA5D-AA54-4489-B56F-ADCB5079A422}"/>
              </a:ext>
            </a:extLst>
          </p:cNvPr>
          <p:cNvSpPr txBox="1"/>
          <p:nvPr/>
        </p:nvSpPr>
        <p:spPr>
          <a:xfrm>
            <a:off x="2027134" y="2416097"/>
            <a:ext cx="12261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rgbClr val="FF0000"/>
                </a:solidFill>
              </a:rPr>
              <a:t>prendre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C8DFD95-BB6E-67DB-E0F5-6C6CB9206C3C}"/>
              </a:ext>
            </a:extLst>
          </p:cNvPr>
          <p:cNvSpPr txBox="1"/>
          <p:nvPr/>
        </p:nvSpPr>
        <p:spPr>
          <a:xfrm>
            <a:off x="8913395" y="3508353"/>
            <a:ext cx="107824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rgbClr val="FF0000"/>
                </a:solidFill>
              </a:rPr>
              <a:t>mettre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2AEA38F-9BD3-BF1C-ED53-564A42F3164A}"/>
              </a:ext>
            </a:extLst>
          </p:cNvPr>
          <p:cNvSpPr txBox="1"/>
          <p:nvPr/>
        </p:nvSpPr>
        <p:spPr>
          <a:xfrm>
            <a:off x="5992340" y="4464205"/>
            <a:ext cx="74629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rgbClr val="FF0000"/>
                </a:solidFill>
              </a:rPr>
              <a:t>tirer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3F631CE-9290-B735-3FB7-41050B9F4991}"/>
              </a:ext>
            </a:extLst>
          </p:cNvPr>
          <p:cNvSpPr txBox="1"/>
          <p:nvPr/>
        </p:nvSpPr>
        <p:spPr>
          <a:xfrm>
            <a:off x="8983126" y="5594777"/>
            <a:ext cx="105772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rgbClr val="FF0000"/>
                </a:solidFill>
              </a:rPr>
              <a:t>perdre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DAEADB5-0161-ECE9-1F61-DC257606B682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3341121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2" grpId="0"/>
      <p:bldP spid="14" grpId="0"/>
      <p:bldP spid="16" grpId="0"/>
      <p:bldP spid="1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B9602BC-DC7E-47BE-AEAD-772EB16738C0}"/>
              </a:ext>
            </a:extLst>
          </p:cNvPr>
          <p:cNvSpPr txBox="1"/>
          <p:nvPr/>
        </p:nvSpPr>
        <p:spPr>
          <a:xfrm>
            <a:off x="394357" y="640464"/>
            <a:ext cx="751814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L’humanité sort de la Préhistoire et entre dans l’Histoire.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AA3E42C-8870-49D5-B1D5-BDB2791B9E83}"/>
              </a:ext>
            </a:extLst>
          </p:cNvPr>
          <p:cNvSpPr txBox="1"/>
          <p:nvPr/>
        </p:nvSpPr>
        <p:spPr>
          <a:xfrm>
            <a:off x="296385" y="2496261"/>
            <a:ext cx="1072248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/>
              <a:t>Les Sumériens habitaient en Mésopotamie et inventèrent l’écriture pour compter.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4EC69A1-EC89-519E-891F-EF4B1DB9E2AC}"/>
              </a:ext>
            </a:extLst>
          </p:cNvPr>
          <p:cNvSpPr txBox="1"/>
          <p:nvPr/>
        </p:nvSpPr>
        <p:spPr>
          <a:xfrm>
            <a:off x="318156" y="4096461"/>
            <a:ext cx="125161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Ils employaient des pictogrammes: ils dessinaient les objets qu’ils voulaient représenter.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1D149A0-D29A-0B61-4F47-C19902C0FCCF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166479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AA3E42C-8870-49D5-B1D5-BDB2791B9E83}"/>
              </a:ext>
            </a:extLst>
          </p:cNvPr>
          <p:cNvSpPr txBox="1"/>
          <p:nvPr/>
        </p:nvSpPr>
        <p:spPr>
          <a:xfrm>
            <a:off x="481443" y="330004"/>
            <a:ext cx="1058584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Les Sumériens habitaient la Mésopotamie et ont inventé l’écriture pour compter.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4EC69A1-EC89-519E-891F-EF4B1DB9E2AC}"/>
              </a:ext>
            </a:extLst>
          </p:cNvPr>
          <p:cNvSpPr txBox="1"/>
          <p:nvPr/>
        </p:nvSpPr>
        <p:spPr>
          <a:xfrm>
            <a:off x="546756" y="2528918"/>
            <a:ext cx="125161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dirty="0"/>
              <a:t>Ils employaient des pictogrammes: ils dessinaient les objets qu’ils voulaient représenter.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A150094-06FA-84A5-966F-2BADBF53C969}"/>
              </a:ext>
            </a:extLst>
          </p:cNvPr>
          <p:cNvSpPr txBox="1"/>
          <p:nvPr/>
        </p:nvSpPr>
        <p:spPr>
          <a:xfrm>
            <a:off x="568528" y="4466575"/>
            <a:ext cx="125161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Mais les pictogrammes prenaient du temps à écrire.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55FA744-B317-ACCA-2B38-FFCAC4019CEF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2230983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4EC69A1-EC89-519E-891F-EF4B1DB9E2AC}"/>
              </a:ext>
            </a:extLst>
          </p:cNvPr>
          <p:cNvSpPr txBox="1"/>
          <p:nvPr/>
        </p:nvSpPr>
        <p:spPr>
          <a:xfrm>
            <a:off x="481441" y="471518"/>
            <a:ext cx="125161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Ils employaient des pictogrammes: ils dessinaient les objets qu’ils voulaient représenter.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A150094-06FA-84A5-966F-2BADBF53C969}"/>
              </a:ext>
            </a:extLst>
          </p:cNvPr>
          <p:cNvSpPr txBox="1"/>
          <p:nvPr/>
        </p:nvSpPr>
        <p:spPr>
          <a:xfrm>
            <a:off x="524985" y="2496260"/>
            <a:ext cx="125161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dirty="0"/>
              <a:t>Mais les pictogrammes prenaient du temps à écrire.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A6A7FD1-91F6-0CB6-1FDD-45F3BE988704}"/>
              </a:ext>
            </a:extLst>
          </p:cNvPr>
          <p:cNvSpPr txBox="1"/>
          <p:nvPr/>
        </p:nvSpPr>
        <p:spPr>
          <a:xfrm>
            <a:off x="633842" y="4052917"/>
            <a:ext cx="125161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En 2800 avant JC, l’écriture cunéiforme remplace les pictogrammes: les signes ne </a:t>
            </a:r>
          </a:p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représentent plus des objets mais des mots.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34DEF18-FBA9-6CB3-C2E0-3ECBA78BC1EC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82660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A150094-06FA-84A5-966F-2BADBF53C969}"/>
              </a:ext>
            </a:extLst>
          </p:cNvPr>
          <p:cNvSpPr txBox="1"/>
          <p:nvPr/>
        </p:nvSpPr>
        <p:spPr>
          <a:xfrm>
            <a:off x="524985" y="232031"/>
            <a:ext cx="125161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Mais les pictogrammes prenaient du temps à écrire.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A6A7FD1-91F6-0CB6-1FDD-45F3BE988704}"/>
              </a:ext>
            </a:extLst>
          </p:cNvPr>
          <p:cNvSpPr txBox="1"/>
          <p:nvPr/>
        </p:nvSpPr>
        <p:spPr>
          <a:xfrm>
            <a:off x="535870" y="1941088"/>
            <a:ext cx="125161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dirty="0"/>
              <a:t>En 2800 avant JC, l’écriture cunéiforme remplace les pictogrammes: les signes ne </a:t>
            </a:r>
          </a:p>
          <a:p>
            <a:r>
              <a:rPr lang="fr-FR" sz="2500" dirty="0"/>
              <a:t>représentent plus des objets mais des mots.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A3B99BA-5D35-4C76-E52A-E1694064329A}"/>
              </a:ext>
            </a:extLst>
          </p:cNvPr>
          <p:cNvSpPr txBox="1"/>
          <p:nvPr/>
        </p:nvSpPr>
        <p:spPr>
          <a:xfrm>
            <a:off x="546755" y="3824317"/>
            <a:ext cx="125161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A partir de 1500 avant JC, les Phéniciens ont employé une manière nouvelle d’écrire </a:t>
            </a:r>
          </a:p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leur langue: ils créent des lettres.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2B18841-7D2C-588B-E182-88D6EBF51302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3115715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A6A7FD1-91F6-0CB6-1FDD-45F3BE988704}"/>
              </a:ext>
            </a:extLst>
          </p:cNvPr>
          <p:cNvSpPr txBox="1"/>
          <p:nvPr/>
        </p:nvSpPr>
        <p:spPr>
          <a:xfrm>
            <a:off x="524984" y="732774"/>
            <a:ext cx="125161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En 2800 avant JC, l’écriture cunéiforme remplace les pictogrammes: les signes ne </a:t>
            </a:r>
          </a:p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représentent plus des objets mais des mots.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A3B99BA-5D35-4C76-E52A-E1694064329A}"/>
              </a:ext>
            </a:extLst>
          </p:cNvPr>
          <p:cNvSpPr txBox="1"/>
          <p:nvPr/>
        </p:nvSpPr>
        <p:spPr>
          <a:xfrm>
            <a:off x="524984" y="2703088"/>
            <a:ext cx="125161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dirty="0"/>
              <a:t>A partir de 1500 avant JC, les Phéniciens ont employé une manière nouvelle d’écrire </a:t>
            </a:r>
          </a:p>
          <a:p>
            <a:r>
              <a:rPr lang="fr-FR" sz="2500" dirty="0"/>
              <a:t>leur langue: ils créent des lettres qui donnent des mots.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14C7993-A84E-58F4-29C3-04306909C88A}"/>
              </a:ext>
            </a:extLst>
          </p:cNvPr>
          <p:cNvSpPr txBox="1"/>
          <p:nvPr/>
        </p:nvSpPr>
        <p:spPr>
          <a:xfrm>
            <a:off x="546755" y="4390373"/>
            <a:ext cx="125161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L’alphabet apparaît alors.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99EA380-5A3A-ED62-0465-985282145EB5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1587926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A3B99BA-5D35-4C76-E52A-E1694064329A}"/>
              </a:ext>
            </a:extLst>
          </p:cNvPr>
          <p:cNvSpPr txBox="1"/>
          <p:nvPr/>
        </p:nvSpPr>
        <p:spPr>
          <a:xfrm>
            <a:off x="296384" y="373545"/>
            <a:ext cx="125161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A partir de 1500 avant JC, les Phéniciens ont employé une manière nouvelle d’écrire </a:t>
            </a:r>
          </a:p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leur langue: ils créent des lettres qui donnent des mots.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14C7993-A84E-58F4-29C3-04306909C88A}"/>
              </a:ext>
            </a:extLst>
          </p:cNvPr>
          <p:cNvSpPr txBox="1"/>
          <p:nvPr/>
        </p:nvSpPr>
        <p:spPr>
          <a:xfrm>
            <a:off x="274613" y="2583345"/>
            <a:ext cx="125161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dirty="0"/>
              <a:t>L’alphabet apparaît alors.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564505D-0F50-CADF-3121-4D7269EF513B}"/>
              </a:ext>
            </a:extLst>
          </p:cNvPr>
          <p:cNvSpPr txBox="1"/>
          <p:nvPr/>
        </p:nvSpPr>
        <p:spPr>
          <a:xfrm>
            <a:off x="209298" y="4281516"/>
            <a:ext cx="125161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Les Grecs et les Hébreux emprunteront cet alphabet, le modifieront et le perfectionneront.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C1F5C53-0EB4-C334-E565-71E0AB3BD10D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3150353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A3B99BA-5D35-4C76-E52A-E1694064329A}"/>
              </a:ext>
            </a:extLst>
          </p:cNvPr>
          <p:cNvSpPr txBox="1"/>
          <p:nvPr/>
        </p:nvSpPr>
        <p:spPr>
          <a:xfrm>
            <a:off x="296384" y="373545"/>
            <a:ext cx="125161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A partir de 1500 avant JC, les Phéniciens ont employé une manière nouvelle d’écrire </a:t>
            </a:r>
          </a:p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leur langue: ils créent des lettres qui donnent des mots.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14C7993-A84E-58F4-29C3-04306909C88A}"/>
              </a:ext>
            </a:extLst>
          </p:cNvPr>
          <p:cNvSpPr txBox="1"/>
          <p:nvPr/>
        </p:nvSpPr>
        <p:spPr>
          <a:xfrm>
            <a:off x="274613" y="2583345"/>
            <a:ext cx="125161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dirty="0">
                <a:solidFill>
                  <a:schemeClr val="bg1">
                    <a:lumMod val="65000"/>
                  </a:schemeClr>
                </a:solidFill>
              </a:rPr>
              <a:t>L’alphabet apparaît alors.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564505D-0F50-CADF-3121-4D7269EF513B}"/>
              </a:ext>
            </a:extLst>
          </p:cNvPr>
          <p:cNvSpPr txBox="1"/>
          <p:nvPr/>
        </p:nvSpPr>
        <p:spPr>
          <a:xfrm>
            <a:off x="209298" y="4281516"/>
            <a:ext cx="125161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dirty="0"/>
              <a:t>Les Grecs et les Hébreux emprunteront cet alphabet, le modifieront et le perfectionneront.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DA4D122-6527-C441-67E2-F68201B0395B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246150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E3CB5FE-3F6D-4C74-9019-1103B329DAC2}"/>
              </a:ext>
            </a:extLst>
          </p:cNvPr>
          <p:cNvSpPr txBox="1"/>
          <p:nvPr/>
        </p:nvSpPr>
        <p:spPr>
          <a:xfrm>
            <a:off x="329042" y="1282286"/>
            <a:ext cx="893191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/>
              <a:t>Le charbon, le gaz, le pétrole existent dans la nature.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B9602BC-DC7E-47BE-AEAD-772EB16738C0}"/>
              </a:ext>
            </a:extLst>
          </p:cNvPr>
          <p:cNvSpPr txBox="1"/>
          <p:nvPr/>
        </p:nvSpPr>
        <p:spPr>
          <a:xfrm>
            <a:off x="329043" y="3013550"/>
            <a:ext cx="97080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>
                <a:solidFill>
                  <a:schemeClr val="bg1">
                    <a:lumMod val="65000"/>
                  </a:schemeClr>
                </a:solidFill>
              </a:rPr>
              <a:t>Leur formation daterait d’il y a plus de 300 millions d’années.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AA3E42C-8870-49D5-B1D5-BDB2791B9E83}"/>
              </a:ext>
            </a:extLst>
          </p:cNvPr>
          <p:cNvSpPr txBox="1"/>
          <p:nvPr/>
        </p:nvSpPr>
        <p:spPr>
          <a:xfrm>
            <a:off x="329043" y="4891118"/>
            <a:ext cx="106969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>
                <a:solidFill>
                  <a:schemeClr val="bg1">
                    <a:lumMod val="65000"/>
                  </a:schemeClr>
                </a:solidFill>
              </a:rPr>
              <a:t>Ils proviennent d’animaux microscopiques et de plantes qui se décomposent.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78295C8-77E1-046A-89A5-6EF39EADCC0A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E2B1368-1664-6832-7AC9-A2952DFA1CD8}"/>
              </a:ext>
            </a:extLst>
          </p:cNvPr>
          <p:cNvSpPr txBox="1"/>
          <p:nvPr/>
        </p:nvSpPr>
        <p:spPr>
          <a:xfrm>
            <a:off x="372140" y="159488"/>
            <a:ext cx="104093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b="1" u="sng" dirty="0">
                <a:solidFill>
                  <a:srgbClr val="FF0000"/>
                </a:solidFill>
              </a:rPr>
              <a:t>Recopie ces phrases: encadre le verbe, précise son groupe, souligne son sujet</a:t>
            </a:r>
          </a:p>
        </p:txBody>
      </p:sp>
    </p:spTree>
    <p:extLst>
      <p:ext uri="{BB962C8B-B14F-4D97-AF65-F5344CB8AC3E}">
        <p14:creationId xmlns:p14="http://schemas.microsoft.com/office/powerpoint/2010/main" val="1847327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E3CB5FE-3F6D-4C74-9019-1103B329DAC2}"/>
              </a:ext>
            </a:extLst>
          </p:cNvPr>
          <p:cNvSpPr txBox="1"/>
          <p:nvPr/>
        </p:nvSpPr>
        <p:spPr>
          <a:xfrm>
            <a:off x="329043" y="825086"/>
            <a:ext cx="78287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solidFill>
                  <a:schemeClr val="bg1">
                    <a:lumMod val="65000"/>
                  </a:schemeClr>
                </a:solidFill>
              </a:rPr>
              <a:t>Le charbon, le gaz, le pétrole existent dans la nature.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B9602BC-DC7E-47BE-AEAD-772EB16738C0}"/>
              </a:ext>
            </a:extLst>
          </p:cNvPr>
          <p:cNvSpPr txBox="1"/>
          <p:nvPr/>
        </p:nvSpPr>
        <p:spPr>
          <a:xfrm>
            <a:off x="329043" y="2556350"/>
            <a:ext cx="90568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/>
              <a:t>Leur formation daterait d’il y a plus de 300 millions d’années.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AA3E42C-8870-49D5-B1D5-BDB2791B9E83}"/>
              </a:ext>
            </a:extLst>
          </p:cNvPr>
          <p:cNvSpPr txBox="1"/>
          <p:nvPr/>
        </p:nvSpPr>
        <p:spPr>
          <a:xfrm>
            <a:off x="329043" y="4433918"/>
            <a:ext cx="113816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solidFill>
                  <a:schemeClr val="bg1">
                    <a:lumMod val="65000"/>
                  </a:schemeClr>
                </a:solidFill>
              </a:rPr>
              <a:t>Ils proviennent d’animaux microscopiques et de plantes qui se décomposent.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90E581C-92C3-73A2-9B3B-6A8A6FFE198E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1217282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B9602BC-DC7E-47BE-AEAD-772EB16738C0}"/>
              </a:ext>
            </a:extLst>
          </p:cNvPr>
          <p:cNvSpPr txBox="1"/>
          <p:nvPr/>
        </p:nvSpPr>
        <p:spPr>
          <a:xfrm>
            <a:off x="212084" y="993364"/>
            <a:ext cx="90568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solidFill>
                  <a:schemeClr val="bg1">
                    <a:lumMod val="65000"/>
                  </a:schemeClr>
                </a:solidFill>
              </a:rPr>
              <a:t>Leur formation daterait d’il y a plus de 300 millions d’années.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AA3E42C-8870-49D5-B1D5-BDB2791B9E83}"/>
              </a:ext>
            </a:extLst>
          </p:cNvPr>
          <p:cNvSpPr txBox="1"/>
          <p:nvPr/>
        </p:nvSpPr>
        <p:spPr>
          <a:xfrm>
            <a:off x="212084" y="2870932"/>
            <a:ext cx="113816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/>
              <a:t>Ils proviennent d’animaux microscopiques et de plantes qui se décomposent.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ADB9E50-E1DD-5AFB-9599-0747328D1FEF}"/>
              </a:ext>
            </a:extLst>
          </p:cNvPr>
          <p:cNvSpPr txBox="1"/>
          <p:nvPr/>
        </p:nvSpPr>
        <p:spPr>
          <a:xfrm>
            <a:off x="244549" y="4678326"/>
            <a:ext cx="74775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solidFill>
                  <a:schemeClr val="bg1">
                    <a:lumMod val="65000"/>
                  </a:schemeClr>
                </a:solidFill>
              </a:rPr>
              <a:t>Des couches successives de roches les recouvrent.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F5BAC29-7E07-FEEE-6B11-D85BD4D24FDD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377117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34C47C1-1F53-4915-A8E4-D1A54E72F702}"/>
              </a:ext>
            </a:extLst>
          </p:cNvPr>
          <p:cNvSpPr/>
          <p:nvPr/>
        </p:nvSpPr>
        <p:spPr>
          <a:xfrm>
            <a:off x="405765" y="237828"/>
            <a:ext cx="10749516" cy="2750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50000"/>
              </a:lnSpc>
            </a:pPr>
            <a:r>
              <a:rPr lang="fr-FR" dirty="0"/>
              <a:t>« La rentrée, c’</a:t>
            </a:r>
            <a:r>
              <a:rPr lang="fr-FR" u="sng" dirty="0"/>
              <a:t>est</a:t>
            </a:r>
            <a:r>
              <a:rPr lang="fr-FR" dirty="0"/>
              <a:t> demain et j’</a:t>
            </a:r>
            <a:r>
              <a:rPr lang="fr-FR" u="sng" dirty="0"/>
              <a:t>ai</a:t>
            </a:r>
            <a:r>
              <a:rPr lang="fr-FR" dirty="0"/>
              <a:t> le trac. Si encore cette directrice de malheur ne </a:t>
            </a:r>
            <a:r>
              <a:rPr lang="fr-FR" u="sng" dirty="0"/>
              <a:t>prenait</a:t>
            </a:r>
            <a:r>
              <a:rPr lang="fr-FR" dirty="0"/>
              <a:t> pas un malin plaisir à mélanger tous les élèves de même niveau pour construire de nouvelles classes ! A mon avis, elle </a:t>
            </a:r>
            <a:r>
              <a:rPr lang="fr-FR" u="sng" dirty="0"/>
              <a:t>met</a:t>
            </a:r>
            <a:r>
              <a:rPr lang="fr-FR" dirty="0"/>
              <a:t> les noms de tous les CE2 dans un chapeau et elle </a:t>
            </a:r>
            <a:r>
              <a:rPr lang="fr-FR" u="sng" dirty="0"/>
              <a:t>tire</a:t>
            </a:r>
            <a:r>
              <a:rPr lang="fr-FR" dirty="0"/>
              <a:t> au sort pour obtenir ses quatre classes de vingt-six élèves, sinon comment expliquer que je </a:t>
            </a:r>
            <a:r>
              <a:rPr lang="fr-FR" u="sng" dirty="0"/>
              <a:t>perde</a:t>
            </a:r>
            <a:r>
              <a:rPr lang="fr-FR" dirty="0"/>
              <a:t> chaque année mes meilleurs copains pour me retrouver avec des inconnus ?... »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619206F-FE54-4C51-B16F-1E3A70847505}"/>
              </a:ext>
            </a:extLst>
          </p:cNvPr>
          <p:cNvSpPr txBox="1"/>
          <p:nvPr/>
        </p:nvSpPr>
        <p:spPr>
          <a:xfrm>
            <a:off x="531628" y="116957"/>
            <a:ext cx="5364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7030A0"/>
                </a:solidFill>
              </a:rPr>
              <a:t>2) Indique l’infinitif des verbes conjugués et classe-les.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1D75353E-F67C-4BAE-A6E9-D79E12F996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162827"/>
              </p:ext>
            </p:extLst>
          </p:nvPr>
        </p:nvGraphicFramePr>
        <p:xfrm>
          <a:off x="1734289" y="3367801"/>
          <a:ext cx="8128000" cy="341577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82583802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5772638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03212427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656855891"/>
                    </a:ext>
                  </a:extLst>
                </a:gridCol>
              </a:tblGrid>
              <a:tr h="1229796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  <a:r>
                        <a:rPr lang="fr-FR" baseline="30000" dirty="0"/>
                        <a:t>er</a:t>
                      </a:r>
                      <a:r>
                        <a:rPr lang="fr-FR" dirty="0"/>
                        <a:t> groupe:  </a:t>
                      </a:r>
                    </a:p>
                    <a:p>
                      <a:pPr algn="ctr"/>
                      <a:r>
                        <a:rPr lang="fr-FR" dirty="0"/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  <a:r>
                        <a:rPr lang="fr-FR" baseline="30000" dirty="0"/>
                        <a:t>ème</a:t>
                      </a:r>
                      <a:r>
                        <a:rPr lang="fr-FR" dirty="0"/>
                        <a:t> groupe: </a:t>
                      </a:r>
                    </a:p>
                    <a:p>
                      <a:pPr algn="ctr"/>
                      <a:r>
                        <a:rPr lang="fr-FR" dirty="0"/>
                        <a:t> IR </a:t>
                      </a:r>
                    </a:p>
                    <a:p>
                      <a:pPr algn="ctr"/>
                      <a:r>
                        <a:rPr lang="fr-FR" dirty="0"/>
                        <a:t>(-issons avec nous: nous finissons)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</a:t>
                      </a:r>
                      <a:r>
                        <a:rPr lang="fr-FR" baseline="30000" dirty="0"/>
                        <a:t>ème</a:t>
                      </a:r>
                      <a:r>
                        <a:rPr lang="fr-FR" dirty="0"/>
                        <a:t> groupe: </a:t>
                      </a:r>
                    </a:p>
                    <a:p>
                      <a:pPr algn="ctr"/>
                      <a:r>
                        <a:rPr lang="fr-FR" dirty="0"/>
                        <a:t>DRE, RE, OIR, 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Auxiliaires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0760229"/>
                  </a:ext>
                </a:extLst>
              </a:tr>
              <a:tr h="218597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728749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DBA37B01-B19C-514E-3556-95596E7F819A}"/>
              </a:ext>
            </a:extLst>
          </p:cNvPr>
          <p:cNvSpPr txBox="1"/>
          <p:nvPr/>
        </p:nvSpPr>
        <p:spPr>
          <a:xfrm>
            <a:off x="9902283" y="6561374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177533389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AA3E42C-8870-49D5-B1D5-BDB2791B9E83}"/>
              </a:ext>
            </a:extLst>
          </p:cNvPr>
          <p:cNvSpPr txBox="1"/>
          <p:nvPr/>
        </p:nvSpPr>
        <p:spPr>
          <a:xfrm>
            <a:off x="158921" y="903909"/>
            <a:ext cx="113816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solidFill>
                  <a:schemeClr val="bg1">
                    <a:lumMod val="65000"/>
                  </a:schemeClr>
                </a:solidFill>
              </a:rPr>
              <a:t>Ils proviennent d’animaux microscopiques et de plantes qui se décomposent.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ADB9E50-E1DD-5AFB-9599-0747328D1FEF}"/>
              </a:ext>
            </a:extLst>
          </p:cNvPr>
          <p:cNvSpPr txBox="1"/>
          <p:nvPr/>
        </p:nvSpPr>
        <p:spPr>
          <a:xfrm>
            <a:off x="191386" y="2711303"/>
            <a:ext cx="74775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/>
              <a:t>Des couches successives de roches les recouvrent.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A0B5405-8BEC-B1C1-D790-7A82FBEEBF29}"/>
              </a:ext>
            </a:extLst>
          </p:cNvPr>
          <p:cNvSpPr txBox="1"/>
          <p:nvPr/>
        </p:nvSpPr>
        <p:spPr>
          <a:xfrm>
            <a:off x="265814" y="4561367"/>
            <a:ext cx="114087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solidFill>
                  <a:schemeClr val="bg1">
                    <a:lumMod val="65000"/>
                  </a:schemeClr>
                </a:solidFill>
              </a:rPr>
              <a:t>Ils subissent une lente transformation qui leur confère leurs propriétés énergétiques.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5FF7C57-3464-D5C2-B431-06D959AD5A10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4109042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875DE4-1267-4942-A8E3-E7500D00B5E4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FB6AE-BFD2-4B8D-8148-3CD233B94E33}"/>
              </a:ext>
            </a:extLst>
          </p:cNvPr>
          <p:cNvSpPr/>
          <p:nvPr/>
        </p:nvSpPr>
        <p:spPr>
          <a:xfrm>
            <a:off x="8793126" y="6060558"/>
            <a:ext cx="2519916" cy="40403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AA3E42C-8870-49D5-B1D5-BDB2791B9E83}"/>
              </a:ext>
            </a:extLst>
          </p:cNvPr>
          <p:cNvSpPr txBox="1"/>
          <p:nvPr/>
        </p:nvSpPr>
        <p:spPr>
          <a:xfrm>
            <a:off x="158921" y="903909"/>
            <a:ext cx="113816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solidFill>
                  <a:schemeClr val="bg1">
                    <a:lumMod val="65000"/>
                  </a:schemeClr>
                </a:solidFill>
              </a:rPr>
              <a:t>Ils proviennent d’animaux microscopiques et de plantes qui se décomposent.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ADB9E50-E1DD-5AFB-9599-0747328D1FEF}"/>
              </a:ext>
            </a:extLst>
          </p:cNvPr>
          <p:cNvSpPr txBox="1"/>
          <p:nvPr/>
        </p:nvSpPr>
        <p:spPr>
          <a:xfrm>
            <a:off x="191386" y="2711303"/>
            <a:ext cx="74775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solidFill>
                  <a:schemeClr val="bg1">
                    <a:lumMod val="65000"/>
                  </a:schemeClr>
                </a:solidFill>
              </a:rPr>
              <a:t>Des couches successives de roches les recouvrent.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A0B5405-8BEC-B1C1-D790-7A82FBEEBF29}"/>
              </a:ext>
            </a:extLst>
          </p:cNvPr>
          <p:cNvSpPr txBox="1"/>
          <p:nvPr/>
        </p:nvSpPr>
        <p:spPr>
          <a:xfrm>
            <a:off x="265814" y="4561367"/>
            <a:ext cx="114087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Ils subissent une lente transformation qui leur confère leurs propriétés énergétiques.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45FB8DB-9529-4BDF-4C97-C5D73C8FC483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2404996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0566E1B-0A41-4D16-B2F0-2226944F02EF}"/>
              </a:ext>
            </a:extLst>
          </p:cNvPr>
          <p:cNvSpPr txBox="1"/>
          <p:nvPr/>
        </p:nvSpPr>
        <p:spPr>
          <a:xfrm>
            <a:off x="3122002" y="90580"/>
            <a:ext cx="5725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2400" b="1" dirty="0">
                <a:solidFill>
                  <a:srgbClr val="FF0000"/>
                </a:solidFill>
              </a:rPr>
              <a:t>Comment reconnaît-on un verbe conjugué?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E979FBA-2000-413B-8CC9-52B0B608A18D}"/>
              </a:ext>
            </a:extLst>
          </p:cNvPr>
          <p:cNvSpPr txBox="1"/>
          <p:nvPr/>
        </p:nvSpPr>
        <p:spPr>
          <a:xfrm>
            <a:off x="345531" y="1360968"/>
            <a:ext cx="56080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dirty="0"/>
              <a:t>1) La maîtresse est ravie de revoir ses anciens élèves.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23004AA-ABF3-4545-A988-F661A6533B10}"/>
              </a:ext>
            </a:extLst>
          </p:cNvPr>
          <p:cNvSpPr txBox="1"/>
          <p:nvPr/>
        </p:nvSpPr>
        <p:spPr>
          <a:xfrm>
            <a:off x="345530" y="2275367"/>
            <a:ext cx="54284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200" dirty="0">
                <a:solidFill>
                  <a:srgbClr val="0070C0"/>
                </a:solidFill>
              </a:rPr>
              <a:t>2) Nous irons jouer au football à la récréation.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D1E0DEA-FCDB-4E5D-B5CC-0713A438B1A4}"/>
              </a:ext>
            </a:extLst>
          </p:cNvPr>
          <p:cNvSpPr txBox="1"/>
          <p:nvPr/>
        </p:nvSpPr>
        <p:spPr>
          <a:xfrm>
            <a:off x="345530" y="2970665"/>
            <a:ext cx="61911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dirty="0"/>
              <a:t>3) Vous présentez un exposé sur la Première Guerre Mondiale.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1C35E7C-0878-477A-963D-DBA05AB7028D}"/>
              </a:ext>
            </a:extLst>
          </p:cNvPr>
          <p:cNvSpPr txBox="1"/>
          <p:nvPr/>
        </p:nvSpPr>
        <p:spPr>
          <a:xfrm>
            <a:off x="345530" y="4071172"/>
            <a:ext cx="59194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dirty="0">
                <a:solidFill>
                  <a:srgbClr val="0070C0"/>
                </a:solidFill>
              </a:rPr>
              <a:t>4) Tu n’as pas le droit de bavarder en classe sinon la maîtresse te punit.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BE45C44-F1D9-4748-8064-9FCCDF107686}"/>
              </a:ext>
            </a:extLst>
          </p:cNvPr>
          <p:cNvSpPr txBox="1"/>
          <p:nvPr/>
        </p:nvSpPr>
        <p:spPr>
          <a:xfrm>
            <a:off x="305712" y="5065237"/>
            <a:ext cx="57902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dirty="0"/>
              <a:t>5) Elle n’aimait pas jouer à la poupée quand elle était petite.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7FABE0F-2BAC-42C2-83D2-48E5C6F186D5}"/>
              </a:ext>
            </a:extLst>
          </p:cNvPr>
          <p:cNvSpPr txBox="1"/>
          <p:nvPr/>
        </p:nvSpPr>
        <p:spPr>
          <a:xfrm>
            <a:off x="6453873" y="4003198"/>
            <a:ext cx="55814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dirty="0"/>
              <a:t>9) Ils vécurent heureux et eurent beaucoup d’enfant.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8F4252B-211C-4D72-AE4F-A5D010FD4FCE}"/>
              </a:ext>
            </a:extLst>
          </p:cNvPr>
          <p:cNvSpPr txBox="1"/>
          <p:nvPr/>
        </p:nvSpPr>
        <p:spPr>
          <a:xfrm>
            <a:off x="6383593" y="2300817"/>
            <a:ext cx="55814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200" dirty="0"/>
              <a:t>7) Le prince tua le dragon et sauva la princesse.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607AE15-5F57-43B7-93E7-CF78BF83B2D0}"/>
              </a:ext>
            </a:extLst>
          </p:cNvPr>
          <p:cNvSpPr txBox="1"/>
          <p:nvPr/>
        </p:nvSpPr>
        <p:spPr>
          <a:xfrm>
            <a:off x="6434013" y="3001833"/>
            <a:ext cx="59269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dirty="0">
                <a:solidFill>
                  <a:srgbClr val="0070C0"/>
                </a:solidFill>
              </a:rPr>
              <a:t>8) Les bergers rentrèrent les moutons avant l’arrivée de l’orage.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AAC8D29-9B86-46B7-9D36-6A495A2D827A}"/>
              </a:ext>
            </a:extLst>
          </p:cNvPr>
          <p:cNvSpPr txBox="1"/>
          <p:nvPr/>
        </p:nvSpPr>
        <p:spPr>
          <a:xfrm>
            <a:off x="6434014" y="1229974"/>
            <a:ext cx="51331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dirty="0">
                <a:solidFill>
                  <a:srgbClr val="0070C0"/>
                </a:solidFill>
              </a:rPr>
              <a:t>6) Il a tiré si fort dans son ballon qu’il a atterri chez sa voisine.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23C631A-9150-4FAE-95F8-97482C1AE4CE}"/>
              </a:ext>
            </a:extLst>
          </p:cNvPr>
          <p:cNvSpPr txBox="1"/>
          <p:nvPr/>
        </p:nvSpPr>
        <p:spPr>
          <a:xfrm>
            <a:off x="6576466" y="5074028"/>
            <a:ext cx="52772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200" dirty="0">
                <a:solidFill>
                  <a:srgbClr val="0070C0"/>
                </a:solidFill>
              </a:rPr>
              <a:t>10) Les élèves ont pris le chemin de l’école, ont retrouvé leurs amis et sont prêts à travailler.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CE14A254-5B07-4A3C-97B8-5E07D7EFCC35}"/>
              </a:ext>
            </a:extLst>
          </p:cNvPr>
          <p:cNvSpPr txBox="1"/>
          <p:nvPr/>
        </p:nvSpPr>
        <p:spPr>
          <a:xfrm>
            <a:off x="446567" y="727263"/>
            <a:ext cx="9659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7030A0"/>
                </a:solidFill>
              </a:rPr>
              <a:t>Indique le numéro de la question et recopie le ou les verbe(s) conjugué(s). Comment as-tu trouvé ? 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6A91588D-07D3-75EE-E141-ED05E169585D}"/>
              </a:ext>
            </a:extLst>
          </p:cNvPr>
          <p:cNvCxnSpPr/>
          <p:nvPr/>
        </p:nvCxnSpPr>
        <p:spPr>
          <a:xfrm>
            <a:off x="6265006" y="1314450"/>
            <a:ext cx="0" cy="5212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>
            <a:extLst>
              <a:ext uri="{FF2B5EF4-FFF2-40B4-BE49-F238E27FC236}">
                <a16:creationId xmlns:a16="http://schemas.microsoft.com/office/drawing/2014/main" id="{B2AF6BA5-85B4-A39F-0ABB-5CFA09B3B068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2822441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0566E1B-0A41-4D16-B2F0-2226944F02EF}"/>
              </a:ext>
            </a:extLst>
          </p:cNvPr>
          <p:cNvSpPr txBox="1"/>
          <p:nvPr/>
        </p:nvSpPr>
        <p:spPr>
          <a:xfrm>
            <a:off x="3122002" y="90580"/>
            <a:ext cx="5725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2400" b="1" dirty="0">
                <a:solidFill>
                  <a:srgbClr val="FF0000"/>
                </a:solidFill>
              </a:rPr>
              <a:t>Comment reconnaît-on un verbe conjugué?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E979FBA-2000-413B-8CC9-52B0B608A18D}"/>
              </a:ext>
            </a:extLst>
          </p:cNvPr>
          <p:cNvSpPr txBox="1"/>
          <p:nvPr/>
        </p:nvSpPr>
        <p:spPr>
          <a:xfrm>
            <a:off x="345530" y="1360968"/>
            <a:ext cx="5141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1) La maîtresse est ravie de revoir ses anciens élèves.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23004AA-ABF3-4545-A988-F661A6533B10}"/>
              </a:ext>
            </a:extLst>
          </p:cNvPr>
          <p:cNvSpPr txBox="1"/>
          <p:nvPr/>
        </p:nvSpPr>
        <p:spPr>
          <a:xfrm>
            <a:off x="345530" y="2275367"/>
            <a:ext cx="4488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2) Nous irons jouer au football à la récréation.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D1E0DEA-FCDB-4E5D-B5CC-0713A438B1A4}"/>
              </a:ext>
            </a:extLst>
          </p:cNvPr>
          <p:cNvSpPr txBox="1"/>
          <p:nvPr/>
        </p:nvSpPr>
        <p:spPr>
          <a:xfrm>
            <a:off x="351334" y="3335965"/>
            <a:ext cx="5992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3) Vous présentez un exposé sur la Première Guerre Mondiale.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1C35E7C-0878-477A-963D-DBA05AB7028D}"/>
              </a:ext>
            </a:extLst>
          </p:cNvPr>
          <p:cNvSpPr txBox="1"/>
          <p:nvPr/>
        </p:nvSpPr>
        <p:spPr>
          <a:xfrm>
            <a:off x="345530" y="4299540"/>
            <a:ext cx="688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4) Tu n’as pas le droit de bavarder en classe sinon la maîtresse te punit.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BE45C44-F1D9-4748-8064-9FCCDF107686}"/>
              </a:ext>
            </a:extLst>
          </p:cNvPr>
          <p:cNvSpPr txBox="1"/>
          <p:nvPr/>
        </p:nvSpPr>
        <p:spPr>
          <a:xfrm>
            <a:off x="345530" y="5196700"/>
            <a:ext cx="5770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5) Elle n’aimait pas jouer à la poupée quand elle était petite.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7FABE0F-2BAC-42C2-83D2-48E5C6F186D5}"/>
              </a:ext>
            </a:extLst>
          </p:cNvPr>
          <p:cNvSpPr txBox="1"/>
          <p:nvPr/>
        </p:nvSpPr>
        <p:spPr>
          <a:xfrm>
            <a:off x="6742134" y="3705297"/>
            <a:ext cx="5120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9) Ils vécurent heureux et eurent beaucoup d’enfant.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8F4252B-211C-4D72-AE4F-A5D010FD4FCE}"/>
              </a:ext>
            </a:extLst>
          </p:cNvPr>
          <p:cNvSpPr txBox="1"/>
          <p:nvPr/>
        </p:nvSpPr>
        <p:spPr>
          <a:xfrm>
            <a:off x="7243938" y="1446631"/>
            <a:ext cx="4618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7) Le prince tua le dragon et sauva la princesse.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607AE15-5F57-43B7-93E7-CF78BF83B2D0}"/>
              </a:ext>
            </a:extLst>
          </p:cNvPr>
          <p:cNvSpPr txBox="1"/>
          <p:nvPr/>
        </p:nvSpPr>
        <p:spPr>
          <a:xfrm>
            <a:off x="5984645" y="2322563"/>
            <a:ext cx="6050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8) Les bergers rentrèrent les moutons avant l’arrivée de l’orage.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AAC8D29-9B86-46B7-9D36-6A495A2D827A}"/>
              </a:ext>
            </a:extLst>
          </p:cNvPr>
          <p:cNvSpPr txBox="1"/>
          <p:nvPr/>
        </p:nvSpPr>
        <p:spPr>
          <a:xfrm>
            <a:off x="345530" y="6059302"/>
            <a:ext cx="5892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6) Il a tiré si fort dans son ballon qu’il a atterri chez sa voisine.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23C631A-9150-4FAE-95F8-97482C1AE4CE}"/>
              </a:ext>
            </a:extLst>
          </p:cNvPr>
          <p:cNvSpPr txBox="1"/>
          <p:nvPr/>
        </p:nvSpPr>
        <p:spPr>
          <a:xfrm>
            <a:off x="6758047" y="5242866"/>
            <a:ext cx="52772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10) Les élèves ont pris le chemin de l’école, ont retrouvé leurs amis et sont prêts à travailler.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CE14A254-5B07-4A3C-97B8-5E07D7EFCC35}"/>
              </a:ext>
            </a:extLst>
          </p:cNvPr>
          <p:cNvSpPr txBox="1"/>
          <p:nvPr/>
        </p:nvSpPr>
        <p:spPr>
          <a:xfrm>
            <a:off x="446567" y="727263"/>
            <a:ext cx="7630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7030A0"/>
                </a:solidFill>
              </a:rPr>
              <a:t>Correction: quel est le sujet de chacun de ces verbes? Comment as-tu trouvé ?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58095E7-4F24-4E31-9468-A67BD942BABF}"/>
              </a:ext>
            </a:extLst>
          </p:cNvPr>
          <p:cNvSpPr txBox="1"/>
          <p:nvPr/>
        </p:nvSpPr>
        <p:spPr>
          <a:xfrm>
            <a:off x="345530" y="1368104"/>
            <a:ext cx="5141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1) La maîtresse </a:t>
            </a:r>
            <a:r>
              <a:rPr lang="fr-FR" u="sng" dirty="0">
                <a:solidFill>
                  <a:srgbClr val="FF0000"/>
                </a:solidFill>
              </a:rPr>
              <a:t>est</a:t>
            </a:r>
            <a:r>
              <a:rPr lang="fr-FR" dirty="0"/>
              <a:t> ravie de revoir ses anciens élèves.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CB87441-FEEC-4B67-BA0A-BFAD22605CEF}"/>
              </a:ext>
            </a:extLst>
          </p:cNvPr>
          <p:cNvSpPr txBox="1"/>
          <p:nvPr/>
        </p:nvSpPr>
        <p:spPr>
          <a:xfrm>
            <a:off x="345530" y="2275367"/>
            <a:ext cx="4488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2) Nous</a:t>
            </a:r>
            <a:r>
              <a:rPr lang="fr-FR" u="sng" dirty="0"/>
              <a:t> </a:t>
            </a:r>
            <a:r>
              <a:rPr lang="fr-FR" u="sng" dirty="0">
                <a:solidFill>
                  <a:srgbClr val="FF0000"/>
                </a:solidFill>
              </a:rPr>
              <a:t>irons </a:t>
            </a:r>
            <a:r>
              <a:rPr lang="fr-FR" dirty="0"/>
              <a:t>jouer au football à la récréation.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3D14F78-FC39-4E47-8C52-DF4025B2F926}"/>
              </a:ext>
            </a:extLst>
          </p:cNvPr>
          <p:cNvSpPr txBox="1"/>
          <p:nvPr/>
        </p:nvSpPr>
        <p:spPr>
          <a:xfrm>
            <a:off x="351334" y="3335965"/>
            <a:ext cx="5992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3) Vous </a:t>
            </a:r>
            <a:r>
              <a:rPr lang="fr-FR" u="sng" dirty="0">
                <a:solidFill>
                  <a:srgbClr val="FF0000"/>
                </a:solidFill>
              </a:rPr>
              <a:t>présentez</a:t>
            </a:r>
            <a:r>
              <a:rPr lang="fr-FR" dirty="0"/>
              <a:t> un exposé sur la Première Guerre Mondiale.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23C3F8D8-09B2-4F80-BBB9-53BEE26FEF88}"/>
              </a:ext>
            </a:extLst>
          </p:cNvPr>
          <p:cNvSpPr txBox="1"/>
          <p:nvPr/>
        </p:nvSpPr>
        <p:spPr>
          <a:xfrm>
            <a:off x="345529" y="4299540"/>
            <a:ext cx="688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4) Tu n’</a:t>
            </a:r>
            <a:r>
              <a:rPr lang="fr-FR" u="sng" dirty="0">
                <a:solidFill>
                  <a:srgbClr val="FF0000"/>
                </a:solidFill>
              </a:rPr>
              <a:t>as</a:t>
            </a:r>
            <a:r>
              <a:rPr lang="fr-FR" dirty="0"/>
              <a:t> pas le droit de bavarder en classe sinon la maîtresse te </a:t>
            </a:r>
            <a:r>
              <a:rPr lang="fr-FR" u="sng" dirty="0">
                <a:solidFill>
                  <a:srgbClr val="FF0000"/>
                </a:solidFill>
              </a:rPr>
              <a:t>punit</a:t>
            </a:r>
            <a:r>
              <a:rPr lang="fr-FR" dirty="0"/>
              <a:t>.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01103AF9-20F3-4CF2-B153-5587647E8BFC}"/>
              </a:ext>
            </a:extLst>
          </p:cNvPr>
          <p:cNvSpPr txBox="1"/>
          <p:nvPr/>
        </p:nvSpPr>
        <p:spPr>
          <a:xfrm>
            <a:off x="345529" y="5196699"/>
            <a:ext cx="5770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5) Elle n’</a:t>
            </a:r>
            <a:r>
              <a:rPr lang="fr-FR" u="sng" dirty="0">
                <a:solidFill>
                  <a:srgbClr val="FF0000"/>
                </a:solidFill>
              </a:rPr>
              <a:t>aimait</a:t>
            </a:r>
            <a:r>
              <a:rPr lang="fr-FR" dirty="0"/>
              <a:t> pas jouer à la poupée quand elle </a:t>
            </a:r>
            <a:r>
              <a:rPr lang="fr-FR" u="sng" dirty="0">
                <a:solidFill>
                  <a:srgbClr val="FF0000"/>
                </a:solidFill>
              </a:rPr>
              <a:t>était</a:t>
            </a:r>
            <a:r>
              <a:rPr lang="fr-FR" dirty="0"/>
              <a:t> petite.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932B3D80-1168-447E-84F2-2B639DFC94DB}"/>
              </a:ext>
            </a:extLst>
          </p:cNvPr>
          <p:cNvSpPr txBox="1"/>
          <p:nvPr/>
        </p:nvSpPr>
        <p:spPr>
          <a:xfrm>
            <a:off x="345530" y="6059301"/>
            <a:ext cx="5892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6) Il </a:t>
            </a:r>
            <a:r>
              <a:rPr lang="fr-FR" u="sng" dirty="0">
                <a:solidFill>
                  <a:srgbClr val="FF0000"/>
                </a:solidFill>
              </a:rPr>
              <a:t>a tiré </a:t>
            </a:r>
            <a:r>
              <a:rPr lang="fr-FR" dirty="0"/>
              <a:t>si fort dans son ballon qu’il </a:t>
            </a:r>
            <a:r>
              <a:rPr lang="fr-FR" u="sng" dirty="0">
                <a:solidFill>
                  <a:srgbClr val="FF0000"/>
                </a:solidFill>
              </a:rPr>
              <a:t>a atterri </a:t>
            </a:r>
            <a:r>
              <a:rPr lang="fr-FR" dirty="0"/>
              <a:t>chez sa voisine.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AA33FD01-61D6-4BE5-AEC6-9ECD846B1D8C}"/>
              </a:ext>
            </a:extLst>
          </p:cNvPr>
          <p:cNvSpPr txBox="1"/>
          <p:nvPr/>
        </p:nvSpPr>
        <p:spPr>
          <a:xfrm>
            <a:off x="7243938" y="1446530"/>
            <a:ext cx="4618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7) Le prince </a:t>
            </a:r>
            <a:r>
              <a:rPr lang="fr-FR" u="sng" dirty="0">
                <a:solidFill>
                  <a:srgbClr val="FF0000"/>
                </a:solidFill>
              </a:rPr>
              <a:t>tua </a:t>
            </a:r>
            <a:r>
              <a:rPr lang="fr-FR" dirty="0"/>
              <a:t>le dragon et </a:t>
            </a:r>
            <a:r>
              <a:rPr lang="fr-FR" u="sng" dirty="0">
                <a:solidFill>
                  <a:srgbClr val="FF0000"/>
                </a:solidFill>
              </a:rPr>
              <a:t>sauva</a:t>
            </a:r>
            <a:r>
              <a:rPr lang="fr-FR" dirty="0"/>
              <a:t> la princesse.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7924C6F-5E60-41DB-97A6-0ACB0016B45F}"/>
              </a:ext>
            </a:extLst>
          </p:cNvPr>
          <p:cNvSpPr txBox="1"/>
          <p:nvPr/>
        </p:nvSpPr>
        <p:spPr>
          <a:xfrm>
            <a:off x="5984645" y="2334914"/>
            <a:ext cx="6050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8) Les bergers </a:t>
            </a:r>
            <a:r>
              <a:rPr lang="fr-FR" u="sng" dirty="0">
                <a:solidFill>
                  <a:srgbClr val="FF0000"/>
                </a:solidFill>
              </a:rPr>
              <a:t>rentrèrent</a:t>
            </a:r>
            <a:r>
              <a:rPr lang="fr-FR" dirty="0"/>
              <a:t> les moutons avant l’arrivée de l’orage.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7F1F72C7-B26C-417A-A3DB-50CEEB0B0915}"/>
              </a:ext>
            </a:extLst>
          </p:cNvPr>
          <p:cNvSpPr txBox="1"/>
          <p:nvPr/>
        </p:nvSpPr>
        <p:spPr>
          <a:xfrm>
            <a:off x="6742134" y="3707656"/>
            <a:ext cx="5120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9) Ils </a:t>
            </a:r>
            <a:r>
              <a:rPr lang="fr-FR" u="sng" dirty="0">
                <a:solidFill>
                  <a:srgbClr val="FF0000"/>
                </a:solidFill>
              </a:rPr>
              <a:t>vécurent</a:t>
            </a:r>
            <a:r>
              <a:rPr lang="fr-FR" dirty="0"/>
              <a:t> heureux et </a:t>
            </a:r>
            <a:r>
              <a:rPr lang="fr-FR" u="sng" dirty="0">
                <a:solidFill>
                  <a:srgbClr val="FF0000"/>
                </a:solidFill>
              </a:rPr>
              <a:t>eurent</a:t>
            </a:r>
            <a:r>
              <a:rPr lang="fr-FR" dirty="0"/>
              <a:t> beaucoup d’enfant.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57D257B1-8A55-4CB1-B18D-516C496AFB62}"/>
              </a:ext>
            </a:extLst>
          </p:cNvPr>
          <p:cNvSpPr txBox="1"/>
          <p:nvPr/>
        </p:nvSpPr>
        <p:spPr>
          <a:xfrm>
            <a:off x="6758047" y="5242866"/>
            <a:ext cx="52772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10) Les élèves </a:t>
            </a:r>
            <a:r>
              <a:rPr lang="fr-FR" u="sng" dirty="0">
                <a:solidFill>
                  <a:srgbClr val="FF0000"/>
                </a:solidFill>
              </a:rPr>
              <a:t>ont pris </a:t>
            </a:r>
            <a:r>
              <a:rPr lang="fr-FR" dirty="0"/>
              <a:t>le chemin de l’école, </a:t>
            </a:r>
            <a:r>
              <a:rPr lang="fr-FR" u="sng" dirty="0">
                <a:solidFill>
                  <a:srgbClr val="FF0000"/>
                </a:solidFill>
              </a:rPr>
              <a:t>ont retrouvé </a:t>
            </a:r>
            <a:r>
              <a:rPr lang="fr-FR" dirty="0"/>
              <a:t>leurs amis et </a:t>
            </a:r>
            <a:r>
              <a:rPr lang="fr-FR" u="sng" dirty="0">
                <a:solidFill>
                  <a:srgbClr val="FF0000"/>
                </a:solidFill>
              </a:rPr>
              <a:t>sont</a:t>
            </a:r>
            <a:r>
              <a:rPr lang="fr-FR" dirty="0"/>
              <a:t> prêts à travailler.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190A556-E16F-0FEB-464F-F79487F08CAF}"/>
              </a:ext>
            </a:extLst>
          </p:cNvPr>
          <p:cNvSpPr txBox="1"/>
          <p:nvPr/>
        </p:nvSpPr>
        <p:spPr>
          <a:xfrm>
            <a:off x="332677" y="1751858"/>
            <a:ext cx="5687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50"/>
                </a:solidFill>
              </a:rPr>
              <a:t>1) La maîtresse </a:t>
            </a:r>
            <a:r>
              <a:rPr lang="fr-FR" b="1" dirty="0">
                <a:solidFill>
                  <a:srgbClr val="00B050"/>
                </a:solidFill>
              </a:rPr>
              <a:t>n</a:t>
            </a:r>
            <a:r>
              <a:rPr lang="fr-FR" dirty="0">
                <a:solidFill>
                  <a:srgbClr val="00B050"/>
                </a:solidFill>
              </a:rPr>
              <a:t>’</a:t>
            </a:r>
            <a:r>
              <a:rPr lang="fr-FR" u="sng" dirty="0">
                <a:solidFill>
                  <a:srgbClr val="FF0000"/>
                </a:solidFill>
              </a:rPr>
              <a:t>est</a:t>
            </a:r>
            <a:r>
              <a:rPr lang="fr-FR" dirty="0">
                <a:solidFill>
                  <a:srgbClr val="00B050"/>
                </a:solidFill>
              </a:rPr>
              <a:t> </a:t>
            </a:r>
            <a:r>
              <a:rPr lang="fr-FR" b="1" dirty="0">
                <a:solidFill>
                  <a:srgbClr val="00B050"/>
                </a:solidFill>
              </a:rPr>
              <a:t>pas</a:t>
            </a:r>
            <a:r>
              <a:rPr lang="fr-FR" dirty="0">
                <a:solidFill>
                  <a:srgbClr val="00B050"/>
                </a:solidFill>
              </a:rPr>
              <a:t> ravie de revoir ses anciens élèves.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4065AD8-36E6-6B32-3D36-0A9BF0704C14}"/>
              </a:ext>
            </a:extLst>
          </p:cNvPr>
          <p:cNvSpPr txBox="1"/>
          <p:nvPr/>
        </p:nvSpPr>
        <p:spPr>
          <a:xfrm>
            <a:off x="330662" y="2650791"/>
            <a:ext cx="5095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50"/>
                </a:solidFill>
              </a:rPr>
              <a:t>2) Nous </a:t>
            </a:r>
            <a:r>
              <a:rPr lang="fr-FR" b="1" dirty="0">
                <a:solidFill>
                  <a:srgbClr val="00B050"/>
                </a:solidFill>
              </a:rPr>
              <a:t>n’</a:t>
            </a:r>
            <a:r>
              <a:rPr lang="fr-FR" u="sng" dirty="0">
                <a:solidFill>
                  <a:srgbClr val="00B050"/>
                </a:solidFill>
              </a:rPr>
              <a:t> </a:t>
            </a:r>
            <a:r>
              <a:rPr lang="fr-FR" u="sng" dirty="0">
                <a:solidFill>
                  <a:srgbClr val="FF0000"/>
                </a:solidFill>
              </a:rPr>
              <a:t>irons</a:t>
            </a:r>
            <a:r>
              <a:rPr lang="fr-FR" dirty="0">
                <a:solidFill>
                  <a:srgbClr val="00B050"/>
                </a:solidFill>
              </a:rPr>
              <a:t> </a:t>
            </a:r>
            <a:r>
              <a:rPr lang="fr-FR" b="1" dirty="0">
                <a:solidFill>
                  <a:srgbClr val="00B050"/>
                </a:solidFill>
              </a:rPr>
              <a:t>pas</a:t>
            </a:r>
            <a:r>
              <a:rPr lang="fr-FR" dirty="0">
                <a:solidFill>
                  <a:srgbClr val="00B050"/>
                </a:solidFill>
              </a:rPr>
              <a:t> jouer au football à la récréation.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49B35001-E4AE-647C-05A7-33218909E658}"/>
              </a:ext>
            </a:extLst>
          </p:cNvPr>
          <p:cNvSpPr txBox="1"/>
          <p:nvPr/>
        </p:nvSpPr>
        <p:spPr>
          <a:xfrm>
            <a:off x="358769" y="3711390"/>
            <a:ext cx="4667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50"/>
                </a:solidFill>
              </a:rPr>
              <a:t>3) Vous </a:t>
            </a:r>
            <a:r>
              <a:rPr lang="fr-FR" b="1" dirty="0">
                <a:solidFill>
                  <a:srgbClr val="00B050"/>
                </a:solidFill>
              </a:rPr>
              <a:t>ne</a:t>
            </a:r>
            <a:r>
              <a:rPr lang="fr-FR" dirty="0">
                <a:solidFill>
                  <a:srgbClr val="00B050"/>
                </a:solidFill>
              </a:rPr>
              <a:t> </a:t>
            </a:r>
            <a:r>
              <a:rPr lang="fr-FR" u="sng" dirty="0">
                <a:solidFill>
                  <a:srgbClr val="FF0000"/>
                </a:solidFill>
              </a:rPr>
              <a:t>présentez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b="1" dirty="0">
                <a:solidFill>
                  <a:srgbClr val="00B050"/>
                </a:solidFill>
              </a:rPr>
              <a:t>pas</a:t>
            </a:r>
            <a:r>
              <a:rPr lang="fr-FR" dirty="0">
                <a:solidFill>
                  <a:srgbClr val="00B050"/>
                </a:solidFill>
              </a:rPr>
              <a:t> un exposé sur la PGM.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14F8F9B2-A433-736A-85E8-D67840AA5C1A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1969013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1" grpId="0"/>
      <p:bldP spid="24" grpId="0"/>
      <p:bldP spid="2" grpId="0"/>
      <p:bldP spid="3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0566E1B-0A41-4D16-B2F0-2226944F02EF}"/>
              </a:ext>
            </a:extLst>
          </p:cNvPr>
          <p:cNvSpPr txBox="1"/>
          <p:nvPr/>
        </p:nvSpPr>
        <p:spPr>
          <a:xfrm>
            <a:off x="3122002" y="90580"/>
            <a:ext cx="5725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2400" b="1" dirty="0">
                <a:solidFill>
                  <a:srgbClr val="FF0000"/>
                </a:solidFill>
              </a:rPr>
              <a:t>Comment reconnaît-on un verbe conjugué?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E979FBA-2000-413B-8CC9-52B0B608A18D}"/>
              </a:ext>
            </a:extLst>
          </p:cNvPr>
          <p:cNvSpPr txBox="1"/>
          <p:nvPr/>
        </p:nvSpPr>
        <p:spPr>
          <a:xfrm>
            <a:off x="345530" y="1360968"/>
            <a:ext cx="5141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1) La maîtresse est ravie de revoir ses anciens élèves.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23004AA-ABF3-4545-A988-F661A6533B10}"/>
              </a:ext>
            </a:extLst>
          </p:cNvPr>
          <p:cNvSpPr txBox="1"/>
          <p:nvPr/>
        </p:nvSpPr>
        <p:spPr>
          <a:xfrm>
            <a:off x="345530" y="2275367"/>
            <a:ext cx="4488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2) Nous irons jouer au football à la récréation.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D1E0DEA-FCDB-4E5D-B5CC-0713A438B1A4}"/>
              </a:ext>
            </a:extLst>
          </p:cNvPr>
          <p:cNvSpPr txBox="1"/>
          <p:nvPr/>
        </p:nvSpPr>
        <p:spPr>
          <a:xfrm>
            <a:off x="351334" y="3335965"/>
            <a:ext cx="5992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3) Vous présentez un exposé sur la Première Guerre Mondiale.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1C35E7C-0878-477A-963D-DBA05AB7028D}"/>
              </a:ext>
            </a:extLst>
          </p:cNvPr>
          <p:cNvSpPr txBox="1"/>
          <p:nvPr/>
        </p:nvSpPr>
        <p:spPr>
          <a:xfrm>
            <a:off x="345530" y="4299540"/>
            <a:ext cx="688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4) Tu n’as pas le droit de bavarder en classe sinon la maîtresse te punit.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CE14A254-5B07-4A3C-97B8-5E07D7EFCC35}"/>
              </a:ext>
            </a:extLst>
          </p:cNvPr>
          <p:cNvSpPr txBox="1"/>
          <p:nvPr/>
        </p:nvSpPr>
        <p:spPr>
          <a:xfrm>
            <a:off x="446567" y="727263"/>
            <a:ext cx="11567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7030A0"/>
                </a:solidFill>
              </a:rPr>
              <a:t>On change le temps de la phrase (on la met au futur ou au passé par exemple). Le mot qui change est le verbe conjugué.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58095E7-4F24-4E31-9468-A67BD942BABF}"/>
              </a:ext>
            </a:extLst>
          </p:cNvPr>
          <p:cNvSpPr txBox="1"/>
          <p:nvPr/>
        </p:nvSpPr>
        <p:spPr>
          <a:xfrm>
            <a:off x="345530" y="1368104"/>
            <a:ext cx="5141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1) La maîtresse </a:t>
            </a:r>
            <a:r>
              <a:rPr lang="fr-FR" u="sng" dirty="0">
                <a:solidFill>
                  <a:srgbClr val="FF0000"/>
                </a:solidFill>
              </a:rPr>
              <a:t>est</a:t>
            </a:r>
            <a:r>
              <a:rPr lang="fr-FR" dirty="0"/>
              <a:t> ravie de revoir ses anciens élèves.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CB87441-FEEC-4B67-BA0A-BFAD22605CEF}"/>
              </a:ext>
            </a:extLst>
          </p:cNvPr>
          <p:cNvSpPr txBox="1"/>
          <p:nvPr/>
        </p:nvSpPr>
        <p:spPr>
          <a:xfrm>
            <a:off x="345530" y="2275367"/>
            <a:ext cx="4488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2) Nous</a:t>
            </a:r>
            <a:r>
              <a:rPr lang="fr-FR" u="sng" dirty="0"/>
              <a:t> </a:t>
            </a:r>
            <a:r>
              <a:rPr lang="fr-FR" u="sng" dirty="0">
                <a:solidFill>
                  <a:srgbClr val="FF0000"/>
                </a:solidFill>
              </a:rPr>
              <a:t>irons </a:t>
            </a:r>
            <a:r>
              <a:rPr lang="fr-FR" dirty="0"/>
              <a:t>jouer au football à la récréation.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3D14F78-FC39-4E47-8C52-DF4025B2F926}"/>
              </a:ext>
            </a:extLst>
          </p:cNvPr>
          <p:cNvSpPr txBox="1"/>
          <p:nvPr/>
        </p:nvSpPr>
        <p:spPr>
          <a:xfrm>
            <a:off x="351334" y="3335965"/>
            <a:ext cx="5992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3) Vous </a:t>
            </a:r>
            <a:r>
              <a:rPr lang="fr-FR" u="sng" dirty="0">
                <a:solidFill>
                  <a:srgbClr val="FF0000"/>
                </a:solidFill>
              </a:rPr>
              <a:t>présentez</a:t>
            </a:r>
            <a:r>
              <a:rPr lang="fr-FR" dirty="0"/>
              <a:t> un exposé sur la Première Guerre Mondiale.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23C3F8D8-09B2-4F80-BBB9-53BEE26FEF88}"/>
              </a:ext>
            </a:extLst>
          </p:cNvPr>
          <p:cNvSpPr txBox="1"/>
          <p:nvPr/>
        </p:nvSpPr>
        <p:spPr>
          <a:xfrm>
            <a:off x="345529" y="4299540"/>
            <a:ext cx="688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4) Tu n’</a:t>
            </a:r>
            <a:r>
              <a:rPr lang="fr-FR" u="sng" dirty="0">
                <a:solidFill>
                  <a:srgbClr val="FF0000"/>
                </a:solidFill>
              </a:rPr>
              <a:t>as</a:t>
            </a:r>
            <a:r>
              <a:rPr lang="fr-FR" dirty="0"/>
              <a:t> pas le droit de bavarder en classe sinon la maîtresse te </a:t>
            </a:r>
            <a:r>
              <a:rPr lang="fr-FR" u="sng" dirty="0">
                <a:solidFill>
                  <a:srgbClr val="FF0000"/>
                </a:solidFill>
              </a:rPr>
              <a:t>punit</a:t>
            </a:r>
            <a:r>
              <a:rPr lang="fr-FR" dirty="0"/>
              <a:t>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1A69B33-F1DF-4A50-95C4-62D08AADAACA}"/>
              </a:ext>
            </a:extLst>
          </p:cNvPr>
          <p:cNvSpPr txBox="1"/>
          <p:nvPr/>
        </p:nvSpPr>
        <p:spPr>
          <a:xfrm>
            <a:off x="353417" y="1737436"/>
            <a:ext cx="5762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/>
                </a:solidFill>
              </a:rPr>
              <a:t>Demain</a:t>
            </a:r>
            <a:r>
              <a:rPr lang="fr-FR" dirty="0"/>
              <a:t>, la maîtresse </a:t>
            </a:r>
            <a:r>
              <a:rPr lang="fr-FR" dirty="0">
                <a:solidFill>
                  <a:schemeClr val="accent1"/>
                </a:solidFill>
              </a:rPr>
              <a:t>sera </a:t>
            </a:r>
            <a:r>
              <a:rPr lang="fr-FR" dirty="0"/>
              <a:t>ravie de revoir ses anciens élèves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5CA7374-F5AB-4B8A-A48B-A44EF21AC716}"/>
              </a:ext>
            </a:extLst>
          </p:cNvPr>
          <p:cNvSpPr txBox="1"/>
          <p:nvPr/>
        </p:nvSpPr>
        <p:spPr>
          <a:xfrm>
            <a:off x="446567" y="2704246"/>
            <a:ext cx="5469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/>
                </a:solidFill>
              </a:rPr>
              <a:t>Hier</a:t>
            </a:r>
            <a:r>
              <a:rPr lang="fr-FR" dirty="0"/>
              <a:t>, nous </a:t>
            </a:r>
            <a:r>
              <a:rPr lang="fr-FR" dirty="0">
                <a:solidFill>
                  <a:schemeClr val="accent1"/>
                </a:solidFill>
              </a:rPr>
              <a:t>sommes allés </a:t>
            </a:r>
            <a:r>
              <a:rPr lang="fr-FR" dirty="0"/>
              <a:t>jouer</a:t>
            </a:r>
            <a:r>
              <a:rPr lang="fr-FR" dirty="0">
                <a:solidFill>
                  <a:schemeClr val="accent1"/>
                </a:solidFill>
              </a:rPr>
              <a:t> </a:t>
            </a:r>
            <a:r>
              <a:rPr lang="fr-FR" dirty="0"/>
              <a:t>au football à la récréation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642BF3F5-ABFA-4686-B948-531FBE759B28}"/>
              </a:ext>
            </a:extLst>
          </p:cNvPr>
          <p:cNvSpPr txBox="1"/>
          <p:nvPr/>
        </p:nvSpPr>
        <p:spPr>
          <a:xfrm>
            <a:off x="563526" y="3817088"/>
            <a:ext cx="3805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/>
                </a:solidFill>
              </a:rPr>
              <a:t>Demain</a:t>
            </a:r>
            <a:r>
              <a:rPr lang="fr-FR" dirty="0"/>
              <a:t>, vous </a:t>
            </a:r>
            <a:r>
              <a:rPr lang="fr-FR" dirty="0">
                <a:solidFill>
                  <a:schemeClr val="accent1"/>
                </a:solidFill>
              </a:rPr>
              <a:t>présenterez</a:t>
            </a:r>
            <a:r>
              <a:rPr lang="fr-FR" dirty="0"/>
              <a:t> un exposé…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6167B799-B492-465B-B85A-DAFEA3D085A2}"/>
              </a:ext>
            </a:extLst>
          </p:cNvPr>
          <p:cNvSpPr txBox="1"/>
          <p:nvPr/>
        </p:nvSpPr>
        <p:spPr>
          <a:xfrm>
            <a:off x="446567" y="4763386"/>
            <a:ext cx="8384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/>
                </a:solidFill>
              </a:rPr>
              <a:t>L’an prochain</a:t>
            </a:r>
            <a:r>
              <a:rPr lang="fr-FR" dirty="0"/>
              <a:t>, tu n’</a:t>
            </a:r>
            <a:r>
              <a:rPr lang="fr-FR" dirty="0">
                <a:solidFill>
                  <a:schemeClr val="accent1"/>
                </a:solidFill>
              </a:rPr>
              <a:t>auras</a:t>
            </a:r>
            <a:r>
              <a:rPr lang="fr-FR" dirty="0"/>
              <a:t> pas le droit de bavarder en classe sinon la maîtresse te </a:t>
            </a:r>
            <a:r>
              <a:rPr lang="fr-FR" dirty="0">
                <a:solidFill>
                  <a:schemeClr val="accent1"/>
                </a:solidFill>
              </a:rPr>
              <a:t>punira</a:t>
            </a:r>
            <a:r>
              <a:rPr lang="fr-FR" dirty="0"/>
              <a:t>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E16CE4E-FB7E-4927-C34F-B81CA63A2646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3095609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" grpId="0"/>
      <p:bldP spid="3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>
            <a:extLst>
              <a:ext uri="{FF2B5EF4-FFF2-40B4-BE49-F238E27FC236}">
                <a16:creationId xmlns:a16="http://schemas.microsoft.com/office/drawing/2014/main" id="{22CC68E8-2160-442D-9400-0DF848B96BD9}"/>
              </a:ext>
            </a:extLst>
          </p:cNvPr>
          <p:cNvSpPr/>
          <p:nvPr/>
        </p:nvSpPr>
        <p:spPr>
          <a:xfrm>
            <a:off x="4270446" y="777821"/>
            <a:ext cx="2477386" cy="108452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Comment reconnaître un verbe conjugué?</a:t>
            </a:r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77FFFA38-19A5-4ED0-BC30-9866A19D045A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1973814" y="1320082"/>
            <a:ext cx="2296632" cy="76078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>
            <a:extLst>
              <a:ext uri="{FF2B5EF4-FFF2-40B4-BE49-F238E27FC236}">
                <a16:creationId xmlns:a16="http://schemas.microsoft.com/office/drawing/2014/main" id="{7C7423D2-4835-4C31-B70F-B636FF2FB1E0}"/>
              </a:ext>
            </a:extLst>
          </p:cNvPr>
          <p:cNvSpPr txBox="1"/>
          <p:nvPr/>
        </p:nvSpPr>
        <p:spPr>
          <a:xfrm>
            <a:off x="629542" y="2003552"/>
            <a:ext cx="42378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Il a un sujet</a:t>
            </a:r>
            <a:r>
              <a:rPr lang="fr-FR" dirty="0"/>
              <a:t>:</a:t>
            </a:r>
          </a:p>
          <a:p>
            <a:r>
              <a:rPr lang="fr-FR" dirty="0">
                <a:solidFill>
                  <a:schemeClr val="accent6"/>
                </a:solidFill>
              </a:rPr>
              <a:t>Nous</a:t>
            </a:r>
            <a:r>
              <a:rPr lang="fr-FR" dirty="0"/>
              <a:t> </a:t>
            </a:r>
            <a:r>
              <a:rPr lang="fr-FR" dirty="0">
                <a:solidFill>
                  <a:srgbClr val="FF0000"/>
                </a:solidFill>
              </a:rPr>
              <a:t>jouons </a:t>
            </a:r>
            <a:r>
              <a:rPr lang="fr-FR" dirty="0"/>
              <a:t>tous ensemble à la récréation.</a:t>
            </a:r>
          </a:p>
          <a:p>
            <a:endParaRPr lang="fr-FR" dirty="0"/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3D098A13-811B-4856-B436-0317B1EE1877}"/>
              </a:ext>
            </a:extLst>
          </p:cNvPr>
          <p:cNvCxnSpPr>
            <a:cxnSpLocks/>
            <a:stCxn id="4" idx="4"/>
          </p:cNvCxnSpPr>
          <p:nvPr/>
        </p:nvCxnSpPr>
        <p:spPr>
          <a:xfrm flipH="1">
            <a:off x="5142315" y="1862342"/>
            <a:ext cx="366824" cy="11926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7CA48B08-9874-4AB2-9A35-0892BEAED72D}"/>
              </a:ext>
            </a:extLst>
          </p:cNvPr>
          <p:cNvSpPr txBox="1"/>
          <p:nvPr/>
        </p:nvSpPr>
        <p:spPr>
          <a:xfrm>
            <a:off x="1243450" y="2970957"/>
            <a:ext cx="423789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On le repère en changeant la personne: </a:t>
            </a:r>
          </a:p>
          <a:p>
            <a:r>
              <a:rPr lang="fr-FR" dirty="0"/>
              <a:t>C’est le mot qui change de forme:</a:t>
            </a:r>
          </a:p>
          <a:p>
            <a:r>
              <a:rPr lang="fr-FR" dirty="0">
                <a:solidFill>
                  <a:schemeClr val="accent6"/>
                </a:solidFill>
              </a:rPr>
              <a:t>Nous</a:t>
            </a:r>
            <a:r>
              <a:rPr lang="fr-FR" dirty="0"/>
              <a:t> </a:t>
            </a:r>
            <a:r>
              <a:rPr lang="fr-FR" dirty="0">
                <a:solidFill>
                  <a:srgbClr val="FF0000"/>
                </a:solidFill>
              </a:rPr>
              <a:t>jouons </a:t>
            </a:r>
            <a:r>
              <a:rPr lang="fr-FR" dirty="0"/>
              <a:t>tous ensemble à la récréation.</a:t>
            </a:r>
          </a:p>
          <a:p>
            <a:r>
              <a:rPr lang="fr-FR" dirty="0">
                <a:solidFill>
                  <a:schemeClr val="accent6"/>
                </a:solidFill>
              </a:rPr>
              <a:t>Ils</a:t>
            </a:r>
            <a:r>
              <a:rPr lang="fr-FR" dirty="0"/>
              <a:t> </a:t>
            </a:r>
            <a:r>
              <a:rPr lang="fr-FR" u="sng" dirty="0">
                <a:solidFill>
                  <a:schemeClr val="accent1"/>
                </a:solidFill>
              </a:rPr>
              <a:t>jouent</a:t>
            </a:r>
            <a:r>
              <a:rPr lang="fr-FR" dirty="0"/>
              <a:t> tous ensemble à la récréation</a:t>
            </a:r>
          </a:p>
          <a:p>
            <a:endParaRPr lang="fr-FR" dirty="0"/>
          </a:p>
          <a:p>
            <a:endParaRPr lang="fr-FR" u="sng" dirty="0">
              <a:solidFill>
                <a:srgbClr val="FF0000"/>
              </a:solidFill>
            </a:endParaRP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4A56538D-E7D4-4B28-89A1-B32224A1F3CE}"/>
              </a:ext>
            </a:extLst>
          </p:cNvPr>
          <p:cNvCxnSpPr>
            <a:cxnSpLocks/>
          </p:cNvCxnSpPr>
          <p:nvPr/>
        </p:nvCxnSpPr>
        <p:spPr>
          <a:xfrm>
            <a:off x="6780883" y="1309065"/>
            <a:ext cx="1163518" cy="3780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BEB24FB2-B398-4789-B760-5DD685F7ADCB}"/>
              </a:ext>
            </a:extLst>
          </p:cNvPr>
          <p:cNvSpPr txBox="1"/>
          <p:nvPr/>
        </p:nvSpPr>
        <p:spPr>
          <a:xfrm>
            <a:off x="6742110" y="1721449"/>
            <a:ext cx="54498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On le repère en changeant le temps de la phrase: </a:t>
            </a:r>
          </a:p>
          <a:p>
            <a:r>
              <a:rPr lang="fr-FR" dirty="0"/>
              <a:t>C’est le mot qui change de forme:</a:t>
            </a:r>
          </a:p>
          <a:p>
            <a:pPr algn="ctr"/>
            <a:r>
              <a:rPr lang="fr-FR" dirty="0">
                <a:solidFill>
                  <a:schemeClr val="accent6"/>
                </a:solidFill>
              </a:rPr>
              <a:t>Nous</a:t>
            </a:r>
            <a:r>
              <a:rPr lang="fr-FR" dirty="0"/>
              <a:t> </a:t>
            </a:r>
            <a:r>
              <a:rPr lang="fr-FR" dirty="0">
                <a:solidFill>
                  <a:srgbClr val="FF0000"/>
                </a:solidFill>
              </a:rPr>
              <a:t>jouons </a:t>
            </a:r>
            <a:r>
              <a:rPr lang="fr-FR" dirty="0"/>
              <a:t>tous ensemble à la récréation.</a:t>
            </a:r>
          </a:p>
          <a:p>
            <a:pPr algn="ctr"/>
            <a:r>
              <a:rPr lang="fr-FR" dirty="0"/>
              <a:t>= </a:t>
            </a:r>
            <a:r>
              <a:rPr lang="fr-FR" b="1" dirty="0">
                <a:solidFill>
                  <a:schemeClr val="accent1"/>
                </a:solidFill>
              </a:rPr>
              <a:t>Demain</a:t>
            </a:r>
            <a:r>
              <a:rPr lang="fr-FR" dirty="0"/>
              <a:t>, nous </a:t>
            </a:r>
            <a:r>
              <a:rPr lang="fr-FR" u="sng" dirty="0">
                <a:solidFill>
                  <a:schemeClr val="accent1"/>
                </a:solidFill>
              </a:rPr>
              <a:t>jouerons</a:t>
            </a:r>
            <a:r>
              <a:rPr lang="fr-FR" dirty="0"/>
              <a:t> tous ensemble à la récréation.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829691AF-1106-4C1D-A087-7A1060A8F0B9}"/>
              </a:ext>
            </a:extLst>
          </p:cNvPr>
          <p:cNvSpPr txBox="1"/>
          <p:nvPr/>
        </p:nvSpPr>
        <p:spPr>
          <a:xfrm>
            <a:off x="648076" y="4602776"/>
            <a:ext cx="7693709" cy="16158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dirty="0"/>
              <a:t>Un verbe à l’infinitif n’a pas de sujet, il n’est pas conjugué. </a:t>
            </a:r>
          </a:p>
          <a:p>
            <a:pPr>
              <a:lnSpc>
                <a:spcPct val="150000"/>
              </a:lnSpc>
            </a:pPr>
            <a:r>
              <a:rPr lang="fr-FR" b="1" dirty="0"/>
              <a:t>Si je change le temps de la phrase, le verbe à l’infinitif ne change pas de forme.</a:t>
            </a:r>
          </a:p>
          <a:p>
            <a:pPr>
              <a:lnSpc>
                <a:spcPct val="150000"/>
              </a:lnSpc>
            </a:pPr>
            <a:r>
              <a:rPr lang="fr-FR" dirty="0">
                <a:solidFill>
                  <a:schemeClr val="accent6"/>
                </a:solidFill>
              </a:rPr>
              <a:t>Nous </a:t>
            </a:r>
            <a:r>
              <a:rPr lang="fr-FR" u="sng" dirty="0">
                <a:solidFill>
                  <a:srgbClr val="FF0000"/>
                </a:solidFill>
              </a:rPr>
              <a:t>voulons</a:t>
            </a:r>
            <a:r>
              <a:rPr lang="fr-FR" dirty="0"/>
              <a:t> </a:t>
            </a:r>
            <a:r>
              <a:rPr lang="fr-FR" b="1" dirty="0">
                <a:solidFill>
                  <a:srgbClr val="7030A0"/>
                </a:solidFill>
              </a:rPr>
              <a:t>marcher</a:t>
            </a:r>
            <a:r>
              <a:rPr lang="fr-FR" dirty="0"/>
              <a:t> </a:t>
            </a:r>
            <a:r>
              <a:rPr lang="fr-FR" dirty="0">
                <a:sym typeface="Wingdings" panose="05000000000000000000" pitchFamily="2" charset="2"/>
              </a:rPr>
              <a:t> </a:t>
            </a:r>
            <a:r>
              <a:rPr lang="fr-FR" b="1" dirty="0">
                <a:solidFill>
                  <a:schemeClr val="accent1"/>
                </a:solidFill>
                <a:sym typeface="Wingdings" panose="05000000000000000000" pitchFamily="2" charset="2"/>
              </a:rPr>
              <a:t>Demain</a:t>
            </a:r>
            <a:r>
              <a:rPr lang="fr-FR" dirty="0">
                <a:sym typeface="Wingdings" panose="05000000000000000000" pitchFamily="2" charset="2"/>
              </a:rPr>
              <a:t>, nous </a:t>
            </a:r>
            <a:r>
              <a:rPr lang="fr-FR" u="sng" dirty="0">
                <a:solidFill>
                  <a:schemeClr val="accent1"/>
                </a:solidFill>
                <a:sym typeface="Wingdings" panose="05000000000000000000" pitchFamily="2" charset="2"/>
              </a:rPr>
              <a:t>voudrons</a:t>
            </a:r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marcher.</a:t>
            </a:r>
            <a:endParaRPr lang="fr-FR" b="1" dirty="0">
              <a:solidFill>
                <a:srgbClr val="7030A0"/>
              </a:solidFill>
            </a:endParaRPr>
          </a:p>
          <a:p>
            <a:r>
              <a:rPr lang="fr-FR" dirty="0">
                <a:solidFill>
                  <a:schemeClr val="accent6"/>
                </a:solidFill>
              </a:rPr>
              <a:t>Ce</a:t>
            </a:r>
            <a:r>
              <a:rPr lang="fr-FR" dirty="0"/>
              <a:t> n’</a:t>
            </a:r>
            <a:r>
              <a:rPr lang="fr-FR" u="sng" dirty="0">
                <a:solidFill>
                  <a:srgbClr val="FF0000"/>
                </a:solidFill>
              </a:rPr>
              <a:t>est</a:t>
            </a:r>
            <a:r>
              <a:rPr lang="fr-FR" dirty="0"/>
              <a:t> plus l’heure de </a:t>
            </a:r>
            <a:r>
              <a:rPr lang="fr-FR" b="1" dirty="0">
                <a:solidFill>
                  <a:srgbClr val="7030A0"/>
                </a:solidFill>
              </a:rPr>
              <a:t>dormir</a:t>
            </a:r>
            <a:r>
              <a:rPr lang="fr-FR" dirty="0"/>
              <a:t> </a:t>
            </a:r>
            <a:r>
              <a:rPr lang="fr-FR" dirty="0">
                <a:sym typeface="Wingdings" panose="05000000000000000000" pitchFamily="2" charset="2"/>
              </a:rPr>
              <a:t> Ce n’</a:t>
            </a:r>
            <a:r>
              <a:rPr lang="fr-FR" u="sng" dirty="0">
                <a:solidFill>
                  <a:schemeClr val="accent1"/>
                </a:solidFill>
                <a:sym typeface="Wingdings" panose="05000000000000000000" pitchFamily="2" charset="2"/>
              </a:rPr>
              <a:t>était</a:t>
            </a:r>
            <a:r>
              <a:rPr lang="fr-FR" dirty="0">
                <a:sym typeface="Wingdings" panose="05000000000000000000" pitchFamily="2" charset="2"/>
              </a:rPr>
              <a:t> plus l’heure de </a:t>
            </a:r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dormir</a:t>
            </a:r>
            <a:r>
              <a:rPr lang="fr-FR" dirty="0">
                <a:sym typeface="Wingdings" panose="05000000000000000000" pitchFamily="2" charset="2"/>
              </a:rPr>
              <a:t>.</a:t>
            </a:r>
            <a:endParaRPr lang="fr-FR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F4EDC17A-6A3F-3EEC-1D90-C1DF63842916}"/>
              </a:ext>
            </a:extLst>
          </p:cNvPr>
          <p:cNvSpPr/>
          <p:nvPr/>
        </p:nvSpPr>
        <p:spPr>
          <a:xfrm>
            <a:off x="2434727" y="99152"/>
            <a:ext cx="1465243" cy="67202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CONJ. 2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06CE09A-B3B3-223B-E1B6-C20EC7F1F0D6}"/>
              </a:ext>
            </a:extLst>
          </p:cNvPr>
          <p:cNvSpPr txBox="1"/>
          <p:nvPr/>
        </p:nvSpPr>
        <p:spPr>
          <a:xfrm>
            <a:off x="3866921" y="253389"/>
            <a:ext cx="6489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RECONNAITRE UN VERBE CONJUGUE – LES GROUPES DE VERBES</a:t>
            </a:r>
          </a:p>
        </p:txBody>
      </p:sp>
      <p:cxnSp>
        <p:nvCxnSpPr>
          <p:cNvPr id="2" name="Connecteur droit avec flèche 1">
            <a:extLst>
              <a:ext uri="{FF2B5EF4-FFF2-40B4-BE49-F238E27FC236}">
                <a16:creationId xmlns:a16="http://schemas.microsoft.com/office/drawing/2014/main" id="{82D4805D-7078-4FFC-0470-8A8EACE780EE}"/>
              </a:ext>
            </a:extLst>
          </p:cNvPr>
          <p:cNvCxnSpPr>
            <a:cxnSpLocks/>
          </p:cNvCxnSpPr>
          <p:nvPr/>
        </p:nvCxnSpPr>
        <p:spPr>
          <a:xfrm>
            <a:off x="5851109" y="1836322"/>
            <a:ext cx="861925" cy="12191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>
            <a:extLst>
              <a:ext uri="{FF2B5EF4-FFF2-40B4-BE49-F238E27FC236}">
                <a16:creationId xmlns:a16="http://schemas.microsoft.com/office/drawing/2014/main" id="{2B8492E4-63A8-8B99-74B8-F1F1E8064AB6}"/>
              </a:ext>
            </a:extLst>
          </p:cNvPr>
          <p:cNvSpPr txBox="1"/>
          <p:nvPr/>
        </p:nvSpPr>
        <p:spPr>
          <a:xfrm>
            <a:off x="6154632" y="3090183"/>
            <a:ext cx="577735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On le repère en transposant la phrase à la forme négative: </a:t>
            </a:r>
          </a:p>
          <a:p>
            <a:r>
              <a:rPr lang="fr-FR" dirty="0"/>
              <a:t>Il est entre NE / N’ et PAS:</a:t>
            </a:r>
          </a:p>
          <a:p>
            <a:r>
              <a:rPr lang="fr-FR" dirty="0">
                <a:solidFill>
                  <a:schemeClr val="accent6"/>
                </a:solidFill>
              </a:rPr>
              <a:t>Nous</a:t>
            </a:r>
            <a:r>
              <a:rPr lang="fr-FR" dirty="0"/>
              <a:t> </a:t>
            </a:r>
            <a:r>
              <a:rPr lang="fr-FR" dirty="0">
                <a:solidFill>
                  <a:srgbClr val="FF0000"/>
                </a:solidFill>
              </a:rPr>
              <a:t>jouons </a:t>
            </a:r>
            <a:r>
              <a:rPr lang="fr-FR" dirty="0"/>
              <a:t>tous ensemble à la récréation.</a:t>
            </a:r>
          </a:p>
          <a:p>
            <a:r>
              <a:rPr lang="fr-FR" dirty="0">
                <a:solidFill>
                  <a:schemeClr val="accent6"/>
                </a:solidFill>
              </a:rPr>
              <a:t>Nous </a:t>
            </a:r>
            <a:r>
              <a:rPr lang="fr-FR" b="1" dirty="0">
                <a:solidFill>
                  <a:schemeClr val="accent6"/>
                </a:solidFill>
              </a:rPr>
              <a:t>ne</a:t>
            </a:r>
            <a:r>
              <a:rPr lang="fr-FR" dirty="0">
                <a:solidFill>
                  <a:schemeClr val="accent6"/>
                </a:solidFill>
              </a:rPr>
              <a:t> </a:t>
            </a:r>
            <a:r>
              <a:rPr lang="fr-FR" dirty="0">
                <a:solidFill>
                  <a:srgbClr val="FF0000"/>
                </a:solidFill>
              </a:rPr>
              <a:t>jouons</a:t>
            </a:r>
            <a:r>
              <a:rPr lang="fr-FR" dirty="0">
                <a:solidFill>
                  <a:schemeClr val="accent6"/>
                </a:solidFill>
              </a:rPr>
              <a:t> </a:t>
            </a:r>
            <a:r>
              <a:rPr lang="fr-FR" b="1" dirty="0">
                <a:solidFill>
                  <a:schemeClr val="accent6"/>
                </a:solidFill>
              </a:rPr>
              <a:t>pas</a:t>
            </a:r>
            <a:r>
              <a:rPr lang="fr-FR" dirty="0">
                <a:solidFill>
                  <a:schemeClr val="accent6"/>
                </a:solidFill>
              </a:rPr>
              <a:t> tous ensemble à la récréation.</a:t>
            </a:r>
            <a:endParaRPr lang="fr-FR" dirty="0"/>
          </a:p>
          <a:p>
            <a:endParaRPr lang="fr-FR" dirty="0"/>
          </a:p>
          <a:p>
            <a:endParaRPr lang="fr-FR" u="sng" dirty="0">
              <a:solidFill>
                <a:srgbClr val="FF000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A6D7F40-5EDD-2D03-79C3-A5B20D5F7757}"/>
              </a:ext>
            </a:extLst>
          </p:cNvPr>
          <p:cNvSpPr txBox="1"/>
          <p:nvPr/>
        </p:nvSpPr>
        <p:spPr>
          <a:xfrm>
            <a:off x="9902283" y="6550223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37490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6" grpId="0"/>
      <p:bldP spid="25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C3F1E86B-1E9F-D2D7-5C7B-53FC8CD7F5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3196" y="975205"/>
            <a:ext cx="8705850" cy="5800725"/>
          </a:xfrm>
          <a:prstGeom prst="rect">
            <a:avLst/>
          </a:prstGeom>
        </p:spPr>
      </p:pic>
      <p:sp>
        <p:nvSpPr>
          <p:cNvPr id="9" name="Ellipse 8">
            <a:extLst>
              <a:ext uri="{FF2B5EF4-FFF2-40B4-BE49-F238E27FC236}">
                <a16:creationId xmlns:a16="http://schemas.microsoft.com/office/drawing/2014/main" id="{20D5414A-A76B-DD9C-5A4B-FA2AB5B6D3BE}"/>
              </a:ext>
            </a:extLst>
          </p:cNvPr>
          <p:cNvSpPr/>
          <p:nvPr/>
        </p:nvSpPr>
        <p:spPr>
          <a:xfrm>
            <a:off x="4281078" y="193031"/>
            <a:ext cx="3406261" cy="73200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Les groupes de verbes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46C9F1B-F30E-ADA5-60F4-64A77B6CBA8B}"/>
              </a:ext>
            </a:extLst>
          </p:cNvPr>
          <p:cNvSpPr txBox="1"/>
          <p:nvPr/>
        </p:nvSpPr>
        <p:spPr>
          <a:xfrm rot="5400000">
            <a:off x="9998908" y="4821785"/>
            <a:ext cx="1548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urlz MT" panose="04040404050702020202" pitchFamily="82" charset="0"/>
              </a:rPr>
              <a:t>www.ardoise-craie.fr</a:t>
            </a:r>
          </a:p>
        </p:txBody>
      </p:sp>
    </p:spTree>
    <p:extLst>
      <p:ext uri="{BB962C8B-B14F-4D97-AF65-F5344CB8AC3E}">
        <p14:creationId xmlns:p14="http://schemas.microsoft.com/office/powerpoint/2010/main" val="31383609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854</TotalTime>
  <Words>2816</Words>
  <Application>Microsoft Office PowerPoint</Application>
  <PresentationFormat>Grand écran</PresentationFormat>
  <Paragraphs>250</Paragraphs>
  <Slides>41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41</vt:i4>
      </vt:variant>
    </vt:vector>
  </HeadingPairs>
  <TitlesOfParts>
    <vt:vector size="47" baseType="lpstr">
      <vt:lpstr>Arial</vt:lpstr>
      <vt:lpstr>Calibri</vt:lpstr>
      <vt:lpstr>Calibri Light</vt:lpstr>
      <vt:lpstr>Curlz MT</vt:lpstr>
      <vt:lpstr>Wingdings</vt:lpstr>
      <vt:lpstr>Thème Office</vt:lpstr>
      <vt:lpstr>REPERER UN VERBE CONJUGUE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candice</dc:creator>
  <cp:lastModifiedBy>Office User</cp:lastModifiedBy>
  <cp:revision>40</cp:revision>
  <cp:lastPrinted>2022-08-29T15:09:01Z</cp:lastPrinted>
  <dcterms:created xsi:type="dcterms:W3CDTF">2019-08-11T18:26:11Z</dcterms:created>
  <dcterms:modified xsi:type="dcterms:W3CDTF">2025-10-01T10:06:36Z</dcterms:modified>
</cp:coreProperties>
</file>