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58" r:id="rId7"/>
    <p:sldId id="256" r:id="rId8"/>
    <p:sldId id="257" r:id="rId9"/>
    <p:sldId id="259" r:id="rId10"/>
    <p:sldId id="260" r:id="rId11"/>
    <p:sldId id="261" r:id="rId12"/>
    <p:sldId id="264" r:id="rId13"/>
    <p:sldId id="262" r:id="rId14"/>
    <p:sldId id="265" r:id="rId15"/>
    <p:sldId id="263" r:id="rId16"/>
    <p:sldId id="266" r:id="rId17"/>
    <p:sldId id="267" r:id="rId18"/>
    <p:sldId id="268" r:id="rId19"/>
    <p:sldId id="269" r:id="rId20"/>
    <p:sldId id="270" r:id="rId21"/>
    <p:sldId id="271" r:id="rId22"/>
    <p:sldId id="272" r:id="rId23"/>
    <p:sldId id="278" r:id="rId24"/>
    <p:sldId id="279" r:id="rId25"/>
    <p:sldId id="280"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82E"/>
    <a:srgbClr val="F77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9" autoAdjust="0"/>
    <p:restoredTop sz="94660"/>
  </p:normalViewPr>
  <p:slideViewPr>
    <p:cSldViewPr snapToGrid="0">
      <p:cViewPr varScale="1">
        <p:scale>
          <a:sx n="86" d="100"/>
          <a:sy n="86"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Population (100 </a:t>
            </a:r>
            <a:r>
              <a:rPr lang="en-US" dirty="0" err="1"/>
              <a:t>élèves</a:t>
            </a:r>
            <a:r>
              <a:rPr lang="en-US" dirty="0"/>
              <a:t> de </a:t>
            </a:r>
            <a:r>
              <a:rPr lang="en-US" dirty="0" err="1"/>
              <a:t>l'école</a:t>
            </a:r>
            <a:r>
              <a:rPr lang="en-US" dirty="0"/>
              <a:t>)</a:t>
            </a:r>
          </a:p>
        </c:rich>
      </c:tx>
      <c:overlay val="0"/>
      <c:spPr>
        <a:noFill/>
        <a:ln>
          <a:noFill/>
        </a:ln>
        <a:effectLst/>
      </c:spPr>
    </c:title>
    <c:autoTitleDeleted val="0"/>
    <c:plotArea>
      <c:layout/>
      <c:pieChart>
        <c:varyColors val="1"/>
        <c:ser>
          <c:idx val="0"/>
          <c:order val="0"/>
          <c:tx>
            <c:strRef>
              <c:f>Feuil1!$B$1</c:f>
              <c:strCache>
                <c:ptCount val="1"/>
                <c:pt idx="0">
                  <c:v>Population (élèves de l'école)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2AE-4B3E-A149-179886557F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AA-4196-A541-6EE757759EA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2AE-4B3E-A149-179886557F04}"/>
              </c:ext>
            </c:extLst>
          </c:dPt>
          <c:dLbls>
            <c:dLbl>
              <c:idx val="0"/>
              <c:layout>
                <c:manualLayout>
                  <c:x val="-1.5227651306755765E-2"/>
                  <c:y val="-9.0774091887833808E-2"/>
                </c:manualLayout>
              </c:layout>
              <c:tx>
                <c:rich>
                  <a:bodyPr/>
                  <a:lstStyle/>
                  <a:p>
                    <a:fld id="{C08E24E5-5454-4501-83D5-03A3DE3A8D89}" type="PERCENTAGE">
                      <a:rPr lang="en-US" sz="1800" smtClean="0"/>
                      <a:pPr/>
                      <a:t>[POURCENTAGE]</a:t>
                    </a:fld>
                    <a:endParaRPr lang="en-US" sz="1800" dirty="0"/>
                  </a:p>
                  <a:p>
                    <a:r>
                      <a:rPr lang="en-US" sz="1800" dirty="0"/>
                      <a:t>= 98 </a:t>
                    </a:r>
                    <a:r>
                      <a:rPr lang="en-US" sz="1800" dirty="0" err="1"/>
                      <a:t>élèves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AE-4B3E-A149-179886557F04}"/>
                </c:ext>
              </c:extLst>
            </c:dLbl>
            <c:dLbl>
              <c:idx val="1"/>
              <c:layout>
                <c:manualLayout>
                  <c:x val="-0.10822352805264832"/>
                  <c:y val="8.987148108482336E-2"/>
                </c:manualLayout>
              </c:layout>
              <c:tx>
                <c:rich>
                  <a:bodyPr rot="0" spcFirstLastPara="1" vertOverflow="ellipsis" vert="horz" wrap="square" lIns="180000" tIns="144000" rIns="180000" bIns="19050" anchor="ctr" anchorCtr="1">
                    <a:noAutofit/>
                  </a:bodyPr>
                  <a:lstStyle/>
                  <a:p>
                    <a:pPr>
                      <a:defRPr sz="1400" b="1" i="0" u="none" strike="noStrike" kern="1200" baseline="0">
                        <a:solidFill>
                          <a:schemeClr val="tx1"/>
                        </a:solidFill>
                        <a:latin typeface="+mn-lt"/>
                        <a:ea typeface="+mn-ea"/>
                        <a:cs typeface="+mn-cs"/>
                      </a:defRPr>
                    </a:pPr>
                    <a:fld id="{2D088E91-9812-4AE5-B08E-459527157AFE}" type="PERCENTAGE">
                      <a:rPr lang="en-US" sz="1400" smtClean="0">
                        <a:solidFill>
                          <a:schemeClr val="tx1"/>
                        </a:solidFill>
                      </a:rPr>
                      <a:pPr>
                        <a:defRPr sz="1400" b="1" i="0" u="none" strike="noStrike" kern="1200" baseline="0">
                          <a:solidFill>
                            <a:schemeClr val="tx1"/>
                          </a:solidFill>
                          <a:latin typeface="+mn-lt"/>
                          <a:ea typeface="+mn-ea"/>
                          <a:cs typeface="+mn-cs"/>
                        </a:defRPr>
                      </a:pPr>
                      <a:t>[POURCENTAGE]</a:t>
                    </a:fld>
                    <a:endParaRPr lang="en-US" sz="1400" dirty="0">
                      <a:solidFill>
                        <a:schemeClr val="tx1"/>
                      </a:solidFill>
                    </a:endParaRPr>
                  </a:p>
                  <a:p>
                    <a:pPr>
                      <a:defRPr sz="1400" b="1" i="0" u="none" strike="noStrike" kern="1200" baseline="0">
                        <a:solidFill>
                          <a:schemeClr val="tx1"/>
                        </a:solidFill>
                        <a:latin typeface="+mn-lt"/>
                        <a:ea typeface="+mn-ea"/>
                        <a:cs typeface="+mn-cs"/>
                      </a:defRPr>
                    </a:pPr>
                    <a:r>
                      <a:rPr lang="en-US" sz="1400" dirty="0">
                        <a:solidFill>
                          <a:schemeClr val="tx1"/>
                        </a:solidFill>
                      </a:rPr>
                      <a:t>= 1 </a:t>
                    </a:r>
                    <a:r>
                      <a:rPr lang="en-US" sz="1400" dirty="0" err="1">
                        <a:solidFill>
                          <a:schemeClr val="tx1"/>
                        </a:solidFill>
                      </a:rPr>
                      <a:t>élève</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995075838002753"/>
                      <c:h val="0.18689145115942807"/>
                    </c:manualLayout>
                  </c15:layout>
                  <c15:dlblFieldTable/>
                  <c15:showDataLabelsRange val="0"/>
                </c:ext>
                <c:ext xmlns:c16="http://schemas.microsoft.com/office/drawing/2014/chart" uri="{C3380CC4-5D6E-409C-BE32-E72D297353CC}">
                  <c16:uniqueId val="{00000003-59AA-4196-A541-6EE757759EA6}"/>
                </c:ext>
              </c:extLst>
            </c:dLbl>
            <c:dLbl>
              <c:idx val="2"/>
              <c:delete val="1"/>
              <c:extLst>
                <c:ext xmlns:c15="http://schemas.microsoft.com/office/drawing/2012/chart" uri="{CE6537A1-D6FC-4f65-9D91-7224C49458BB}"/>
                <c:ext xmlns:c16="http://schemas.microsoft.com/office/drawing/2014/chart" uri="{C3380CC4-5D6E-409C-BE32-E72D297353CC}">
                  <c16:uniqueId val="{00000002-22AE-4B3E-A149-179886557F04}"/>
                </c:ext>
              </c:extLst>
            </c:dLbl>
            <c:spPr>
              <a:noFill/>
              <a:ln>
                <a:noFill/>
              </a:ln>
              <a:effectLst/>
            </c:spPr>
            <c:txPr>
              <a:bodyPr rot="0" spcFirstLastPara="1" vertOverflow="ellipsis" vert="horz" wrap="square" lIns="180000" tIns="144000" rIns="1800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Feuil1!$A$2:$A$4</c:f>
              <c:strCache>
                <c:ptCount val="3"/>
                <c:pt idx="0">
                  <c:v>Tiers-Etat</c:v>
                </c:pt>
                <c:pt idx="1">
                  <c:v>Noblesse</c:v>
                </c:pt>
                <c:pt idx="2">
                  <c:v>Clergé</c:v>
                </c:pt>
              </c:strCache>
            </c:strRef>
          </c:cat>
          <c:val>
            <c:numRef>
              <c:f>Feuil1!$B$2:$B$4</c:f>
              <c:numCache>
                <c:formatCode>General</c:formatCode>
                <c:ptCount val="3"/>
                <c:pt idx="0">
                  <c:v>64</c:v>
                </c:pt>
                <c:pt idx="1">
                  <c:v>1</c:v>
                </c:pt>
                <c:pt idx="2">
                  <c:v>0.5</c:v>
                </c:pt>
              </c:numCache>
            </c:numRef>
          </c:val>
          <c:extLst>
            <c:ext xmlns:c16="http://schemas.microsoft.com/office/drawing/2014/chart" uri="{C3380CC4-5D6E-409C-BE32-E72D297353CC}">
              <c16:uniqueId val="{00000000-22AE-4B3E-A149-179886557F04}"/>
            </c:ext>
          </c:extLst>
        </c:ser>
        <c:dLbls>
          <c:dLblPos val="inEnd"/>
          <c:showLegendKey val="0"/>
          <c:showVal val="0"/>
          <c:showCatName val="0"/>
          <c:showSerName val="0"/>
          <c:showPercent val="1"/>
          <c:showBubbleSize val="0"/>
          <c:showLeaderLines val="1"/>
        </c:dLbls>
        <c:firstSliceAng val="1"/>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cdr:x>
      <cdr:y>0.17664</cdr:y>
    </cdr:from>
    <cdr:to>
      <cdr:x>0.88099</cdr:x>
      <cdr:y>0.27442</cdr:y>
    </cdr:to>
    <cdr:grpSp>
      <cdr:nvGrpSpPr>
        <cdr:cNvPr id="5" name="Groupe 4">
          <a:extLst xmlns:a="http://schemas.openxmlformats.org/drawingml/2006/main">
            <a:ext uri="{FF2B5EF4-FFF2-40B4-BE49-F238E27FC236}">
              <a16:creationId xmlns:a16="http://schemas.microsoft.com/office/drawing/2014/main" id="{FF2D252F-172D-47C8-B9E7-69C1F458D35B}"/>
            </a:ext>
          </a:extLst>
        </cdr:cNvPr>
        <cdr:cNvGrpSpPr/>
      </cdr:nvGrpSpPr>
      <cdr:grpSpPr>
        <a:xfrm xmlns:a="http://schemas.openxmlformats.org/drawingml/2006/main">
          <a:off x="3605284" y="1049142"/>
          <a:ext cx="2747153" cy="580758"/>
          <a:chOff x="2493174" y="1506356"/>
          <a:chExt cx="2747150" cy="580767"/>
        </a:xfrm>
      </cdr:grpSpPr>
      <cdr:sp macro="" textlink="">
        <cdr:nvSpPr>
          <cdr:cNvPr id="2" name="ZoneTexte 1">
            <a:extLst xmlns:a="http://schemas.openxmlformats.org/drawingml/2006/main">
              <a:ext uri="{FF2B5EF4-FFF2-40B4-BE49-F238E27FC236}">
                <a16:creationId xmlns:a16="http://schemas.microsoft.com/office/drawing/2014/main" id="{7FCD16AE-F74C-407B-ADDC-D2E7498384A6}"/>
              </a:ext>
            </a:extLst>
          </cdr:cNvPr>
          <cdr:cNvSpPr txBox="1"/>
        </cdr:nvSpPr>
        <cdr:spPr>
          <a:xfrm xmlns:a="http://schemas.openxmlformats.org/drawingml/2006/main">
            <a:off x="4214713" y="1506356"/>
            <a:ext cx="1025611" cy="580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1"/>
                </a:solidFill>
              </a:rPr>
              <a:t>1%</a:t>
            </a:r>
          </a:p>
          <a:p xmlns:a="http://schemas.openxmlformats.org/drawingml/2006/main">
            <a:r>
              <a:rPr lang="fr-FR" sz="1400" b="1" dirty="0">
                <a:solidFill>
                  <a:schemeClr val="tx1"/>
                </a:solidFill>
              </a:rPr>
              <a:t>= 1 élève</a:t>
            </a:r>
          </a:p>
        </cdr:txBody>
      </cdr:sp>
      <cdr:cxnSp macro="">
        <cdr:nvCxnSpPr>
          <cdr:cNvPr id="4" name="Connecteur droit avec flèche 3">
            <a:extLst xmlns:a="http://schemas.openxmlformats.org/drawingml/2006/main">
              <a:ext uri="{FF2B5EF4-FFF2-40B4-BE49-F238E27FC236}">
                <a16:creationId xmlns:a16="http://schemas.microsoft.com/office/drawing/2014/main" id="{68B3D403-C04B-4481-A892-A4EFFEFF1EF2}"/>
              </a:ext>
            </a:extLst>
          </cdr:cNvPr>
          <cdr:cNvCxnSpPr/>
        </cdr:nvCxnSpPr>
        <cdr:spPr>
          <a:xfrm xmlns:a="http://schemas.openxmlformats.org/drawingml/2006/main" flipH="1">
            <a:off x="2493174" y="1778204"/>
            <a:ext cx="1706465"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dr:relSizeAnchor xmlns:cdr="http://schemas.openxmlformats.org/drawingml/2006/chartDrawing">
    <cdr:from>
      <cdr:x>0.38193</cdr:x>
      <cdr:y>0.1808</cdr:y>
    </cdr:from>
    <cdr:to>
      <cdr:x>0.47618</cdr:x>
      <cdr:y>0.1808</cdr:y>
    </cdr:to>
    <cdr:cxnSp macro="">
      <cdr:nvCxnSpPr>
        <cdr:cNvPr id="8" name="Connecteur droit avec flèche 7">
          <a:extLst xmlns:a="http://schemas.openxmlformats.org/drawingml/2006/main">
            <a:ext uri="{FF2B5EF4-FFF2-40B4-BE49-F238E27FC236}">
              <a16:creationId xmlns:a16="http://schemas.microsoft.com/office/drawing/2014/main" id="{7C4C367A-028C-4900-9879-178B0D3D3A21}"/>
            </a:ext>
          </a:extLst>
        </cdr:cNvPr>
        <cdr:cNvCxnSpPr/>
      </cdr:nvCxnSpPr>
      <cdr:spPr>
        <a:xfrm xmlns:a="http://schemas.openxmlformats.org/drawingml/2006/main">
          <a:off x="2753898" y="1073869"/>
          <a:ext cx="679621" cy="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13501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1618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43805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4629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80416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00473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E80FE9-7E56-43A6-85E6-236C8103BE16}" type="datetimeFigureOut">
              <a:rPr lang="fr-FR" smtClean="0"/>
              <a:t>29/05/2024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242276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EE80FE9-7E56-43A6-85E6-236C8103BE16}" type="datetimeFigureOut">
              <a:rPr lang="fr-FR" smtClean="0"/>
              <a:t>29/05/2024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6137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E80FE9-7E56-43A6-85E6-236C8103BE16}" type="datetimeFigureOut">
              <a:rPr lang="fr-FR" smtClean="0"/>
              <a:t>29/05/2024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76243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3762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29/05/2024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408189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80FE9-7E56-43A6-85E6-236C8103BE16}" type="datetimeFigureOut">
              <a:rPr lang="fr-FR" smtClean="0"/>
              <a:t>29/05/2024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91265-8BF4-48DB-B9DB-129942EA203F}" type="slidenum">
              <a:rPr lang="fr-FR" smtClean="0"/>
              <a:t>‹N°›</a:t>
            </a:fld>
            <a:endParaRPr lang="fr-FR"/>
          </a:p>
        </p:txBody>
      </p:sp>
    </p:spTree>
    <p:extLst>
      <p:ext uri="{BB962C8B-B14F-4D97-AF65-F5344CB8AC3E}">
        <p14:creationId xmlns:p14="http://schemas.microsoft.com/office/powerpoint/2010/main" val="159854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2C287255-12C5-4B79-B733-BE2A5A64A288}"/>
              </a:ext>
            </a:extLst>
          </p:cNvPr>
          <p:cNvSpPr>
            <a:spLocks noGrp="1"/>
          </p:cNvSpPr>
          <p:nvPr>
            <p:ph type="title"/>
          </p:nvPr>
        </p:nvSpPr>
        <p:spPr>
          <a:xfrm>
            <a:off x="693234" y="1569457"/>
            <a:ext cx="10515600" cy="1325563"/>
          </a:xfrm>
        </p:spPr>
        <p:txBody>
          <a:bodyPr/>
          <a:lstStyle/>
          <a:p>
            <a:pPr algn="ctr"/>
            <a:r>
              <a:rPr lang="fr-FR" b="1" dirty="0">
                <a:solidFill>
                  <a:srgbClr val="FF0000"/>
                </a:solidFill>
              </a:rPr>
              <a:t>LA REVOLUTION FRANCAISE</a:t>
            </a:r>
          </a:p>
        </p:txBody>
      </p:sp>
      <p:sp>
        <p:nvSpPr>
          <p:cNvPr id="2" name="ZoneTexte 1">
            <a:extLst>
              <a:ext uri="{FF2B5EF4-FFF2-40B4-BE49-F238E27FC236}">
                <a16:creationId xmlns:a16="http://schemas.microsoft.com/office/drawing/2014/main" id="{1FA44463-D00B-442C-AC60-D2491D7F8FA9}"/>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81292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u="sng" dirty="0">
                <a:solidFill>
                  <a:srgbClr val="FF0000"/>
                </a:solidFill>
                <a:latin typeface="+mn-lt"/>
              </a:rPr>
              <a:t>Séance 2 </a:t>
            </a:r>
            <a:r>
              <a:rPr lang="fr-FR" sz="3000" dirty="0">
                <a:solidFill>
                  <a:srgbClr val="FF0000"/>
                </a:solidFill>
                <a:latin typeface="+mn-lt"/>
              </a:rPr>
              <a:t>: Les philosophes des Lumières</a:t>
            </a:r>
            <a:br>
              <a:rPr lang="fr-FR" sz="3000" dirty="0">
                <a:solidFill>
                  <a:srgbClr val="FF0000"/>
                </a:solidFill>
                <a:latin typeface="+mn-lt"/>
              </a:rPr>
            </a:br>
            <a:r>
              <a:rPr lang="fr-FR" sz="3000" dirty="0">
                <a:solidFill>
                  <a:srgbClr val="FF0000"/>
                </a:solidFill>
                <a:latin typeface="+mn-lt"/>
              </a:rPr>
              <a:t>Quelles idées nouvelles se développent au </a:t>
            </a:r>
            <a:r>
              <a:rPr lang="fr-FR" sz="3000" dirty="0" err="1">
                <a:solidFill>
                  <a:srgbClr val="FF0000"/>
                </a:solidFill>
                <a:latin typeface="+mn-lt"/>
              </a:rPr>
              <a:t>XVIIIè</a:t>
            </a:r>
            <a:r>
              <a:rPr lang="fr-FR" sz="3000" dirty="0">
                <a:solidFill>
                  <a:srgbClr val="FF0000"/>
                </a:solidFill>
                <a:latin typeface="+mn-lt"/>
              </a:rPr>
              <a:t> siècle?</a:t>
            </a:r>
          </a:p>
        </p:txBody>
      </p:sp>
      <p:cxnSp>
        <p:nvCxnSpPr>
          <p:cNvPr id="4" name="Connecteur droit 3"/>
          <p:cNvCxnSpPr/>
          <p:nvPr/>
        </p:nvCxnSpPr>
        <p:spPr>
          <a:xfrm>
            <a:off x="838200" y="152400"/>
            <a:ext cx="0" cy="542544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693916B-2F82-4210-B499-CE2EAD24D63B}"/>
              </a:ext>
            </a:extLst>
          </p:cNvPr>
          <p:cNvSpPr txBox="1"/>
          <p:nvPr/>
        </p:nvSpPr>
        <p:spPr>
          <a:xfrm>
            <a:off x="4093535" y="2371060"/>
            <a:ext cx="1916102" cy="369332"/>
          </a:xfrm>
          <a:prstGeom prst="rect">
            <a:avLst/>
          </a:prstGeom>
          <a:noFill/>
        </p:spPr>
        <p:txBody>
          <a:bodyPr wrap="none" rtlCol="0">
            <a:spAutoFit/>
          </a:bodyPr>
          <a:lstStyle/>
          <a:p>
            <a:r>
              <a:rPr lang="fr-FR" dirty="0"/>
              <a:t>Voir carte mentale</a:t>
            </a:r>
          </a:p>
        </p:txBody>
      </p:sp>
      <p:sp>
        <p:nvSpPr>
          <p:cNvPr id="5" name="ZoneTexte 4">
            <a:extLst>
              <a:ext uri="{FF2B5EF4-FFF2-40B4-BE49-F238E27FC236}">
                <a16:creationId xmlns:a16="http://schemas.microsoft.com/office/drawing/2014/main" id="{9E5E25F7-DB5C-4CF9-947E-F2D10D187701}"/>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44581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1778000" y="563002"/>
            <a:ext cx="7912100" cy="6053698"/>
            <a:chOff x="1778000" y="563002"/>
            <a:chExt cx="7912100" cy="6053698"/>
          </a:xfrm>
        </p:grpSpPr>
        <p:grpSp>
          <p:nvGrpSpPr>
            <p:cNvPr id="24" name="Groupe 23"/>
            <p:cNvGrpSpPr/>
            <p:nvPr/>
          </p:nvGrpSpPr>
          <p:grpSpPr>
            <a:xfrm>
              <a:off x="1778000" y="563002"/>
              <a:ext cx="7912100" cy="6053698"/>
              <a:chOff x="1676400" y="474766"/>
              <a:chExt cx="8013700" cy="6383234"/>
            </a:xfrm>
          </p:grpSpPr>
          <p:cxnSp>
            <p:nvCxnSpPr>
              <p:cNvPr id="21" name="Connecteur droit avec flèche 20"/>
              <p:cNvCxnSpPr>
                <a:stCxn id="15" idx="2"/>
                <a:endCxn id="22" idx="0"/>
              </p:cNvCxnSpPr>
              <p:nvPr/>
            </p:nvCxnSpPr>
            <p:spPr>
              <a:xfrm>
                <a:off x="5645029" y="5440500"/>
                <a:ext cx="0" cy="525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1676400" y="474766"/>
                <a:ext cx="8013700" cy="6383234"/>
                <a:chOff x="1676400" y="474766"/>
                <a:chExt cx="7988300" cy="6383234"/>
              </a:xfrm>
            </p:grpSpPr>
            <p:sp>
              <p:nvSpPr>
                <p:cNvPr id="4" name="Rectangle à coins arrondis 3"/>
                <p:cNvSpPr/>
                <p:nvPr/>
              </p:nvSpPr>
              <p:spPr>
                <a:xfrm>
                  <a:off x="3937000" y="474766"/>
                  <a:ext cx="3067300" cy="113713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PHILOSOPHIE DES LUMIERES AU </a:t>
                  </a:r>
                  <a:r>
                    <a:rPr lang="fr-FR" dirty="0" err="1">
                      <a:solidFill>
                        <a:schemeClr val="tx1"/>
                      </a:solidFill>
                    </a:rPr>
                    <a:t>XVIIIè</a:t>
                  </a:r>
                  <a:r>
                    <a:rPr lang="fr-FR" dirty="0">
                      <a:solidFill>
                        <a:schemeClr val="tx1"/>
                      </a:solidFill>
                    </a:rPr>
                    <a:t> SIECLE</a:t>
                  </a:r>
                </a:p>
              </p:txBody>
            </p:sp>
            <p:cxnSp>
              <p:nvCxnSpPr>
                <p:cNvPr id="6" name="Connecteur droit avec flèche 5"/>
                <p:cNvCxnSpPr/>
                <p:nvPr/>
              </p:nvCxnSpPr>
              <p:spPr>
                <a:xfrm>
                  <a:off x="6883400" y="1638300"/>
                  <a:ext cx="4464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80200" y="21971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Critique</a:t>
                  </a:r>
                  <a:r>
                    <a:rPr lang="fr-FR" dirty="0">
                      <a:solidFill>
                        <a:schemeClr val="tx1"/>
                      </a:solidFill>
                    </a:rPr>
                    <a:t> de la monarchie absolue de droit divin et des inégalités sociales</a:t>
                  </a:r>
                </a:p>
              </p:txBody>
            </p:sp>
            <p:cxnSp>
              <p:nvCxnSpPr>
                <p:cNvPr id="9" name="Connecteur droit avec flèche 8"/>
                <p:cNvCxnSpPr/>
                <p:nvPr/>
              </p:nvCxnSpPr>
              <p:spPr>
                <a:xfrm flipH="1">
                  <a:off x="3695700" y="1638300"/>
                  <a:ext cx="4445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400" y="21209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Des idées nouvelles</a:t>
                  </a:r>
                  <a:r>
                    <a:rPr lang="fr-FR" dirty="0">
                      <a:solidFill>
                        <a:schemeClr val="tx1"/>
                      </a:solidFill>
                    </a:rPr>
                    <a:t>: </a:t>
                  </a:r>
                </a:p>
                <a:p>
                  <a:pPr algn="ctr"/>
                  <a:r>
                    <a:rPr lang="fr-FR" dirty="0">
                      <a:solidFill>
                        <a:schemeClr val="tx1"/>
                      </a:solidFill>
                    </a:rPr>
                    <a:t>liberté, égalité, tolérance</a:t>
                  </a:r>
                </a:p>
              </p:txBody>
            </p:sp>
            <p:cxnSp>
              <p:nvCxnSpPr>
                <p:cNvPr id="12" name="Connecteur droit avec flèche 11"/>
                <p:cNvCxnSpPr/>
                <p:nvPr/>
              </p:nvCxnSpPr>
              <p:spPr>
                <a:xfrm>
                  <a:off x="3155700" y="3429000"/>
                  <a:ext cx="108000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7004300" y="3429000"/>
                  <a:ext cx="108000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40200" y="42086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Des philosophes</a:t>
                  </a:r>
                  <a:r>
                    <a:rPr lang="fr-FR" dirty="0">
                      <a:solidFill>
                        <a:schemeClr val="tx1"/>
                      </a:solidFill>
                    </a:rPr>
                    <a:t>:</a:t>
                  </a:r>
                </a:p>
                <a:p>
                  <a:pPr algn="ctr"/>
                  <a:r>
                    <a:rPr lang="fr-FR" dirty="0">
                      <a:solidFill>
                        <a:schemeClr val="tx1"/>
                      </a:solidFill>
                    </a:rPr>
                    <a:t>Voltaire, Rousseau, Montesquieu, Diderot</a:t>
                  </a:r>
                </a:p>
              </p:txBody>
            </p:sp>
            <p:sp>
              <p:nvSpPr>
                <p:cNvPr id="22" name="Rectangle 21"/>
                <p:cNvSpPr/>
                <p:nvPr/>
              </p:nvSpPr>
              <p:spPr>
                <a:xfrm>
                  <a:off x="4140200" y="5966100"/>
                  <a:ext cx="2984500" cy="89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Un livre des connaissances:</a:t>
                  </a:r>
                </a:p>
                <a:p>
                  <a:pPr algn="ctr"/>
                  <a:r>
                    <a:rPr lang="fr-FR" b="1" dirty="0">
                      <a:solidFill>
                        <a:schemeClr val="tx1"/>
                      </a:solidFill>
                    </a:rPr>
                    <a:t>L’Encyclopédie (1751)</a:t>
                  </a:r>
                </a:p>
              </p:txBody>
            </p:sp>
          </p:grpSp>
        </p:gr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9813">
              <a:off x="3169789" y="4139462"/>
              <a:ext cx="1171889" cy="1470188"/>
            </a:xfrm>
            <a:prstGeom prst="rect">
              <a:avLst/>
            </a:prstGeom>
          </p:spPr>
        </p:pic>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1497">
              <a:off x="7034987" y="4139462"/>
              <a:ext cx="1055968" cy="1470188"/>
            </a:xfrm>
            <a:prstGeom prst="rect">
              <a:avLst/>
            </a:prstGeom>
          </p:spPr>
        </p:pic>
        <p:sp>
          <p:nvSpPr>
            <p:cNvPr id="28" name="ZoneTexte 27"/>
            <p:cNvSpPr txBox="1"/>
            <p:nvPr/>
          </p:nvSpPr>
          <p:spPr>
            <a:xfrm>
              <a:off x="2047278" y="5061596"/>
              <a:ext cx="1183337" cy="246221"/>
            </a:xfrm>
            <a:prstGeom prst="rect">
              <a:avLst/>
            </a:prstGeom>
            <a:noFill/>
          </p:spPr>
          <p:txBody>
            <a:bodyPr wrap="none" rtlCol="0">
              <a:spAutoFit/>
            </a:bodyPr>
            <a:lstStyle/>
            <a:p>
              <a:r>
                <a:rPr lang="fr-FR" sz="1000" dirty="0"/>
                <a:t>Portrait de Voltaire</a:t>
              </a:r>
            </a:p>
          </p:txBody>
        </p:sp>
        <p:sp>
          <p:nvSpPr>
            <p:cNvPr id="29" name="ZoneTexte 28"/>
            <p:cNvSpPr txBox="1"/>
            <p:nvPr/>
          </p:nvSpPr>
          <p:spPr>
            <a:xfrm>
              <a:off x="7992797" y="4998141"/>
              <a:ext cx="1268296" cy="246221"/>
            </a:xfrm>
            <a:prstGeom prst="rect">
              <a:avLst/>
            </a:prstGeom>
            <a:noFill/>
          </p:spPr>
          <p:txBody>
            <a:bodyPr wrap="none" rtlCol="0">
              <a:spAutoFit/>
            </a:bodyPr>
            <a:lstStyle/>
            <a:p>
              <a:r>
                <a:rPr lang="fr-FR" sz="1000" dirty="0"/>
                <a:t>Portrait de Rousseau</a:t>
              </a:r>
            </a:p>
          </p:txBody>
        </p:sp>
      </p:grpSp>
      <p:cxnSp>
        <p:nvCxnSpPr>
          <p:cNvPr id="32" name="Connecteur droit avec flèche 31"/>
          <p:cNvCxnSpPr/>
          <p:nvPr/>
        </p:nvCxnSpPr>
        <p:spPr>
          <a:xfrm flipV="1">
            <a:off x="293943" y="228600"/>
            <a:ext cx="11301157" cy="74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93943" y="126999"/>
            <a:ext cx="7200000" cy="41096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MOYEN – AGE (476 – 1492)</a:t>
            </a:r>
          </a:p>
        </p:txBody>
      </p:sp>
      <p:sp>
        <p:nvSpPr>
          <p:cNvPr id="37" name="ZoneTexte 36"/>
          <p:cNvSpPr txBox="1"/>
          <p:nvPr/>
        </p:nvSpPr>
        <p:spPr>
          <a:xfrm>
            <a:off x="7493943" y="126999"/>
            <a:ext cx="2160000" cy="410400"/>
          </a:xfrm>
          <a:prstGeom prst="rect">
            <a:avLst/>
          </a:prstGeom>
          <a:solidFill>
            <a:schemeClr val="accent6">
              <a:lumMod val="60000"/>
              <a:lumOff val="40000"/>
            </a:schemeClr>
          </a:solidFill>
        </p:spPr>
        <p:txBody>
          <a:bodyPr wrap="square" rtlCol="0">
            <a:spAutoFit/>
          </a:bodyPr>
          <a:lstStyle/>
          <a:p>
            <a:pPr algn="ctr"/>
            <a:r>
              <a:rPr lang="fr-FR" sz="1100" dirty="0"/>
              <a:t>TEMPS MODERNES</a:t>
            </a:r>
          </a:p>
          <a:p>
            <a:pPr algn="ctr"/>
            <a:r>
              <a:rPr lang="fr-FR" sz="1100" dirty="0"/>
              <a:t>(1492 – 1789)</a:t>
            </a:r>
          </a:p>
        </p:txBody>
      </p:sp>
      <p:sp>
        <p:nvSpPr>
          <p:cNvPr id="38" name="ZoneTexte 37"/>
          <p:cNvSpPr txBox="1"/>
          <p:nvPr/>
        </p:nvSpPr>
        <p:spPr>
          <a:xfrm>
            <a:off x="9653943" y="126999"/>
            <a:ext cx="1737957" cy="400110"/>
          </a:xfrm>
          <a:prstGeom prst="rect">
            <a:avLst/>
          </a:prstGeom>
          <a:solidFill>
            <a:schemeClr val="accent1">
              <a:lumMod val="40000"/>
              <a:lumOff val="60000"/>
            </a:schemeClr>
          </a:solidFill>
        </p:spPr>
        <p:txBody>
          <a:bodyPr wrap="square" rtlCol="0">
            <a:spAutoFit/>
          </a:bodyPr>
          <a:lstStyle/>
          <a:p>
            <a:r>
              <a:rPr lang="fr-FR" sz="1000" dirty="0"/>
              <a:t>EPOQUE CONTEMPORAINE </a:t>
            </a:r>
          </a:p>
          <a:p>
            <a:pPr algn="ctr"/>
            <a:r>
              <a:rPr lang="fr-FR" sz="1000" dirty="0"/>
              <a:t>(1789 - aujourd’hui)</a:t>
            </a:r>
          </a:p>
        </p:txBody>
      </p:sp>
      <p:cxnSp>
        <p:nvCxnSpPr>
          <p:cNvPr id="41" name="Connecteur droit avec flèche 40"/>
          <p:cNvCxnSpPr/>
          <p:nvPr/>
        </p:nvCxnSpPr>
        <p:spPr>
          <a:xfrm>
            <a:off x="9113943" y="651902"/>
            <a:ext cx="540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8859221" y="754621"/>
            <a:ext cx="1049443" cy="295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Philosophie des Lumières</a:t>
            </a:r>
          </a:p>
        </p:txBody>
      </p:sp>
      <p:sp>
        <p:nvSpPr>
          <p:cNvPr id="30" name="ZoneTexte 29">
            <a:extLst>
              <a:ext uri="{FF2B5EF4-FFF2-40B4-BE49-F238E27FC236}">
                <a16:creationId xmlns:a16="http://schemas.microsoft.com/office/drawing/2014/main" id="{B2622210-6D73-4D5B-ADF6-3DA1AC0871B5}"/>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9406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211452" y="445115"/>
            <a:ext cx="5645268" cy="1754326"/>
          </a:xfrm>
          <a:prstGeom prst="rect">
            <a:avLst/>
          </a:prstGeom>
          <a:noFill/>
        </p:spPr>
        <p:txBody>
          <a:bodyPr wrap="square" rtlCol="0">
            <a:spAutoFit/>
          </a:bodyPr>
          <a:lstStyle/>
          <a:p>
            <a:pPr marL="342900" indent="-342900">
              <a:buAutoNum type="arabicPeriod"/>
            </a:pPr>
            <a:r>
              <a:rPr lang="fr-FR" b="1" dirty="0">
                <a:solidFill>
                  <a:srgbClr val="7030A0"/>
                </a:solidFill>
              </a:rPr>
              <a:t>Calcule les revenus de l’Etat en 1788.</a:t>
            </a:r>
          </a:p>
          <a:p>
            <a:endParaRPr lang="fr-FR" b="1" dirty="0">
              <a:solidFill>
                <a:srgbClr val="7030A0"/>
              </a:solidFill>
            </a:endParaRPr>
          </a:p>
          <a:p>
            <a:r>
              <a:rPr lang="fr-FR" b="1" dirty="0">
                <a:solidFill>
                  <a:srgbClr val="7030A0"/>
                </a:solidFill>
              </a:rPr>
              <a:t>2. Calcule les dépenses de l’Etat en 1788.</a:t>
            </a:r>
          </a:p>
          <a:p>
            <a:endParaRPr lang="fr-FR" b="1" dirty="0">
              <a:solidFill>
                <a:srgbClr val="7030A0"/>
              </a:solidFill>
            </a:endParaRPr>
          </a:p>
          <a:p>
            <a:r>
              <a:rPr lang="fr-FR" b="1" dirty="0">
                <a:solidFill>
                  <a:srgbClr val="7030A0"/>
                </a:solidFill>
              </a:rPr>
              <a:t>3. Que constates-tu? Quelles conséquences cela peut-il avoir?</a:t>
            </a:r>
          </a:p>
        </p:txBody>
      </p:sp>
      <p:sp>
        <p:nvSpPr>
          <p:cNvPr id="11" name="ZoneTexte 10">
            <a:extLst>
              <a:ext uri="{FF2B5EF4-FFF2-40B4-BE49-F238E27FC236}">
                <a16:creationId xmlns:a16="http://schemas.microsoft.com/office/drawing/2014/main" id="{1148D2EC-C66B-4619-B078-C334433A3586}"/>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18742659-62C2-1F6E-CBE6-2ABE72DBF06C}"/>
              </a:ext>
            </a:extLst>
          </p:cNvPr>
          <p:cNvSpPr txBox="1"/>
          <p:nvPr/>
        </p:nvSpPr>
        <p:spPr>
          <a:xfrm>
            <a:off x="1851103" y="5854391"/>
            <a:ext cx="3088888" cy="369332"/>
          </a:xfrm>
          <a:prstGeom prst="rect">
            <a:avLst/>
          </a:prstGeom>
          <a:noFill/>
        </p:spPr>
        <p:txBody>
          <a:bodyPr wrap="square" rtlCol="0">
            <a:spAutoFit/>
          </a:bodyPr>
          <a:lstStyle/>
          <a:p>
            <a:r>
              <a:rPr lang="fr-FR" b="1" dirty="0"/>
              <a:t>Le budget de l’Etat en 1788</a:t>
            </a:r>
          </a:p>
        </p:txBody>
      </p:sp>
      <p:grpSp>
        <p:nvGrpSpPr>
          <p:cNvPr id="22" name="Groupe 21">
            <a:extLst>
              <a:ext uri="{FF2B5EF4-FFF2-40B4-BE49-F238E27FC236}">
                <a16:creationId xmlns:a16="http://schemas.microsoft.com/office/drawing/2014/main" id="{15B38F1D-E743-D1EF-3D8B-B5EBCD138F75}"/>
              </a:ext>
            </a:extLst>
          </p:cNvPr>
          <p:cNvGrpSpPr/>
          <p:nvPr/>
        </p:nvGrpSpPr>
        <p:grpSpPr>
          <a:xfrm>
            <a:off x="335280" y="0"/>
            <a:ext cx="5549900" cy="5876693"/>
            <a:chOff x="406400" y="0"/>
            <a:chExt cx="5549900" cy="5876693"/>
          </a:xfrm>
        </p:grpSpPr>
        <p:pic>
          <p:nvPicPr>
            <p:cNvPr id="5" name="Image 4"/>
            <p:cNvPicPr>
              <a:picLocks noChangeAspect="1"/>
            </p:cNvPicPr>
            <p:nvPr/>
          </p:nvPicPr>
          <p:blipFill rotWithShape="1">
            <a:blip r:embed="rId2"/>
            <a:srcRect b="10027"/>
            <a:stretch/>
          </p:blipFill>
          <p:spPr>
            <a:xfrm>
              <a:off x="406400" y="0"/>
              <a:ext cx="5549900" cy="5876693"/>
            </a:xfrm>
            <a:prstGeom prst="rect">
              <a:avLst/>
            </a:prstGeom>
          </p:spPr>
        </p:pic>
        <p:sp>
          <p:nvSpPr>
            <p:cNvPr id="6" name="Rectangle 5"/>
            <p:cNvSpPr/>
            <p:nvPr/>
          </p:nvSpPr>
          <p:spPr>
            <a:xfrm>
              <a:off x="2012950" y="528320"/>
              <a:ext cx="711200" cy="381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503</a:t>
              </a:r>
            </a:p>
          </p:txBody>
        </p:sp>
        <p:sp>
          <p:nvSpPr>
            <p:cNvPr id="7" name="Rectangle 6"/>
            <p:cNvSpPr/>
            <p:nvPr/>
          </p:nvSpPr>
          <p:spPr>
            <a:xfrm>
              <a:off x="5054600" y="22302"/>
              <a:ext cx="685800" cy="3429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620</a:t>
              </a:r>
            </a:p>
          </p:txBody>
        </p:sp>
        <p:pic>
          <p:nvPicPr>
            <p:cNvPr id="15" name="Image 14">
              <a:extLst>
                <a:ext uri="{FF2B5EF4-FFF2-40B4-BE49-F238E27FC236}">
                  <a16:creationId xmlns:a16="http://schemas.microsoft.com/office/drawing/2014/main" id="{E1AE2BE0-7D35-09E0-ECE5-76B99B8387AD}"/>
                </a:ext>
              </a:extLst>
            </p:cNvPr>
            <p:cNvPicPr>
              <a:picLocks noChangeAspect="1"/>
            </p:cNvPicPr>
            <p:nvPr/>
          </p:nvPicPr>
          <p:blipFill>
            <a:blip r:embed="rId3"/>
            <a:stretch>
              <a:fillRect/>
            </a:stretch>
          </p:blipFill>
          <p:spPr>
            <a:xfrm>
              <a:off x="609733" y="906780"/>
              <a:ext cx="2334189" cy="3579837"/>
            </a:xfrm>
            <a:prstGeom prst="rect">
              <a:avLst/>
            </a:prstGeom>
          </p:spPr>
        </p:pic>
        <p:pic>
          <p:nvPicPr>
            <p:cNvPr id="20" name="Image 19">
              <a:extLst>
                <a:ext uri="{FF2B5EF4-FFF2-40B4-BE49-F238E27FC236}">
                  <a16:creationId xmlns:a16="http://schemas.microsoft.com/office/drawing/2014/main" id="{C759AB75-AADA-AB18-786F-AFBFC4B6CBEC}"/>
                </a:ext>
              </a:extLst>
            </p:cNvPr>
            <p:cNvPicPr>
              <a:picLocks noChangeAspect="1"/>
            </p:cNvPicPr>
            <p:nvPr/>
          </p:nvPicPr>
          <p:blipFill>
            <a:blip r:embed="rId4"/>
            <a:stretch>
              <a:fillRect/>
            </a:stretch>
          </p:blipFill>
          <p:spPr>
            <a:xfrm>
              <a:off x="3589935" y="403511"/>
              <a:ext cx="2253303" cy="4320653"/>
            </a:xfrm>
            <a:prstGeom prst="rect">
              <a:avLst/>
            </a:prstGeom>
          </p:spPr>
        </p:pic>
      </p:grpSp>
    </p:spTree>
    <p:extLst>
      <p:ext uri="{BB962C8B-B14F-4D97-AF65-F5344CB8AC3E}">
        <p14:creationId xmlns:p14="http://schemas.microsoft.com/office/powerpoint/2010/main" val="361492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9563"/>
            <a:ext cx="4776787" cy="5897268"/>
          </a:xfrm>
          <a:prstGeom prst="rect">
            <a:avLst/>
          </a:prstGeom>
        </p:spPr>
      </p:pic>
      <p:sp>
        <p:nvSpPr>
          <p:cNvPr id="5" name="ZoneTexte 4"/>
          <p:cNvSpPr txBox="1"/>
          <p:nvPr/>
        </p:nvSpPr>
        <p:spPr>
          <a:xfrm>
            <a:off x="965200" y="6007100"/>
            <a:ext cx="4601965" cy="646331"/>
          </a:xfrm>
          <a:prstGeom prst="rect">
            <a:avLst/>
          </a:prstGeom>
          <a:noFill/>
        </p:spPr>
        <p:txBody>
          <a:bodyPr wrap="none" rtlCol="0">
            <a:spAutoFit/>
          </a:bodyPr>
          <a:lstStyle/>
          <a:p>
            <a:r>
              <a:rPr lang="fr-FR" dirty="0"/>
              <a:t>« Ah faut espérer que ce jeu-là finira bientôt », </a:t>
            </a:r>
          </a:p>
          <a:p>
            <a:pPr algn="ctr"/>
            <a:r>
              <a:rPr lang="fr-FR" dirty="0"/>
              <a:t>gravure anonyme (1789)</a:t>
            </a:r>
          </a:p>
        </p:txBody>
      </p:sp>
      <p:sp>
        <p:nvSpPr>
          <p:cNvPr id="6" name="ZoneTexte 5"/>
          <p:cNvSpPr txBox="1"/>
          <p:nvPr/>
        </p:nvSpPr>
        <p:spPr>
          <a:xfrm>
            <a:off x="6540500" y="927100"/>
            <a:ext cx="5168900" cy="3416320"/>
          </a:xfrm>
          <a:prstGeom prst="rect">
            <a:avLst/>
          </a:prstGeom>
          <a:noFill/>
        </p:spPr>
        <p:txBody>
          <a:bodyPr wrap="square" rtlCol="0">
            <a:spAutoFit/>
          </a:bodyPr>
          <a:lstStyle/>
          <a:p>
            <a:pPr marL="342900" indent="-342900">
              <a:buAutoNum type="arabicPeriod"/>
            </a:pPr>
            <a:r>
              <a:rPr lang="fr-FR" b="1" dirty="0">
                <a:solidFill>
                  <a:srgbClr val="7030A0"/>
                </a:solidFill>
              </a:rPr>
              <a:t>Type de document (portrait, gravure, discours)</a:t>
            </a:r>
          </a:p>
          <a:p>
            <a:pPr marL="342900" indent="-342900">
              <a:buAutoNum type="arabicPeriod"/>
            </a:pPr>
            <a:r>
              <a:rPr lang="fr-FR" b="1" dirty="0">
                <a:solidFill>
                  <a:srgbClr val="7030A0"/>
                </a:solidFill>
              </a:rPr>
              <a:t>Artiste</a:t>
            </a:r>
          </a:p>
          <a:p>
            <a:pPr marL="342900" indent="-342900">
              <a:buAutoNum type="arabicPeriod"/>
            </a:pPr>
            <a:r>
              <a:rPr lang="fr-FR" b="1" dirty="0">
                <a:solidFill>
                  <a:srgbClr val="7030A0"/>
                </a:solidFill>
              </a:rPr>
              <a:t>Date</a:t>
            </a:r>
          </a:p>
          <a:p>
            <a:pPr marL="342900" indent="-342900">
              <a:buAutoNum type="arabicPeriod"/>
            </a:pPr>
            <a:endParaRPr lang="fr-FR" b="1" dirty="0">
              <a:solidFill>
                <a:srgbClr val="7030A0"/>
              </a:solidFill>
            </a:endParaRPr>
          </a:p>
          <a:p>
            <a:pPr marL="342900" indent="-342900">
              <a:buAutoNum type="arabicPeriod"/>
            </a:pPr>
            <a:r>
              <a:rPr lang="fr-FR" b="1" dirty="0">
                <a:solidFill>
                  <a:srgbClr val="7030A0"/>
                </a:solidFill>
              </a:rPr>
              <a:t>Décrire les personnages (s’aider des vêtements, des objets)</a:t>
            </a:r>
          </a:p>
          <a:p>
            <a:endParaRPr lang="fr-FR" b="1" dirty="0">
              <a:solidFill>
                <a:srgbClr val="7030A0"/>
              </a:solidFill>
            </a:endParaRPr>
          </a:p>
          <a:p>
            <a:r>
              <a:rPr lang="fr-FR" b="1" dirty="0">
                <a:solidFill>
                  <a:srgbClr val="7030A0"/>
                </a:solidFill>
              </a:rPr>
              <a:t>5. Décrire ce qu’on voit en arrière-plan (décor)</a:t>
            </a:r>
          </a:p>
          <a:p>
            <a:pPr marL="342900" indent="-342900">
              <a:buAutoNum type="arabicPeriod"/>
            </a:pPr>
            <a:endParaRPr lang="fr-FR" b="1" dirty="0">
              <a:solidFill>
                <a:srgbClr val="7030A0"/>
              </a:solidFill>
            </a:endParaRPr>
          </a:p>
          <a:p>
            <a:r>
              <a:rPr lang="fr-FR" b="1" dirty="0">
                <a:solidFill>
                  <a:srgbClr val="7030A0"/>
                </a:solidFill>
              </a:rPr>
              <a:t>6. Essayer d’identifier qui sont ces personnages</a:t>
            </a:r>
          </a:p>
          <a:p>
            <a:endParaRPr lang="fr-FR" b="1" dirty="0">
              <a:solidFill>
                <a:srgbClr val="7030A0"/>
              </a:solidFill>
            </a:endParaRPr>
          </a:p>
          <a:p>
            <a:r>
              <a:rPr lang="fr-FR" b="1" dirty="0">
                <a:solidFill>
                  <a:srgbClr val="7030A0"/>
                </a:solidFill>
              </a:rPr>
              <a:t>7. Expliquer la légende sous la gravure</a:t>
            </a:r>
          </a:p>
        </p:txBody>
      </p:sp>
      <p:sp>
        <p:nvSpPr>
          <p:cNvPr id="7" name="ZoneTexte 6">
            <a:extLst>
              <a:ext uri="{FF2B5EF4-FFF2-40B4-BE49-F238E27FC236}">
                <a16:creationId xmlns:a16="http://schemas.microsoft.com/office/drawing/2014/main" id="{A34EF120-B5BF-4427-B3B4-3F888CF68F54}"/>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2200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7840" y="0"/>
            <a:ext cx="6614160" cy="1248728"/>
          </a:xfrm>
        </p:spPr>
        <p:txBody>
          <a:bodyPr>
            <a:normAutofit fontScale="90000"/>
          </a:bodyPr>
          <a:lstStyle/>
          <a:p>
            <a:pPr algn="ctr"/>
            <a:r>
              <a:rPr lang="fr-FR" dirty="0"/>
              <a:t>Des cahiers de doléances</a:t>
            </a:r>
            <a:br>
              <a:rPr lang="fr-FR" dirty="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58" y="296231"/>
            <a:ext cx="4583932" cy="607472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360" y="783276"/>
            <a:ext cx="6987170" cy="5100634"/>
          </a:xfrm>
          <a:prstGeom prst="rect">
            <a:avLst/>
          </a:prstGeom>
        </p:spPr>
      </p:pic>
      <p:sp>
        <p:nvSpPr>
          <p:cNvPr id="5" name="ZoneTexte 4">
            <a:extLst>
              <a:ext uri="{FF2B5EF4-FFF2-40B4-BE49-F238E27FC236}">
                <a16:creationId xmlns:a16="http://schemas.microsoft.com/office/drawing/2014/main" id="{3B9C2D62-3453-4D7E-851A-5E247279488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8585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09030" y="2875001"/>
            <a:ext cx="5420360" cy="1477328"/>
          </a:xfrm>
          <a:prstGeom prst="rect">
            <a:avLst/>
          </a:prstGeom>
        </p:spPr>
        <p:txBody>
          <a:bodyPr wrap="square">
            <a:spAutoFit/>
          </a:bodyPr>
          <a:lstStyle/>
          <a:p>
            <a:pPr algn="ctr"/>
            <a:r>
              <a:rPr lang="fr-FR" dirty="0">
                <a:solidFill>
                  <a:schemeClr val="bg1">
                    <a:lumMod val="50000"/>
                  </a:schemeClr>
                </a:solidFill>
              </a:rPr>
              <a:t>5</a:t>
            </a:r>
          </a:p>
          <a:p>
            <a:pPr algn="just"/>
            <a:r>
              <a:rPr lang="fr-FR" dirty="0">
                <a:solidFill>
                  <a:schemeClr val="bg1">
                    <a:lumMod val="50000"/>
                  </a:schemeClr>
                </a:solidFill>
              </a:rPr>
              <a:t>«Il serait souhaitable que les droits des seigneurs fussent abolis. Ils regardent ceux qui font valoir leurs biens comme de vrais valets, le laboureur qui les nourrit comme un esclave [...]»</a:t>
            </a:r>
            <a:endParaRPr lang="fr-FR" dirty="0"/>
          </a:p>
        </p:txBody>
      </p:sp>
      <p:sp>
        <p:nvSpPr>
          <p:cNvPr id="6" name="Rectangle 5"/>
          <p:cNvSpPr/>
          <p:nvPr/>
        </p:nvSpPr>
        <p:spPr>
          <a:xfrm>
            <a:off x="213360" y="4554182"/>
            <a:ext cx="5288280" cy="2031325"/>
          </a:xfrm>
          <a:prstGeom prst="rect">
            <a:avLst/>
          </a:prstGeom>
        </p:spPr>
        <p:txBody>
          <a:bodyPr wrap="square">
            <a:spAutoFit/>
          </a:bodyPr>
          <a:lstStyle/>
          <a:p>
            <a:pPr algn="ctr"/>
            <a:r>
              <a:rPr lang="fr-FR" dirty="0">
                <a:solidFill>
                  <a:schemeClr val="bg1">
                    <a:lumMod val="50000"/>
                  </a:schemeClr>
                </a:solidFill>
              </a:rPr>
              <a:t>3</a:t>
            </a:r>
          </a:p>
          <a:p>
            <a:pPr algn="just"/>
            <a:r>
              <a:rPr lang="fr-FR" dirty="0">
                <a:solidFill>
                  <a:schemeClr val="bg1">
                    <a:lumMod val="50000"/>
                  </a:schemeClr>
                </a:solidFill>
              </a:rPr>
              <a:t>«Les habitants se plaignent d’être surchargés de taille, capitation et autres impôts. Pour remplacer tous ces impôts supprimés, le gouvernement établirait un impôt unique, en nature ou en argent, en y faisant contribuer les ecclésiastiques et les nobles qui doivent être assujettis comme le Tiers-Etat...»</a:t>
            </a:r>
          </a:p>
        </p:txBody>
      </p:sp>
      <p:sp>
        <p:nvSpPr>
          <p:cNvPr id="7" name="Rectangle 6"/>
          <p:cNvSpPr/>
          <p:nvPr/>
        </p:nvSpPr>
        <p:spPr>
          <a:xfrm>
            <a:off x="6209030" y="675100"/>
            <a:ext cx="5397500" cy="1477328"/>
          </a:xfrm>
          <a:prstGeom prst="rect">
            <a:avLst/>
          </a:prstGeom>
        </p:spPr>
        <p:txBody>
          <a:bodyPr wrap="square">
            <a:spAutoFit/>
          </a:bodyPr>
          <a:lstStyle/>
          <a:p>
            <a:pPr algn="ctr"/>
            <a:r>
              <a:rPr lang="fr-FR" dirty="0">
                <a:solidFill>
                  <a:schemeClr val="bg1">
                    <a:lumMod val="50000"/>
                  </a:schemeClr>
                </a:solidFill>
              </a:rPr>
              <a:t>4</a:t>
            </a:r>
          </a:p>
          <a:p>
            <a:pPr algn="just"/>
            <a:r>
              <a:rPr lang="fr-FR" dirty="0">
                <a:solidFill>
                  <a:schemeClr val="bg1">
                    <a:lumMod val="50000"/>
                  </a:schemeClr>
                </a:solidFill>
              </a:rPr>
              <a:t>« Le clergé d’Évreux déclare qu'il regarde comme une loi fondamentale du royaume que la religion catholique, apostolique et romaine, la seule véritable, est la seule reçue en France »</a:t>
            </a:r>
          </a:p>
        </p:txBody>
      </p:sp>
      <p:sp>
        <p:nvSpPr>
          <p:cNvPr id="8" name="Rectangle 7"/>
          <p:cNvSpPr/>
          <p:nvPr/>
        </p:nvSpPr>
        <p:spPr>
          <a:xfrm>
            <a:off x="6209030" y="5108179"/>
            <a:ext cx="5597375" cy="923330"/>
          </a:xfrm>
          <a:prstGeom prst="rect">
            <a:avLst/>
          </a:prstGeom>
        </p:spPr>
        <p:txBody>
          <a:bodyPr wrap="square">
            <a:spAutoFit/>
          </a:bodyPr>
          <a:lstStyle/>
          <a:p>
            <a:pPr algn="ctr">
              <a:spcAft>
                <a:spcPts val="0"/>
              </a:spcAft>
            </a:pPr>
            <a:r>
              <a:rPr lang="fr-FR" dirty="0">
                <a:solidFill>
                  <a:schemeClr val="bg1">
                    <a:lumMod val="50000"/>
                  </a:schemeClr>
                </a:solidFill>
                <a:ea typeface="Times New Roman" panose="02020603050405020304" pitchFamily="18" charset="0"/>
                <a:cs typeface="Arial" panose="020B0604020202020204" pitchFamily="34" charset="0"/>
              </a:rPr>
              <a:t>6</a:t>
            </a:r>
          </a:p>
          <a:p>
            <a:pPr algn="just">
              <a:spcAft>
                <a:spcPts val="0"/>
              </a:spcAft>
            </a:pPr>
            <a:r>
              <a:rPr lang="fr-FR" dirty="0">
                <a:solidFill>
                  <a:schemeClr val="bg1">
                    <a:lumMod val="50000"/>
                  </a:schemeClr>
                </a:solidFill>
                <a:ea typeface="Times New Roman" panose="02020603050405020304" pitchFamily="18" charset="0"/>
                <a:cs typeface="Arial" panose="020B0604020202020204" pitchFamily="34" charset="0"/>
              </a:rPr>
              <a:t>« Qu’il plaise au Roi de protéger les propriétés de l’Eglise et notamment les dîmes. »</a:t>
            </a:r>
            <a:endParaRPr lang="fr-FR" sz="2000" dirty="0">
              <a:solidFill>
                <a:schemeClr val="bg1">
                  <a:lumMod val="50000"/>
                </a:schemeClr>
              </a:solidFill>
              <a:effectLst/>
              <a:ea typeface="Times New Roman" panose="02020603050405020304" pitchFamily="18" charset="0"/>
              <a:cs typeface="Arial" panose="020B0604020202020204" pitchFamily="34" charset="0"/>
            </a:endParaRPr>
          </a:p>
        </p:txBody>
      </p:sp>
      <p:sp>
        <p:nvSpPr>
          <p:cNvPr id="9" name="Rectangle 8"/>
          <p:cNvSpPr/>
          <p:nvPr/>
        </p:nvSpPr>
        <p:spPr>
          <a:xfrm>
            <a:off x="213360" y="2808682"/>
            <a:ext cx="5288280" cy="1200329"/>
          </a:xfrm>
          <a:prstGeom prst="rect">
            <a:avLst/>
          </a:prstGeom>
        </p:spPr>
        <p:txBody>
          <a:bodyPr wrap="square">
            <a:spAutoFit/>
          </a:bodyPr>
          <a:lstStyle/>
          <a:p>
            <a:pPr algn="ctr">
              <a:spcAft>
                <a:spcPts val="0"/>
              </a:spcAft>
            </a:pPr>
            <a:r>
              <a:rPr lang="fr-FR" dirty="0">
                <a:solidFill>
                  <a:schemeClr val="bg1">
                    <a:lumMod val="50000"/>
                  </a:schemeClr>
                </a:solidFill>
                <a:ea typeface="Times New Roman" panose="02020603050405020304" pitchFamily="18" charset="0"/>
                <a:cs typeface="Times New Roman" panose="02020603050405020304" pitchFamily="18" charset="0"/>
              </a:rPr>
              <a:t>2</a:t>
            </a:r>
          </a:p>
          <a:p>
            <a:pPr algn="just">
              <a:spcAft>
                <a:spcPts val="0"/>
              </a:spcAft>
            </a:pPr>
            <a:r>
              <a:rPr lang="fr-FR" dirty="0">
                <a:solidFill>
                  <a:schemeClr val="bg1">
                    <a:lumMod val="50000"/>
                  </a:schemeClr>
                </a:solidFill>
                <a:ea typeface="Times New Roman" panose="02020603050405020304" pitchFamily="18" charset="0"/>
                <a:cs typeface="Times New Roman" panose="02020603050405020304" pitchFamily="18" charset="0"/>
              </a:rPr>
              <a:t>« Les députés pourront consentir [que] tout impôt distinctif entre les ordres soit aboli, qu’il n’y ait plus d’exceptions, de privilèges. »</a:t>
            </a:r>
            <a:endParaRPr lang="fr-FR" sz="2000" dirty="0">
              <a:solidFill>
                <a:schemeClr val="bg1">
                  <a:lumMod val="50000"/>
                </a:schemeClr>
              </a:solidFill>
              <a:effectLst/>
              <a:ea typeface="Times New Roman" panose="02020603050405020304" pitchFamily="18" charset="0"/>
            </a:endParaRPr>
          </a:p>
        </p:txBody>
      </p:sp>
      <p:sp>
        <p:nvSpPr>
          <p:cNvPr id="10" name="ZoneTexte 9"/>
          <p:cNvSpPr txBox="1"/>
          <p:nvPr/>
        </p:nvSpPr>
        <p:spPr>
          <a:xfrm>
            <a:off x="213360" y="566677"/>
            <a:ext cx="5288280" cy="2308324"/>
          </a:xfrm>
          <a:prstGeom prst="rect">
            <a:avLst/>
          </a:prstGeom>
          <a:noFill/>
        </p:spPr>
        <p:txBody>
          <a:bodyPr wrap="square" rtlCol="0">
            <a:spAutoFit/>
          </a:bodyPr>
          <a:lstStyle/>
          <a:p>
            <a:pPr algn="ctr"/>
            <a:r>
              <a:rPr lang="fr-FR" dirty="0">
                <a:solidFill>
                  <a:schemeClr val="bg1">
                    <a:lumMod val="50000"/>
                  </a:schemeClr>
                </a:solidFill>
              </a:rPr>
              <a:t>1</a:t>
            </a:r>
          </a:p>
          <a:p>
            <a:pPr algn="just"/>
            <a:r>
              <a:rPr lang="fr-FR" dirty="0">
                <a:solidFill>
                  <a:schemeClr val="bg1">
                    <a:lumMod val="50000"/>
                  </a:schemeClr>
                </a:solidFill>
              </a:rPr>
              <a:t>« Nous déclarons ne jamais consentir à la suppression des droits qui ont caractérisé jusqu’ici l’ordre de la Noblesse et que nous tenons de nos ancêtres. Nous ordonnons à notre député de s’opposer à tout ce qui pourrait porter atteinte aux propriétés utiles et honorifiques de nos terres »</a:t>
            </a:r>
          </a:p>
          <a:p>
            <a:endParaRPr lang="fr-FR" dirty="0">
              <a:solidFill>
                <a:schemeClr val="bg1">
                  <a:lumMod val="50000"/>
                </a:schemeClr>
              </a:solidFill>
            </a:endParaRPr>
          </a:p>
        </p:txBody>
      </p:sp>
      <p:sp>
        <p:nvSpPr>
          <p:cNvPr id="11" name="ZoneTexte 10"/>
          <p:cNvSpPr txBox="1"/>
          <p:nvPr/>
        </p:nvSpPr>
        <p:spPr>
          <a:xfrm>
            <a:off x="213360" y="0"/>
            <a:ext cx="11593045" cy="400110"/>
          </a:xfrm>
          <a:prstGeom prst="rect">
            <a:avLst/>
          </a:prstGeom>
          <a:noFill/>
        </p:spPr>
        <p:txBody>
          <a:bodyPr wrap="none" rtlCol="0">
            <a:spAutoFit/>
          </a:bodyPr>
          <a:lstStyle/>
          <a:p>
            <a:r>
              <a:rPr lang="fr-FR" sz="2000" b="1" dirty="0">
                <a:solidFill>
                  <a:srgbClr val="7030A0"/>
                </a:solidFill>
              </a:rPr>
              <a:t>Voici des extraits de cahiers de doléances. Pour chacun d’entre eux, indique par quel ordre ils ont été écrits.</a:t>
            </a:r>
          </a:p>
        </p:txBody>
      </p:sp>
      <p:sp>
        <p:nvSpPr>
          <p:cNvPr id="12" name="ZoneTexte 11"/>
          <p:cNvSpPr txBox="1"/>
          <p:nvPr/>
        </p:nvSpPr>
        <p:spPr>
          <a:xfrm>
            <a:off x="3139440" y="566677"/>
            <a:ext cx="1142620" cy="369332"/>
          </a:xfrm>
          <a:prstGeom prst="rect">
            <a:avLst/>
          </a:prstGeom>
          <a:noFill/>
        </p:spPr>
        <p:txBody>
          <a:bodyPr wrap="none" rtlCol="0">
            <a:spAutoFit/>
          </a:bodyPr>
          <a:lstStyle/>
          <a:p>
            <a:r>
              <a:rPr lang="fr-FR" dirty="0">
                <a:solidFill>
                  <a:srgbClr val="00B0F0"/>
                </a:solidFill>
              </a:rPr>
              <a:t>NOBLESSE</a:t>
            </a:r>
          </a:p>
        </p:txBody>
      </p:sp>
      <p:sp>
        <p:nvSpPr>
          <p:cNvPr id="13" name="ZoneTexte 12"/>
          <p:cNvSpPr txBox="1"/>
          <p:nvPr/>
        </p:nvSpPr>
        <p:spPr>
          <a:xfrm>
            <a:off x="3139440" y="2808682"/>
            <a:ext cx="1198790" cy="369332"/>
          </a:xfrm>
          <a:prstGeom prst="rect">
            <a:avLst/>
          </a:prstGeom>
          <a:noFill/>
        </p:spPr>
        <p:txBody>
          <a:bodyPr wrap="none" rtlCol="0">
            <a:spAutoFit/>
          </a:bodyPr>
          <a:lstStyle/>
          <a:p>
            <a:r>
              <a:rPr lang="fr-FR" dirty="0">
                <a:solidFill>
                  <a:srgbClr val="FF0000"/>
                </a:solidFill>
              </a:rPr>
              <a:t>TIERS-ETAT</a:t>
            </a:r>
          </a:p>
        </p:txBody>
      </p:sp>
      <p:sp>
        <p:nvSpPr>
          <p:cNvPr id="14" name="ZoneTexte 13"/>
          <p:cNvSpPr txBox="1"/>
          <p:nvPr/>
        </p:nvSpPr>
        <p:spPr>
          <a:xfrm>
            <a:off x="9220200" y="641886"/>
            <a:ext cx="899092" cy="369332"/>
          </a:xfrm>
          <a:prstGeom prst="rect">
            <a:avLst/>
          </a:prstGeom>
          <a:noFill/>
        </p:spPr>
        <p:txBody>
          <a:bodyPr wrap="none" rtlCol="0">
            <a:spAutoFit/>
          </a:bodyPr>
          <a:lstStyle/>
          <a:p>
            <a:r>
              <a:rPr lang="fr-FR" dirty="0">
                <a:solidFill>
                  <a:srgbClr val="00B050"/>
                </a:solidFill>
              </a:rPr>
              <a:t>CLERGE</a:t>
            </a:r>
          </a:p>
        </p:txBody>
      </p:sp>
      <p:sp>
        <p:nvSpPr>
          <p:cNvPr id="15" name="ZoneTexte 14"/>
          <p:cNvSpPr txBox="1"/>
          <p:nvPr/>
        </p:nvSpPr>
        <p:spPr>
          <a:xfrm>
            <a:off x="3159090" y="4545302"/>
            <a:ext cx="1198790" cy="369332"/>
          </a:xfrm>
          <a:prstGeom prst="rect">
            <a:avLst/>
          </a:prstGeom>
          <a:noFill/>
        </p:spPr>
        <p:txBody>
          <a:bodyPr wrap="none" rtlCol="0">
            <a:spAutoFit/>
          </a:bodyPr>
          <a:lstStyle/>
          <a:p>
            <a:r>
              <a:rPr lang="fr-FR" dirty="0">
                <a:solidFill>
                  <a:srgbClr val="FF0000"/>
                </a:solidFill>
              </a:rPr>
              <a:t>TIERS-ETAT</a:t>
            </a:r>
          </a:p>
        </p:txBody>
      </p:sp>
      <p:sp>
        <p:nvSpPr>
          <p:cNvPr id="16" name="ZoneTexte 15"/>
          <p:cNvSpPr txBox="1"/>
          <p:nvPr/>
        </p:nvSpPr>
        <p:spPr>
          <a:xfrm>
            <a:off x="9070351" y="2884882"/>
            <a:ext cx="1198790" cy="369332"/>
          </a:xfrm>
          <a:prstGeom prst="rect">
            <a:avLst/>
          </a:prstGeom>
          <a:noFill/>
        </p:spPr>
        <p:txBody>
          <a:bodyPr wrap="none" rtlCol="0">
            <a:spAutoFit/>
          </a:bodyPr>
          <a:lstStyle/>
          <a:p>
            <a:r>
              <a:rPr lang="fr-FR" dirty="0">
                <a:solidFill>
                  <a:srgbClr val="FF0000"/>
                </a:solidFill>
              </a:rPr>
              <a:t>TIERS-ETAT</a:t>
            </a:r>
          </a:p>
        </p:txBody>
      </p:sp>
      <p:sp>
        <p:nvSpPr>
          <p:cNvPr id="17" name="ZoneTexte 16"/>
          <p:cNvSpPr txBox="1"/>
          <p:nvPr/>
        </p:nvSpPr>
        <p:spPr>
          <a:xfrm>
            <a:off x="9220200" y="5108179"/>
            <a:ext cx="899092" cy="369332"/>
          </a:xfrm>
          <a:prstGeom prst="rect">
            <a:avLst/>
          </a:prstGeom>
          <a:noFill/>
        </p:spPr>
        <p:txBody>
          <a:bodyPr wrap="none" rtlCol="0">
            <a:spAutoFit/>
          </a:bodyPr>
          <a:lstStyle/>
          <a:p>
            <a:r>
              <a:rPr lang="fr-FR" dirty="0">
                <a:solidFill>
                  <a:srgbClr val="00B050"/>
                </a:solidFill>
              </a:rPr>
              <a:t>CLERGE</a:t>
            </a:r>
          </a:p>
        </p:txBody>
      </p:sp>
      <p:sp>
        <p:nvSpPr>
          <p:cNvPr id="18" name="ZoneTexte 17">
            <a:extLst>
              <a:ext uri="{FF2B5EF4-FFF2-40B4-BE49-F238E27FC236}">
                <a16:creationId xmlns:a16="http://schemas.microsoft.com/office/drawing/2014/main" id="{231208DD-9B58-4464-B134-CCCFA5EDA1C9}"/>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414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b="23150"/>
          <a:stretch/>
        </p:blipFill>
        <p:spPr>
          <a:xfrm>
            <a:off x="695325" y="705505"/>
            <a:ext cx="5227968" cy="4425295"/>
          </a:xfrm>
          <a:prstGeom prst="rect">
            <a:avLst/>
          </a:prstGeom>
        </p:spPr>
      </p:pic>
      <p:sp>
        <p:nvSpPr>
          <p:cNvPr id="5" name="ZoneTexte 4"/>
          <p:cNvSpPr txBox="1"/>
          <p:nvPr/>
        </p:nvSpPr>
        <p:spPr>
          <a:xfrm>
            <a:off x="3520440" y="243840"/>
            <a:ext cx="5831853" cy="461665"/>
          </a:xfrm>
          <a:prstGeom prst="rect">
            <a:avLst/>
          </a:prstGeom>
          <a:noFill/>
        </p:spPr>
        <p:txBody>
          <a:bodyPr wrap="none" rtlCol="0">
            <a:spAutoFit/>
          </a:bodyPr>
          <a:lstStyle/>
          <a:p>
            <a:r>
              <a:rPr lang="fr-FR" sz="2400" b="1" dirty="0"/>
              <a:t>5 mai 1789: Convocation des Etats Généraux</a:t>
            </a:r>
          </a:p>
        </p:txBody>
      </p:sp>
      <p:graphicFrame>
        <p:nvGraphicFramePr>
          <p:cNvPr id="9" name="Graphique 8"/>
          <p:cNvGraphicFramePr/>
          <p:nvPr>
            <p:extLst>
              <p:ext uri="{D42A27DB-BD31-4B8C-83A1-F6EECF244321}">
                <p14:modId xmlns:p14="http://schemas.microsoft.com/office/powerpoint/2010/main" val="688118509"/>
              </p:ext>
            </p:extLst>
          </p:nvPr>
        </p:nvGraphicFramePr>
        <p:xfrm>
          <a:off x="4981432" y="705504"/>
          <a:ext cx="7210567" cy="5939437"/>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44F857C7-30CD-4BAE-8A27-5529ECFC640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620537B7-384B-F392-97AA-12E99412DCAD}"/>
              </a:ext>
            </a:extLst>
          </p:cNvPr>
          <p:cNvSpPr txBox="1"/>
          <p:nvPr/>
        </p:nvSpPr>
        <p:spPr>
          <a:xfrm>
            <a:off x="962833" y="5130800"/>
            <a:ext cx="4692951" cy="369332"/>
          </a:xfrm>
          <a:prstGeom prst="rect">
            <a:avLst/>
          </a:prstGeom>
          <a:noFill/>
        </p:spPr>
        <p:txBody>
          <a:bodyPr wrap="none" rtlCol="0">
            <a:spAutoFit/>
          </a:bodyPr>
          <a:lstStyle/>
          <a:p>
            <a:r>
              <a:rPr lang="fr-FR" dirty="0"/>
              <a:t>La répartition des Etats-Généraux le 5 mai 1789.</a:t>
            </a:r>
          </a:p>
        </p:txBody>
      </p:sp>
    </p:spTree>
    <p:extLst>
      <p:ext uri="{BB962C8B-B14F-4D97-AF65-F5344CB8AC3E}">
        <p14:creationId xmlns:p14="http://schemas.microsoft.com/office/powerpoint/2010/main" val="26566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29148"/>
            <a:ext cx="10515600" cy="617514"/>
          </a:xfrm>
        </p:spPr>
        <p:txBody>
          <a:bodyPr>
            <a:noAutofit/>
          </a:bodyPr>
          <a:lstStyle/>
          <a:p>
            <a:r>
              <a:rPr lang="fr-FR" sz="2800" u="sng" dirty="0">
                <a:solidFill>
                  <a:srgbClr val="FF0000"/>
                </a:solidFill>
                <a:latin typeface="+mn-lt"/>
              </a:rPr>
              <a:t>Séance 3 </a:t>
            </a:r>
            <a:r>
              <a:rPr lang="fr-FR" sz="2800" dirty="0">
                <a:solidFill>
                  <a:srgbClr val="FF0000"/>
                </a:solidFill>
                <a:latin typeface="+mn-lt"/>
              </a:rPr>
              <a:t>: La montée du mécontentement en France en 1788.</a:t>
            </a:r>
            <a:br>
              <a:rPr lang="fr-FR" sz="2800" dirty="0">
                <a:solidFill>
                  <a:srgbClr val="FF0000"/>
                </a:solidFill>
                <a:latin typeface="+mn-lt"/>
              </a:rPr>
            </a:br>
            <a:r>
              <a:rPr lang="fr-FR" sz="2800" dirty="0">
                <a:solidFill>
                  <a:srgbClr val="FF0000"/>
                </a:solidFill>
                <a:latin typeface="+mn-lt"/>
              </a:rPr>
              <a:t>Pourquoi les Français sont-ils en colère contre le roi?</a:t>
            </a:r>
            <a:br>
              <a:rPr lang="fr-FR" sz="2800" dirty="0">
                <a:solidFill>
                  <a:srgbClr val="FF0000"/>
                </a:solidFill>
                <a:latin typeface="+mn-lt"/>
              </a:rPr>
            </a:br>
            <a:r>
              <a:rPr lang="fr-FR" sz="2800" dirty="0">
                <a:solidFill>
                  <a:srgbClr val="FF0000"/>
                </a:solidFill>
                <a:latin typeface="+mn-lt"/>
              </a:rPr>
              <a:t>Quelles solutions propose le roi Louis XVI?</a:t>
            </a:r>
            <a:br>
              <a:rPr lang="fr-FR" sz="3200" dirty="0">
                <a:solidFill>
                  <a:srgbClr val="FF0000"/>
                </a:solidFill>
              </a:rPr>
            </a:br>
            <a:endParaRPr lang="fr-FR" sz="3200" dirty="0">
              <a:solidFill>
                <a:srgbClr val="FF0000"/>
              </a:solidFill>
            </a:endParaRPr>
          </a:p>
        </p:txBody>
      </p:sp>
      <p:sp>
        <p:nvSpPr>
          <p:cNvPr id="8" name="ZoneTexte 7"/>
          <p:cNvSpPr txBox="1"/>
          <p:nvPr/>
        </p:nvSpPr>
        <p:spPr>
          <a:xfrm>
            <a:off x="838200" y="2040854"/>
            <a:ext cx="10898875" cy="4108817"/>
          </a:xfrm>
          <a:prstGeom prst="rect">
            <a:avLst/>
          </a:prstGeom>
          <a:noFill/>
        </p:spPr>
        <p:txBody>
          <a:bodyPr wrap="square" rtlCol="0">
            <a:spAutoFit/>
          </a:bodyPr>
          <a:lstStyle/>
          <a:p>
            <a:pPr>
              <a:lnSpc>
                <a:spcPct val="150000"/>
              </a:lnSpc>
            </a:pPr>
            <a:r>
              <a:rPr lang="fr-FR" dirty="0"/>
              <a:t>Face au mécontentement des Français causé par la pauvreté et les nombreux impôts, le roi Louis XVI propose aux 3</a:t>
            </a:r>
          </a:p>
          <a:p>
            <a:pPr>
              <a:lnSpc>
                <a:spcPct val="150000"/>
              </a:lnSpc>
            </a:pPr>
            <a:r>
              <a:rPr lang="fr-FR" dirty="0"/>
              <a:t>ordres de rédiger leurs plaintes dans des </a:t>
            </a:r>
            <a:r>
              <a:rPr lang="fr-FR" u="heavy" dirty="0">
                <a:uFill>
                  <a:solidFill>
                    <a:srgbClr val="FF0000"/>
                  </a:solidFill>
                </a:uFill>
              </a:rPr>
              <a:t>cahiers de doléances</a:t>
            </a:r>
            <a:r>
              <a:rPr lang="fr-FR" dirty="0"/>
              <a:t>.</a:t>
            </a:r>
          </a:p>
          <a:p>
            <a:pPr>
              <a:lnSpc>
                <a:spcPct val="150000"/>
              </a:lnSpc>
            </a:pPr>
            <a:r>
              <a:rPr lang="fr-FR" dirty="0"/>
              <a:t>Le </a:t>
            </a:r>
            <a:r>
              <a:rPr lang="fr-FR" u="heavy" dirty="0">
                <a:uFill>
                  <a:solidFill>
                    <a:srgbClr val="FF0000"/>
                  </a:solidFill>
                </a:uFill>
              </a:rPr>
              <a:t>5 mai 1789</a:t>
            </a:r>
            <a:r>
              <a:rPr lang="fr-FR" dirty="0"/>
              <a:t>, le roi convoque les </a:t>
            </a:r>
            <a:r>
              <a:rPr lang="fr-FR" u="heavy" dirty="0">
                <a:uFill>
                  <a:solidFill>
                    <a:srgbClr val="FF0000"/>
                  </a:solidFill>
                </a:uFill>
              </a:rPr>
              <a:t>Etats Généraux</a:t>
            </a:r>
            <a:r>
              <a:rPr lang="fr-FR" dirty="0"/>
              <a:t>. Ce sont des assemblées auxquelles les députés de chaque ordre </a:t>
            </a:r>
          </a:p>
          <a:p>
            <a:pPr>
              <a:lnSpc>
                <a:spcPct val="150000"/>
              </a:lnSpc>
            </a:pPr>
            <a:r>
              <a:rPr lang="fr-FR" dirty="0"/>
              <a:t>assistent. Ils discutent des plaintes écrites dans les cahiers de doléances et votent pour des solutions.</a:t>
            </a:r>
          </a:p>
          <a:p>
            <a:pPr>
              <a:lnSpc>
                <a:spcPct val="150000"/>
              </a:lnSpc>
            </a:pPr>
            <a:endParaRPr lang="fr-FR" dirty="0"/>
          </a:p>
          <a:p>
            <a:pPr>
              <a:lnSpc>
                <a:spcPct val="150000"/>
              </a:lnSpc>
            </a:pPr>
            <a:r>
              <a:rPr lang="fr-FR" i="1" dirty="0">
                <a:solidFill>
                  <a:srgbClr val="00B050"/>
                </a:solidFill>
              </a:rPr>
              <a:t>Coller camembert</a:t>
            </a:r>
          </a:p>
          <a:p>
            <a:pPr>
              <a:lnSpc>
                <a:spcPct val="150000"/>
              </a:lnSpc>
            </a:pPr>
            <a:endParaRPr lang="fr-FR" i="1" dirty="0">
              <a:solidFill>
                <a:srgbClr val="00B050"/>
              </a:solidFill>
            </a:endParaRPr>
          </a:p>
          <a:p>
            <a:pPr>
              <a:lnSpc>
                <a:spcPct val="150000"/>
              </a:lnSpc>
            </a:pPr>
            <a:r>
              <a:rPr lang="fr-FR" dirty="0"/>
              <a:t>Le Tiers-Etat a le plus de députés. Pourtant on ne vote pas par tête (une voix par individu) mais par ordre (une voix pour chaque ordre). C’est un vote injuste pour le Tiers-Etat.</a:t>
            </a:r>
          </a:p>
          <a:p>
            <a:endParaRPr lang="fr-FR" dirty="0"/>
          </a:p>
        </p:txBody>
      </p:sp>
      <p:grpSp>
        <p:nvGrpSpPr>
          <p:cNvPr id="17" name="Groupe 16"/>
          <p:cNvGrpSpPr/>
          <p:nvPr/>
        </p:nvGrpSpPr>
        <p:grpSpPr>
          <a:xfrm>
            <a:off x="6785519" y="2591229"/>
            <a:ext cx="272956" cy="300251"/>
            <a:chOff x="7124131" y="2374710"/>
            <a:chExt cx="272956" cy="300251"/>
          </a:xfrm>
        </p:grpSpPr>
        <p:cxnSp>
          <p:nvCxnSpPr>
            <p:cNvPr id="10" name="Connecteur droit 9"/>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10242705" y="3429000"/>
            <a:ext cx="272956" cy="300251"/>
            <a:chOff x="7124131" y="2374710"/>
            <a:chExt cx="272956" cy="300251"/>
          </a:xfrm>
        </p:grpSpPr>
        <p:cxnSp>
          <p:nvCxnSpPr>
            <p:cNvPr id="19" name="Connecteur droit 18"/>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848950" y="122830"/>
            <a:ext cx="2074496" cy="6277970"/>
            <a:chOff x="838200" y="122830"/>
            <a:chExt cx="2074496" cy="6277970"/>
          </a:xfrm>
        </p:grpSpPr>
        <p:cxnSp>
          <p:nvCxnSpPr>
            <p:cNvPr id="5" name="Connecteur droit 4"/>
            <p:cNvCxnSpPr/>
            <p:nvPr/>
          </p:nvCxnSpPr>
          <p:spPr>
            <a:xfrm flipH="1">
              <a:off x="838200" y="122830"/>
              <a:ext cx="2" cy="627797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838200" y="1697789"/>
              <a:ext cx="2074496" cy="343065"/>
            </a:xfrm>
            <a:custGeom>
              <a:avLst/>
              <a:gdLst>
                <a:gd name="connsiteX0" fmla="*/ 0 w 2074496"/>
                <a:gd name="connsiteY0" fmla="*/ 111053 h 343065"/>
                <a:gd name="connsiteX1" fmla="*/ 40943 w 2074496"/>
                <a:gd name="connsiteY1" fmla="*/ 1871 h 343065"/>
                <a:gd name="connsiteX2" fmla="*/ 163773 w 2074496"/>
                <a:gd name="connsiteY2" fmla="*/ 15518 h 343065"/>
                <a:gd name="connsiteX3" fmla="*/ 204716 w 2074496"/>
                <a:gd name="connsiteY3" fmla="*/ 42814 h 343065"/>
                <a:gd name="connsiteX4" fmla="*/ 218364 w 2074496"/>
                <a:gd name="connsiteY4" fmla="*/ 83757 h 343065"/>
                <a:gd name="connsiteX5" fmla="*/ 245660 w 2074496"/>
                <a:gd name="connsiteY5" fmla="*/ 124700 h 343065"/>
                <a:gd name="connsiteX6" fmla="*/ 259307 w 2074496"/>
                <a:gd name="connsiteY6" fmla="*/ 165644 h 343065"/>
                <a:gd name="connsiteX7" fmla="*/ 300251 w 2074496"/>
                <a:gd name="connsiteY7" fmla="*/ 302121 h 343065"/>
                <a:gd name="connsiteX8" fmla="*/ 354842 w 2074496"/>
                <a:gd name="connsiteY8" fmla="*/ 315769 h 343065"/>
                <a:gd name="connsiteX9" fmla="*/ 504967 w 2074496"/>
                <a:gd name="connsiteY9" fmla="*/ 302121 h 343065"/>
                <a:gd name="connsiteX10" fmla="*/ 600501 w 2074496"/>
                <a:gd name="connsiteY10" fmla="*/ 288474 h 343065"/>
                <a:gd name="connsiteX11" fmla="*/ 655092 w 2074496"/>
                <a:gd name="connsiteY11" fmla="*/ 206587 h 343065"/>
                <a:gd name="connsiteX12" fmla="*/ 682388 w 2074496"/>
                <a:gd name="connsiteY12" fmla="*/ 165644 h 343065"/>
                <a:gd name="connsiteX13" fmla="*/ 750627 w 2074496"/>
                <a:gd name="connsiteY13" fmla="*/ 83757 h 343065"/>
                <a:gd name="connsiteX14" fmla="*/ 846161 w 2074496"/>
                <a:gd name="connsiteY14" fmla="*/ 56462 h 343065"/>
                <a:gd name="connsiteX15" fmla="*/ 955343 w 2074496"/>
                <a:gd name="connsiteY15" fmla="*/ 70109 h 343065"/>
                <a:gd name="connsiteX16" fmla="*/ 1009934 w 2074496"/>
                <a:gd name="connsiteY16" fmla="*/ 83757 h 343065"/>
                <a:gd name="connsiteX17" fmla="*/ 1037230 w 2074496"/>
                <a:gd name="connsiteY17" fmla="*/ 165644 h 343065"/>
                <a:gd name="connsiteX18" fmla="*/ 1064525 w 2074496"/>
                <a:gd name="connsiteY18" fmla="*/ 206587 h 343065"/>
                <a:gd name="connsiteX19" fmla="*/ 1078173 w 2074496"/>
                <a:gd name="connsiteY19" fmla="*/ 247530 h 343065"/>
                <a:gd name="connsiteX20" fmla="*/ 1160060 w 2074496"/>
                <a:gd name="connsiteY20" fmla="*/ 302121 h 343065"/>
                <a:gd name="connsiteX21" fmla="*/ 1351128 w 2074496"/>
                <a:gd name="connsiteY21" fmla="*/ 206587 h 343065"/>
                <a:gd name="connsiteX22" fmla="*/ 1405719 w 2074496"/>
                <a:gd name="connsiteY22" fmla="*/ 124700 h 343065"/>
                <a:gd name="connsiteX23" fmla="*/ 1433015 w 2074496"/>
                <a:gd name="connsiteY23" fmla="*/ 83757 h 343065"/>
                <a:gd name="connsiteX24" fmla="*/ 1596788 w 2074496"/>
                <a:gd name="connsiteY24" fmla="*/ 97405 h 343065"/>
                <a:gd name="connsiteX25" fmla="*/ 1637731 w 2074496"/>
                <a:gd name="connsiteY25" fmla="*/ 111053 h 343065"/>
                <a:gd name="connsiteX26" fmla="*/ 1651379 w 2074496"/>
                <a:gd name="connsiteY26" fmla="*/ 151996 h 343065"/>
                <a:gd name="connsiteX27" fmla="*/ 1678675 w 2074496"/>
                <a:gd name="connsiteY27" fmla="*/ 206587 h 343065"/>
                <a:gd name="connsiteX28" fmla="*/ 1774209 w 2074496"/>
                <a:gd name="connsiteY28" fmla="*/ 329417 h 343065"/>
                <a:gd name="connsiteX29" fmla="*/ 1815152 w 2074496"/>
                <a:gd name="connsiteY29" fmla="*/ 343065 h 343065"/>
                <a:gd name="connsiteX30" fmla="*/ 1924334 w 2074496"/>
                <a:gd name="connsiteY30" fmla="*/ 329417 h 343065"/>
                <a:gd name="connsiteX31" fmla="*/ 2019869 w 2074496"/>
                <a:gd name="connsiteY31" fmla="*/ 220235 h 343065"/>
                <a:gd name="connsiteX32" fmla="*/ 2060812 w 2074496"/>
                <a:gd name="connsiteY32" fmla="*/ 192939 h 343065"/>
                <a:gd name="connsiteX33" fmla="*/ 2074460 w 2074496"/>
                <a:gd name="connsiteY33" fmla="*/ 138348 h 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4496" h="343065">
                  <a:moveTo>
                    <a:pt x="0" y="111053"/>
                  </a:moveTo>
                  <a:cubicBezTo>
                    <a:pt x="1325" y="104427"/>
                    <a:pt x="11769" y="7175"/>
                    <a:pt x="40943" y="1871"/>
                  </a:cubicBezTo>
                  <a:cubicBezTo>
                    <a:pt x="81474" y="-5498"/>
                    <a:pt x="122830" y="10969"/>
                    <a:pt x="163773" y="15518"/>
                  </a:cubicBezTo>
                  <a:cubicBezTo>
                    <a:pt x="177421" y="24617"/>
                    <a:pt x="194469" y="30006"/>
                    <a:pt x="204716" y="42814"/>
                  </a:cubicBezTo>
                  <a:cubicBezTo>
                    <a:pt x="213703" y="54048"/>
                    <a:pt x="211930" y="70890"/>
                    <a:pt x="218364" y="83757"/>
                  </a:cubicBezTo>
                  <a:cubicBezTo>
                    <a:pt x="225700" y="98428"/>
                    <a:pt x="236561" y="111052"/>
                    <a:pt x="245660" y="124700"/>
                  </a:cubicBezTo>
                  <a:cubicBezTo>
                    <a:pt x="250209" y="138348"/>
                    <a:pt x="256486" y="151537"/>
                    <a:pt x="259307" y="165644"/>
                  </a:cubicBezTo>
                  <a:cubicBezTo>
                    <a:pt x="265620" y="197210"/>
                    <a:pt x="260034" y="275310"/>
                    <a:pt x="300251" y="302121"/>
                  </a:cubicBezTo>
                  <a:cubicBezTo>
                    <a:pt x="315858" y="312526"/>
                    <a:pt x="336645" y="311220"/>
                    <a:pt x="354842" y="315769"/>
                  </a:cubicBezTo>
                  <a:cubicBezTo>
                    <a:pt x="404884" y="311220"/>
                    <a:pt x="455026" y="307670"/>
                    <a:pt x="504967" y="302121"/>
                  </a:cubicBezTo>
                  <a:cubicBezTo>
                    <a:pt x="536938" y="298569"/>
                    <a:pt x="573362" y="305744"/>
                    <a:pt x="600501" y="288474"/>
                  </a:cubicBezTo>
                  <a:cubicBezTo>
                    <a:pt x="628178" y="270862"/>
                    <a:pt x="636895" y="233883"/>
                    <a:pt x="655092" y="206587"/>
                  </a:cubicBezTo>
                  <a:lnTo>
                    <a:pt x="682388" y="165644"/>
                  </a:lnTo>
                  <a:cubicBezTo>
                    <a:pt x="702531" y="135429"/>
                    <a:pt x="719097" y="104777"/>
                    <a:pt x="750627" y="83757"/>
                  </a:cubicBezTo>
                  <a:cubicBezTo>
                    <a:pt x="762377" y="75924"/>
                    <a:pt x="838877" y="58283"/>
                    <a:pt x="846161" y="56462"/>
                  </a:cubicBezTo>
                  <a:cubicBezTo>
                    <a:pt x="882555" y="61011"/>
                    <a:pt x="919165" y="64079"/>
                    <a:pt x="955343" y="70109"/>
                  </a:cubicBezTo>
                  <a:cubicBezTo>
                    <a:pt x="973845" y="73193"/>
                    <a:pt x="997727" y="69516"/>
                    <a:pt x="1009934" y="83757"/>
                  </a:cubicBezTo>
                  <a:cubicBezTo>
                    <a:pt x="1028659" y="105602"/>
                    <a:pt x="1021270" y="141704"/>
                    <a:pt x="1037230" y="165644"/>
                  </a:cubicBezTo>
                  <a:cubicBezTo>
                    <a:pt x="1046328" y="179292"/>
                    <a:pt x="1057190" y="191916"/>
                    <a:pt x="1064525" y="206587"/>
                  </a:cubicBezTo>
                  <a:cubicBezTo>
                    <a:pt x="1070959" y="219454"/>
                    <a:pt x="1068001" y="237358"/>
                    <a:pt x="1078173" y="247530"/>
                  </a:cubicBezTo>
                  <a:cubicBezTo>
                    <a:pt x="1101370" y="270727"/>
                    <a:pt x="1160060" y="302121"/>
                    <a:pt x="1160060" y="302121"/>
                  </a:cubicBezTo>
                  <a:cubicBezTo>
                    <a:pt x="1329181" y="285210"/>
                    <a:pt x="1271176" y="326515"/>
                    <a:pt x="1351128" y="206587"/>
                  </a:cubicBezTo>
                  <a:lnTo>
                    <a:pt x="1405719" y="124700"/>
                  </a:lnTo>
                  <a:lnTo>
                    <a:pt x="1433015" y="83757"/>
                  </a:lnTo>
                  <a:cubicBezTo>
                    <a:pt x="1487606" y="88306"/>
                    <a:pt x="1542488" y="90165"/>
                    <a:pt x="1596788" y="97405"/>
                  </a:cubicBezTo>
                  <a:cubicBezTo>
                    <a:pt x="1611048" y="99306"/>
                    <a:pt x="1627559" y="100881"/>
                    <a:pt x="1637731" y="111053"/>
                  </a:cubicBezTo>
                  <a:cubicBezTo>
                    <a:pt x="1647903" y="121225"/>
                    <a:pt x="1645712" y="138773"/>
                    <a:pt x="1651379" y="151996"/>
                  </a:cubicBezTo>
                  <a:cubicBezTo>
                    <a:pt x="1659393" y="170696"/>
                    <a:pt x="1668208" y="189141"/>
                    <a:pt x="1678675" y="206587"/>
                  </a:cubicBezTo>
                  <a:cubicBezTo>
                    <a:pt x="1696751" y="236713"/>
                    <a:pt x="1737851" y="305178"/>
                    <a:pt x="1774209" y="329417"/>
                  </a:cubicBezTo>
                  <a:cubicBezTo>
                    <a:pt x="1786179" y="337397"/>
                    <a:pt x="1801504" y="338516"/>
                    <a:pt x="1815152" y="343065"/>
                  </a:cubicBezTo>
                  <a:cubicBezTo>
                    <a:pt x="1851546" y="338516"/>
                    <a:pt x="1888949" y="339068"/>
                    <a:pt x="1924334" y="329417"/>
                  </a:cubicBezTo>
                  <a:cubicBezTo>
                    <a:pt x="1991698" y="311045"/>
                    <a:pt x="1957930" y="261529"/>
                    <a:pt x="2019869" y="220235"/>
                  </a:cubicBezTo>
                  <a:lnTo>
                    <a:pt x="2060812" y="192939"/>
                  </a:lnTo>
                  <a:cubicBezTo>
                    <a:pt x="2075899" y="147680"/>
                    <a:pt x="2074460" y="166382"/>
                    <a:pt x="2074460" y="138348"/>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D0EE208C-3B95-4BAD-B668-50A55DEF98D2}"/>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63519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Autofit/>
          </a:bodyPr>
          <a:lstStyle/>
          <a:p>
            <a:pPr algn="ctr"/>
            <a:br>
              <a:rPr lang="fr-FR" sz="2800" dirty="0">
                <a:latin typeface="+mn-lt"/>
              </a:rPr>
            </a:br>
            <a:r>
              <a:rPr lang="fr-FR" sz="2800" dirty="0">
                <a:latin typeface="+mn-lt"/>
              </a:rPr>
              <a:t>Les grands bouleversements de 1789</a:t>
            </a:r>
            <a:br>
              <a:rPr lang="fr-FR" sz="2800" dirty="0">
                <a:latin typeface="+mn-lt"/>
              </a:rPr>
            </a:br>
            <a:r>
              <a:rPr lang="fr-FR" sz="2600" dirty="0">
                <a:latin typeface="+mn-lt"/>
              </a:rPr>
              <a:t>1</a:t>
            </a:r>
            <a:r>
              <a:rPr lang="fr-FR" sz="2600" i="1" dirty="0">
                <a:latin typeface="+mn-lt"/>
              </a:rPr>
              <a:t>) Le Serment du Jeu de Paume, </a:t>
            </a:r>
            <a:br>
              <a:rPr lang="fr-FR" sz="2600" dirty="0">
                <a:latin typeface="+mn-lt"/>
              </a:rPr>
            </a:br>
            <a:r>
              <a:rPr lang="fr-FR" sz="2600" dirty="0">
                <a:latin typeface="+mn-lt"/>
              </a:rPr>
              <a:t>tableau de Jacques-Louis David (1790-1794)</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56" y="1437877"/>
            <a:ext cx="10064087" cy="5283646"/>
          </a:xfrm>
          <a:prstGeom prst="rect">
            <a:avLst/>
          </a:prstGeom>
        </p:spPr>
      </p:pic>
      <p:sp>
        <p:nvSpPr>
          <p:cNvPr id="5" name="ZoneTexte 4">
            <a:extLst>
              <a:ext uri="{FF2B5EF4-FFF2-40B4-BE49-F238E27FC236}">
                <a16:creationId xmlns:a16="http://schemas.microsoft.com/office/drawing/2014/main" id="{DF2073AF-21AF-44FC-ABCE-0A654DCB2C92}"/>
              </a:ext>
            </a:extLst>
          </p:cNvPr>
          <p:cNvSpPr txBox="1"/>
          <p:nvPr/>
        </p:nvSpPr>
        <p:spPr>
          <a:xfrm rot="16200000">
            <a:off x="10443991" y="4560983"/>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86706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1287"/>
          </a:xfrm>
        </p:spPr>
        <p:txBody>
          <a:bodyPr>
            <a:noAutofit/>
          </a:bodyPr>
          <a:lstStyle/>
          <a:p>
            <a:pPr algn="ctr"/>
            <a:r>
              <a:rPr lang="fr-FR" sz="2600" dirty="0">
                <a:latin typeface="+mn-lt"/>
              </a:rPr>
              <a:t>2) La Prise de la Bastille,</a:t>
            </a:r>
            <a:br>
              <a:rPr lang="fr-FR" sz="2600" dirty="0">
                <a:latin typeface="+mn-lt"/>
              </a:rPr>
            </a:br>
            <a:r>
              <a:rPr lang="fr-FR" sz="2600" dirty="0">
                <a:latin typeface="+mn-lt"/>
              </a:rPr>
              <a:t>14 juillet 1789</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424" y="1128405"/>
            <a:ext cx="7737151" cy="5729595"/>
          </a:xfrm>
          <a:prstGeom prst="rect">
            <a:avLst/>
          </a:prstGeom>
        </p:spPr>
      </p:pic>
      <p:sp>
        <p:nvSpPr>
          <p:cNvPr id="5" name="ZoneTexte 4">
            <a:extLst>
              <a:ext uri="{FF2B5EF4-FFF2-40B4-BE49-F238E27FC236}">
                <a16:creationId xmlns:a16="http://schemas.microsoft.com/office/drawing/2014/main" id="{855996FF-AC33-49FE-BB76-3E260D34713F}"/>
              </a:ext>
            </a:extLst>
          </p:cNvPr>
          <p:cNvSpPr txBox="1"/>
          <p:nvPr/>
        </p:nvSpPr>
        <p:spPr>
          <a:xfrm>
            <a:off x="9992298"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1674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tfOxlyJFxHk/UKZtIDlSRwI/AAAAAAAAGNA/rxPsxqx8EFA/s1600/57_2.jpg">
            <a:extLst>
              <a:ext uri="{FF2B5EF4-FFF2-40B4-BE49-F238E27FC236}">
                <a16:creationId xmlns:a16="http://schemas.microsoft.com/office/drawing/2014/main" id="{A24FE01F-2998-4B35-AA9C-F709137B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979"/>
            <a:ext cx="7620000" cy="59340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BCAB8D3-D132-4CC9-942E-B48D130D09A2}"/>
              </a:ext>
            </a:extLst>
          </p:cNvPr>
          <p:cNvSpPr txBox="1"/>
          <p:nvPr/>
        </p:nvSpPr>
        <p:spPr>
          <a:xfrm>
            <a:off x="7741769" y="842992"/>
            <a:ext cx="3251275" cy="646331"/>
          </a:xfrm>
          <a:prstGeom prst="rect">
            <a:avLst/>
          </a:prstGeom>
          <a:noFill/>
        </p:spPr>
        <p:txBody>
          <a:bodyPr wrap="none" rtlCol="0">
            <a:spAutoFit/>
          </a:bodyPr>
          <a:lstStyle/>
          <a:p>
            <a:r>
              <a:rPr lang="fr-FR" i="1" dirty="0"/>
              <a:t>Un paysan écrasé par les impôts</a:t>
            </a:r>
            <a:r>
              <a:rPr lang="fr-FR" dirty="0"/>
              <a:t>,</a:t>
            </a:r>
          </a:p>
          <a:p>
            <a:r>
              <a:rPr lang="fr-FR" dirty="0"/>
              <a:t>caricature anonyme (1789)</a:t>
            </a:r>
          </a:p>
        </p:txBody>
      </p:sp>
      <p:sp>
        <p:nvSpPr>
          <p:cNvPr id="5" name="ZoneTexte 4">
            <a:extLst>
              <a:ext uri="{FF2B5EF4-FFF2-40B4-BE49-F238E27FC236}">
                <a16:creationId xmlns:a16="http://schemas.microsoft.com/office/drawing/2014/main" id="{5BB47A05-6AE9-4BCB-BCE0-368D7238A567}"/>
              </a:ext>
            </a:extLst>
          </p:cNvPr>
          <p:cNvSpPr txBox="1"/>
          <p:nvPr/>
        </p:nvSpPr>
        <p:spPr>
          <a:xfrm>
            <a:off x="7848600" y="2155688"/>
            <a:ext cx="4093030" cy="3234860"/>
          </a:xfrm>
          <a:prstGeom prst="rect">
            <a:avLst/>
          </a:prstGeom>
          <a:noFill/>
        </p:spPr>
        <p:txBody>
          <a:bodyPr wrap="square" rtlCol="0">
            <a:spAutoFit/>
          </a:bodyPr>
          <a:lstStyle/>
          <a:p>
            <a:pPr marL="342900" indent="-342900">
              <a:lnSpc>
                <a:spcPct val="150000"/>
              </a:lnSpc>
              <a:buAutoNum type="arabicPeriod"/>
            </a:pPr>
            <a:r>
              <a:rPr lang="fr-FR" b="1" dirty="0">
                <a:solidFill>
                  <a:srgbClr val="7030A0"/>
                </a:solidFill>
              </a:rPr>
              <a:t>Présenter le document</a:t>
            </a:r>
          </a:p>
          <a:p>
            <a:pPr marL="342900" indent="-342900">
              <a:lnSpc>
                <a:spcPct val="150000"/>
              </a:lnSpc>
              <a:buAutoNum type="arabicPeriod"/>
            </a:pPr>
            <a:r>
              <a:rPr lang="fr-FR" b="1" dirty="0">
                <a:solidFill>
                  <a:srgbClr val="7030A0"/>
                </a:solidFill>
              </a:rPr>
              <a:t>Décrire ce qu’on voit</a:t>
            </a:r>
          </a:p>
          <a:p>
            <a:pPr>
              <a:lnSpc>
                <a:spcPct val="150000"/>
              </a:lnSpc>
            </a:pPr>
            <a:endParaRPr lang="fr-FR" b="1" dirty="0">
              <a:solidFill>
                <a:srgbClr val="7030A0"/>
              </a:solidFill>
            </a:endParaRPr>
          </a:p>
          <a:p>
            <a:pPr lvl="0"/>
            <a:r>
              <a:rPr lang="fr-FR" b="1" dirty="0">
                <a:solidFill>
                  <a:srgbClr val="7030A0"/>
                </a:solidFill>
              </a:rPr>
              <a:t>3. En s’aidant de la description des vêtements et accessoires, on peut identifier les personnages</a:t>
            </a:r>
          </a:p>
          <a:p>
            <a:pPr lvl="0"/>
            <a:endParaRPr lang="fr-FR" b="1" dirty="0">
              <a:solidFill>
                <a:srgbClr val="7030A0"/>
              </a:solidFill>
            </a:endParaRPr>
          </a:p>
          <a:p>
            <a:pPr lvl="0">
              <a:lnSpc>
                <a:spcPct val="150000"/>
              </a:lnSpc>
            </a:pPr>
            <a:r>
              <a:rPr lang="fr-FR" b="1" dirty="0">
                <a:solidFill>
                  <a:srgbClr val="7030A0"/>
                </a:solidFill>
              </a:rPr>
              <a:t>4. Focus sur la pierre : les impôts</a:t>
            </a:r>
          </a:p>
          <a:p>
            <a:pPr>
              <a:lnSpc>
                <a:spcPct val="150000"/>
              </a:lnSpc>
            </a:pPr>
            <a:r>
              <a:rPr lang="fr-FR" b="1" dirty="0">
                <a:solidFill>
                  <a:srgbClr val="7030A0"/>
                </a:solidFill>
              </a:rPr>
              <a:t>5. Quel est le message de ce document ? </a:t>
            </a:r>
          </a:p>
        </p:txBody>
      </p:sp>
      <p:sp>
        <p:nvSpPr>
          <p:cNvPr id="6" name="ZoneTexte 5">
            <a:extLst>
              <a:ext uri="{FF2B5EF4-FFF2-40B4-BE49-F238E27FC236}">
                <a16:creationId xmlns:a16="http://schemas.microsoft.com/office/drawing/2014/main" id="{4F82A2B1-7F59-47D8-A56B-F1CAB52CA6A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5215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 y="162365"/>
            <a:ext cx="3206595" cy="4150529"/>
          </a:xfrm>
          <a:prstGeom prst="rect">
            <a:avLst/>
          </a:prstGeom>
        </p:spPr>
      </p:pic>
      <p:sp>
        <p:nvSpPr>
          <p:cNvPr id="7" name="ZoneTexte 6"/>
          <p:cNvSpPr txBox="1"/>
          <p:nvPr/>
        </p:nvSpPr>
        <p:spPr>
          <a:xfrm>
            <a:off x="96162" y="4517846"/>
            <a:ext cx="3084393" cy="1200329"/>
          </a:xfrm>
          <a:prstGeom prst="rect">
            <a:avLst/>
          </a:prstGeom>
          <a:noFill/>
        </p:spPr>
        <p:txBody>
          <a:bodyPr wrap="square" rtlCol="0">
            <a:spAutoFit/>
          </a:bodyPr>
          <a:lstStyle/>
          <a:p>
            <a:pPr marL="342900" indent="-342900">
              <a:buAutoNum type="arabicPeriod"/>
            </a:pPr>
            <a:r>
              <a:rPr lang="fr-FR" b="1" dirty="0">
                <a:solidFill>
                  <a:srgbClr val="7030A0"/>
                </a:solidFill>
              </a:rPr>
              <a:t>Décrire ce qu’on voit. Essayer de comprendre les symboles.</a:t>
            </a:r>
          </a:p>
          <a:p>
            <a:endParaRPr lang="fr-FR" b="1" dirty="0">
              <a:solidFill>
                <a:srgbClr val="7030A0"/>
              </a:solidFill>
            </a:endParaRPr>
          </a:p>
        </p:txBody>
      </p:sp>
      <p:sp>
        <p:nvSpPr>
          <p:cNvPr id="2" name="Titre 1"/>
          <p:cNvSpPr>
            <a:spLocks noGrp="1"/>
          </p:cNvSpPr>
          <p:nvPr>
            <p:ph type="title"/>
          </p:nvPr>
        </p:nvSpPr>
        <p:spPr>
          <a:xfrm>
            <a:off x="3235856" y="98683"/>
            <a:ext cx="7559523" cy="467388"/>
          </a:xfrm>
        </p:spPr>
        <p:txBody>
          <a:bodyPr>
            <a:normAutofit/>
          </a:bodyPr>
          <a:lstStyle/>
          <a:p>
            <a:pPr algn="ctr"/>
            <a:r>
              <a:rPr lang="fr-FR" sz="2600" dirty="0">
                <a:latin typeface="+mn-lt"/>
              </a:rPr>
              <a:t>3) La Déclaration des Droits de l’Homme et du Citoyen</a:t>
            </a:r>
          </a:p>
        </p:txBody>
      </p:sp>
      <p:pic>
        <p:nvPicPr>
          <p:cNvPr id="9" name="Image 8"/>
          <p:cNvPicPr>
            <a:picLocks noChangeAspect="1"/>
          </p:cNvPicPr>
          <p:nvPr/>
        </p:nvPicPr>
        <p:blipFill>
          <a:blip r:embed="rId3"/>
          <a:stretch>
            <a:fillRect/>
          </a:stretch>
        </p:blipFill>
        <p:spPr>
          <a:xfrm>
            <a:off x="3302757" y="629753"/>
            <a:ext cx="8988750" cy="5293375"/>
          </a:xfrm>
          <a:prstGeom prst="rect">
            <a:avLst/>
          </a:prstGeom>
        </p:spPr>
      </p:pic>
      <p:sp>
        <p:nvSpPr>
          <p:cNvPr id="8" name="ZoneTexte 7">
            <a:extLst>
              <a:ext uri="{FF2B5EF4-FFF2-40B4-BE49-F238E27FC236}">
                <a16:creationId xmlns:a16="http://schemas.microsoft.com/office/drawing/2014/main" id="{1107E619-7B92-4423-967D-AE35C7DA8A66}"/>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3549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92513" y="-25630"/>
            <a:ext cx="6572108" cy="6883630"/>
          </a:xfrm>
          <a:prstGeom prst="rect">
            <a:avLst/>
          </a:prstGeom>
        </p:spPr>
      </p:pic>
      <p:sp>
        <p:nvSpPr>
          <p:cNvPr id="6" name="Rectangle 5"/>
          <p:cNvSpPr/>
          <p:nvPr/>
        </p:nvSpPr>
        <p:spPr>
          <a:xfrm>
            <a:off x="144866" y="1438785"/>
            <a:ext cx="4959398" cy="4801314"/>
          </a:xfrm>
          <a:prstGeom prst="rect">
            <a:avLst/>
          </a:prstGeom>
        </p:spPr>
        <p:txBody>
          <a:bodyPr wrap="square">
            <a:spAutoFit/>
          </a:bodyPr>
          <a:lstStyle/>
          <a:p>
            <a:r>
              <a:rPr lang="fr-FR" b="1" dirty="0">
                <a:solidFill>
                  <a:srgbClr val="7030A0"/>
                </a:solidFill>
              </a:rPr>
              <a:t>2. A ton avis, quel philosophe est à l’origine de l’article 1?</a:t>
            </a:r>
          </a:p>
          <a:p>
            <a:endParaRPr lang="fr-FR" b="1" dirty="0">
              <a:solidFill>
                <a:srgbClr val="7030A0"/>
              </a:solidFill>
            </a:endParaRPr>
          </a:p>
          <a:p>
            <a:r>
              <a:rPr lang="fr-FR" b="1" dirty="0">
                <a:solidFill>
                  <a:srgbClr val="7030A0"/>
                </a:solidFill>
              </a:rPr>
              <a:t>3. Comment l’article 3 limite le pouvoir du roi?</a:t>
            </a:r>
          </a:p>
          <a:p>
            <a:endParaRPr lang="fr-FR" b="1" dirty="0">
              <a:solidFill>
                <a:srgbClr val="7030A0"/>
              </a:solidFill>
            </a:endParaRPr>
          </a:p>
          <a:p>
            <a:r>
              <a:rPr lang="fr-FR" b="1" dirty="0">
                <a:solidFill>
                  <a:srgbClr val="7030A0"/>
                </a:solidFill>
              </a:rPr>
              <a:t>4. Article 6:  Trouve une exemple qui montre qu’il est important que la loi traite tous les citoyens de la même manière.</a:t>
            </a:r>
          </a:p>
          <a:p>
            <a:endParaRPr lang="fr-FR" b="1" dirty="0">
              <a:solidFill>
                <a:srgbClr val="7030A0"/>
              </a:solidFill>
            </a:endParaRPr>
          </a:p>
          <a:p>
            <a:r>
              <a:rPr lang="fr-FR" b="1" dirty="0">
                <a:solidFill>
                  <a:srgbClr val="7030A0"/>
                </a:solidFill>
              </a:rPr>
              <a:t>5. Article 10 : Quel édit avait accordé la liberté religieuse aux protestants?</a:t>
            </a:r>
          </a:p>
          <a:p>
            <a:endParaRPr lang="fr-FR" b="1" dirty="0">
              <a:solidFill>
                <a:srgbClr val="7030A0"/>
              </a:solidFill>
            </a:endParaRPr>
          </a:p>
          <a:p>
            <a:r>
              <a:rPr lang="fr-FR" b="1" dirty="0">
                <a:solidFill>
                  <a:srgbClr val="7030A0"/>
                </a:solidFill>
              </a:rPr>
              <a:t>6. Quel privilège est aboli par l’article 13?</a:t>
            </a:r>
          </a:p>
          <a:p>
            <a:endParaRPr lang="fr-FR" b="1" dirty="0">
              <a:solidFill>
                <a:srgbClr val="7030A0"/>
              </a:solidFill>
            </a:endParaRPr>
          </a:p>
          <a:p>
            <a:r>
              <a:rPr lang="fr-FR" b="1" dirty="0">
                <a:solidFill>
                  <a:srgbClr val="7030A0"/>
                </a:solidFill>
              </a:rPr>
              <a:t>7. La DDHC ne concernait en 1789 que la moitié des Français: qui ne pouvait bénéficier de ces droits? </a:t>
            </a:r>
          </a:p>
        </p:txBody>
      </p:sp>
      <p:sp>
        <p:nvSpPr>
          <p:cNvPr id="4" name="ZoneTexte 3">
            <a:extLst>
              <a:ext uri="{FF2B5EF4-FFF2-40B4-BE49-F238E27FC236}">
                <a16:creationId xmlns:a16="http://schemas.microsoft.com/office/drawing/2014/main" id="{AF70AB54-C079-4252-AC17-33DB9446F5C7}"/>
              </a:ext>
            </a:extLst>
          </p:cNvPr>
          <p:cNvSpPr txBox="1"/>
          <p:nvPr/>
        </p:nvSpPr>
        <p:spPr>
          <a:xfrm>
            <a:off x="1707614"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8558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rmAutofit fontScale="90000"/>
          </a:bodyPr>
          <a:lstStyle/>
          <a:p>
            <a:r>
              <a:rPr lang="fr-FR" sz="2800" u="sng" dirty="0">
                <a:solidFill>
                  <a:srgbClr val="FF0000"/>
                </a:solidFill>
                <a:latin typeface="+mn-lt"/>
              </a:rPr>
              <a:t>Séance 4 </a:t>
            </a:r>
            <a:r>
              <a:rPr lang="fr-FR" sz="2800" dirty="0">
                <a:solidFill>
                  <a:srgbClr val="FF0000"/>
                </a:solidFill>
                <a:latin typeface="+mn-lt"/>
              </a:rPr>
              <a:t>: Les bouleversements politiques et sociaux de l’année 1789</a:t>
            </a:r>
            <a:br>
              <a:rPr lang="fr-FR" sz="2800" dirty="0">
                <a:solidFill>
                  <a:srgbClr val="FF0000"/>
                </a:solidFill>
                <a:latin typeface="+mn-lt"/>
              </a:rPr>
            </a:br>
            <a:r>
              <a:rPr lang="fr-FR" sz="2800" dirty="0">
                <a:solidFill>
                  <a:srgbClr val="FF0000"/>
                </a:solidFill>
                <a:latin typeface="+mn-lt"/>
              </a:rPr>
              <a:t>Comment l’année 1789 bouleverse-t-elle la monarchie? </a:t>
            </a:r>
          </a:p>
        </p:txBody>
      </p:sp>
      <p:cxnSp>
        <p:nvCxnSpPr>
          <p:cNvPr id="5" name="Connecteur droit 4"/>
          <p:cNvCxnSpPr/>
          <p:nvPr/>
        </p:nvCxnSpPr>
        <p:spPr>
          <a:xfrm>
            <a:off x="838200" y="245660"/>
            <a:ext cx="0" cy="5636525"/>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8198" y="1080871"/>
            <a:ext cx="9985743" cy="4801314"/>
          </a:xfrm>
          <a:prstGeom prst="rect">
            <a:avLst/>
          </a:prstGeom>
          <a:noFill/>
        </p:spPr>
        <p:txBody>
          <a:bodyPr wrap="square" rtlCol="0">
            <a:spAutoFit/>
          </a:bodyPr>
          <a:lstStyle/>
          <a:p>
            <a:r>
              <a:rPr lang="fr-FR" dirty="0"/>
              <a:t>Voir frise Année 1789 à savoir</a:t>
            </a:r>
          </a:p>
          <a:p>
            <a:endParaRPr lang="fr-FR" dirty="0">
              <a:solidFill>
                <a:srgbClr val="00B050"/>
              </a:solidFill>
            </a:endParaRPr>
          </a:p>
          <a:p>
            <a:endParaRPr lang="fr-FR" dirty="0">
              <a:solidFill>
                <a:srgbClr val="00B050"/>
              </a:solidFill>
            </a:endParaRPr>
          </a:p>
          <a:p>
            <a:r>
              <a:rPr lang="fr-FR" dirty="0"/>
              <a:t>L’année 1789 marque un tournant dans la monarchie.</a:t>
            </a:r>
          </a:p>
          <a:p>
            <a:pPr>
              <a:lnSpc>
                <a:spcPct val="200000"/>
              </a:lnSpc>
            </a:pPr>
            <a:endParaRPr lang="fr-FR" dirty="0"/>
          </a:p>
          <a:p>
            <a:pPr marL="285750" indent="-285750">
              <a:lnSpc>
                <a:spcPct val="200000"/>
              </a:lnSpc>
              <a:buFontTx/>
              <a:buChar char="-"/>
            </a:pPr>
            <a:r>
              <a:rPr lang="fr-FR" u="heavy" dirty="0">
                <a:uFill>
                  <a:solidFill>
                    <a:srgbClr val="FF0000"/>
                  </a:solidFill>
                </a:uFill>
              </a:rPr>
              <a:t>L’Assemblée Nationale </a:t>
            </a:r>
            <a:r>
              <a:rPr lang="fr-FR" dirty="0"/>
              <a:t>est créée: les représentants du peuple obtiennent des pouvoirs et promettent d’obtenir une Constitution qui limite le pouvoir du roi.</a:t>
            </a:r>
          </a:p>
          <a:p>
            <a:pPr marL="285750" indent="-285750">
              <a:lnSpc>
                <a:spcPct val="200000"/>
              </a:lnSpc>
              <a:buFontTx/>
              <a:buChar char="-"/>
            </a:pPr>
            <a:r>
              <a:rPr lang="fr-FR" dirty="0"/>
              <a:t>Le peuple parisien prend </a:t>
            </a:r>
            <a:r>
              <a:rPr lang="fr-FR" u="heavy" dirty="0">
                <a:uFill>
                  <a:solidFill>
                    <a:srgbClr val="FF0000"/>
                  </a:solidFill>
                </a:uFill>
              </a:rPr>
              <a:t>la Bastille</a:t>
            </a:r>
            <a:r>
              <a:rPr lang="fr-FR" dirty="0"/>
              <a:t>, un des symboles de la monarchie le </a:t>
            </a:r>
            <a:r>
              <a:rPr lang="fr-FR" u="heavy" dirty="0">
                <a:uFill>
                  <a:solidFill>
                    <a:srgbClr val="FF0000"/>
                  </a:solidFill>
                </a:uFill>
              </a:rPr>
              <a:t>14 juillet 1789</a:t>
            </a:r>
            <a:r>
              <a:rPr lang="fr-FR" dirty="0"/>
              <a:t>.</a:t>
            </a:r>
          </a:p>
          <a:p>
            <a:pPr marL="285750" indent="-285750">
              <a:lnSpc>
                <a:spcPct val="200000"/>
              </a:lnSpc>
              <a:buFontTx/>
              <a:buChar char="-"/>
            </a:pPr>
            <a:r>
              <a:rPr lang="fr-FR" dirty="0"/>
              <a:t>Les </a:t>
            </a:r>
            <a:r>
              <a:rPr lang="fr-FR" u="heavy" dirty="0">
                <a:uFill>
                  <a:solidFill>
                    <a:srgbClr val="FF0000"/>
                  </a:solidFill>
                </a:uFill>
              </a:rPr>
              <a:t>privilèges</a:t>
            </a:r>
            <a:r>
              <a:rPr lang="fr-FR" dirty="0"/>
              <a:t> de la Noblesse et du Clergé sont abolis le </a:t>
            </a:r>
            <a:r>
              <a:rPr lang="fr-FR" u="heavy" dirty="0">
                <a:uFill>
                  <a:solidFill>
                    <a:srgbClr val="FF0000"/>
                  </a:solidFill>
                </a:uFill>
              </a:rPr>
              <a:t>4 août 1789.</a:t>
            </a:r>
          </a:p>
          <a:p>
            <a:pPr marL="285750" indent="-285750">
              <a:lnSpc>
                <a:spcPct val="200000"/>
              </a:lnSpc>
              <a:buFontTx/>
              <a:buChar char="-"/>
            </a:pPr>
            <a:r>
              <a:rPr lang="fr-FR" dirty="0"/>
              <a:t>La </a:t>
            </a:r>
            <a:r>
              <a:rPr lang="fr-FR" u="heavy" dirty="0">
                <a:uFill>
                  <a:solidFill>
                    <a:srgbClr val="FF0000"/>
                  </a:solidFill>
                </a:uFill>
              </a:rPr>
              <a:t>Déclaration des Droits de l’Homme et du Citoyen </a:t>
            </a:r>
            <a:r>
              <a:rPr lang="fr-FR" dirty="0"/>
              <a:t>est adoptée le </a:t>
            </a:r>
            <a:r>
              <a:rPr lang="fr-FR" u="heavy" dirty="0">
                <a:uFill>
                  <a:solidFill>
                    <a:srgbClr val="FF0000"/>
                  </a:solidFill>
                </a:uFill>
              </a:rPr>
              <a:t>26 août 1789.</a:t>
            </a:r>
          </a:p>
          <a:p>
            <a:endParaRPr lang="fr-FR" dirty="0"/>
          </a:p>
        </p:txBody>
      </p:sp>
      <p:grpSp>
        <p:nvGrpSpPr>
          <p:cNvPr id="6" name="Groupe 5">
            <a:extLst>
              <a:ext uri="{FF2B5EF4-FFF2-40B4-BE49-F238E27FC236}">
                <a16:creationId xmlns:a16="http://schemas.microsoft.com/office/drawing/2014/main" id="{18DEA949-1C85-4B0E-B6D5-DE8ECFA359C5}"/>
              </a:ext>
            </a:extLst>
          </p:cNvPr>
          <p:cNvGrpSpPr/>
          <p:nvPr/>
        </p:nvGrpSpPr>
        <p:grpSpPr>
          <a:xfrm>
            <a:off x="5832975" y="1985748"/>
            <a:ext cx="272956" cy="300251"/>
            <a:chOff x="7124131" y="2374710"/>
            <a:chExt cx="272956" cy="300251"/>
          </a:xfrm>
        </p:grpSpPr>
        <p:cxnSp>
          <p:nvCxnSpPr>
            <p:cNvPr id="7" name="Connecteur droit 6">
              <a:extLst>
                <a:ext uri="{FF2B5EF4-FFF2-40B4-BE49-F238E27FC236}">
                  <a16:creationId xmlns:a16="http://schemas.microsoft.com/office/drawing/2014/main" id="{79A01814-7907-4139-9B8E-CBF6681949B2}"/>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35E7E1B-61C9-4B27-948D-5FBD8838CFF3}"/>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27154B84-DFF4-44F0-8B4F-B739C7662D89}"/>
              </a:ext>
            </a:extLst>
          </p:cNvPr>
          <p:cNvGrpSpPr/>
          <p:nvPr/>
        </p:nvGrpSpPr>
        <p:grpSpPr>
          <a:xfrm>
            <a:off x="6186455" y="3496009"/>
            <a:ext cx="272956" cy="300251"/>
            <a:chOff x="7124131" y="2374710"/>
            <a:chExt cx="272956" cy="300251"/>
          </a:xfrm>
        </p:grpSpPr>
        <p:cxnSp>
          <p:nvCxnSpPr>
            <p:cNvPr id="11" name="Connecteur droit 10">
              <a:extLst>
                <a:ext uri="{FF2B5EF4-FFF2-40B4-BE49-F238E27FC236}">
                  <a16:creationId xmlns:a16="http://schemas.microsoft.com/office/drawing/2014/main" id="{2180AA06-6C85-46DB-AFBD-BEE815FE5B5C}"/>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EAC958-D3A0-4E5A-BB0D-22BD39E6F348}"/>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007CF711-2D02-4350-BBEA-AE32E2894BF9}"/>
              </a:ext>
            </a:extLst>
          </p:cNvPr>
          <p:cNvGrpSpPr/>
          <p:nvPr/>
        </p:nvGrpSpPr>
        <p:grpSpPr>
          <a:xfrm>
            <a:off x="9177748" y="4108715"/>
            <a:ext cx="272956" cy="300251"/>
            <a:chOff x="7124131" y="2374710"/>
            <a:chExt cx="272956" cy="300251"/>
          </a:xfrm>
        </p:grpSpPr>
        <p:cxnSp>
          <p:nvCxnSpPr>
            <p:cNvPr id="14" name="Connecteur droit 13">
              <a:extLst>
                <a:ext uri="{FF2B5EF4-FFF2-40B4-BE49-F238E27FC236}">
                  <a16:creationId xmlns:a16="http://schemas.microsoft.com/office/drawing/2014/main" id="{ED10429B-D33C-444E-A1C8-99BD3656171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8FE6D27-2ECE-4E11-9ECD-339CA5C7CBF7}"/>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0BC082A3-1B32-4459-857C-F2A9E0B7A305}"/>
              </a:ext>
            </a:extLst>
          </p:cNvPr>
          <p:cNvGrpSpPr/>
          <p:nvPr/>
        </p:nvGrpSpPr>
        <p:grpSpPr>
          <a:xfrm>
            <a:off x="7373758" y="4675785"/>
            <a:ext cx="272956" cy="300251"/>
            <a:chOff x="7124131" y="2374710"/>
            <a:chExt cx="272956" cy="300251"/>
          </a:xfrm>
        </p:grpSpPr>
        <p:cxnSp>
          <p:nvCxnSpPr>
            <p:cNvPr id="17" name="Connecteur droit 16">
              <a:extLst>
                <a:ext uri="{FF2B5EF4-FFF2-40B4-BE49-F238E27FC236}">
                  <a16:creationId xmlns:a16="http://schemas.microsoft.com/office/drawing/2014/main" id="{40705E63-A378-4D49-8BC4-7D6A693C6EC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99093C2-5E00-4C3C-BB35-99184CDF81CE}"/>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Forme libre : forme 18">
            <a:extLst>
              <a:ext uri="{FF2B5EF4-FFF2-40B4-BE49-F238E27FC236}">
                <a16:creationId xmlns:a16="http://schemas.microsoft.com/office/drawing/2014/main" id="{FD47A932-058A-429E-80F4-103D6A19EDFD}"/>
              </a:ext>
            </a:extLst>
          </p:cNvPr>
          <p:cNvSpPr/>
          <p:nvPr/>
        </p:nvSpPr>
        <p:spPr>
          <a:xfrm>
            <a:off x="850605" y="2502196"/>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0" name="Forme libre : forme 19">
            <a:extLst>
              <a:ext uri="{FF2B5EF4-FFF2-40B4-BE49-F238E27FC236}">
                <a16:creationId xmlns:a16="http://schemas.microsoft.com/office/drawing/2014/main" id="{40E5E1D8-20E9-436B-8A9C-5A9119CEED3F}"/>
              </a:ext>
            </a:extLst>
          </p:cNvPr>
          <p:cNvSpPr/>
          <p:nvPr/>
        </p:nvSpPr>
        <p:spPr>
          <a:xfrm>
            <a:off x="838198" y="1472557"/>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1" name="ZoneTexte 20">
            <a:extLst>
              <a:ext uri="{FF2B5EF4-FFF2-40B4-BE49-F238E27FC236}">
                <a16:creationId xmlns:a16="http://schemas.microsoft.com/office/drawing/2014/main" id="{B1AC1CF4-D76F-43A5-96DD-CFDDEF592943}"/>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2380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CD3D7-958A-4086-BEC7-51296F04256D}"/>
              </a:ext>
            </a:extLst>
          </p:cNvPr>
          <p:cNvSpPr>
            <a:spLocks noGrp="1"/>
          </p:cNvSpPr>
          <p:nvPr>
            <p:ph type="title"/>
          </p:nvPr>
        </p:nvSpPr>
        <p:spPr>
          <a:xfrm>
            <a:off x="568178" y="234497"/>
            <a:ext cx="4828953" cy="1325563"/>
          </a:xfrm>
        </p:spPr>
        <p:txBody>
          <a:bodyPr>
            <a:noAutofit/>
          </a:bodyPr>
          <a:lstStyle/>
          <a:p>
            <a:r>
              <a:rPr lang="fr-FR" sz="1800" b="1" u="sng" dirty="0">
                <a:latin typeface="+mn-lt"/>
              </a:rPr>
              <a:t>Constitution du 3 septembre 1791</a:t>
            </a:r>
            <a:br>
              <a:rPr lang="fr-FR" sz="1800" dirty="0">
                <a:latin typeface="+mn-lt"/>
              </a:rPr>
            </a:br>
            <a:r>
              <a:rPr lang="fr-FR" sz="1800" dirty="0">
                <a:latin typeface="+mn-lt"/>
              </a:rPr>
              <a:t>L'Assemblée Nationale abolit les institutions qui blessaient la liberté et l'égalité des droits. </a:t>
            </a:r>
            <a:br>
              <a:rPr lang="fr-FR" sz="1800" dirty="0">
                <a:latin typeface="+mn-lt"/>
              </a:rPr>
            </a:br>
            <a:r>
              <a:rPr lang="fr-FR" sz="1800" dirty="0">
                <a:latin typeface="+mn-lt"/>
              </a:rPr>
              <a:t>- Le pouvoir appartient à la Nation </a:t>
            </a:r>
            <a:br>
              <a:rPr lang="fr-FR" sz="1800" dirty="0">
                <a:latin typeface="+mn-lt"/>
              </a:rPr>
            </a:br>
            <a:r>
              <a:rPr lang="fr-FR" sz="1800" dirty="0">
                <a:latin typeface="+mn-lt"/>
              </a:rPr>
              <a:t>- Une partie du pouvoir est confiée au roi.</a:t>
            </a:r>
          </a:p>
        </p:txBody>
      </p:sp>
      <p:pic>
        <p:nvPicPr>
          <p:cNvPr id="5" name="Image 4">
            <a:extLst>
              <a:ext uri="{FF2B5EF4-FFF2-40B4-BE49-F238E27FC236}">
                <a16:creationId xmlns:a16="http://schemas.microsoft.com/office/drawing/2014/main" id="{53CAB670-9F63-4C9B-BA8E-4746A237B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78" y="1850833"/>
            <a:ext cx="10047524" cy="5310131"/>
          </a:xfrm>
          <a:prstGeom prst="rect">
            <a:avLst/>
          </a:prstGeom>
        </p:spPr>
      </p:pic>
      <p:sp>
        <p:nvSpPr>
          <p:cNvPr id="6" name="ZoneTexte 5">
            <a:extLst>
              <a:ext uri="{FF2B5EF4-FFF2-40B4-BE49-F238E27FC236}">
                <a16:creationId xmlns:a16="http://schemas.microsoft.com/office/drawing/2014/main" id="{E598297E-125C-436E-80FD-2DA27AFD45C3}"/>
              </a:ext>
            </a:extLst>
          </p:cNvPr>
          <p:cNvSpPr txBox="1"/>
          <p:nvPr/>
        </p:nvSpPr>
        <p:spPr>
          <a:xfrm>
            <a:off x="5591940" y="147411"/>
            <a:ext cx="6313714" cy="1754326"/>
          </a:xfrm>
          <a:prstGeom prst="rect">
            <a:avLst/>
          </a:prstGeom>
          <a:noFill/>
        </p:spPr>
        <p:txBody>
          <a:bodyPr wrap="square" rtlCol="0">
            <a:spAutoFit/>
          </a:bodyPr>
          <a:lstStyle/>
          <a:p>
            <a:pPr marL="342900" indent="-342900">
              <a:buAutoNum type="arabicPeriod"/>
            </a:pPr>
            <a:r>
              <a:rPr lang="fr-FR" b="1" dirty="0">
                <a:solidFill>
                  <a:srgbClr val="7030A0"/>
                </a:solidFill>
              </a:rPr>
              <a:t>Quels étaient les pouvoirs du roi avant 1791? Quels sont ses pouvoirs à partir de 1791? </a:t>
            </a:r>
          </a:p>
          <a:p>
            <a:pPr marL="342900" indent="-342900">
              <a:buAutoNum type="arabicPeriod"/>
            </a:pPr>
            <a:r>
              <a:rPr lang="fr-FR" b="1" dirty="0">
                <a:solidFill>
                  <a:srgbClr val="7030A0"/>
                </a:solidFill>
              </a:rPr>
              <a:t> Quelle est la différence entre la Monarchie Constitutionnelle et la Monarchie Absolue ?</a:t>
            </a:r>
          </a:p>
          <a:p>
            <a:pPr marL="342900" indent="-342900">
              <a:buAutoNum type="arabicPeriod"/>
            </a:pPr>
            <a:r>
              <a:rPr lang="fr-FR" b="1" dirty="0">
                <a:solidFill>
                  <a:srgbClr val="7030A0"/>
                </a:solidFill>
              </a:rPr>
              <a:t>Qui vote ? Est-ce une solution juste ?</a:t>
            </a:r>
          </a:p>
          <a:p>
            <a:pPr marL="342900" indent="-342900">
              <a:buAutoNum type="arabicPeriod"/>
            </a:pPr>
            <a:r>
              <a:rPr lang="fr-FR" b="1" dirty="0">
                <a:solidFill>
                  <a:srgbClr val="7030A0"/>
                </a:solidFill>
              </a:rPr>
              <a:t>A ton avis, le roi est-il satisfait de cette situation? Pourquoi?</a:t>
            </a:r>
          </a:p>
        </p:txBody>
      </p:sp>
      <p:sp>
        <p:nvSpPr>
          <p:cNvPr id="7" name="ZoneTexte 6">
            <a:extLst>
              <a:ext uri="{FF2B5EF4-FFF2-40B4-BE49-F238E27FC236}">
                <a16:creationId xmlns:a16="http://schemas.microsoft.com/office/drawing/2014/main" id="{6918C12F-F014-427F-A79F-458399EA21D3}"/>
              </a:ext>
            </a:extLst>
          </p:cNvPr>
          <p:cNvSpPr txBox="1"/>
          <p:nvPr/>
        </p:nvSpPr>
        <p:spPr>
          <a:xfrm rot="16200000">
            <a:off x="11120151" y="5703164"/>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9205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8AFDFFB-CDEE-4804-9B65-010A24DE1DB8}"/>
              </a:ext>
            </a:extLst>
          </p:cNvPr>
          <p:cNvSpPr txBox="1"/>
          <p:nvPr/>
        </p:nvSpPr>
        <p:spPr>
          <a:xfrm>
            <a:off x="359229" y="5210551"/>
            <a:ext cx="4446987" cy="1477328"/>
          </a:xfrm>
          <a:prstGeom prst="rect">
            <a:avLst/>
          </a:prstGeom>
          <a:noFill/>
        </p:spPr>
        <p:txBody>
          <a:bodyPr wrap="none" rtlCol="0">
            <a:spAutoFit/>
          </a:bodyPr>
          <a:lstStyle/>
          <a:p>
            <a:r>
              <a:rPr lang="fr-FR" b="1" u="sng" dirty="0"/>
              <a:t>Décret du 22 septembre 1792</a:t>
            </a:r>
          </a:p>
          <a:p>
            <a:r>
              <a:rPr lang="fr-FR" dirty="0"/>
              <a:t>La royauté est abolie en France.</a:t>
            </a:r>
          </a:p>
          <a:p>
            <a:endParaRPr lang="fr-FR" b="1" u="sng" dirty="0"/>
          </a:p>
          <a:p>
            <a:r>
              <a:rPr lang="fr-FR" b="1" u="sng" dirty="0"/>
              <a:t>Déclaration du 25 septembre 1792</a:t>
            </a:r>
          </a:p>
          <a:p>
            <a:r>
              <a:rPr lang="fr-FR" dirty="0"/>
              <a:t>La République française est une et indivisible.</a:t>
            </a:r>
          </a:p>
        </p:txBody>
      </p:sp>
      <p:pic>
        <p:nvPicPr>
          <p:cNvPr id="5" name="Image 4">
            <a:extLst>
              <a:ext uri="{FF2B5EF4-FFF2-40B4-BE49-F238E27FC236}">
                <a16:creationId xmlns:a16="http://schemas.microsoft.com/office/drawing/2014/main" id="{C92273A7-6BD5-458A-AC4A-4FAC52CB50BB}"/>
              </a:ext>
            </a:extLst>
          </p:cNvPr>
          <p:cNvPicPr>
            <a:picLocks noChangeAspect="1"/>
          </p:cNvPicPr>
          <p:nvPr/>
        </p:nvPicPr>
        <p:blipFill>
          <a:blip r:embed="rId2"/>
          <a:stretch>
            <a:fillRect/>
          </a:stretch>
        </p:blipFill>
        <p:spPr>
          <a:xfrm>
            <a:off x="224691" y="92529"/>
            <a:ext cx="9163050" cy="4953000"/>
          </a:xfrm>
          <a:prstGeom prst="rect">
            <a:avLst/>
          </a:prstGeom>
        </p:spPr>
      </p:pic>
      <p:sp>
        <p:nvSpPr>
          <p:cNvPr id="6" name="ZoneTexte 5">
            <a:extLst>
              <a:ext uri="{FF2B5EF4-FFF2-40B4-BE49-F238E27FC236}">
                <a16:creationId xmlns:a16="http://schemas.microsoft.com/office/drawing/2014/main" id="{5A04CF32-83EA-405E-AD3D-608761B3DB48}"/>
              </a:ext>
            </a:extLst>
          </p:cNvPr>
          <p:cNvSpPr txBox="1"/>
          <p:nvPr/>
        </p:nvSpPr>
        <p:spPr>
          <a:xfrm>
            <a:off x="7493929" y="2729782"/>
            <a:ext cx="4574024" cy="1754326"/>
          </a:xfrm>
          <a:prstGeom prst="rect">
            <a:avLst/>
          </a:prstGeom>
          <a:noFill/>
        </p:spPr>
        <p:txBody>
          <a:bodyPr wrap="square" rtlCol="0">
            <a:spAutoFit/>
          </a:bodyPr>
          <a:lstStyle/>
          <a:p>
            <a:pPr marL="342900" indent="-342900">
              <a:buAutoNum type="arabicPeriod"/>
            </a:pPr>
            <a:r>
              <a:rPr lang="fr-FR" b="1" dirty="0">
                <a:solidFill>
                  <a:srgbClr val="7030A0"/>
                </a:solidFill>
              </a:rPr>
              <a:t>Identifie les personnages. </a:t>
            </a:r>
          </a:p>
          <a:p>
            <a:pPr marL="342900" indent="-342900">
              <a:buAutoNum type="arabicPeriod"/>
            </a:pPr>
            <a:r>
              <a:rPr lang="fr-FR" b="1" dirty="0">
                <a:solidFill>
                  <a:srgbClr val="7030A0"/>
                </a:solidFill>
              </a:rPr>
              <a:t>Que peux-tu dire de la tenue de la famille royale ? </a:t>
            </a:r>
          </a:p>
          <a:p>
            <a:pPr marL="342900" indent="-342900">
              <a:buAutoNum type="arabicPeriod"/>
            </a:pPr>
            <a:r>
              <a:rPr lang="fr-FR" b="1" dirty="0">
                <a:solidFill>
                  <a:srgbClr val="7030A0"/>
                </a:solidFill>
              </a:rPr>
              <a:t>A ton avis, pourquoi sont-ils ainsi vêtus?</a:t>
            </a:r>
          </a:p>
          <a:p>
            <a:pPr marL="342900" indent="-342900">
              <a:buAutoNum type="arabicPeriod"/>
            </a:pPr>
            <a:r>
              <a:rPr lang="fr-FR" b="1" dirty="0">
                <a:solidFill>
                  <a:srgbClr val="7030A0"/>
                </a:solidFill>
              </a:rPr>
              <a:t>A ton avis, quelles peuvent être les conséquences de cette tentative de fuite?</a:t>
            </a:r>
            <a:r>
              <a:rPr lang="fr-FR" dirty="0"/>
              <a:t> </a:t>
            </a:r>
          </a:p>
        </p:txBody>
      </p:sp>
      <p:sp>
        <p:nvSpPr>
          <p:cNvPr id="7" name="ZoneTexte 6">
            <a:extLst>
              <a:ext uri="{FF2B5EF4-FFF2-40B4-BE49-F238E27FC236}">
                <a16:creationId xmlns:a16="http://schemas.microsoft.com/office/drawing/2014/main" id="{E2A8B51E-80F7-4A6B-8EC6-E3100C06695B}"/>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239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40A9ADB-2A8A-46B6-A396-B17A49292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92" y="461665"/>
            <a:ext cx="11368323" cy="5214827"/>
          </a:xfrm>
          <a:prstGeom prst="rect">
            <a:avLst/>
          </a:prstGeom>
        </p:spPr>
      </p:pic>
      <p:sp>
        <p:nvSpPr>
          <p:cNvPr id="6" name="ZoneTexte 5">
            <a:extLst>
              <a:ext uri="{FF2B5EF4-FFF2-40B4-BE49-F238E27FC236}">
                <a16:creationId xmlns:a16="http://schemas.microsoft.com/office/drawing/2014/main" id="{E3CC81C6-4A97-4726-B6E8-53FD613CE77D}"/>
              </a:ext>
            </a:extLst>
          </p:cNvPr>
          <p:cNvSpPr txBox="1"/>
          <p:nvPr/>
        </p:nvSpPr>
        <p:spPr>
          <a:xfrm>
            <a:off x="1623290" y="0"/>
            <a:ext cx="8050858" cy="461665"/>
          </a:xfrm>
          <a:prstGeom prst="rect">
            <a:avLst/>
          </a:prstGeom>
          <a:noFill/>
        </p:spPr>
        <p:txBody>
          <a:bodyPr wrap="none" rtlCol="0">
            <a:spAutoFit/>
          </a:bodyPr>
          <a:lstStyle/>
          <a:p>
            <a:pPr algn="ctr"/>
            <a:r>
              <a:rPr lang="fr-FR" sz="2400" i="1" dirty="0"/>
              <a:t>La mort de Louis XVI le 21 janvier 1793</a:t>
            </a:r>
            <a:r>
              <a:rPr lang="fr-FR" sz="2400" dirty="0"/>
              <a:t>, gravure du </a:t>
            </a:r>
            <a:r>
              <a:rPr lang="fr-FR" sz="2400" dirty="0" err="1"/>
              <a:t>XVIIIè</a:t>
            </a:r>
            <a:r>
              <a:rPr lang="fr-FR" sz="2400" dirty="0"/>
              <a:t> siècle</a:t>
            </a:r>
          </a:p>
        </p:txBody>
      </p:sp>
      <p:sp>
        <p:nvSpPr>
          <p:cNvPr id="7" name="ZoneTexte 6">
            <a:extLst>
              <a:ext uri="{FF2B5EF4-FFF2-40B4-BE49-F238E27FC236}">
                <a16:creationId xmlns:a16="http://schemas.microsoft.com/office/drawing/2014/main" id="{152D5F1F-50AA-47FC-B61A-FE5507DE30A7}"/>
              </a:ext>
            </a:extLst>
          </p:cNvPr>
          <p:cNvSpPr txBox="1"/>
          <p:nvPr/>
        </p:nvSpPr>
        <p:spPr>
          <a:xfrm>
            <a:off x="411837" y="5890437"/>
            <a:ext cx="5571012" cy="646331"/>
          </a:xfrm>
          <a:prstGeom prst="rect">
            <a:avLst/>
          </a:prstGeom>
          <a:noFill/>
        </p:spPr>
        <p:txBody>
          <a:bodyPr wrap="none" rtlCol="0">
            <a:spAutoFit/>
          </a:bodyPr>
          <a:lstStyle/>
          <a:p>
            <a:pPr marL="342900" indent="-342900">
              <a:buAutoNum type="arabicPeriod"/>
            </a:pPr>
            <a:r>
              <a:rPr lang="fr-FR" b="1" dirty="0">
                <a:solidFill>
                  <a:srgbClr val="7030A0"/>
                </a:solidFill>
              </a:rPr>
              <a:t>Qu’a-t-il été décidé après la tentative de fuite du roi?</a:t>
            </a:r>
          </a:p>
          <a:p>
            <a:pPr marL="342900" indent="-342900">
              <a:buAutoNum type="arabicPeriod"/>
            </a:pPr>
            <a:r>
              <a:rPr lang="fr-FR" b="1" dirty="0">
                <a:solidFill>
                  <a:srgbClr val="7030A0"/>
                </a:solidFill>
              </a:rPr>
              <a:t>A ton avis, pourquoi? </a:t>
            </a:r>
          </a:p>
        </p:txBody>
      </p:sp>
      <p:sp>
        <p:nvSpPr>
          <p:cNvPr id="8" name="ZoneTexte 7">
            <a:extLst>
              <a:ext uri="{FF2B5EF4-FFF2-40B4-BE49-F238E27FC236}">
                <a16:creationId xmlns:a16="http://schemas.microsoft.com/office/drawing/2014/main" id="{7C5C710A-6D71-4365-B54D-E147D5669B8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3561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rmAutofit fontScale="90000"/>
          </a:bodyPr>
          <a:lstStyle/>
          <a:p>
            <a:r>
              <a:rPr lang="fr-FR" sz="2800" u="sng" dirty="0">
                <a:solidFill>
                  <a:srgbClr val="FF0000"/>
                </a:solidFill>
                <a:latin typeface="+mn-lt"/>
              </a:rPr>
              <a:t>Séance 5 </a:t>
            </a:r>
            <a:r>
              <a:rPr lang="fr-FR" sz="2800" dirty="0">
                <a:solidFill>
                  <a:srgbClr val="FF0000"/>
                </a:solidFill>
                <a:latin typeface="+mn-lt"/>
              </a:rPr>
              <a:t>: La fin de la Monarchie Absolue</a:t>
            </a:r>
            <a:br>
              <a:rPr lang="fr-FR" sz="2800" dirty="0">
                <a:solidFill>
                  <a:srgbClr val="FF0000"/>
                </a:solidFill>
                <a:latin typeface="+mn-lt"/>
              </a:rPr>
            </a:br>
            <a:r>
              <a:rPr lang="fr-FR" sz="2800" dirty="0">
                <a:solidFill>
                  <a:srgbClr val="FF0000"/>
                </a:solidFill>
                <a:latin typeface="+mn-lt"/>
              </a:rPr>
              <a:t>Comment la Révolution Française aboutit-elle à la fin de la royauté?</a:t>
            </a:r>
          </a:p>
        </p:txBody>
      </p:sp>
      <p:cxnSp>
        <p:nvCxnSpPr>
          <p:cNvPr id="5" name="Connecteur droit 4"/>
          <p:cNvCxnSpPr/>
          <p:nvPr/>
        </p:nvCxnSpPr>
        <p:spPr>
          <a:xfrm>
            <a:off x="838200" y="245660"/>
            <a:ext cx="0" cy="5636525"/>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8200" y="1383978"/>
            <a:ext cx="9985743" cy="3338735"/>
          </a:xfrm>
          <a:prstGeom prst="rect">
            <a:avLst/>
          </a:prstGeom>
          <a:noFill/>
        </p:spPr>
        <p:txBody>
          <a:bodyPr wrap="square" rtlCol="0">
            <a:spAutoFit/>
          </a:bodyPr>
          <a:lstStyle/>
          <a:p>
            <a:r>
              <a:rPr lang="fr-FR" dirty="0">
                <a:solidFill>
                  <a:srgbClr val="00B050"/>
                </a:solidFill>
              </a:rPr>
              <a:t>Voir frise</a:t>
            </a:r>
          </a:p>
          <a:p>
            <a:endParaRPr lang="fr-FR" dirty="0">
              <a:solidFill>
                <a:srgbClr val="00B050"/>
              </a:solidFill>
            </a:endParaRPr>
          </a:p>
          <a:p>
            <a:pPr>
              <a:lnSpc>
                <a:spcPct val="200000"/>
              </a:lnSpc>
            </a:pPr>
            <a:r>
              <a:rPr lang="fr-FR" dirty="0"/>
              <a:t>La </a:t>
            </a:r>
            <a:r>
              <a:rPr lang="fr-FR" u="heavy" dirty="0">
                <a:uFill>
                  <a:solidFill>
                    <a:srgbClr val="FF0000"/>
                  </a:solidFill>
                </a:uFill>
              </a:rPr>
              <a:t>Constitution du 3 septembre 1791 </a:t>
            </a:r>
            <a:r>
              <a:rPr lang="fr-FR" dirty="0"/>
              <a:t>limite le pouvoir du roi.</a:t>
            </a:r>
            <a:br>
              <a:rPr lang="fr-FR" dirty="0"/>
            </a:br>
            <a:r>
              <a:rPr lang="fr-FR" dirty="0"/>
              <a:t>Le roi refuse de perdre une partie de son pouvoir. </a:t>
            </a:r>
            <a:r>
              <a:rPr lang="fr-FR" u="heavy" dirty="0">
                <a:uFill>
                  <a:solidFill>
                    <a:srgbClr val="FF0000"/>
                  </a:solidFill>
                </a:uFill>
              </a:rPr>
              <a:t>Il décide de fuir </a:t>
            </a:r>
            <a:r>
              <a:rPr lang="fr-FR" dirty="0"/>
              <a:t>les </a:t>
            </a:r>
            <a:r>
              <a:rPr lang="fr-FR" u="heavy" dirty="0">
                <a:uFill>
                  <a:solidFill>
                    <a:srgbClr val="FF0000"/>
                  </a:solidFill>
                </a:uFill>
              </a:rPr>
              <a:t>20-21 juin 1791 </a:t>
            </a:r>
            <a:r>
              <a:rPr lang="fr-FR" dirty="0"/>
              <a:t>mais il est repéré et arrêté à  Varennes. Le peuple français ne lui fait plus confiance. </a:t>
            </a:r>
          </a:p>
          <a:p>
            <a:pPr>
              <a:lnSpc>
                <a:spcPct val="200000"/>
              </a:lnSpc>
            </a:pPr>
            <a:r>
              <a:rPr lang="fr-FR" dirty="0"/>
              <a:t>Les députés votent la fin de la royauté et </a:t>
            </a:r>
            <a:r>
              <a:rPr lang="fr-FR" u="heavy" dirty="0">
                <a:uFill>
                  <a:solidFill>
                    <a:srgbClr val="FF0000"/>
                  </a:solidFill>
                </a:uFill>
              </a:rPr>
              <a:t>proclament la République le 25 septembre 1792</a:t>
            </a:r>
            <a:r>
              <a:rPr lang="fr-FR" dirty="0"/>
              <a:t>.</a:t>
            </a:r>
          </a:p>
          <a:p>
            <a:pPr>
              <a:lnSpc>
                <a:spcPct val="200000"/>
              </a:lnSpc>
            </a:pPr>
            <a:r>
              <a:rPr lang="fr-FR" dirty="0"/>
              <a:t>Le roi Louis XVI et sa famille sont </a:t>
            </a:r>
            <a:r>
              <a:rPr lang="fr-FR" u="heavy" dirty="0">
                <a:uFill>
                  <a:solidFill>
                    <a:srgbClr val="FF0000"/>
                  </a:solidFill>
                </a:uFill>
              </a:rPr>
              <a:t>guillotinés le 21 janvier 1793</a:t>
            </a:r>
            <a:r>
              <a:rPr lang="fr-FR" dirty="0"/>
              <a:t>.</a:t>
            </a:r>
          </a:p>
        </p:txBody>
      </p:sp>
      <p:grpSp>
        <p:nvGrpSpPr>
          <p:cNvPr id="6" name="Groupe 5">
            <a:extLst>
              <a:ext uri="{FF2B5EF4-FFF2-40B4-BE49-F238E27FC236}">
                <a16:creationId xmlns:a16="http://schemas.microsoft.com/office/drawing/2014/main" id="{18DEA949-1C85-4B0E-B6D5-DE8ECFA359C5}"/>
              </a:ext>
            </a:extLst>
          </p:cNvPr>
          <p:cNvGrpSpPr/>
          <p:nvPr/>
        </p:nvGrpSpPr>
        <p:grpSpPr>
          <a:xfrm>
            <a:off x="6517814" y="2209032"/>
            <a:ext cx="272956" cy="300251"/>
            <a:chOff x="7124131" y="2374710"/>
            <a:chExt cx="272956" cy="300251"/>
          </a:xfrm>
        </p:grpSpPr>
        <p:cxnSp>
          <p:nvCxnSpPr>
            <p:cNvPr id="7" name="Connecteur droit 6">
              <a:extLst>
                <a:ext uri="{FF2B5EF4-FFF2-40B4-BE49-F238E27FC236}">
                  <a16:creationId xmlns:a16="http://schemas.microsoft.com/office/drawing/2014/main" id="{79A01814-7907-4139-9B8E-CBF6681949B2}"/>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35E7E1B-61C9-4B27-948D-5FBD8838CFF3}"/>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27154B84-DFF4-44F0-8B4F-B739C7662D89}"/>
              </a:ext>
            </a:extLst>
          </p:cNvPr>
          <p:cNvGrpSpPr/>
          <p:nvPr/>
        </p:nvGrpSpPr>
        <p:grpSpPr>
          <a:xfrm>
            <a:off x="6584214" y="3329674"/>
            <a:ext cx="272956" cy="300251"/>
            <a:chOff x="7124131" y="2374710"/>
            <a:chExt cx="272956" cy="300251"/>
          </a:xfrm>
        </p:grpSpPr>
        <p:cxnSp>
          <p:nvCxnSpPr>
            <p:cNvPr id="11" name="Connecteur droit 10">
              <a:extLst>
                <a:ext uri="{FF2B5EF4-FFF2-40B4-BE49-F238E27FC236}">
                  <a16:creationId xmlns:a16="http://schemas.microsoft.com/office/drawing/2014/main" id="{2180AA06-6C85-46DB-AFBD-BEE815FE5B5C}"/>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EAC958-D3A0-4E5A-BB0D-22BD39E6F348}"/>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007CF711-2D02-4350-BBEA-AE32E2894BF9}"/>
              </a:ext>
            </a:extLst>
          </p:cNvPr>
          <p:cNvGrpSpPr/>
          <p:nvPr/>
        </p:nvGrpSpPr>
        <p:grpSpPr>
          <a:xfrm>
            <a:off x="9177748" y="3842901"/>
            <a:ext cx="272956" cy="300251"/>
            <a:chOff x="7124131" y="2374710"/>
            <a:chExt cx="272956" cy="300251"/>
          </a:xfrm>
        </p:grpSpPr>
        <p:cxnSp>
          <p:nvCxnSpPr>
            <p:cNvPr id="14" name="Connecteur droit 13">
              <a:extLst>
                <a:ext uri="{FF2B5EF4-FFF2-40B4-BE49-F238E27FC236}">
                  <a16:creationId xmlns:a16="http://schemas.microsoft.com/office/drawing/2014/main" id="{ED10429B-D33C-444E-A1C8-99BD3656171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8FE6D27-2ECE-4E11-9ECD-339CA5C7CBF7}"/>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 name="Forme libre : forme 2">
            <a:extLst>
              <a:ext uri="{FF2B5EF4-FFF2-40B4-BE49-F238E27FC236}">
                <a16:creationId xmlns:a16="http://schemas.microsoft.com/office/drawing/2014/main" id="{19BF24D4-E2E0-4265-825F-2C08F25FA638}"/>
              </a:ext>
            </a:extLst>
          </p:cNvPr>
          <p:cNvSpPr/>
          <p:nvPr/>
        </p:nvSpPr>
        <p:spPr>
          <a:xfrm>
            <a:off x="850605" y="1116419"/>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9" name="Forme libre : forme 18">
            <a:extLst>
              <a:ext uri="{FF2B5EF4-FFF2-40B4-BE49-F238E27FC236}">
                <a16:creationId xmlns:a16="http://schemas.microsoft.com/office/drawing/2014/main" id="{FD47A932-058A-429E-80F4-103D6A19EDFD}"/>
              </a:ext>
            </a:extLst>
          </p:cNvPr>
          <p:cNvSpPr/>
          <p:nvPr/>
        </p:nvSpPr>
        <p:spPr>
          <a:xfrm>
            <a:off x="850605" y="1729510"/>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6" name="ZoneTexte 15">
            <a:extLst>
              <a:ext uri="{FF2B5EF4-FFF2-40B4-BE49-F238E27FC236}">
                <a16:creationId xmlns:a16="http://schemas.microsoft.com/office/drawing/2014/main" id="{82B80376-9A0D-470F-BDC0-DC1FACE6A9EB}"/>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2240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Jean-Baptiste Charpentier, La tasse de chocolat,&quot;">
            <a:extLst>
              <a:ext uri="{FF2B5EF4-FFF2-40B4-BE49-F238E27FC236}">
                <a16:creationId xmlns:a16="http://schemas.microsoft.com/office/drawing/2014/main" id="{623749A0-D21C-4DC3-9197-60861266BD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35" y="2454789"/>
            <a:ext cx="6375878" cy="43389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SÃ©bastien Bourdon, ScÃ¨ne dâintÃ©rieur,&quot;">
            <a:extLst>
              <a:ext uri="{FF2B5EF4-FFF2-40B4-BE49-F238E27FC236}">
                <a16:creationId xmlns:a16="http://schemas.microsoft.com/office/drawing/2014/main" id="{87D5C2CE-2E47-4A2E-ACCA-C62CF121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7" y="137335"/>
            <a:ext cx="6106106" cy="448694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74A6875-7374-4D98-9DF5-4E7B7E4D49F3}"/>
              </a:ext>
            </a:extLst>
          </p:cNvPr>
          <p:cNvSpPr txBox="1"/>
          <p:nvPr/>
        </p:nvSpPr>
        <p:spPr>
          <a:xfrm>
            <a:off x="6581553" y="2131623"/>
            <a:ext cx="5162375" cy="646331"/>
          </a:xfrm>
          <a:prstGeom prst="rect">
            <a:avLst/>
          </a:prstGeom>
          <a:noFill/>
        </p:spPr>
        <p:txBody>
          <a:bodyPr wrap="none" rtlCol="0">
            <a:spAutoFit/>
          </a:bodyPr>
          <a:lstStyle/>
          <a:p>
            <a:r>
              <a:rPr lang="fr-FR" dirty="0"/>
              <a:t>Jean-Baptiste Charpentier, </a:t>
            </a:r>
            <a:r>
              <a:rPr lang="fr-FR" i="1" dirty="0"/>
              <a:t>La tasse de chocolat</a:t>
            </a:r>
            <a:r>
              <a:rPr lang="fr-FR" dirty="0"/>
              <a:t>, 1768</a:t>
            </a:r>
          </a:p>
          <a:p>
            <a:endParaRPr lang="fr-FR" dirty="0"/>
          </a:p>
        </p:txBody>
      </p:sp>
      <p:sp>
        <p:nvSpPr>
          <p:cNvPr id="7" name="ZoneTexte 6">
            <a:extLst>
              <a:ext uri="{FF2B5EF4-FFF2-40B4-BE49-F238E27FC236}">
                <a16:creationId xmlns:a16="http://schemas.microsoft.com/office/drawing/2014/main" id="{27E7384D-99DE-436D-8083-5A95D77C68BE}"/>
              </a:ext>
            </a:extLst>
          </p:cNvPr>
          <p:cNvSpPr txBox="1"/>
          <p:nvPr/>
        </p:nvSpPr>
        <p:spPr>
          <a:xfrm>
            <a:off x="163039" y="4624275"/>
            <a:ext cx="5177636" cy="646331"/>
          </a:xfrm>
          <a:prstGeom prst="rect">
            <a:avLst/>
          </a:prstGeom>
          <a:noFill/>
        </p:spPr>
        <p:txBody>
          <a:bodyPr wrap="none" rtlCol="0">
            <a:spAutoFit/>
          </a:bodyPr>
          <a:lstStyle/>
          <a:p>
            <a:r>
              <a:rPr lang="fr-FR" dirty="0"/>
              <a:t>Sébastien Bourdon, </a:t>
            </a:r>
            <a:r>
              <a:rPr lang="fr-FR" i="1" dirty="0"/>
              <a:t>Scène d’intérieur</a:t>
            </a:r>
            <a:r>
              <a:rPr lang="fr-FR" dirty="0"/>
              <a:t>, XVIIème siècle.</a:t>
            </a:r>
          </a:p>
          <a:p>
            <a:endParaRPr lang="fr-FR" dirty="0"/>
          </a:p>
        </p:txBody>
      </p:sp>
      <p:sp>
        <p:nvSpPr>
          <p:cNvPr id="8" name="ZoneTexte 7">
            <a:extLst>
              <a:ext uri="{FF2B5EF4-FFF2-40B4-BE49-F238E27FC236}">
                <a16:creationId xmlns:a16="http://schemas.microsoft.com/office/drawing/2014/main" id="{2B3E61E5-70A7-4FF7-B907-4A10C54BE9E1}"/>
              </a:ext>
            </a:extLst>
          </p:cNvPr>
          <p:cNvSpPr txBox="1"/>
          <p:nvPr/>
        </p:nvSpPr>
        <p:spPr>
          <a:xfrm>
            <a:off x="6741042" y="137335"/>
            <a:ext cx="5273749" cy="2031325"/>
          </a:xfrm>
          <a:prstGeom prst="rect">
            <a:avLst/>
          </a:prstGeom>
          <a:noFill/>
        </p:spPr>
        <p:txBody>
          <a:bodyPr wrap="square" rtlCol="0">
            <a:spAutoFit/>
          </a:bodyPr>
          <a:lstStyle/>
          <a:p>
            <a:pPr lvl="0"/>
            <a:r>
              <a:rPr lang="fr-FR" b="1" dirty="0">
                <a:solidFill>
                  <a:srgbClr val="7030A0"/>
                </a:solidFill>
              </a:rPr>
              <a:t>1. Observer les 2 tableaux et rechercher les différences (vêtements, environnement, expressions)</a:t>
            </a:r>
          </a:p>
          <a:p>
            <a:pPr lvl="0"/>
            <a:endParaRPr lang="fr-FR" b="1" dirty="0">
              <a:solidFill>
                <a:srgbClr val="7030A0"/>
              </a:solidFill>
            </a:endParaRPr>
          </a:p>
          <a:p>
            <a:pPr lvl="0"/>
            <a:r>
              <a:rPr lang="fr-FR" b="1" dirty="0">
                <a:solidFill>
                  <a:srgbClr val="7030A0"/>
                </a:solidFill>
              </a:rPr>
              <a:t>2. Reprendre la caricature et dire à quelle scène pourrait appartenir le personnage du milieu/du dessous</a:t>
            </a:r>
          </a:p>
          <a:p>
            <a:pPr lvl="0"/>
            <a:endParaRPr lang="fr-FR" b="1" dirty="0"/>
          </a:p>
        </p:txBody>
      </p:sp>
      <p:sp>
        <p:nvSpPr>
          <p:cNvPr id="9" name="ZoneTexte 8">
            <a:extLst>
              <a:ext uri="{FF2B5EF4-FFF2-40B4-BE49-F238E27FC236}">
                <a16:creationId xmlns:a16="http://schemas.microsoft.com/office/drawing/2014/main" id="{0E07A428-D00B-45E9-81B9-9F267D69D198}"/>
              </a:ext>
            </a:extLst>
          </p:cNvPr>
          <p:cNvSpPr txBox="1"/>
          <p:nvPr/>
        </p:nvSpPr>
        <p:spPr>
          <a:xfrm>
            <a:off x="583894" y="6323682"/>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1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Jean-Baptiste Charpentier, La tasse de chocolat,&quot;">
            <a:extLst>
              <a:ext uri="{FF2B5EF4-FFF2-40B4-BE49-F238E27FC236}">
                <a16:creationId xmlns:a16="http://schemas.microsoft.com/office/drawing/2014/main" id="{623749A0-D21C-4DC3-9197-60861266BD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229" y="3272821"/>
            <a:ext cx="4889184" cy="33272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SÃ©bastien Bourdon, ScÃ¨ne dâintÃ©rieur,&quot;">
            <a:extLst>
              <a:ext uri="{FF2B5EF4-FFF2-40B4-BE49-F238E27FC236}">
                <a16:creationId xmlns:a16="http://schemas.microsoft.com/office/drawing/2014/main" id="{87D5C2CE-2E47-4A2E-ACCA-C62CF121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7" y="137335"/>
            <a:ext cx="4584384" cy="336873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74A6875-7374-4D98-9DF5-4E7B7E4D49F3}"/>
              </a:ext>
            </a:extLst>
          </p:cNvPr>
          <p:cNvSpPr txBox="1"/>
          <p:nvPr/>
        </p:nvSpPr>
        <p:spPr>
          <a:xfrm>
            <a:off x="6944038" y="2995822"/>
            <a:ext cx="5162375" cy="646331"/>
          </a:xfrm>
          <a:prstGeom prst="rect">
            <a:avLst/>
          </a:prstGeom>
          <a:noFill/>
        </p:spPr>
        <p:txBody>
          <a:bodyPr wrap="none" rtlCol="0">
            <a:spAutoFit/>
          </a:bodyPr>
          <a:lstStyle/>
          <a:p>
            <a:r>
              <a:rPr lang="fr-FR" dirty="0"/>
              <a:t>Jean-Baptiste Charpentier, </a:t>
            </a:r>
            <a:r>
              <a:rPr lang="fr-FR" i="1" dirty="0"/>
              <a:t>La tasse de chocolat</a:t>
            </a:r>
            <a:r>
              <a:rPr lang="fr-FR" dirty="0"/>
              <a:t>, 1768</a:t>
            </a:r>
          </a:p>
          <a:p>
            <a:endParaRPr lang="fr-FR" dirty="0"/>
          </a:p>
        </p:txBody>
      </p:sp>
      <p:sp>
        <p:nvSpPr>
          <p:cNvPr id="7" name="ZoneTexte 6">
            <a:extLst>
              <a:ext uri="{FF2B5EF4-FFF2-40B4-BE49-F238E27FC236}">
                <a16:creationId xmlns:a16="http://schemas.microsoft.com/office/drawing/2014/main" id="{27E7384D-99DE-436D-8083-5A95D77C68BE}"/>
              </a:ext>
            </a:extLst>
          </p:cNvPr>
          <p:cNvSpPr txBox="1"/>
          <p:nvPr/>
        </p:nvSpPr>
        <p:spPr>
          <a:xfrm>
            <a:off x="0" y="3466527"/>
            <a:ext cx="5177636" cy="646331"/>
          </a:xfrm>
          <a:prstGeom prst="rect">
            <a:avLst/>
          </a:prstGeom>
          <a:noFill/>
        </p:spPr>
        <p:txBody>
          <a:bodyPr wrap="none" rtlCol="0">
            <a:spAutoFit/>
          </a:bodyPr>
          <a:lstStyle/>
          <a:p>
            <a:r>
              <a:rPr lang="fr-FR" dirty="0"/>
              <a:t>Sébastien Bourdon, </a:t>
            </a:r>
            <a:r>
              <a:rPr lang="fr-FR" i="1" dirty="0"/>
              <a:t>Scène d’intérieur</a:t>
            </a:r>
            <a:r>
              <a:rPr lang="fr-FR" dirty="0"/>
              <a:t>, XVIIème siècle.</a:t>
            </a:r>
          </a:p>
          <a:p>
            <a:endParaRPr lang="fr-FR" dirty="0"/>
          </a:p>
        </p:txBody>
      </p:sp>
      <p:sp>
        <p:nvSpPr>
          <p:cNvPr id="8" name="ZoneTexte 7">
            <a:extLst>
              <a:ext uri="{FF2B5EF4-FFF2-40B4-BE49-F238E27FC236}">
                <a16:creationId xmlns:a16="http://schemas.microsoft.com/office/drawing/2014/main" id="{2B3E61E5-70A7-4FF7-B907-4A10C54BE9E1}"/>
              </a:ext>
            </a:extLst>
          </p:cNvPr>
          <p:cNvSpPr txBox="1"/>
          <p:nvPr/>
        </p:nvSpPr>
        <p:spPr>
          <a:xfrm>
            <a:off x="6581553" y="63351"/>
            <a:ext cx="5273749" cy="2616101"/>
          </a:xfrm>
          <a:prstGeom prst="rect">
            <a:avLst/>
          </a:prstGeom>
          <a:noFill/>
        </p:spPr>
        <p:txBody>
          <a:bodyPr wrap="square" rtlCol="0">
            <a:spAutoFit/>
          </a:bodyPr>
          <a:lstStyle/>
          <a:p>
            <a:pPr lvl="0"/>
            <a:r>
              <a:rPr lang="fr-FR" sz="1400" b="1" dirty="0">
                <a:solidFill>
                  <a:srgbClr val="7030A0"/>
                </a:solidFill>
              </a:rPr>
              <a:t>1. Observer les 2 tableaux et rechercher les différences (vêtements, environnement, expressions)</a:t>
            </a:r>
          </a:p>
          <a:p>
            <a:pPr lvl="0"/>
            <a:r>
              <a:rPr lang="fr-FR" sz="1400" b="1" dirty="0">
                <a:solidFill>
                  <a:srgbClr val="7030A0"/>
                </a:solidFill>
              </a:rPr>
              <a:t>2. Reprendre la caricature et dire à quelle scène pourrait appartenir le personnage du milieu/du dessous</a:t>
            </a:r>
          </a:p>
          <a:p>
            <a:pPr lvl="0"/>
            <a:endParaRPr lang="fr-FR" b="1" dirty="0">
              <a:solidFill>
                <a:srgbClr val="7030A0"/>
              </a:solidFill>
            </a:endParaRPr>
          </a:p>
          <a:p>
            <a:r>
              <a:rPr lang="fr-FR" b="1" dirty="0">
                <a:solidFill>
                  <a:srgbClr val="7030A0"/>
                </a:solidFill>
              </a:rPr>
              <a:t>3. Distribuer le texte du juriste et souligner en bleu ce qui désigne le clergé, en rouge la noblesse et en noir le Tiers-Etat</a:t>
            </a:r>
          </a:p>
          <a:p>
            <a:pPr lvl="0"/>
            <a:endParaRPr lang="fr-FR" b="1" dirty="0">
              <a:solidFill>
                <a:srgbClr val="7030A0"/>
              </a:solidFill>
            </a:endParaRPr>
          </a:p>
          <a:p>
            <a:pPr lvl="0"/>
            <a:endParaRPr lang="fr-FR" b="1" dirty="0"/>
          </a:p>
        </p:txBody>
      </p:sp>
      <p:sp>
        <p:nvSpPr>
          <p:cNvPr id="2" name="Rectangle 1">
            <a:extLst>
              <a:ext uri="{FF2B5EF4-FFF2-40B4-BE49-F238E27FC236}">
                <a16:creationId xmlns:a16="http://schemas.microsoft.com/office/drawing/2014/main" id="{A930173E-E02A-41A6-A67B-D3A854562ED6}"/>
              </a:ext>
            </a:extLst>
          </p:cNvPr>
          <p:cNvSpPr/>
          <p:nvPr/>
        </p:nvSpPr>
        <p:spPr>
          <a:xfrm>
            <a:off x="261257" y="4526938"/>
            <a:ext cx="6096000" cy="2585323"/>
          </a:xfrm>
          <a:prstGeom prst="rect">
            <a:avLst/>
          </a:prstGeom>
        </p:spPr>
        <p:txBody>
          <a:bodyPr>
            <a:spAutoFit/>
          </a:bodyPr>
          <a:lstStyle/>
          <a:p>
            <a:pPr algn="just"/>
            <a:r>
              <a:rPr lang="fr-FR" i="1" dirty="0">
                <a:effectLst/>
              </a:rPr>
              <a:t>Texte écrit par un juriste.</a:t>
            </a:r>
          </a:p>
          <a:p>
            <a:pPr algn="just"/>
            <a:endParaRPr lang="fr-FR" dirty="0">
              <a:effectLst/>
            </a:endParaRPr>
          </a:p>
          <a:p>
            <a:pPr algn="just"/>
            <a:r>
              <a:rPr lang="fr-FR" dirty="0">
                <a:effectLst/>
              </a:rPr>
              <a:t>Les souverains commandent à tous. Quant au peuple qui obéit, on le divise en trois ordres. Les uns se consacrent au service de dieu, les autres à protéger l’Etat par les armes, les autres à le nourrir. Ce sont les trois ordres ou états généraux.</a:t>
            </a:r>
          </a:p>
          <a:p>
            <a:pPr algn="just"/>
            <a:r>
              <a:rPr lang="fr-FR" i="1" dirty="0">
                <a:effectLst/>
              </a:rPr>
              <a:t>Texte d’après Charles Loyseau, début du XVIIème siècle.</a:t>
            </a:r>
            <a:endParaRPr lang="fr-FR" dirty="0">
              <a:effectLst/>
            </a:endParaRPr>
          </a:p>
          <a:p>
            <a:br>
              <a:rPr lang="fr-FR" dirty="0">
                <a:effectLst/>
              </a:rPr>
            </a:br>
            <a:endParaRPr lang="fr-FR" dirty="0">
              <a:effectLst/>
            </a:endParaRPr>
          </a:p>
        </p:txBody>
      </p:sp>
      <p:sp>
        <p:nvSpPr>
          <p:cNvPr id="9" name="ZoneTexte 8">
            <a:extLst>
              <a:ext uri="{FF2B5EF4-FFF2-40B4-BE49-F238E27FC236}">
                <a16:creationId xmlns:a16="http://schemas.microsoft.com/office/drawing/2014/main" id="{994BB461-F4B0-434E-9E09-A92131318742}"/>
              </a:ext>
            </a:extLst>
          </p:cNvPr>
          <p:cNvSpPr txBox="1"/>
          <p:nvPr/>
        </p:nvSpPr>
        <p:spPr>
          <a:xfrm>
            <a:off x="9463489" y="6499685"/>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72681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17E0743-792D-4D22-8015-E686D3B65109}"/>
              </a:ext>
            </a:extLst>
          </p:cNvPr>
          <p:cNvSpPr txBox="1"/>
          <p:nvPr/>
        </p:nvSpPr>
        <p:spPr>
          <a:xfrm>
            <a:off x="2228212" y="107196"/>
            <a:ext cx="4993226" cy="477054"/>
          </a:xfrm>
          <a:prstGeom prst="rect">
            <a:avLst/>
          </a:prstGeom>
          <a:noFill/>
        </p:spPr>
        <p:txBody>
          <a:bodyPr wrap="none" rtlCol="0">
            <a:spAutoFit/>
          </a:bodyPr>
          <a:lstStyle/>
          <a:p>
            <a:r>
              <a:rPr lang="fr-FR" sz="2500" b="1" u="sng" dirty="0">
                <a:solidFill>
                  <a:srgbClr val="FF0000"/>
                </a:solidFill>
              </a:rPr>
              <a:t>Séquence 3: La Révolution Française</a:t>
            </a:r>
          </a:p>
        </p:txBody>
      </p:sp>
      <p:sp>
        <p:nvSpPr>
          <p:cNvPr id="12" name="ZoneTexte 11">
            <a:extLst>
              <a:ext uri="{FF2B5EF4-FFF2-40B4-BE49-F238E27FC236}">
                <a16:creationId xmlns:a16="http://schemas.microsoft.com/office/drawing/2014/main" id="{1D7D507D-8F62-4739-B3A6-862DAE2EF342}"/>
              </a:ext>
            </a:extLst>
          </p:cNvPr>
          <p:cNvSpPr txBox="1"/>
          <p:nvPr/>
        </p:nvSpPr>
        <p:spPr>
          <a:xfrm>
            <a:off x="897998" y="778596"/>
            <a:ext cx="10372070" cy="2308324"/>
          </a:xfrm>
          <a:prstGeom prst="rect">
            <a:avLst/>
          </a:prstGeom>
          <a:noFill/>
        </p:spPr>
        <p:txBody>
          <a:bodyPr wrap="none" rtlCol="0">
            <a:spAutoFit/>
          </a:bodyPr>
          <a:lstStyle/>
          <a:p>
            <a:r>
              <a:rPr lang="fr-FR" u="sng" dirty="0">
                <a:solidFill>
                  <a:srgbClr val="FF0000"/>
                </a:solidFill>
              </a:rPr>
              <a:t>Séance 1 : </a:t>
            </a:r>
            <a:r>
              <a:rPr lang="fr-FR" dirty="0">
                <a:solidFill>
                  <a:srgbClr val="FF0000"/>
                </a:solidFill>
              </a:rPr>
              <a:t>La société d’Ancien Régime au 18è siècle</a:t>
            </a:r>
          </a:p>
          <a:p>
            <a:r>
              <a:rPr lang="fr-FR" dirty="0">
                <a:solidFill>
                  <a:srgbClr val="FF0000"/>
                </a:solidFill>
              </a:rPr>
              <a:t>Comment est organisée la société d’Ancien Régime?</a:t>
            </a:r>
          </a:p>
          <a:p>
            <a:endParaRPr lang="fr-FR" dirty="0"/>
          </a:p>
          <a:p>
            <a:r>
              <a:rPr lang="fr-FR" dirty="0"/>
              <a:t>L’Ancien Régime désigne la société française des 3 siècles (300 ans) précédant la Révolution Française (1789).</a:t>
            </a:r>
          </a:p>
          <a:p>
            <a:endParaRPr lang="fr-FR" dirty="0"/>
          </a:p>
          <a:p>
            <a:r>
              <a:rPr lang="fr-FR" dirty="0"/>
              <a:t>Au </a:t>
            </a:r>
            <a:r>
              <a:rPr lang="fr-FR" dirty="0" err="1"/>
              <a:t>XVIIIè</a:t>
            </a:r>
            <a:r>
              <a:rPr lang="fr-FR" dirty="0"/>
              <a:t> siècle, la société est divisée en </a:t>
            </a:r>
            <a:r>
              <a:rPr lang="fr-FR" u="heavy" dirty="0">
                <a:uFill>
                  <a:solidFill>
                    <a:srgbClr val="FF0000"/>
                  </a:solidFill>
                </a:uFill>
              </a:rPr>
              <a:t>3 ordres</a:t>
            </a:r>
            <a:r>
              <a:rPr lang="fr-FR" dirty="0"/>
              <a:t>: voir fiche Séance 1</a:t>
            </a:r>
          </a:p>
          <a:p>
            <a:endParaRPr lang="fr-FR" dirty="0"/>
          </a:p>
          <a:p>
            <a:endParaRPr lang="fr-FR" dirty="0"/>
          </a:p>
        </p:txBody>
      </p:sp>
      <p:grpSp>
        <p:nvGrpSpPr>
          <p:cNvPr id="27" name="Groupe 26">
            <a:extLst>
              <a:ext uri="{FF2B5EF4-FFF2-40B4-BE49-F238E27FC236}">
                <a16:creationId xmlns:a16="http://schemas.microsoft.com/office/drawing/2014/main" id="{0292B405-E55F-4F28-B97D-A68C093621A2}"/>
              </a:ext>
            </a:extLst>
          </p:cNvPr>
          <p:cNvGrpSpPr/>
          <p:nvPr/>
        </p:nvGrpSpPr>
        <p:grpSpPr>
          <a:xfrm>
            <a:off x="2035629" y="2538852"/>
            <a:ext cx="7736367" cy="2398168"/>
            <a:chOff x="2035629" y="2908212"/>
            <a:chExt cx="7736367" cy="2398168"/>
          </a:xfrm>
        </p:grpSpPr>
        <p:pic>
          <p:nvPicPr>
            <p:cNvPr id="13" name="Picture 2">
              <a:extLst>
                <a:ext uri="{FF2B5EF4-FFF2-40B4-BE49-F238E27FC236}">
                  <a16:creationId xmlns:a16="http://schemas.microsoft.com/office/drawing/2014/main" id="{2C582A21-234C-49F7-BDAD-729B79F77B4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134" y="2908212"/>
              <a:ext cx="3079509" cy="239816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a:extLst>
                <a:ext uri="{FF2B5EF4-FFF2-40B4-BE49-F238E27FC236}">
                  <a16:creationId xmlns:a16="http://schemas.microsoft.com/office/drawing/2014/main" id="{6A420131-9654-49EA-900A-BCB63435E2FE}"/>
                </a:ext>
              </a:extLst>
            </p:cNvPr>
            <p:cNvCxnSpPr/>
            <p:nvPr/>
          </p:nvCxnSpPr>
          <p:spPr>
            <a:xfrm>
              <a:off x="3228622" y="3556000"/>
              <a:ext cx="19416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E87307CA-FDA7-4454-96A4-43F6E6A6E877}"/>
                </a:ext>
              </a:extLst>
            </p:cNvPr>
            <p:cNvCxnSpPr>
              <a:cxnSpLocks/>
            </p:cNvCxnSpPr>
            <p:nvPr/>
          </p:nvCxnSpPr>
          <p:spPr>
            <a:xfrm flipH="1">
              <a:off x="5831888" y="3429000"/>
              <a:ext cx="16526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31F1F843-1E1D-4581-B42A-98146ECBC7CF}"/>
                </a:ext>
              </a:extLst>
            </p:cNvPr>
            <p:cNvCxnSpPr/>
            <p:nvPr/>
          </p:nvCxnSpPr>
          <p:spPr>
            <a:xfrm flipH="1">
              <a:off x="6423378" y="5012267"/>
              <a:ext cx="18175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3AF68DBF-DD8A-4B92-9BCA-E07E5A8ECA13}"/>
                </a:ext>
              </a:extLst>
            </p:cNvPr>
            <p:cNvSpPr txBox="1"/>
            <p:nvPr/>
          </p:nvSpPr>
          <p:spPr>
            <a:xfrm>
              <a:off x="7622415" y="3249387"/>
              <a:ext cx="1301959" cy="369332"/>
            </a:xfrm>
            <a:prstGeom prst="rect">
              <a:avLst/>
            </a:prstGeom>
            <a:noFill/>
          </p:spPr>
          <p:txBody>
            <a:bodyPr wrap="none" rtlCol="0">
              <a:spAutoFit/>
            </a:bodyPr>
            <a:lstStyle/>
            <a:p>
              <a:r>
                <a:rPr lang="fr-FR" dirty="0">
                  <a:solidFill>
                    <a:srgbClr val="FF0000"/>
                  </a:solidFill>
                </a:rPr>
                <a:t>La Noblesse</a:t>
              </a:r>
            </a:p>
          </p:txBody>
        </p:sp>
        <p:sp>
          <p:nvSpPr>
            <p:cNvPr id="24" name="ZoneTexte 23">
              <a:extLst>
                <a:ext uri="{FF2B5EF4-FFF2-40B4-BE49-F238E27FC236}">
                  <a16:creationId xmlns:a16="http://schemas.microsoft.com/office/drawing/2014/main" id="{0A9B2784-F735-4B56-815B-7A43C10F3D5F}"/>
                </a:ext>
              </a:extLst>
            </p:cNvPr>
            <p:cNvSpPr txBox="1"/>
            <p:nvPr/>
          </p:nvSpPr>
          <p:spPr>
            <a:xfrm>
              <a:off x="2035629" y="3371334"/>
              <a:ext cx="1042017" cy="369332"/>
            </a:xfrm>
            <a:prstGeom prst="rect">
              <a:avLst/>
            </a:prstGeom>
            <a:noFill/>
          </p:spPr>
          <p:txBody>
            <a:bodyPr wrap="none" rtlCol="0">
              <a:spAutoFit/>
            </a:bodyPr>
            <a:lstStyle/>
            <a:p>
              <a:r>
                <a:rPr lang="fr-FR" dirty="0">
                  <a:solidFill>
                    <a:srgbClr val="0070C0"/>
                  </a:solidFill>
                </a:rPr>
                <a:t>Le Clergé</a:t>
              </a:r>
            </a:p>
          </p:txBody>
        </p:sp>
        <p:sp>
          <p:nvSpPr>
            <p:cNvPr id="25" name="ZoneTexte 24">
              <a:extLst>
                <a:ext uri="{FF2B5EF4-FFF2-40B4-BE49-F238E27FC236}">
                  <a16:creationId xmlns:a16="http://schemas.microsoft.com/office/drawing/2014/main" id="{BABE2EBD-C405-416F-B8CE-2C0F0B25483C}"/>
                </a:ext>
              </a:extLst>
            </p:cNvPr>
            <p:cNvSpPr txBox="1"/>
            <p:nvPr/>
          </p:nvSpPr>
          <p:spPr>
            <a:xfrm>
              <a:off x="8435155" y="4827601"/>
              <a:ext cx="1336841" cy="369332"/>
            </a:xfrm>
            <a:prstGeom prst="rect">
              <a:avLst/>
            </a:prstGeom>
            <a:noFill/>
          </p:spPr>
          <p:txBody>
            <a:bodyPr wrap="none" rtlCol="0">
              <a:spAutoFit/>
            </a:bodyPr>
            <a:lstStyle/>
            <a:p>
              <a:r>
                <a:rPr lang="fr-FR" dirty="0"/>
                <a:t>Le Tiers-Etat</a:t>
              </a:r>
            </a:p>
          </p:txBody>
        </p:sp>
      </p:grpSp>
      <p:sp>
        <p:nvSpPr>
          <p:cNvPr id="29" name="Rectangle 28">
            <a:extLst>
              <a:ext uri="{FF2B5EF4-FFF2-40B4-BE49-F238E27FC236}">
                <a16:creationId xmlns:a16="http://schemas.microsoft.com/office/drawing/2014/main" id="{98BD2A75-C154-42E3-BCFC-1FD016927AEA}"/>
              </a:ext>
            </a:extLst>
          </p:cNvPr>
          <p:cNvSpPr/>
          <p:nvPr/>
        </p:nvSpPr>
        <p:spPr>
          <a:xfrm>
            <a:off x="1076413" y="4575319"/>
            <a:ext cx="10938932" cy="1169551"/>
          </a:xfrm>
          <a:prstGeom prst="rect">
            <a:avLst/>
          </a:prstGeom>
        </p:spPr>
        <p:txBody>
          <a:bodyPr wrap="square">
            <a:spAutoFit/>
          </a:bodyPr>
          <a:lstStyle/>
          <a:p>
            <a:pPr algn="just"/>
            <a:r>
              <a:rPr lang="fr-FR" sz="1400" i="1" dirty="0">
                <a:effectLst/>
              </a:rPr>
              <a:t>Texte écrit par un juriste.</a:t>
            </a:r>
          </a:p>
          <a:p>
            <a:pPr algn="just"/>
            <a:endParaRPr lang="fr-FR" sz="1400" i="1" dirty="0">
              <a:effectLst/>
            </a:endParaRPr>
          </a:p>
          <a:p>
            <a:pPr algn="just"/>
            <a:r>
              <a:rPr lang="fr-FR" sz="1400" i="1" dirty="0">
                <a:effectLst/>
              </a:rPr>
              <a:t>Les souverains commandent à tous. Quant au peuple qui obéit, on le divise en trois ordres. </a:t>
            </a:r>
            <a:r>
              <a:rPr lang="fr-FR" sz="1400" i="1" u="heavy" dirty="0">
                <a:effectLst/>
                <a:uFill>
                  <a:solidFill>
                    <a:schemeClr val="accent1"/>
                  </a:solidFill>
                </a:uFill>
              </a:rPr>
              <a:t>Les uns se consacrent au service de Dieu</a:t>
            </a:r>
            <a:r>
              <a:rPr lang="fr-FR" sz="1400" i="1" dirty="0">
                <a:effectLst/>
              </a:rPr>
              <a:t>, </a:t>
            </a:r>
            <a:r>
              <a:rPr lang="fr-FR" sz="1400" i="1" u="heavy" dirty="0">
                <a:effectLst/>
                <a:uFill>
                  <a:solidFill>
                    <a:srgbClr val="FF0000"/>
                  </a:solidFill>
                </a:uFill>
              </a:rPr>
              <a:t>les autres à protéger l’Etat par les armes</a:t>
            </a:r>
            <a:r>
              <a:rPr lang="fr-FR" sz="1400" i="1" dirty="0">
                <a:effectLst/>
              </a:rPr>
              <a:t>, </a:t>
            </a:r>
            <a:r>
              <a:rPr lang="fr-FR" sz="1400" i="1" u="sng" dirty="0">
                <a:effectLst/>
              </a:rPr>
              <a:t>les autres à le nourrir</a:t>
            </a:r>
            <a:r>
              <a:rPr lang="fr-FR" sz="1400" i="1" dirty="0">
                <a:effectLst/>
              </a:rPr>
              <a:t>. Ce sont les trois ordres ou états généraux.</a:t>
            </a:r>
          </a:p>
          <a:p>
            <a:pPr algn="r"/>
            <a:r>
              <a:rPr lang="fr-FR" sz="1400" i="1" dirty="0">
                <a:effectLst/>
              </a:rPr>
              <a:t>Texte d’après Charles Loyseau, début du XVIIème siècle.</a:t>
            </a:r>
          </a:p>
        </p:txBody>
      </p:sp>
      <p:sp>
        <p:nvSpPr>
          <p:cNvPr id="31" name="ZoneTexte 30">
            <a:extLst>
              <a:ext uri="{FF2B5EF4-FFF2-40B4-BE49-F238E27FC236}">
                <a16:creationId xmlns:a16="http://schemas.microsoft.com/office/drawing/2014/main" id="{A24D9BA6-7CA3-4D3A-B57A-CEB9824A07B3}"/>
              </a:ext>
            </a:extLst>
          </p:cNvPr>
          <p:cNvSpPr txBox="1"/>
          <p:nvPr/>
        </p:nvSpPr>
        <p:spPr>
          <a:xfrm>
            <a:off x="892629" y="6000294"/>
            <a:ext cx="6987490" cy="646331"/>
          </a:xfrm>
          <a:prstGeom prst="rect">
            <a:avLst/>
          </a:prstGeom>
          <a:noFill/>
        </p:spPr>
        <p:txBody>
          <a:bodyPr wrap="none" rtlCol="0">
            <a:spAutoFit/>
          </a:bodyPr>
          <a:lstStyle/>
          <a:p>
            <a:r>
              <a:rPr lang="fr-FR" dirty="0"/>
              <a:t>Le Tiers-Etats paie de nombreux impôts.</a:t>
            </a:r>
          </a:p>
          <a:p>
            <a:r>
              <a:rPr lang="fr-FR" dirty="0"/>
              <a:t>La Noblesse et le Clergé ont des </a:t>
            </a:r>
            <a:r>
              <a:rPr lang="fr-FR" u="heavy" dirty="0">
                <a:uFill>
                  <a:solidFill>
                    <a:srgbClr val="FF0000"/>
                  </a:solidFill>
                </a:uFill>
              </a:rPr>
              <a:t>privilèges</a:t>
            </a:r>
            <a:r>
              <a:rPr lang="fr-FR" dirty="0"/>
              <a:t>: ils ne paient pas d’impôts. </a:t>
            </a:r>
          </a:p>
        </p:txBody>
      </p:sp>
      <p:grpSp>
        <p:nvGrpSpPr>
          <p:cNvPr id="30" name="Groupe 29">
            <a:extLst>
              <a:ext uri="{FF2B5EF4-FFF2-40B4-BE49-F238E27FC236}">
                <a16:creationId xmlns:a16="http://schemas.microsoft.com/office/drawing/2014/main" id="{76D2E402-068C-4F2A-9774-2EDCEBC09656}"/>
              </a:ext>
            </a:extLst>
          </p:cNvPr>
          <p:cNvGrpSpPr/>
          <p:nvPr/>
        </p:nvGrpSpPr>
        <p:grpSpPr>
          <a:xfrm>
            <a:off x="892629" y="-23609"/>
            <a:ext cx="1143000" cy="6740498"/>
            <a:chOff x="892629" y="-23609"/>
            <a:chExt cx="1143000" cy="5531781"/>
          </a:xfrm>
        </p:grpSpPr>
        <p:cxnSp>
          <p:nvCxnSpPr>
            <p:cNvPr id="5" name="Connecteur droit 4">
              <a:extLst>
                <a:ext uri="{FF2B5EF4-FFF2-40B4-BE49-F238E27FC236}">
                  <a16:creationId xmlns:a16="http://schemas.microsoft.com/office/drawing/2014/main" id="{F4DA5CE9-B193-483F-9FC1-2348FD68301C}"/>
                </a:ext>
              </a:extLst>
            </p:cNvPr>
            <p:cNvCxnSpPr/>
            <p:nvPr/>
          </p:nvCxnSpPr>
          <p:spPr>
            <a:xfrm>
              <a:off x="892629" y="0"/>
              <a:ext cx="0" cy="5508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DB5E61B-E4E1-49A5-A0AE-2AFFB7337903}"/>
                </a:ext>
              </a:extLst>
            </p:cNvPr>
            <p:cNvCxnSpPr/>
            <p:nvPr/>
          </p:nvCxnSpPr>
          <p:spPr>
            <a:xfrm>
              <a:off x="892629" y="345723"/>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D2151E5-8E10-4EA8-8A5B-4483D1ABC74C}"/>
                </a:ext>
              </a:extLst>
            </p:cNvPr>
            <p:cNvSpPr txBox="1"/>
            <p:nvPr/>
          </p:nvSpPr>
          <p:spPr>
            <a:xfrm>
              <a:off x="1108053" y="-23609"/>
              <a:ext cx="452368" cy="369332"/>
            </a:xfrm>
            <a:prstGeom prst="rect">
              <a:avLst/>
            </a:prstGeom>
            <a:noFill/>
          </p:spPr>
          <p:txBody>
            <a:bodyPr wrap="none" rtlCol="0">
              <a:spAutoFit/>
            </a:bodyPr>
            <a:lstStyle/>
            <a:p>
              <a:r>
                <a:rPr lang="fr-FR" dirty="0">
                  <a:solidFill>
                    <a:schemeClr val="accent1"/>
                  </a:solidFill>
                </a:rPr>
                <a:t>2 c</a:t>
              </a:r>
            </a:p>
          </p:txBody>
        </p:sp>
      </p:grpSp>
      <p:sp>
        <p:nvSpPr>
          <p:cNvPr id="33" name="Forme libre : forme 32">
            <a:extLst>
              <a:ext uri="{FF2B5EF4-FFF2-40B4-BE49-F238E27FC236}">
                <a16:creationId xmlns:a16="http://schemas.microsoft.com/office/drawing/2014/main" id="{06C93AD3-C197-4324-89FD-B8A312D35E5C}"/>
              </a:ext>
            </a:extLst>
          </p:cNvPr>
          <p:cNvSpPr/>
          <p:nvPr/>
        </p:nvSpPr>
        <p:spPr>
          <a:xfrm>
            <a:off x="914481" y="609301"/>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Forme libre : forme 33">
            <a:extLst>
              <a:ext uri="{FF2B5EF4-FFF2-40B4-BE49-F238E27FC236}">
                <a16:creationId xmlns:a16="http://schemas.microsoft.com/office/drawing/2014/main" id="{346746FF-E45A-41C0-A63B-AFB3A966071F}"/>
              </a:ext>
            </a:extLst>
          </p:cNvPr>
          <p:cNvSpPr/>
          <p:nvPr/>
        </p:nvSpPr>
        <p:spPr>
          <a:xfrm>
            <a:off x="885680" y="1418751"/>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81010E66-59AD-4DA3-8C55-38B9F9670E9E}"/>
              </a:ext>
            </a:extLst>
          </p:cNvPr>
          <p:cNvSpPr/>
          <p:nvPr/>
        </p:nvSpPr>
        <p:spPr>
          <a:xfrm>
            <a:off x="899579" y="5697552"/>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39">
            <a:extLst>
              <a:ext uri="{FF2B5EF4-FFF2-40B4-BE49-F238E27FC236}">
                <a16:creationId xmlns:a16="http://schemas.microsoft.com/office/drawing/2014/main" id="{C9A957A1-49E0-4C8D-B191-346232C26DB2}"/>
              </a:ext>
            </a:extLst>
          </p:cNvPr>
          <p:cNvGrpSpPr/>
          <p:nvPr/>
        </p:nvGrpSpPr>
        <p:grpSpPr>
          <a:xfrm>
            <a:off x="4752622" y="5915877"/>
            <a:ext cx="417689" cy="323165"/>
            <a:chOff x="4752622" y="5915877"/>
            <a:chExt cx="417689" cy="323165"/>
          </a:xfrm>
        </p:grpSpPr>
        <p:cxnSp>
          <p:nvCxnSpPr>
            <p:cNvPr id="37" name="Connecteur droit avec flèche 36">
              <a:extLst>
                <a:ext uri="{FF2B5EF4-FFF2-40B4-BE49-F238E27FC236}">
                  <a16:creationId xmlns:a16="http://schemas.microsoft.com/office/drawing/2014/main" id="{EB82FC3D-44DB-48BF-B1D2-5D8351493ADA}"/>
                </a:ext>
              </a:extLst>
            </p:cNvPr>
            <p:cNvCxnSpPr/>
            <p:nvPr/>
          </p:nvCxnSpPr>
          <p:spPr>
            <a:xfrm flipH="1">
              <a:off x="4752622" y="6233499"/>
              <a:ext cx="417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C2F80038-8440-4C70-B507-DEF8EF737790}"/>
                </a:ext>
              </a:extLst>
            </p:cNvPr>
            <p:cNvCxnSpPr/>
            <p:nvPr/>
          </p:nvCxnSpPr>
          <p:spPr>
            <a:xfrm flipV="1">
              <a:off x="5170311" y="5915877"/>
              <a:ext cx="0" cy="3231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92F55AF7-071A-4BE9-A204-06D5A16E7021}"/>
              </a:ext>
            </a:extLst>
          </p:cNvPr>
          <p:cNvSpPr txBox="1"/>
          <p:nvPr/>
        </p:nvSpPr>
        <p:spPr>
          <a:xfrm>
            <a:off x="262890" y="107196"/>
            <a:ext cx="445956" cy="369332"/>
          </a:xfrm>
          <a:prstGeom prst="rect">
            <a:avLst/>
          </a:prstGeom>
          <a:noFill/>
        </p:spPr>
        <p:txBody>
          <a:bodyPr wrap="none" rtlCol="0">
            <a:spAutoFit/>
          </a:bodyPr>
          <a:lstStyle/>
          <a:p>
            <a:r>
              <a:rPr lang="fr-FR" dirty="0">
                <a:solidFill>
                  <a:srgbClr val="FF0000"/>
                </a:solidFill>
              </a:rPr>
              <a:t>H3</a:t>
            </a:r>
          </a:p>
        </p:txBody>
      </p:sp>
      <p:grpSp>
        <p:nvGrpSpPr>
          <p:cNvPr id="26" name="Groupe 25">
            <a:extLst>
              <a:ext uri="{FF2B5EF4-FFF2-40B4-BE49-F238E27FC236}">
                <a16:creationId xmlns:a16="http://schemas.microsoft.com/office/drawing/2014/main" id="{C9A957A1-49E0-4C8D-B191-346232C26DB2}"/>
              </a:ext>
            </a:extLst>
          </p:cNvPr>
          <p:cNvGrpSpPr/>
          <p:nvPr/>
        </p:nvGrpSpPr>
        <p:grpSpPr>
          <a:xfrm>
            <a:off x="11061223" y="1609593"/>
            <a:ext cx="417689" cy="323165"/>
            <a:chOff x="4752622" y="5915877"/>
            <a:chExt cx="417689" cy="323165"/>
          </a:xfrm>
        </p:grpSpPr>
        <p:cxnSp>
          <p:nvCxnSpPr>
            <p:cNvPr id="28" name="Connecteur droit avec flèche 27">
              <a:extLst>
                <a:ext uri="{FF2B5EF4-FFF2-40B4-BE49-F238E27FC236}">
                  <a16:creationId xmlns:a16="http://schemas.microsoft.com/office/drawing/2014/main" id="{EB82FC3D-44DB-48BF-B1D2-5D8351493ADA}"/>
                </a:ext>
              </a:extLst>
            </p:cNvPr>
            <p:cNvCxnSpPr/>
            <p:nvPr/>
          </p:nvCxnSpPr>
          <p:spPr>
            <a:xfrm flipH="1">
              <a:off x="4752622" y="6233499"/>
              <a:ext cx="417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C2F80038-8440-4C70-B507-DEF8EF737790}"/>
                </a:ext>
              </a:extLst>
            </p:cNvPr>
            <p:cNvCxnSpPr/>
            <p:nvPr/>
          </p:nvCxnSpPr>
          <p:spPr>
            <a:xfrm flipV="1">
              <a:off x="5170311" y="5915877"/>
              <a:ext cx="0" cy="3231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7B665B2E-5670-4A51-A8DA-3325F71AF8BD}"/>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27349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17920"/>
          </a:xfrm>
          <a:prstGeom prst="rect">
            <a:avLst/>
          </a:prstGeom>
        </p:spPr>
      </p:pic>
      <p:sp>
        <p:nvSpPr>
          <p:cNvPr id="6" name="ZoneTexte 5"/>
          <p:cNvSpPr txBox="1"/>
          <p:nvPr/>
        </p:nvSpPr>
        <p:spPr>
          <a:xfrm>
            <a:off x="9311640" y="457200"/>
            <a:ext cx="3009605" cy="3416320"/>
          </a:xfrm>
          <a:prstGeom prst="rect">
            <a:avLst/>
          </a:prstGeom>
          <a:noFill/>
        </p:spPr>
        <p:txBody>
          <a:bodyPr wrap="square" rtlCol="0">
            <a:spAutoFit/>
          </a:bodyPr>
          <a:lstStyle/>
          <a:p>
            <a:pPr marL="342900" indent="-342900">
              <a:buAutoNum type="arabicPeriod"/>
            </a:pPr>
            <a:r>
              <a:rPr lang="fr-FR" b="1" dirty="0">
                <a:solidFill>
                  <a:srgbClr val="7030A0"/>
                </a:solidFill>
              </a:rPr>
              <a:t>Type de document</a:t>
            </a:r>
          </a:p>
          <a:p>
            <a:r>
              <a:rPr lang="fr-FR" b="1" dirty="0">
                <a:solidFill>
                  <a:srgbClr val="7030A0"/>
                </a:solidFill>
              </a:rPr>
              <a:t>(photo, tableau, discours)</a:t>
            </a:r>
          </a:p>
          <a:p>
            <a:endParaRPr lang="fr-FR" b="1" dirty="0">
              <a:solidFill>
                <a:srgbClr val="7030A0"/>
              </a:solidFill>
            </a:endParaRPr>
          </a:p>
          <a:p>
            <a:r>
              <a:rPr lang="fr-FR" b="1" dirty="0">
                <a:solidFill>
                  <a:srgbClr val="7030A0"/>
                </a:solidFill>
              </a:rPr>
              <a:t>2. Artiste</a:t>
            </a:r>
          </a:p>
          <a:p>
            <a:endParaRPr lang="fr-FR" b="1" dirty="0">
              <a:solidFill>
                <a:srgbClr val="7030A0"/>
              </a:solidFill>
            </a:endParaRPr>
          </a:p>
          <a:p>
            <a:r>
              <a:rPr lang="fr-FR" b="1" dirty="0">
                <a:solidFill>
                  <a:srgbClr val="7030A0"/>
                </a:solidFill>
              </a:rPr>
              <a:t>3. Date</a:t>
            </a:r>
          </a:p>
          <a:p>
            <a:endParaRPr lang="fr-FR" b="1" dirty="0">
              <a:solidFill>
                <a:srgbClr val="7030A0"/>
              </a:solidFill>
            </a:endParaRPr>
          </a:p>
          <a:p>
            <a:r>
              <a:rPr lang="fr-FR" b="1" dirty="0">
                <a:solidFill>
                  <a:srgbClr val="7030A0"/>
                </a:solidFill>
              </a:rPr>
              <a:t>4. Que voit-on? </a:t>
            </a:r>
          </a:p>
          <a:p>
            <a:r>
              <a:rPr lang="fr-FR" b="1" dirty="0">
                <a:solidFill>
                  <a:srgbClr val="7030A0"/>
                </a:solidFill>
              </a:rPr>
              <a:t>Qui sont-ils? </a:t>
            </a:r>
          </a:p>
          <a:p>
            <a:r>
              <a:rPr lang="fr-FR" b="1" dirty="0">
                <a:solidFill>
                  <a:srgbClr val="7030A0"/>
                </a:solidFill>
              </a:rPr>
              <a:t>Sont-ils riches, pauvres?</a:t>
            </a:r>
          </a:p>
          <a:p>
            <a:r>
              <a:rPr lang="fr-FR" b="1" dirty="0">
                <a:solidFill>
                  <a:srgbClr val="7030A0"/>
                </a:solidFill>
              </a:rPr>
              <a:t>Que </a:t>
            </a:r>
            <a:r>
              <a:rPr lang="fr-FR" b="1" dirty="0" err="1">
                <a:solidFill>
                  <a:srgbClr val="7030A0"/>
                </a:solidFill>
              </a:rPr>
              <a:t>font-ils</a:t>
            </a:r>
            <a:r>
              <a:rPr lang="fr-FR" b="1" dirty="0">
                <a:solidFill>
                  <a:srgbClr val="7030A0"/>
                </a:solidFill>
              </a:rPr>
              <a:t>?</a:t>
            </a:r>
          </a:p>
          <a:p>
            <a:r>
              <a:rPr lang="fr-FR" b="1" dirty="0">
                <a:solidFill>
                  <a:srgbClr val="7030A0"/>
                </a:solidFill>
              </a:rPr>
              <a:t>Que se racontent-ils?</a:t>
            </a:r>
          </a:p>
        </p:txBody>
      </p:sp>
      <p:sp>
        <p:nvSpPr>
          <p:cNvPr id="7" name="ZoneTexte 6"/>
          <p:cNvSpPr txBox="1"/>
          <p:nvPr/>
        </p:nvSpPr>
        <p:spPr>
          <a:xfrm>
            <a:off x="1402080" y="6217920"/>
            <a:ext cx="6251711" cy="477054"/>
          </a:xfrm>
          <a:prstGeom prst="rect">
            <a:avLst/>
          </a:prstGeom>
          <a:noFill/>
        </p:spPr>
        <p:txBody>
          <a:bodyPr wrap="none" rtlCol="0">
            <a:spAutoFit/>
          </a:bodyPr>
          <a:lstStyle/>
          <a:p>
            <a:r>
              <a:rPr lang="fr-FR" sz="2500" dirty="0"/>
              <a:t>Un dîner de philosophes, par Jean Huber, 1772</a:t>
            </a:r>
          </a:p>
        </p:txBody>
      </p:sp>
      <p:sp>
        <p:nvSpPr>
          <p:cNvPr id="8" name="ZoneTexte 7">
            <a:extLst>
              <a:ext uri="{FF2B5EF4-FFF2-40B4-BE49-F238E27FC236}">
                <a16:creationId xmlns:a16="http://schemas.microsoft.com/office/drawing/2014/main" id="{3D527279-DC71-4181-9A0B-66297870AB6C}"/>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81891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00700" y="5622846"/>
            <a:ext cx="4572000" cy="269954"/>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312400" y="5308600"/>
            <a:ext cx="1714500" cy="314246"/>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600700" y="5041900"/>
            <a:ext cx="4711700" cy="266700"/>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600700" y="4787900"/>
            <a:ext cx="6426200" cy="254000"/>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810500" y="2323499"/>
            <a:ext cx="2362200" cy="3181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0312400" y="1841500"/>
            <a:ext cx="609600" cy="2413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305800" y="1828800"/>
            <a:ext cx="5080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36550" y="5892800"/>
            <a:ext cx="1263650" cy="3353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231900" y="5664200"/>
            <a:ext cx="409575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00100" y="4787900"/>
            <a:ext cx="3162300" cy="25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11200" y="3962400"/>
            <a:ext cx="520700" cy="266700"/>
          </a:xfrm>
          <a:prstGeom prst="rect">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24025" y="2223605"/>
            <a:ext cx="3111500" cy="179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9500" y="1130300"/>
            <a:ext cx="3505200" cy="2159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616200" y="825500"/>
            <a:ext cx="927100" cy="2159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13778" y="198884"/>
            <a:ext cx="5264150" cy="2585323"/>
          </a:xfrm>
          <a:prstGeom prst="rect">
            <a:avLst/>
          </a:prstGeom>
        </p:spPr>
        <p:txBody>
          <a:bodyPr wrap="square">
            <a:spAutoFit/>
          </a:bodyPr>
          <a:lstStyle/>
          <a:p>
            <a:pPr algn="just"/>
            <a:r>
              <a:rPr lang="fr-FR" b="1" u="sng" dirty="0">
                <a:effectLst/>
              </a:rPr>
              <a:t>Texte 1</a:t>
            </a:r>
          </a:p>
          <a:p>
            <a:pPr algn="just"/>
            <a:r>
              <a:rPr lang="fr-FR" dirty="0">
                <a:effectLst/>
              </a:rPr>
              <a:t>Aucun homme n'a reçu de la Nature le droit de commander aux autres. La liberté est un présent du ciel, et chaque individu a le droit d'en jouir.[...] Le roi a reçu son autorité de ses sujets et cette autorité est limitée par les lois de la nature et de l'État. Le </a:t>
            </a:r>
            <a:r>
              <a:rPr lang="fr-FR" dirty="0"/>
              <a:t>souverain</a:t>
            </a:r>
            <a:r>
              <a:rPr lang="fr-FR" dirty="0">
                <a:effectLst/>
              </a:rPr>
              <a:t> ne peut donc pas disposer de son pouvoir et de ses sujets sans le consentement du peuple. </a:t>
            </a:r>
          </a:p>
          <a:p>
            <a:pPr algn="r"/>
            <a:r>
              <a:rPr lang="fr-FR" b="1" dirty="0">
                <a:solidFill>
                  <a:srgbClr val="FFC000"/>
                </a:solidFill>
                <a:effectLst/>
              </a:rPr>
              <a:t>Diderot</a:t>
            </a:r>
            <a:r>
              <a:rPr lang="fr-FR" dirty="0">
                <a:effectLst/>
              </a:rPr>
              <a:t>, </a:t>
            </a:r>
            <a:r>
              <a:rPr lang="fr-FR" i="1" dirty="0">
                <a:effectLst/>
              </a:rPr>
              <a:t>l'Encyclopédie</a:t>
            </a:r>
            <a:r>
              <a:rPr lang="fr-FR" dirty="0">
                <a:effectLst/>
              </a:rPr>
              <a:t>, 1751-1772</a:t>
            </a:r>
            <a:endParaRPr lang="fr-FR" dirty="0"/>
          </a:p>
        </p:txBody>
      </p:sp>
      <p:sp>
        <p:nvSpPr>
          <p:cNvPr id="5" name="Rectangle 4"/>
          <p:cNvSpPr/>
          <p:nvPr/>
        </p:nvSpPr>
        <p:spPr>
          <a:xfrm>
            <a:off x="336550" y="3365837"/>
            <a:ext cx="4991100" cy="3139321"/>
          </a:xfrm>
          <a:prstGeom prst="rect">
            <a:avLst/>
          </a:prstGeom>
        </p:spPr>
        <p:txBody>
          <a:bodyPr wrap="square">
            <a:spAutoFit/>
          </a:bodyPr>
          <a:lstStyle/>
          <a:p>
            <a:pPr algn="just"/>
            <a:r>
              <a:rPr lang="fr-FR" b="1" u="sng" dirty="0">
                <a:effectLst/>
              </a:rPr>
              <a:t>Texte 2</a:t>
            </a:r>
          </a:p>
          <a:p>
            <a:pPr algn="just"/>
            <a:r>
              <a:rPr lang="fr-FR" dirty="0">
                <a:effectLst/>
              </a:rPr>
              <a:t>Ce n’est plus aux hommes que je m’adresse ; c’est à toi, Dieu de tous les êtres, de tous les mondes, de tous les temps. Tu ne nous as pas donné un cœur pour nous haïr et des mains pour nous égorger. Fais que nous nous aidions mutuellement à supporter le fardeau d’une vie pénible et passagère. Que toutes ces petites nuances qui distinguent les hommes ne soient pas des signaux de haine et de persécution.</a:t>
            </a:r>
          </a:p>
          <a:p>
            <a:pPr algn="r"/>
            <a:r>
              <a:rPr lang="fr-FR" b="1" dirty="0">
                <a:solidFill>
                  <a:srgbClr val="00B0F0"/>
                </a:solidFill>
                <a:effectLst/>
              </a:rPr>
              <a:t>Voltaire</a:t>
            </a:r>
            <a:r>
              <a:rPr lang="fr-FR" dirty="0">
                <a:effectLst/>
              </a:rPr>
              <a:t>, </a:t>
            </a:r>
            <a:r>
              <a:rPr lang="fr-FR" i="1" dirty="0">
                <a:effectLst/>
              </a:rPr>
              <a:t>Traité sur la Tolérance</a:t>
            </a:r>
            <a:r>
              <a:rPr lang="fr-FR" dirty="0">
                <a:effectLst/>
              </a:rPr>
              <a:t>, 1763</a:t>
            </a:r>
            <a:endParaRPr lang="fr-FR" dirty="0"/>
          </a:p>
        </p:txBody>
      </p:sp>
      <p:sp>
        <p:nvSpPr>
          <p:cNvPr id="6" name="Rectangle 5"/>
          <p:cNvSpPr/>
          <p:nvPr/>
        </p:nvSpPr>
        <p:spPr>
          <a:xfrm>
            <a:off x="7787640" y="1505814"/>
            <a:ext cx="4216400" cy="1754326"/>
          </a:xfrm>
          <a:prstGeom prst="rect">
            <a:avLst/>
          </a:prstGeom>
          <a:ln>
            <a:noFill/>
          </a:ln>
        </p:spPr>
        <p:txBody>
          <a:bodyPr wrap="square">
            <a:spAutoFit/>
          </a:bodyPr>
          <a:lstStyle/>
          <a:p>
            <a:r>
              <a:rPr lang="fr-FR" b="1" u="sng" dirty="0">
                <a:effectLst/>
              </a:rPr>
              <a:t>Texte 3</a:t>
            </a:r>
          </a:p>
          <a:p>
            <a:pPr algn="just"/>
            <a:r>
              <a:rPr lang="fr-FR" dirty="0">
                <a:effectLst/>
              </a:rPr>
              <a:t>Être libre, n’avoir que des égaux est la vraie vie, la vie naturelle de l’homme. Les hommes naissent égaux.</a:t>
            </a:r>
          </a:p>
          <a:p>
            <a:pPr algn="just"/>
            <a:endParaRPr lang="fr-FR" dirty="0">
              <a:effectLst/>
            </a:endParaRPr>
          </a:p>
          <a:p>
            <a:pPr algn="r"/>
            <a:r>
              <a:rPr lang="fr-FR" b="1" dirty="0">
                <a:solidFill>
                  <a:schemeClr val="accent6"/>
                </a:solidFill>
                <a:effectLst/>
              </a:rPr>
              <a:t>Rousseau</a:t>
            </a:r>
            <a:endParaRPr lang="fr-FR" b="1" dirty="0">
              <a:solidFill>
                <a:schemeClr val="accent6"/>
              </a:solidFill>
            </a:endParaRPr>
          </a:p>
        </p:txBody>
      </p:sp>
      <p:sp>
        <p:nvSpPr>
          <p:cNvPr id="7" name="Rectangle 6"/>
          <p:cNvSpPr/>
          <p:nvPr/>
        </p:nvSpPr>
        <p:spPr>
          <a:xfrm>
            <a:off x="5600700" y="3642837"/>
            <a:ext cx="6426200" cy="2862322"/>
          </a:xfrm>
          <a:prstGeom prst="rect">
            <a:avLst/>
          </a:prstGeom>
        </p:spPr>
        <p:txBody>
          <a:bodyPr wrap="square">
            <a:spAutoFit/>
          </a:bodyPr>
          <a:lstStyle/>
          <a:p>
            <a:r>
              <a:rPr lang="fr-FR" b="1" u="sng" dirty="0">
                <a:effectLst/>
              </a:rPr>
              <a:t>Texte 4</a:t>
            </a:r>
          </a:p>
          <a:p>
            <a:pPr algn="just"/>
            <a:r>
              <a:rPr lang="fr-FR" dirty="0">
                <a:effectLst/>
              </a:rPr>
              <a:t>Il y a dans chaque État trois sortes de pouvoirs : le pouvoir législatif (faire des lois), le pouvoir exécutif (faire exécuter les lois) et le pouvoir de juger (juger ceux qui ne respectent pas les lois). Lorsque le pouvoir législatif est réuni au pouvoir exécutif, dans la ou les mêmes personnes, il n'y a pas de liberté. On peut craindre que le même monarque ou la même assemblée ne fasse des lois tyranniques pour les appliquer tyranniquement. </a:t>
            </a:r>
          </a:p>
          <a:p>
            <a:pPr algn="just"/>
            <a:endParaRPr lang="fr-FR" dirty="0">
              <a:effectLst/>
            </a:endParaRPr>
          </a:p>
          <a:p>
            <a:pPr algn="r"/>
            <a:r>
              <a:rPr lang="fr-FR" dirty="0">
                <a:effectLst/>
              </a:rPr>
              <a:t>D'après </a:t>
            </a:r>
            <a:r>
              <a:rPr lang="fr-FR" b="1" dirty="0">
                <a:solidFill>
                  <a:srgbClr val="F779D3"/>
                </a:solidFill>
                <a:effectLst/>
              </a:rPr>
              <a:t>Montesquieu</a:t>
            </a:r>
            <a:r>
              <a:rPr lang="fr-FR" dirty="0">
                <a:effectLst/>
              </a:rPr>
              <a:t>, </a:t>
            </a:r>
            <a:r>
              <a:rPr lang="fr-FR" i="1" dirty="0">
                <a:effectLst/>
              </a:rPr>
              <a:t>De l'esprit des lois</a:t>
            </a:r>
            <a:r>
              <a:rPr lang="fr-FR" dirty="0">
                <a:effectLst/>
              </a:rPr>
              <a:t>, 1748</a:t>
            </a:r>
            <a:endParaRPr lang="fr-FR" dirty="0"/>
          </a:p>
        </p:txBody>
      </p:sp>
      <p:sp>
        <p:nvSpPr>
          <p:cNvPr id="12" name="ZoneTexte 11"/>
          <p:cNvSpPr txBox="1"/>
          <p:nvPr/>
        </p:nvSpPr>
        <p:spPr>
          <a:xfrm>
            <a:off x="1397000" y="177021"/>
            <a:ext cx="2870200" cy="369332"/>
          </a:xfrm>
          <a:prstGeom prst="rect">
            <a:avLst/>
          </a:prstGeom>
          <a:noFill/>
        </p:spPr>
        <p:txBody>
          <a:bodyPr wrap="square" rtlCol="0">
            <a:spAutoFit/>
          </a:bodyPr>
          <a:lstStyle/>
          <a:p>
            <a:r>
              <a:rPr lang="fr-FR" b="1" dirty="0">
                <a:solidFill>
                  <a:srgbClr val="FFC000"/>
                </a:solidFill>
              </a:rPr>
              <a:t>LIBERTE</a:t>
            </a:r>
          </a:p>
        </p:txBody>
      </p:sp>
      <p:sp>
        <p:nvSpPr>
          <p:cNvPr id="17" name="ZoneTexte 16"/>
          <p:cNvSpPr txBox="1"/>
          <p:nvPr/>
        </p:nvSpPr>
        <p:spPr>
          <a:xfrm>
            <a:off x="1397000" y="3365837"/>
            <a:ext cx="1313373" cy="369332"/>
          </a:xfrm>
          <a:prstGeom prst="rect">
            <a:avLst/>
          </a:prstGeom>
          <a:noFill/>
        </p:spPr>
        <p:txBody>
          <a:bodyPr wrap="none" rtlCol="0">
            <a:spAutoFit/>
          </a:bodyPr>
          <a:lstStyle/>
          <a:p>
            <a:r>
              <a:rPr lang="fr-FR" b="1" dirty="0">
                <a:solidFill>
                  <a:srgbClr val="00B0F0"/>
                </a:solidFill>
              </a:rPr>
              <a:t>TOLERANCE</a:t>
            </a:r>
          </a:p>
        </p:txBody>
      </p:sp>
      <p:sp>
        <p:nvSpPr>
          <p:cNvPr id="21" name="ZoneTexte 20"/>
          <p:cNvSpPr txBox="1"/>
          <p:nvPr/>
        </p:nvSpPr>
        <p:spPr>
          <a:xfrm>
            <a:off x="8991600" y="1435100"/>
            <a:ext cx="1940724" cy="369332"/>
          </a:xfrm>
          <a:prstGeom prst="rect">
            <a:avLst/>
          </a:prstGeom>
          <a:noFill/>
        </p:spPr>
        <p:txBody>
          <a:bodyPr wrap="none" rtlCol="0">
            <a:spAutoFit/>
          </a:bodyPr>
          <a:lstStyle/>
          <a:p>
            <a:r>
              <a:rPr lang="fr-FR" b="1" dirty="0">
                <a:solidFill>
                  <a:srgbClr val="FFC000"/>
                </a:solidFill>
              </a:rPr>
              <a:t>LIBERTE</a:t>
            </a:r>
            <a:r>
              <a:rPr lang="fr-FR" dirty="0"/>
              <a:t> + </a:t>
            </a:r>
            <a:r>
              <a:rPr lang="fr-FR" b="1" dirty="0">
                <a:solidFill>
                  <a:srgbClr val="92D050"/>
                </a:solidFill>
              </a:rPr>
              <a:t>EGALITE</a:t>
            </a:r>
          </a:p>
        </p:txBody>
      </p:sp>
      <p:sp>
        <p:nvSpPr>
          <p:cNvPr id="22" name="ZoneTexte 21"/>
          <p:cNvSpPr txBox="1"/>
          <p:nvPr/>
        </p:nvSpPr>
        <p:spPr>
          <a:xfrm>
            <a:off x="6554683" y="3593068"/>
            <a:ext cx="3471463" cy="369332"/>
          </a:xfrm>
          <a:prstGeom prst="rect">
            <a:avLst/>
          </a:prstGeom>
          <a:noFill/>
        </p:spPr>
        <p:txBody>
          <a:bodyPr wrap="none" rtlCol="0">
            <a:spAutoFit/>
          </a:bodyPr>
          <a:lstStyle/>
          <a:p>
            <a:r>
              <a:rPr lang="fr-FR" b="1" dirty="0">
                <a:solidFill>
                  <a:srgbClr val="F779D3"/>
                </a:solidFill>
              </a:rPr>
              <a:t>CONTRE LA MONARCHIE ABSOLUE</a:t>
            </a:r>
          </a:p>
        </p:txBody>
      </p:sp>
      <p:sp>
        <p:nvSpPr>
          <p:cNvPr id="27" name="ZoneTexte 26">
            <a:extLst>
              <a:ext uri="{FF2B5EF4-FFF2-40B4-BE49-F238E27FC236}">
                <a16:creationId xmlns:a16="http://schemas.microsoft.com/office/drawing/2014/main" id="{D161F821-1661-4535-A10F-5EE175709E65}"/>
              </a:ext>
            </a:extLst>
          </p:cNvPr>
          <p:cNvSpPr txBox="1"/>
          <p:nvPr/>
        </p:nvSpPr>
        <p:spPr>
          <a:xfrm>
            <a:off x="9463489"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467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20" grpId="0" animBg="1"/>
      <p:bldP spid="19" grpId="0" animBg="1"/>
      <p:bldP spid="18" grpId="0" animBg="1"/>
      <p:bldP spid="16" grpId="0" animBg="1"/>
      <p:bldP spid="15" grpId="0" animBg="1"/>
      <p:bldP spid="14" grpId="0" animBg="1"/>
      <p:bldP spid="13" grpId="0" animBg="1"/>
      <p:bldP spid="11" grpId="0" animBg="1"/>
      <p:bldP spid="9" grpId="0" animBg="1"/>
      <p:bldP spid="8" grpId="0" animBg="1"/>
      <p:bldP spid="12" grpId="0"/>
      <p:bldP spid="17"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234950"/>
            <a:ext cx="2095500" cy="26289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3" y="3311922"/>
            <a:ext cx="2125133" cy="255016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600" y="234950"/>
            <a:ext cx="1990852" cy="2771794"/>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0921" y="3591360"/>
            <a:ext cx="2016531" cy="2501900"/>
          </a:xfrm>
          <a:prstGeom prst="rect">
            <a:avLst/>
          </a:prstGeom>
        </p:spPr>
      </p:pic>
      <p:sp>
        <p:nvSpPr>
          <p:cNvPr id="11" name="ZoneTexte 10"/>
          <p:cNvSpPr txBox="1"/>
          <p:nvPr/>
        </p:nvSpPr>
        <p:spPr>
          <a:xfrm>
            <a:off x="1090930" y="2863850"/>
            <a:ext cx="1068434" cy="369332"/>
          </a:xfrm>
          <a:prstGeom prst="rect">
            <a:avLst/>
          </a:prstGeom>
          <a:noFill/>
        </p:spPr>
        <p:txBody>
          <a:bodyPr wrap="none" rtlCol="0">
            <a:spAutoFit/>
          </a:bodyPr>
          <a:lstStyle/>
          <a:p>
            <a:r>
              <a:rPr lang="fr-FR" dirty="0"/>
              <a:t>VOLTAIRE</a:t>
            </a:r>
          </a:p>
        </p:txBody>
      </p:sp>
      <p:sp>
        <p:nvSpPr>
          <p:cNvPr id="12" name="ZoneTexte 11"/>
          <p:cNvSpPr txBox="1"/>
          <p:nvPr/>
        </p:nvSpPr>
        <p:spPr>
          <a:xfrm>
            <a:off x="9753600" y="3006744"/>
            <a:ext cx="1205458" cy="369332"/>
          </a:xfrm>
          <a:prstGeom prst="rect">
            <a:avLst/>
          </a:prstGeom>
          <a:noFill/>
        </p:spPr>
        <p:txBody>
          <a:bodyPr wrap="none" rtlCol="0">
            <a:spAutoFit/>
          </a:bodyPr>
          <a:lstStyle/>
          <a:p>
            <a:r>
              <a:rPr lang="fr-FR" dirty="0"/>
              <a:t>ROUSSEAU</a:t>
            </a:r>
          </a:p>
        </p:txBody>
      </p:sp>
      <p:sp>
        <p:nvSpPr>
          <p:cNvPr id="13" name="ZoneTexte 12"/>
          <p:cNvSpPr txBox="1"/>
          <p:nvPr/>
        </p:nvSpPr>
        <p:spPr>
          <a:xfrm>
            <a:off x="527827" y="5940822"/>
            <a:ext cx="1631537" cy="369332"/>
          </a:xfrm>
          <a:prstGeom prst="rect">
            <a:avLst/>
          </a:prstGeom>
          <a:noFill/>
        </p:spPr>
        <p:txBody>
          <a:bodyPr wrap="none" rtlCol="0">
            <a:spAutoFit/>
          </a:bodyPr>
          <a:lstStyle/>
          <a:p>
            <a:r>
              <a:rPr lang="fr-FR" dirty="0"/>
              <a:t>MONTESQUIEU</a:t>
            </a:r>
          </a:p>
        </p:txBody>
      </p:sp>
      <p:sp>
        <p:nvSpPr>
          <p:cNvPr id="14" name="ZoneTexte 13"/>
          <p:cNvSpPr txBox="1"/>
          <p:nvPr/>
        </p:nvSpPr>
        <p:spPr>
          <a:xfrm>
            <a:off x="9961682" y="6147870"/>
            <a:ext cx="1020985" cy="369332"/>
          </a:xfrm>
          <a:prstGeom prst="rect">
            <a:avLst/>
          </a:prstGeom>
          <a:noFill/>
        </p:spPr>
        <p:txBody>
          <a:bodyPr wrap="none" rtlCol="0">
            <a:spAutoFit/>
          </a:bodyPr>
          <a:lstStyle/>
          <a:p>
            <a:r>
              <a:rPr lang="fr-FR" dirty="0"/>
              <a:t>DIDEROT</a:t>
            </a:r>
          </a:p>
        </p:txBody>
      </p:sp>
      <p:sp>
        <p:nvSpPr>
          <p:cNvPr id="15" name="ZoneTexte 14"/>
          <p:cNvSpPr txBox="1"/>
          <p:nvPr/>
        </p:nvSpPr>
        <p:spPr>
          <a:xfrm>
            <a:off x="3794760" y="609600"/>
            <a:ext cx="2499595" cy="369332"/>
          </a:xfrm>
          <a:prstGeom prst="rect">
            <a:avLst/>
          </a:prstGeom>
          <a:noFill/>
        </p:spPr>
        <p:txBody>
          <a:bodyPr wrap="none" rtlCol="0">
            <a:spAutoFit/>
          </a:bodyPr>
          <a:lstStyle/>
          <a:p>
            <a:r>
              <a:rPr lang="fr-FR" dirty="0"/>
              <a:t>Quel philosophe défend:</a:t>
            </a:r>
          </a:p>
        </p:txBody>
      </p:sp>
      <p:sp>
        <p:nvSpPr>
          <p:cNvPr id="16" name="ZoneTexte 15"/>
          <p:cNvSpPr txBox="1"/>
          <p:nvPr/>
        </p:nvSpPr>
        <p:spPr>
          <a:xfrm>
            <a:off x="4187877" y="1275621"/>
            <a:ext cx="2416058" cy="477054"/>
          </a:xfrm>
          <a:prstGeom prst="rect">
            <a:avLst/>
          </a:prstGeom>
          <a:noFill/>
        </p:spPr>
        <p:txBody>
          <a:bodyPr wrap="square" rtlCol="0">
            <a:spAutoFit/>
          </a:bodyPr>
          <a:lstStyle/>
          <a:p>
            <a:r>
              <a:rPr lang="fr-FR" sz="2500" b="1" dirty="0">
                <a:solidFill>
                  <a:srgbClr val="FFC000"/>
                </a:solidFill>
              </a:rPr>
              <a:t>La liberté</a:t>
            </a:r>
          </a:p>
        </p:txBody>
      </p:sp>
      <p:sp>
        <p:nvSpPr>
          <p:cNvPr id="17" name="ZoneTexte 16"/>
          <p:cNvSpPr txBox="1"/>
          <p:nvPr/>
        </p:nvSpPr>
        <p:spPr>
          <a:xfrm>
            <a:off x="4191000" y="2057400"/>
            <a:ext cx="1252972" cy="477054"/>
          </a:xfrm>
          <a:prstGeom prst="rect">
            <a:avLst/>
          </a:prstGeom>
          <a:noFill/>
        </p:spPr>
        <p:txBody>
          <a:bodyPr wrap="none" rtlCol="0">
            <a:spAutoFit/>
          </a:bodyPr>
          <a:lstStyle/>
          <a:p>
            <a:r>
              <a:rPr lang="fr-FR" sz="2500" b="1" dirty="0">
                <a:solidFill>
                  <a:srgbClr val="92D050"/>
                </a:solidFill>
              </a:rPr>
              <a:t>L’égalité</a:t>
            </a:r>
          </a:p>
        </p:txBody>
      </p:sp>
      <p:sp>
        <p:nvSpPr>
          <p:cNvPr id="18" name="ZoneTexte 17"/>
          <p:cNvSpPr txBox="1"/>
          <p:nvPr/>
        </p:nvSpPr>
        <p:spPr>
          <a:xfrm>
            <a:off x="4191000" y="2712720"/>
            <a:ext cx="1806328" cy="477054"/>
          </a:xfrm>
          <a:prstGeom prst="rect">
            <a:avLst/>
          </a:prstGeom>
          <a:noFill/>
        </p:spPr>
        <p:txBody>
          <a:bodyPr wrap="none" rtlCol="0">
            <a:spAutoFit/>
          </a:bodyPr>
          <a:lstStyle/>
          <a:p>
            <a:r>
              <a:rPr lang="fr-FR" sz="2500" b="1" dirty="0">
                <a:solidFill>
                  <a:srgbClr val="00B0F0"/>
                </a:solidFill>
              </a:rPr>
              <a:t>La tolérance</a:t>
            </a:r>
          </a:p>
        </p:txBody>
      </p:sp>
      <p:sp>
        <p:nvSpPr>
          <p:cNvPr id="19" name="ZoneTexte 18"/>
          <p:cNvSpPr txBox="1"/>
          <p:nvPr/>
        </p:nvSpPr>
        <p:spPr>
          <a:xfrm>
            <a:off x="4191000" y="3376076"/>
            <a:ext cx="5308184" cy="477054"/>
          </a:xfrm>
          <a:prstGeom prst="rect">
            <a:avLst/>
          </a:prstGeom>
          <a:noFill/>
        </p:spPr>
        <p:txBody>
          <a:bodyPr wrap="none" rtlCol="0">
            <a:spAutoFit/>
          </a:bodyPr>
          <a:lstStyle/>
          <a:p>
            <a:r>
              <a:rPr lang="fr-FR" sz="2500" b="1" dirty="0">
                <a:solidFill>
                  <a:srgbClr val="F779D3"/>
                </a:solidFill>
              </a:rPr>
              <a:t>La disparition de la monarchie absolue</a:t>
            </a:r>
          </a:p>
        </p:txBody>
      </p:sp>
      <p:sp>
        <p:nvSpPr>
          <p:cNvPr id="20" name="ZoneTexte 19">
            <a:extLst>
              <a:ext uri="{FF2B5EF4-FFF2-40B4-BE49-F238E27FC236}">
                <a16:creationId xmlns:a16="http://schemas.microsoft.com/office/drawing/2014/main" id="{6826BB1B-D5AA-4E13-BC31-95D372838E4A}"/>
              </a:ext>
            </a:extLst>
          </p:cNvPr>
          <p:cNvSpPr txBox="1"/>
          <p:nvPr/>
        </p:nvSpPr>
        <p:spPr>
          <a:xfrm>
            <a:off x="10798629" y="6600054"/>
            <a:ext cx="1393372" cy="276999"/>
          </a:xfrm>
          <a:prstGeom prst="rect">
            <a:avLst/>
          </a:prstGeom>
          <a:noFill/>
        </p:spPr>
        <p:txBody>
          <a:bodyPr wrap="squar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1291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375E-6 -4.07407E-6 L 0.1556 -4.07407E-6 C 0.22526 -4.07407E-6 0.31133 0.13889 0.31133 0.25209 L 0.31133 0.5044 " pathEditMode="relative" rAng="0" ptsTypes="AAAA">
                                      <p:cBhvr>
                                        <p:cTn id="6" dur="2000" fill="hold"/>
                                        <p:tgtEl>
                                          <p:spTgt spid="16"/>
                                        </p:tgtEl>
                                        <p:attrNameLst>
                                          <p:attrName>ppt_x</p:attrName>
                                          <p:attrName>ppt_y</p:attrName>
                                        </p:attrNameLst>
                                      </p:cBhvr>
                                      <p:rCtr x="15560" y="25208"/>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2.08333E-6 -2.22222E-6 L 0.16875 -2.22222E-6 C 0.24427 -2.22222E-6 0.3375 -0.00995 0.3375 -0.01805 L 0.3375 -0.03588 " pathEditMode="relative" rAng="0" ptsTypes="AAAA">
                                      <p:cBhvr>
                                        <p:cTn id="10" dur="2000" fill="hold"/>
                                        <p:tgtEl>
                                          <p:spTgt spid="17"/>
                                        </p:tgtEl>
                                        <p:attrNameLst>
                                          <p:attrName>ppt_x</p:attrName>
                                          <p:attrName>ppt_y</p:attrName>
                                        </p:attrNameLst>
                                      </p:cBhvr>
                                      <p:rCtr x="16875" y="-1806"/>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1.45833E-6 -4.07407E-6 L -0.06953 -4.07407E-6 C -0.10078 -4.07407E-6 -0.13906 -0.06273 -0.13906 -0.11365 L -0.13906 -0.22708 " pathEditMode="relative" rAng="0" ptsTypes="AAAA">
                                      <p:cBhvr>
                                        <p:cTn id="14" dur="2000" fill="hold"/>
                                        <p:tgtEl>
                                          <p:spTgt spid="18"/>
                                        </p:tgtEl>
                                        <p:attrNameLst>
                                          <p:attrName>ppt_x</p:attrName>
                                          <p:attrName>ppt_y</p:attrName>
                                        </p:attrNameLst>
                                      </p:cBhvr>
                                      <p:rCtr x="-6953" y="-11366"/>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1.66667E-6 -3.33333E-6 L -0.06511 -3.33333E-6 C -0.09427 -3.33333E-6 -0.13021 0.0801 -0.13021 0.14537 L -0.13021 0.29074 " pathEditMode="relative" rAng="0" ptsTypes="AAAA">
                                      <p:cBhvr>
                                        <p:cTn id="18" dur="2000" fill="hold"/>
                                        <p:tgtEl>
                                          <p:spTgt spid="19"/>
                                        </p:tgtEl>
                                        <p:attrNameLst>
                                          <p:attrName>ppt_x</p:attrName>
                                          <p:attrName>ppt_y</p:attrName>
                                        </p:attrNameLst>
                                      </p:cBhvr>
                                      <p:rCtr x="-6510" y="1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4052">
            <a:off x="8078047" y="395478"/>
            <a:ext cx="3799332" cy="606704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5191">
            <a:off x="0" y="0"/>
            <a:ext cx="4938532" cy="6858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992" y="0"/>
            <a:ext cx="4301836" cy="6858000"/>
          </a:xfrm>
          <a:prstGeom prst="rect">
            <a:avLst/>
          </a:prstGeom>
        </p:spPr>
      </p:pic>
      <p:sp>
        <p:nvSpPr>
          <p:cNvPr id="6" name="ZoneTexte 5">
            <a:extLst>
              <a:ext uri="{FF2B5EF4-FFF2-40B4-BE49-F238E27FC236}">
                <a16:creationId xmlns:a16="http://schemas.microsoft.com/office/drawing/2014/main" id="{24E78F3B-D15E-48F3-967C-CDF9A4F8B03A}"/>
              </a:ext>
            </a:extLst>
          </p:cNvPr>
          <p:cNvSpPr txBox="1"/>
          <p:nvPr/>
        </p:nvSpPr>
        <p:spPr>
          <a:xfrm>
            <a:off x="8824511"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0948182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2115</Words>
  <Application>Microsoft Office PowerPoint</Application>
  <PresentationFormat>Grand écran</PresentationFormat>
  <Paragraphs>235</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Calibri Light</vt:lpstr>
      <vt:lpstr>Curlz MT</vt:lpstr>
      <vt:lpstr>Times New Roman</vt:lpstr>
      <vt:lpstr>Thème Office</vt:lpstr>
      <vt:lpstr>LA REVOLUTION FRANCAISE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Séance 2 : Les philosophes des Lumières Quelles idées nouvelles se développent au XVIIIè siècle?</vt:lpstr>
      <vt:lpstr>Présentation PowerPoint</vt:lpstr>
      <vt:lpstr>Présentation PowerPoint</vt:lpstr>
      <vt:lpstr>Présentation PowerPoint</vt:lpstr>
      <vt:lpstr>Des cahiers de doléances </vt:lpstr>
      <vt:lpstr>Présentation PowerPoint</vt:lpstr>
      <vt:lpstr>Présentation PowerPoint</vt:lpstr>
      <vt:lpstr>Séance 3 : La montée du mécontentement en France en 1788. Pourquoi les Français sont-ils en colère contre le roi? Quelles solutions propose le roi Louis XVI? </vt:lpstr>
      <vt:lpstr> Les grands bouleversements de 1789 1) Le Serment du Jeu de Paume,  tableau de Jacques-Louis David (1790-1794)</vt:lpstr>
      <vt:lpstr>2) La Prise de la Bastille, 14 juillet 1789</vt:lpstr>
      <vt:lpstr>3) La Déclaration des Droits de l’Homme et du Citoyen</vt:lpstr>
      <vt:lpstr>Présentation PowerPoint</vt:lpstr>
      <vt:lpstr>Séance 4 : Les bouleversements politiques et sociaux de l’année 1789 Comment l’année 1789 bouleverse-t-elle la monarchie? </vt:lpstr>
      <vt:lpstr>Constitution du 3 septembre 1791 L'Assemblée Nationale abolit les institutions qui blessaient la liberté et l'égalité des droits.  - Le pouvoir appartient à la Nation  - Une partie du pouvoir est confiée au roi.</vt:lpstr>
      <vt:lpstr>Présentation PowerPoint</vt:lpstr>
      <vt:lpstr>Présentation PowerPoint</vt:lpstr>
      <vt:lpstr>Séance 5 : La fin de la Monarchie Absolue Comment la Révolution Française aboutit-elle à la fin de la royauté?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_</dc:creator>
  <cp:lastModifiedBy>Office User</cp:lastModifiedBy>
  <cp:revision>45</cp:revision>
  <dcterms:created xsi:type="dcterms:W3CDTF">2019-07-05T07:38:43Z</dcterms:created>
  <dcterms:modified xsi:type="dcterms:W3CDTF">2024-05-29T08:39:46Z</dcterms:modified>
</cp:coreProperties>
</file>