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276" r:id="rId5"/>
    <p:sldId id="277" r:id="rId6"/>
    <p:sldId id="258" r:id="rId7"/>
    <p:sldId id="256" r:id="rId8"/>
    <p:sldId id="257" r:id="rId9"/>
    <p:sldId id="259" r:id="rId10"/>
    <p:sldId id="260" r:id="rId11"/>
    <p:sldId id="261" r:id="rId12"/>
    <p:sldId id="264" r:id="rId13"/>
    <p:sldId id="262" r:id="rId14"/>
    <p:sldId id="265" r:id="rId15"/>
    <p:sldId id="263" r:id="rId16"/>
    <p:sldId id="266" r:id="rId17"/>
    <p:sldId id="267" r:id="rId18"/>
    <p:sldId id="268" r:id="rId19"/>
    <p:sldId id="269" r:id="rId20"/>
    <p:sldId id="270" r:id="rId21"/>
    <p:sldId id="271" r:id="rId22"/>
    <p:sldId id="272" r:id="rId23"/>
    <p:sldId id="278" r:id="rId24"/>
    <p:sldId id="279" r:id="rId25"/>
    <p:sldId id="280" r:id="rId26"/>
    <p:sldId id="281"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79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99" autoAdjust="0"/>
    <p:restoredTop sz="94660"/>
  </p:normalViewPr>
  <p:slideViewPr>
    <p:cSldViewPr snapToGrid="0">
      <p:cViewPr varScale="1">
        <p:scale>
          <a:sx n="87" d="100"/>
          <a:sy n="87" d="100"/>
        </p:scale>
        <p:origin x="3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Population (66 </a:t>
            </a:r>
            <a:r>
              <a:rPr lang="en-US" dirty="0" err="1"/>
              <a:t>élèves</a:t>
            </a:r>
            <a:r>
              <a:rPr lang="en-US" dirty="0"/>
              <a:t> de </a:t>
            </a:r>
            <a:r>
              <a:rPr lang="en-US" dirty="0" err="1"/>
              <a:t>l'école</a:t>
            </a:r>
            <a:r>
              <a:rPr lang="en-US" dirty="0"/>
              <a:t>)</a:t>
            </a:r>
          </a:p>
        </c:rich>
      </c:tx>
      <c:overlay val="0"/>
      <c:spPr>
        <a:noFill/>
        <a:ln>
          <a:noFill/>
        </a:ln>
        <a:effectLst/>
      </c:spPr>
    </c:title>
    <c:autoTitleDeleted val="0"/>
    <c:plotArea>
      <c:layout/>
      <c:pieChart>
        <c:varyColors val="1"/>
        <c:ser>
          <c:idx val="0"/>
          <c:order val="0"/>
          <c:tx>
            <c:strRef>
              <c:f>Feuil1!$B$1</c:f>
              <c:strCache>
                <c:ptCount val="1"/>
                <c:pt idx="0">
                  <c:v>Population (élèves de l'école)</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2AE-4B3E-A149-179886557F0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9AA-4196-A541-6EE757759EA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22AE-4B3E-A149-179886557F04}"/>
              </c:ext>
            </c:extLst>
          </c:dPt>
          <c:dLbls>
            <c:dLbl>
              <c:idx val="0"/>
              <c:layout>
                <c:manualLayout>
                  <c:x val="-1.5227651306755765E-2"/>
                  <c:y val="-9.0774091887833808E-2"/>
                </c:manualLayout>
              </c:layout>
              <c:tx>
                <c:rich>
                  <a:bodyPr/>
                  <a:lstStyle/>
                  <a:p>
                    <a:fld id="{C08E24E5-5454-4501-83D5-03A3DE3A8D89}" type="PERCENTAGE">
                      <a:rPr lang="en-US" sz="1800" smtClean="0"/>
                      <a:pPr/>
                      <a:t>[POURCENTAGE]</a:t>
                    </a:fld>
                    <a:endParaRPr lang="en-US" sz="1800" dirty="0"/>
                  </a:p>
                  <a:p>
                    <a:r>
                      <a:rPr lang="en-US" sz="1800" dirty="0"/>
                      <a:t>= 64 </a:t>
                    </a:r>
                    <a:r>
                      <a:rPr lang="en-US" sz="1800" dirty="0" err="1"/>
                      <a:t>élèves</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AE-4B3E-A149-179886557F04}"/>
                </c:ext>
              </c:extLst>
            </c:dLbl>
            <c:dLbl>
              <c:idx val="1"/>
              <c:layout>
                <c:manualLayout>
                  <c:x val="-0.10822352805264832"/>
                  <c:y val="8.987148108482336E-2"/>
                </c:manualLayout>
              </c:layout>
              <c:tx>
                <c:rich>
                  <a:bodyPr rot="0" spcFirstLastPara="1" vertOverflow="ellipsis" vert="horz" wrap="square" lIns="180000" tIns="144000" rIns="180000" bIns="19050" anchor="ctr" anchorCtr="1">
                    <a:noAutofit/>
                  </a:bodyPr>
                  <a:lstStyle/>
                  <a:p>
                    <a:pPr>
                      <a:defRPr sz="1400" b="1" i="0" u="none" strike="noStrike" kern="1200" baseline="0">
                        <a:solidFill>
                          <a:schemeClr val="tx1"/>
                        </a:solidFill>
                        <a:latin typeface="+mn-lt"/>
                        <a:ea typeface="+mn-ea"/>
                        <a:cs typeface="+mn-cs"/>
                      </a:defRPr>
                    </a:pPr>
                    <a:fld id="{2D088E91-9812-4AE5-B08E-459527157AFE}" type="PERCENTAGE">
                      <a:rPr lang="en-US" sz="1400" smtClean="0">
                        <a:solidFill>
                          <a:schemeClr val="tx1"/>
                        </a:solidFill>
                      </a:rPr>
                      <a:pPr>
                        <a:defRPr sz="1400" b="1" i="0" u="none" strike="noStrike" kern="1200" baseline="0">
                          <a:solidFill>
                            <a:schemeClr val="tx1"/>
                          </a:solidFill>
                          <a:latin typeface="+mn-lt"/>
                          <a:ea typeface="+mn-ea"/>
                          <a:cs typeface="+mn-cs"/>
                        </a:defRPr>
                      </a:pPr>
                      <a:t>[POURCENTAGE]</a:t>
                    </a:fld>
                    <a:endParaRPr lang="en-US" sz="1400" dirty="0">
                      <a:solidFill>
                        <a:schemeClr val="tx1"/>
                      </a:solidFill>
                    </a:endParaRPr>
                  </a:p>
                  <a:p>
                    <a:pPr>
                      <a:defRPr sz="1400" b="1" i="0" u="none" strike="noStrike" kern="1200" baseline="0">
                        <a:solidFill>
                          <a:schemeClr val="tx1"/>
                        </a:solidFill>
                        <a:latin typeface="+mn-lt"/>
                        <a:ea typeface="+mn-ea"/>
                        <a:cs typeface="+mn-cs"/>
                      </a:defRPr>
                    </a:pPr>
                    <a:r>
                      <a:rPr lang="en-US" sz="1400" dirty="0">
                        <a:solidFill>
                          <a:schemeClr val="tx1"/>
                        </a:solidFill>
                      </a:rPr>
                      <a:t>= 1 </a:t>
                    </a:r>
                    <a:r>
                      <a:rPr lang="en-US" sz="1400" dirty="0" err="1">
                        <a:solidFill>
                          <a:schemeClr val="tx1"/>
                        </a:solidFill>
                      </a:rPr>
                      <a:t>élève</a:t>
                    </a:r>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7995075838002753"/>
                      <c:h val="0.18689145115942807"/>
                    </c:manualLayout>
                  </c15:layout>
                  <c15:dlblFieldTable/>
                  <c15:showDataLabelsRange val="0"/>
                </c:ext>
                <c:ext xmlns:c16="http://schemas.microsoft.com/office/drawing/2014/chart" uri="{C3380CC4-5D6E-409C-BE32-E72D297353CC}">
                  <c16:uniqueId val="{00000003-59AA-4196-A541-6EE757759EA6}"/>
                </c:ext>
              </c:extLst>
            </c:dLbl>
            <c:dLbl>
              <c:idx val="2"/>
              <c:delete val="1"/>
              <c:extLst>
                <c:ext xmlns:c15="http://schemas.microsoft.com/office/drawing/2012/chart" uri="{CE6537A1-D6FC-4f65-9D91-7224C49458BB}"/>
                <c:ext xmlns:c16="http://schemas.microsoft.com/office/drawing/2014/chart" uri="{C3380CC4-5D6E-409C-BE32-E72D297353CC}">
                  <c16:uniqueId val="{00000002-22AE-4B3E-A149-179886557F04}"/>
                </c:ext>
              </c:extLst>
            </c:dLbl>
            <c:spPr>
              <a:noFill/>
              <a:ln>
                <a:noFill/>
              </a:ln>
              <a:effectLst/>
            </c:spPr>
            <c:txPr>
              <a:bodyPr rot="0" spcFirstLastPara="1" vertOverflow="ellipsis" vert="horz" wrap="square" lIns="180000" tIns="144000" rIns="180000" bIns="19050" anchor="ctr" anchorCtr="1">
                <a:spAutoFit/>
              </a:bodyPr>
              <a:lstStyle/>
              <a:p>
                <a:pPr>
                  <a:defRPr sz="14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Feuil1!$A$2:$A$4</c:f>
              <c:strCache>
                <c:ptCount val="3"/>
                <c:pt idx="0">
                  <c:v>Tiers-Etat</c:v>
                </c:pt>
                <c:pt idx="1">
                  <c:v>Noblesse</c:v>
                </c:pt>
                <c:pt idx="2">
                  <c:v>Clergé</c:v>
                </c:pt>
              </c:strCache>
            </c:strRef>
          </c:cat>
          <c:val>
            <c:numRef>
              <c:f>Feuil1!$B$2:$B$4</c:f>
              <c:numCache>
                <c:formatCode>General</c:formatCode>
                <c:ptCount val="3"/>
                <c:pt idx="0">
                  <c:v>64</c:v>
                </c:pt>
                <c:pt idx="1">
                  <c:v>1</c:v>
                </c:pt>
                <c:pt idx="2">
                  <c:v>0.5</c:v>
                </c:pt>
              </c:numCache>
            </c:numRef>
          </c:val>
          <c:extLst>
            <c:ext xmlns:c16="http://schemas.microsoft.com/office/drawing/2014/chart" uri="{C3380CC4-5D6E-409C-BE32-E72D297353CC}">
              <c16:uniqueId val="{00000000-22AE-4B3E-A149-179886557F04}"/>
            </c:ext>
          </c:extLst>
        </c:ser>
        <c:dLbls>
          <c:dLblPos val="inEnd"/>
          <c:showLegendKey val="0"/>
          <c:showVal val="0"/>
          <c:showCatName val="0"/>
          <c:showSerName val="0"/>
          <c:showPercent val="1"/>
          <c:showBubbleSize val="0"/>
          <c:showLeaderLines val="1"/>
        </c:dLbls>
        <c:firstSliceAng val="1"/>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cdr:x>
      <cdr:y>0.17664</cdr:y>
    </cdr:from>
    <cdr:to>
      <cdr:x>0.88099</cdr:x>
      <cdr:y>0.27442</cdr:y>
    </cdr:to>
    <cdr:grpSp>
      <cdr:nvGrpSpPr>
        <cdr:cNvPr id="5" name="Groupe 4">
          <a:extLst xmlns:a="http://schemas.openxmlformats.org/drawingml/2006/main">
            <a:ext uri="{FF2B5EF4-FFF2-40B4-BE49-F238E27FC236}">
              <a16:creationId xmlns:a16="http://schemas.microsoft.com/office/drawing/2014/main" id="{FF2D252F-172D-47C8-B9E7-69C1F458D35B}"/>
            </a:ext>
          </a:extLst>
        </cdr:cNvPr>
        <cdr:cNvGrpSpPr/>
      </cdr:nvGrpSpPr>
      <cdr:grpSpPr>
        <a:xfrm xmlns:a="http://schemas.openxmlformats.org/drawingml/2006/main">
          <a:off x="3605284" y="1049142"/>
          <a:ext cx="2747153" cy="580758"/>
          <a:chOff x="2493174" y="1506356"/>
          <a:chExt cx="2747150" cy="580767"/>
        </a:xfrm>
      </cdr:grpSpPr>
      <cdr:sp macro="" textlink="">
        <cdr:nvSpPr>
          <cdr:cNvPr id="2" name="ZoneTexte 1">
            <a:extLst xmlns:a="http://schemas.openxmlformats.org/drawingml/2006/main">
              <a:ext uri="{FF2B5EF4-FFF2-40B4-BE49-F238E27FC236}">
                <a16:creationId xmlns:a16="http://schemas.microsoft.com/office/drawing/2014/main" id="{7FCD16AE-F74C-407B-ADDC-D2E7498384A6}"/>
              </a:ext>
            </a:extLst>
          </cdr:cNvPr>
          <cdr:cNvSpPr txBox="1"/>
        </cdr:nvSpPr>
        <cdr:spPr>
          <a:xfrm xmlns:a="http://schemas.openxmlformats.org/drawingml/2006/main">
            <a:off x="4214713" y="1506356"/>
            <a:ext cx="1025611" cy="5807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solidFill>
                  <a:schemeClr val="tx1"/>
                </a:solidFill>
              </a:rPr>
              <a:t>1%</a:t>
            </a:r>
          </a:p>
          <a:p xmlns:a="http://schemas.openxmlformats.org/drawingml/2006/main">
            <a:r>
              <a:rPr lang="fr-FR" sz="1400" b="1" dirty="0">
                <a:solidFill>
                  <a:schemeClr val="tx1"/>
                </a:solidFill>
              </a:rPr>
              <a:t>= ½ élève</a:t>
            </a:r>
          </a:p>
        </cdr:txBody>
      </cdr:sp>
      <cdr:cxnSp macro="">
        <cdr:nvCxnSpPr>
          <cdr:cNvPr id="4" name="Connecteur droit avec flèche 3">
            <a:extLst xmlns:a="http://schemas.openxmlformats.org/drawingml/2006/main">
              <a:ext uri="{FF2B5EF4-FFF2-40B4-BE49-F238E27FC236}">
                <a16:creationId xmlns:a16="http://schemas.microsoft.com/office/drawing/2014/main" id="{68B3D403-C04B-4481-A892-A4EFFEFF1EF2}"/>
              </a:ext>
            </a:extLst>
          </cdr:cNvPr>
          <cdr:cNvCxnSpPr/>
        </cdr:nvCxnSpPr>
        <cdr:spPr>
          <a:xfrm xmlns:a="http://schemas.openxmlformats.org/drawingml/2006/main" flipH="1">
            <a:off x="2493174" y="1778204"/>
            <a:ext cx="1706465" cy="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grpSp>
  </cdr:relSizeAnchor>
  <cdr:relSizeAnchor xmlns:cdr="http://schemas.openxmlformats.org/drawingml/2006/chartDrawing">
    <cdr:from>
      <cdr:x>0.38193</cdr:x>
      <cdr:y>0.1808</cdr:y>
    </cdr:from>
    <cdr:to>
      <cdr:x>0.47618</cdr:x>
      <cdr:y>0.1808</cdr:y>
    </cdr:to>
    <cdr:cxnSp macro="">
      <cdr:nvCxnSpPr>
        <cdr:cNvPr id="8" name="Connecteur droit avec flèche 7">
          <a:extLst xmlns:a="http://schemas.openxmlformats.org/drawingml/2006/main">
            <a:ext uri="{FF2B5EF4-FFF2-40B4-BE49-F238E27FC236}">
              <a16:creationId xmlns:a16="http://schemas.microsoft.com/office/drawing/2014/main" id="{7C4C367A-028C-4900-9879-178B0D3D3A21}"/>
            </a:ext>
          </a:extLst>
        </cdr:cNvPr>
        <cdr:cNvCxnSpPr/>
      </cdr:nvCxnSpPr>
      <cdr:spPr>
        <a:xfrm xmlns:a="http://schemas.openxmlformats.org/drawingml/2006/main">
          <a:off x="2753898" y="1073869"/>
          <a:ext cx="679621" cy="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4EE80FE9-7E56-43A6-85E6-236C8103BE16}" type="datetimeFigureOut">
              <a:rPr lang="fr-FR" smtClean="0"/>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313501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EE80FE9-7E56-43A6-85E6-236C8103BE16}" type="datetimeFigureOut">
              <a:rPr lang="fr-FR" smtClean="0"/>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31618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EE80FE9-7E56-43A6-85E6-236C8103BE16}" type="datetimeFigureOut">
              <a:rPr lang="fr-FR" smtClean="0"/>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343805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EE80FE9-7E56-43A6-85E6-236C8103BE16}" type="datetimeFigureOut">
              <a:rPr lang="fr-FR" smtClean="0"/>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146291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4EE80FE9-7E56-43A6-85E6-236C8103BE16}" type="datetimeFigureOut">
              <a:rPr lang="fr-FR" smtClean="0"/>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804166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EE80FE9-7E56-43A6-85E6-236C8103BE16}" type="datetimeFigureOut">
              <a:rPr lang="fr-FR" smtClean="0"/>
              <a:t>24/11/2021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1004738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EE80FE9-7E56-43A6-85E6-236C8103BE16}" type="datetimeFigureOut">
              <a:rPr lang="fr-FR" smtClean="0"/>
              <a:t>24/11/2021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242276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EE80FE9-7E56-43A6-85E6-236C8103BE16}" type="datetimeFigureOut">
              <a:rPr lang="fr-FR" smtClean="0"/>
              <a:t>24/11/2021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61378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EE80FE9-7E56-43A6-85E6-236C8103BE16}" type="datetimeFigureOut">
              <a:rPr lang="fr-FR" smtClean="0"/>
              <a:t>24/11/2021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176243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EE80FE9-7E56-43A6-85E6-236C8103BE16}" type="datetimeFigureOut">
              <a:rPr lang="fr-FR" smtClean="0"/>
              <a:t>24/11/2021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137624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EE80FE9-7E56-43A6-85E6-236C8103BE16}" type="datetimeFigureOut">
              <a:rPr lang="fr-FR" smtClean="0"/>
              <a:t>24/11/2021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A91265-8BF4-48DB-B9DB-129942EA203F}" type="slidenum">
              <a:rPr lang="fr-FR" smtClean="0"/>
              <a:t>‹N°›</a:t>
            </a:fld>
            <a:endParaRPr lang="fr-FR"/>
          </a:p>
        </p:txBody>
      </p:sp>
    </p:spTree>
    <p:extLst>
      <p:ext uri="{BB962C8B-B14F-4D97-AF65-F5344CB8AC3E}">
        <p14:creationId xmlns:p14="http://schemas.microsoft.com/office/powerpoint/2010/main" val="408189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80FE9-7E56-43A6-85E6-236C8103BE16}" type="datetimeFigureOut">
              <a:rPr lang="fr-FR" smtClean="0"/>
              <a:t>24/11/2021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91265-8BF4-48DB-B9DB-129942EA203F}" type="slidenum">
              <a:rPr lang="fr-FR" smtClean="0"/>
              <a:t>‹N°›</a:t>
            </a:fld>
            <a:endParaRPr lang="fr-FR"/>
          </a:p>
        </p:txBody>
      </p:sp>
    </p:spTree>
    <p:extLst>
      <p:ext uri="{BB962C8B-B14F-4D97-AF65-F5344CB8AC3E}">
        <p14:creationId xmlns:p14="http://schemas.microsoft.com/office/powerpoint/2010/main" val="1598545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Sous-titre 2">
            <a:extLst>
              <a:ext uri="{FF2B5EF4-FFF2-40B4-BE49-F238E27FC236}">
                <a16:creationId xmlns:a16="http://schemas.microsoft.com/office/drawing/2014/main" id="{2C287255-12C5-4B79-B733-BE2A5A64A288}"/>
              </a:ext>
            </a:extLst>
          </p:cNvPr>
          <p:cNvSpPr>
            <a:spLocks noGrp="1"/>
          </p:cNvSpPr>
          <p:nvPr>
            <p:ph type="title"/>
          </p:nvPr>
        </p:nvSpPr>
        <p:spPr>
          <a:xfrm>
            <a:off x="838200" y="365125"/>
            <a:ext cx="10515600" cy="1325563"/>
          </a:xfrm>
        </p:spPr>
        <p:txBody>
          <a:bodyPr/>
          <a:lstStyle/>
          <a:p>
            <a:pPr algn="ctr"/>
            <a:r>
              <a:rPr lang="fr-FR" b="1" dirty="0">
                <a:solidFill>
                  <a:srgbClr val="FF0000"/>
                </a:solidFill>
              </a:rPr>
              <a:t>Séquence 3 : La Révolution Française</a:t>
            </a:r>
          </a:p>
        </p:txBody>
      </p:sp>
      <p:sp>
        <p:nvSpPr>
          <p:cNvPr id="2" name="ZoneTexte 1">
            <a:extLst>
              <a:ext uri="{FF2B5EF4-FFF2-40B4-BE49-F238E27FC236}">
                <a16:creationId xmlns:a16="http://schemas.microsoft.com/office/drawing/2014/main" id="{1FA44463-D00B-442C-AC60-D2491D7F8FA9}"/>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81292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000" u="sng" dirty="0">
                <a:solidFill>
                  <a:srgbClr val="FF0000"/>
                </a:solidFill>
                <a:latin typeface="+mn-lt"/>
              </a:rPr>
              <a:t>Séance 2 </a:t>
            </a:r>
            <a:r>
              <a:rPr lang="fr-FR" sz="3000" dirty="0">
                <a:solidFill>
                  <a:srgbClr val="FF0000"/>
                </a:solidFill>
                <a:latin typeface="+mn-lt"/>
              </a:rPr>
              <a:t>: Les philosophes des Lumières</a:t>
            </a:r>
            <a:br>
              <a:rPr lang="fr-FR" sz="3000" dirty="0">
                <a:solidFill>
                  <a:srgbClr val="FF0000"/>
                </a:solidFill>
                <a:latin typeface="+mn-lt"/>
              </a:rPr>
            </a:br>
            <a:r>
              <a:rPr lang="fr-FR" sz="3000" dirty="0">
                <a:solidFill>
                  <a:srgbClr val="FF0000"/>
                </a:solidFill>
                <a:latin typeface="+mn-lt"/>
              </a:rPr>
              <a:t>Quelles idées nouvelles se développent au </a:t>
            </a:r>
            <a:r>
              <a:rPr lang="fr-FR" sz="3000" dirty="0" err="1">
                <a:solidFill>
                  <a:srgbClr val="FF0000"/>
                </a:solidFill>
                <a:latin typeface="+mn-lt"/>
              </a:rPr>
              <a:t>XVIIIè</a:t>
            </a:r>
            <a:r>
              <a:rPr lang="fr-FR" sz="3000" dirty="0">
                <a:solidFill>
                  <a:srgbClr val="FF0000"/>
                </a:solidFill>
                <a:latin typeface="+mn-lt"/>
              </a:rPr>
              <a:t> siècle?</a:t>
            </a:r>
          </a:p>
        </p:txBody>
      </p:sp>
      <p:cxnSp>
        <p:nvCxnSpPr>
          <p:cNvPr id="4" name="Connecteur droit 3"/>
          <p:cNvCxnSpPr/>
          <p:nvPr/>
        </p:nvCxnSpPr>
        <p:spPr>
          <a:xfrm>
            <a:off x="838200" y="152400"/>
            <a:ext cx="0" cy="5425440"/>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693916B-2F82-4210-B499-CE2EAD24D63B}"/>
              </a:ext>
            </a:extLst>
          </p:cNvPr>
          <p:cNvSpPr txBox="1"/>
          <p:nvPr/>
        </p:nvSpPr>
        <p:spPr>
          <a:xfrm>
            <a:off x="4093535" y="2371060"/>
            <a:ext cx="1916102" cy="369332"/>
          </a:xfrm>
          <a:prstGeom prst="rect">
            <a:avLst/>
          </a:prstGeom>
          <a:noFill/>
        </p:spPr>
        <p:txBody>
          <a:bodyPr wrap="none" rtlCol="0">
            <a:spAutoFit/>
          </a:bodyPr>
          <a:lstStyle/>
          <a:p>
            <a:r>
              <a:rPr lang="fr-FR" dirty="0"/>
              <a:t>Voir carte mentale</a:t>
            </a:r>
          </a:p>
        </p:txBody>
      </p:sp>
      <p:sp>
        <p:nvSpPr>
          <p:cNvPr id="5" name="ZoneTexte 4">
            <a:extLst>
              <a:ext uri="{FF2B5EF4-FFF2-40B4-BE49-F238E27FC236}">
                <a16:creationId xmlns:a16="http://schemas.microsoft.com/office/drawing/2014/main" id="{9E5E25F7-DB5C-4CF9-947E-F2D10D187701}"/>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445816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e 32"/>
          <p:cNvGrpSpPr/>
          <p:nvPr/>
        </p:nvGrpSpPr>
        <p:grpSpPr>
          <a:xfrm>
            <a:off x="1778000" y="563002"/>
            <a:ext cx="7912100" cy="6053698"/>
            <a:chOff x="1778000" y="563002"/>
            <a:chExt cx="7912100" cy="6053698"/>
          </a:xfrm>
        </p:grpSpPr>
        <p:grpSp>
          <p:nvGrpSpPr>
            <p:cNvPr id="24" name="Groupe 23"/>
            <p:cNvGrpSpPr/>
            <p:nvPr/>
          </p:nvGrpSpPr>
          <p:grpSpPr>
            <a:xfrm>
              <a:off x="1778000" y="563002"/>
              <a:ext cx="7912100" cy="6053698"/>
              <a:chOff x="1676400" y="474766"/>
              <a:chExt cx="8013700" cy="6383234"/>
            </a:xfrm>
          </p:grpSpPr>
          <p:cxnSp>
            <p:nvCxnSpPr>
              <p:cNvPr id="21" name="Connecteur droit avec flèche 20"/>
              <p:cNvCxnSpPr>
                <a:stCxn id="15" idx="2"/>
                <a:endCxn id="22" idx="0"/>
              </p:cNvCxnSpPr>
              <p:nvPr/>
            </p:nvCxnSpPr>
            <p:spPr>
              <a:xfrm>
                <a:off x="5645029" y="5440500"/>
                <a:ext cx="0" cy="525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e 22"/>
              <p:cNvGrpSpPr/>
              <p:nvPr/>
            </p:nvGrpSpPr>
            <p:grpSpPr>
              <a:xfrm>
                <a:off x="1676400" y="474766"/>
                <a:ext cx="8013700" cy="6383234"/>
                <a:chOff x="1676400" y="474766"/>
                <a:chExt cx="7988300" cy="6383234"/>
              </a:xfrm>
            </p:grpSpPr>
            <p:sp>
              <p:nvSpPr>
                <p:cNvPr id="4" name="Rectangle à coins arrondis 3"/>
                <p:cNvSpPr/>
                <p:nvPr/>
              </p:nvSpPr>
              <p:spPr>
                <a:xfrm>
                  <a:off x="3937000" y="474766"/>
                  <a:ext cx="3067300" cy="113713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LA PHILOSOPHIE DES LUMIERES AU </a:t>
                  </a:r>
                  <a:r>
                    <a:rPr lang="fr-FR" dirty="0" err="1">
                      <a:solidFill>
                        <a:schemeClr val="tx1"/>
                      </a:solidFill>
                    </a:rPr>
                    <a:t>XVIIIè</a:t>
                  </a:r>
                  <a:r>
                    <a:rPr lang="fr-FR" dirty="0">
                      <a:solidFill>
                        <a:schemeClr val="tx1"/>
                      </a:solidFill>
                    </a:rPr>
                    <a:t> SIECLE</a:t>
                  </a:r>
                </a:p>
              </p:txBody>
            </p:sp>
            <p:cxnSp>
              <p:nvCxnSpPr>
                <p:cNvPr id="6" name="Connecteur droit avec flèche 5"/>
                <p:cNvCxnSpPr/>
                <p:nvPr/>
              </p:nvCxnSpPr>
              <p:spPr>
                <a:xfrm>
                  <a:off x="6883400" y="1638300"/>
                  <a:ext cx="446400"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680200" y="2197100"/>
                  <a:ext cx="2984500" cy="123190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Critique</a:t>
                  </a:r>
                  <a:r>
                    <a:rPr lang="fr-FR" dirty="0">
                      <a:solidFill>
                        <a:schemeClr val="tx1"/>
                      </a:solidFill>
                    </a:rPr>
                    <a:t> de la monarchie absolue de droit divin et des inégalités sociales</a:t>
                  </a:r>
                </a:p>
              </p:txBody>
            </p:sp>
            <p:cxnSp>
              <p:nvCxnSpPr>
                <p:cNvPr id="9" name="Connecteur droit avec flèche 8"/>
                <p:cNvCxnSpPr/>
                <p:nvPr/>
              </p:nvCxnSpPr>
              <p:spPr>
                <a:xfrm flipH="1">
                  <a:off x="3695700" y="1638300"/>
                  <a:ext cx="444500"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76400" y="2120900"/>
                  <a:ext cx="2984500" cy="123190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Des idées nouvelles</a:t>
                  </a:r>
                  <a:r>
                    <a:rPr lang="fr-FR" dirty="0">
                      <a:solidFill>
                        <a:schemeClr val="tx1"/>
                      </a:solidFill>
                    </a:rPr>
                    <a:t>: </a:t>
                  </a:r>
                </a:p>
                <a:p>
                  <a:pPr algn="ctr"/>
                  <a:r>
                    <a:rPr lang="fr-FR" dirty="0">
                      <a:solidFill>
                        <a:schemeClr val="tx1"/>
                      </a:solidFill>
                    </a:rPr>
                    <a:t>liberté, égalité, tolérance</a:t>
                  </a:r>
                </a:p>
              </p:txBody>
            </p:sp>
            <p:cxnSp>
              <p:nvCxnSpPr>
                <p:cNvPr id="12" name="Connecteur droit avec flèche 11"/>
                <p:cNvCxnSpPr/>
                <p:nvPr/>
              </p:nvCxnSpPr>
              <p:spPr>
                <a:xfrm>
                  <a:off x="3155700" y="3429000"/>
                  <a:ext cx="1080000" cy="7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7004300" y="3429000"/>
                  <a:ext cx="1080000" cy="7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140200" y="4208600"/>
                  <a:ext cx="2984500" cy="123190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Des philosophes</a:t>
                  </a:r>
                  <a:r>
                    <a:rPr lang="fr-FR" dirty="0">
                      <a:solidFill>
                        <a:schemeClr val="tx1"/>
                      </a:solidFill>
                    </a:rPr>
                    <a:t>:</a:t>
                  </a:r>
                </a:p>
                <a:p>
                  <a:pPr algn="ctr"/>
                  <a:r>
                    <a:rPr lang="fr-FR" dirty="0">
                      <a:solidFill>
                        <a:schemeClr val="tx1"/>
                      </a:solidFill>
                    </a:rPr>
                    <a:t>Voltaire, Rousseau, Montesquieu, Diderot</a:t>
                  </a:r>
                </a:p>
              </p:txBody>
            </p:sp>
            <p:sp>
              <p:nvSpPr>
                <p:cNvPr id="22" name="Rectangle 21"/>
                <p:cNvSpPr/>
                <p:nvPr/>
              </p:nvSpPr>
              <p:spPr>
                <a:xfrm>
                  <a:off x="4140200" y="5966100"/>
                  <a:ext cx="2984500" cy="89190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Un livre des connaissances:</a:t>
                  </a:r>
                </a:p>
                <a:p>
                  <a:pPr algn="ctr"/>
                  <a:r>
                    <a:rPr lang="fr-FR" b="1" dirty="0">
                      <a:solidFill>
                        <a:schemeClr val="tx1"/>
                      </a:solidFill>
                    </a:rPr>
                    <a:t>L’Encyclopédie (1751)</a:t>
                  </a:r>
                </a:p>
              </p:txBody>
            </p:sp>
          </p:grpSp>
        </p:grpSp>
        <p:pic>
          <p:nvPicPr>
            <p:cNvPr id="26" name="Imag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89813">
              <a:off x="3169789" y="4139462"/>
              <a:ext cx="1171889" cy="1470188"/>
            </a:xfrm>
            <a:prstGeom prst="rect">
              <a:avLst/>
            </a:prstGeom>
          </p:spPr>
        </p:pic>
        <p:pic>
          <p:nvPicPr>
            <p:cNvPr id="27" name="Imag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01497">
              <a:off x="7034987" y="4139462"/>
              <a:ext cx="1055968" cy="1470188"/>
            </a:xfrm>
            <a:prstGeom prst="rect">
              <a:avLst/>
            </a:prstGeom>
          </p:spPr>
        </p:pic>
        <p:sp>
          <p:nvSpPr>
            <p:cNvPr id="28" name="ZoneTexte 27"/>
            <p:cNvSpPr txBox="1"/>
            <p:nvPr/>
          </p:nvSpPr>
          <p:spPr>
            <a:xfrm>
              <a:off x="2047278" y="5061596"/>
              <a:ext cx="1183337" cy="246221"/>
            </a:xfrm>
            <a:prstGeom prst="rect">
              <a:avLst/>
            </a:prstGeom>
            <a:noFill/>
          </p:spPr>
          <p:txBody>
            <a:bodyPr wrap="none" rtlCol="0">
              <a:spAutoFit/>
            </a:bodyPr>
            <a:lstStyle/>
            <a:p>
              <a:r>
                <a:rPr lang="fr-FR" sz="1000" dirty="0"/>
                <a:t>Portrait de Voltaire</a:t>
              </a:r>
            </a:p>
          </p:txBody>
        </p:sp>
        <p:sp>
          <p:nvSpPr>
            <p:cNvPr id="29" name="ZoneTexte 28"/>
            <p:cNvSpPr txBox="1"/>
            <p:nvPr/>
          </p:nvSpPr>
          <p:spPr>
            <a:xfrm>
              <a:off x="7992797" y="4998141"/>
              <a:ext cx="1268296" cy="246221"/>
            </a:xfrm>
            <a:prstGeom prst="rect">
              <a:avLst/>
            </a:prstGeom>
            <a:noFill/>
          </p:spPr>
          <p:txBody>
            <a:bodyPr wrap="none" rtlCol="0">
              <a:spAutoFit/>
            </a:bodyPr>
            <a:lstStyle/>
            <a:p>
              <a:r>
                <a:rPr lang="fr-FR" sz="1000" dirty="0"/>
                <a:t>Portrait de Rousseau</a:t>
              </a:r>
            </a:p>
          </p:txBody>
        </p:sp>
      </p:grpSp>
      <p:cxnSp>
        <p:nvCxnSpPr>
          <p:cNvPr id="32" name="Connecteur droit avec flèche 31"/>
          <p:cNvCxnSpPr/>
          <p:nvPr/>
        </p:nvCxnSpPr>
        <p:spPr>
          <a:xfrm flipV="1">
            <a:off x="293943" y="228600"/>
            <a:ext cx="11301157" cy="747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93943" y="126999"/>
            <a:ext cx="7200000" cy="41096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MOYEN – AGE (476 – 1492)</a:t>
            </a:r>
          </a:p>
        </p:txBody>
      </p:sp>
      <p:sp>
        <p:nvSpPr>
          <p:cNvPr id="37" name="ZoneTexte 36"/>
          <p:cNvSpPr txBox="1"/>
          <p:nvPr/>
        </p:nvSpPr>
        <p:spPr>
          <a:xfrm>
            <a:off x="7493943" y="126999"/>
            <a:ext cx="2160000" cy="410400"/>
          </a:xfrm>
          <a:prstGeom prst="rect">
            <a:avLst/>
          </a:prstGeom>
          <a:solidFill>
            <a:schemeClr val="accent6">
              <a:lumMod val="60000"/>
              <a:lumOff val="40000"/>
            </a:schemeClr>
          </a:solidFill>
        </p:spPr>
        <p:txBody>
          <a:bodyPr wrap="square" rtlCol="0">
            <a:spAutoFit/>
          </a:bodyPr>
          <a:lstStyle/>
          <a:p>
            <a:pPr algn="ctr"/>
            <a:r>
              <a:rPr lang="fr-FR" sz="1100" dirty="0"/>
              <a:t>TEMPS MODERNES</a:t>
            </a:r>
          </a:p>
          <a:p>
            <a:pPr algn="ctr"/>
            <a:r>
              <a:rPr lang="fr-FR" sz="1100" dirty="0"/>
              <a:t>(1492 – 1789)</a:t>
            </a:r>
          </a:p>
        </p:txBody>
      </p:sp>
      <p:sp>
        <p:nvSpPr>
          <p:cNvPr id="38" name="ZoneTexte 37"/>
          <p:cNvSpPr txBox="1"/>
          <p:nvPr/>
        </p:nvSpPr>
        <p:spPr>
          <a:xfrm>
            <a:off x="9653943" y="126999"/>
            <a:ext cx="1737957" cy="400110"/>
          </a:xfrm>
          <a:prstGeom prst="rect">
            <a:avLst/>
          </a:prstGeom>
          <a:solidFill>
            <a:schemeClr val="accent1">
              <a:lumMod val="40000"/>
              <a:lumOff val="60000"/>
            </a:schemeClr>
          </a:solidFill>
        </p:spPr>
        <p:txBody>
          <a:bodyPr wrap="square" rtlCol="0">
            <a:spAutoFit/>
          </a:bodyPr>
          <a:lstStyle/>
          <a:p>
            <a:r>
              <a:rPr lang="fr-FR" sz="1000" dirty="0"/>
              <a:t>EPOQUE CONTEMPORAINE </a:t>
            </a:r>
          </a:p>
          <a:p>
            <a:pPr algn="ctr"/>
            <a:r>
              <a:rPr lang="fr-FR" sz="1000" dirty="0"/>
              <a:t>(1789 - aujourd’hui)</a:t>
            </a:r>
          </a:p>
        </p:txBody>
      </p:sp>
      <p:cxnSp>
        <p:nvCxnSpPr>
          <p:cNvPr id="41" name="Connecteur droit avec flèche 40"/>
          <p:cNvCxnSpPr/>
          <p:nvPr/>
        </p:nvCxnSpPr>
        <p:spPr>
          <a:xfrm>
            <a:off x="9113943" y="651902"/>
            <a:ext cx="5400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2" name="Rectangle 41"/>
          <p:cNvSpPr/>
          <p:nvPr/>
        </p:nvSpPr>
        <p:spPr>
          <a:xfrm>
            <a:off x="8859221" y="754621"/>
            <a:ext cx="1049443" cy="2953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Philosophie des Lumières</a:t>
            </a:r>
          </a:p>
        </p:txBody>
      </p:sp>
      <p:sp>
        <p:nvSpPr>
          <p:cNvPr id="30" name="ZoneTexte 29">
            <a:extLst>
              <a:ext uri="{FF2B5EF4-FFF2-40B4-BE49-F238E27FC236}">
                <a16:creationId xmlns:a16="http://schemas.microsoft.com/office/drawing/2014/main" id="{B2622210-6D73-4D5B-ADF6-3DA1AC0871B5}"/>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994063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406400" y="0"/>
            <a:ext cx="5549900" cy="6531604"/>
          </a:xfrm>
          <a:prstGeom prst="rect">
            <a:avLst/>
          </a:prstGeom>
        </p:spPr>
      </p:pic>
      <p:sp>
        <p:nvSpPr>
          <p:cNvPr id="8" name="Rectangle 7"/>
          <p:cNvSpPr/>
          <p:nvPr/>
        </p:nvSpPr>
        <p:spPr>
          <a:xfrm>
            <a:off x="2012950" y="525780"/>
            <a:ext cx="711200" cy="3810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00B050"/>
              </a:solidFill>
            </a:endParaRPr>
          </a:p>
        </p:txBody>
      </p:sp>
      <p:sp>
        <p:nvSpPr>
          <p:cNvPr id="6" name="Rectangle 5"/>
          <p:cNvSpPr/>
          <p:nvPr/>
        </p:nvSpPr>
        <p:spPr>
          <a:xfrm>
            <a:off x="2012950" y="528320"/>
            <a:ext cx="711200" cy="3810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503</a:t>
            </a:r>
          </a:p>
        </p:txBody>
      </p:sp>
      <p:sp>
        <p:nvSpPr>
          <p:cNvPr id="9" name="Rectangle 8"/>
          <p:cNvSpPr/>
          <p:nvPr/>
        </p:nvSpPr>
        <p:spPr>
          <a:xfrm>
            <a:off x="5054600" y="0"/>
            <a:ext cx="685800" cy="3429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0000"/>
              </a:solidFill>
            </a:endParaRPr>
          </a:p>
        </p:txBody>
      </p:sp>
      <p:sp>
        <p:nvSpPr>
          <p:cNvPr id="7" name="Rectangle 6"/>
          <p:cNvSpPr/>
          <p:nvPr/>
        </p:nvSpPr>
        <p:spPr>
          <a:xfrm>
            <a:off x="5054600" y="0"/>
            <a:ext cx="685800" cy="3429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620</a:t>
            </a:r>
          </a:p>
        </p:txBody>
      </p:sp>
      <p:sp>
        <p:nvSpPr>
          <p:cNvPr id="10" name="ZoneTexte 9"/>
          <p:cNvSpPr txBox="1"/>
          <p:nvPr/>
        </p:nvSpPr>
        <p:spPr>
          <a:xfrm>
            <a:off x="6211452" y="445115"/>
            <a:ext cx="5645268" cy="1754326"/>
          </a:xfrm>
          <a:prstGeom prst="rect">
            <a:avLst/>
          </a:prstGeom>
          <a:noFill/>
        </p:spPr>
        <p:txBody>
          <a:bodyPr wrap="square" rtlCol="0">
            <a:spAutoFit/>
          </a:bodyPr>
          <a:lstStyle/>
          <a:p>
            <a:pPr marL="342900" indent="-342900">
              <a:buAutoNum type="arabicPeriod"/>
            </a:pPr>
            <a:r>
              <a:rPr lang="fr-FR" b="1" dirty="0">
                <a:solidFill>
                  <a:srgbClr val="7030A0"/>
                </a:solidFill>
              </a:rPr>
              <a:t>Calcule les revenus de l’Etat en 1788.</a:t>
            </a:r>
          </a:p>
          <a:p>
            <a:endParaRPr lang="fr-FR" b="1" dirty="0">
              <a:solidFill>
                <a:srgbClr val="7030A0"/>
              </a:solidFill>
            </a:endParaRPr>
          </a:p>
          <a:p>
            <a:r>
              <a:rPr lang="fr-FR" b="1" dirty="0">
                <a:solidFill>
                  <a:srgbClr val="7030A0"/>
                </a:solidFill>
              </a:rPr>
              <a:t>2. Calcule les dépenses de l’Etat en 1788.</a:t>
            </a:r>
          </a:p>
          <a:p>
            <a:endParaRPr lang="fr-FR" b="1" dirty="0">
              <a:solidFill>
                <a:srgbClr val="7030A0"/>
              </a:solidFill>
            </a:endParaRPr>
          </a:p>
          <a:p>
            <a:r>
              <a:rPr lang="fr-FR" b="1" dirty="0">
                <a:solidFill>
                  <a:srgbClr val="7030A0"/>
                </a:solidFill>
              </a:rPr>
              <a:t>3. Que constates-tu? Quelles conséquences cela peut-il avoir?</a:t>
            </a:r>
          </a:p>
        </p:txBody>
      </p:sp>
      <p:sp>
        <p:nvSpPr>
          <p:cNvPr id="11" name="ZoneTexte 10">
            <a:extLst>
              <a:ext uri="{FF2B5EF4-FFF2-40B4-BE49-F238E27FC236}">
                <a16:creationId xmlns:a16="http://schemas.microsoft.com/office/drawing/2014/main" id="{1148D2EC-C66B-4619-B078-C334433A3586}"/>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61492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19563"/>
            <a:ext cx="4776787" cy="5897268"/>
          </a:xfrm>
          <a:prstGeom prst="rect">
            <a:avLst/>
          </a:prstGeom>
        </p:spPr>
      </p:pic>
      <p:sp>
        <p:nvSpPr>
          <p:cNvPr id="5" name="ZoneTexte 4"/>
          <p:cNvSpPr txBox="1"/>
          <p:nvPr/>
        </p:nvSpPr>
        <p:spPr>
          <a:xfrm>
            <a:off x="965200" y="6007100"/>
            <a:ext cx="4601965" cy="646331"/>
          </a:xfrm>
          <a:prstGeom prst="rect">
            <a:avLst/>
          </a:prstGeom>
          <a:noFill/>
        </p:spPr>
        <p:txBody>
          <a:bodyPr wrap="none" rtlCol="0">
            <a:spAutoFit/>
          </a:bodyPr>
          <a:lstStyle/>
          <a:p>
            <a:r>
              <a:rPr lang="fr-FR" dirty="0"/>
              <a:t>« Ah faut espérer que ce jeu-là finira bientôt », </a:t>
            </a:r>
          </a:p>
          <a:p>
            <a:pPr algn="ctr"/>
            <a:r>
              <a:rPr lang="fr-FR" dirty="0"/>
              <a:t>gravure anonyme (1789)</a:t>
            </a:r>
          </a:p>
        </p:txBody>
      </p:sp>
      <p:sp>
        <p:nvSpPr>
          <p:cNvPr id="6" name="ZoneTexte 5"/>
          <p:cNvSpPr txBox="1"/>
          <p:nvPr/>
        </p:nvSpPr>
        <p:spPr>
          <a:xfrm>
            <a:off x="6540500" y="927100"/>
            <a:ext cx="5168900" cy="3416320"/>
          </a:xfrm>
          <a:prstGeom prst="rect">
            <a:avLst/>
          </a:prstGeom>
          <a:noFill/>
        </p:spPr>
        <p:txBody>
          <a:bodyPr wrap="square" rtlCol="0">
            <a:spAutoFit/>
          </a:bodyPr>
          <a:lstStyle/>
          <a:p>
            <a:pPr marL="342900" indent="-342900">
              <a:buAutoNum type="arabicPeriod"/>
            </a:pPr>
            <a:r>
              <a:rPr lang="fr-FR" b="1" dirty="0">
                <a:solidFill>
                  <a:srgbClr val="7030A0"/>
                </a:solidFill>
              </a:rPr>
              <a:t>Type de document (portrait, gravure, discours)</a:t>
            </a:r>
          </a:p>
          <a:p>
            <a:pPr marL="342900" indent="-342900">
              <a:buAutoNum type="arabicPeriod"/>
            </a:pPr>
            <a:r>
              <a:rPr lang="fr-FR" b="1" dirty="0">
                <a:solidFill>
                  <a:srgbClr val="7030A0"/>
                </a:solidFill>
              </a:rPr>
              <a:t>Artiste</a:t>
            </a:r>
          </a:p>
          <a:p>
            <a:pPr marL="342900" indent="-342900">
              <a:buAutoNum type="arabicPeriod"/>
            </a:pPr>
            <a:r>
              <a:rPr lang="fr-FR" b="1" dirty="0">
                <a:solidFill>
                  <a:srgbClr val="7030A0"/>
                </a:solidFill>
              </a:rPr>
              <a:t>Date</a:t>
            </a:r>
          </a:p>
          <a:p>
            <a:pPr marL="342900" indent="-342900">
              <a:buAutoNum type="arabicPeriod"/>
            </a:pPr>
            <a:endParaRPr lang="fr-FR" b="1" dirty="0">
              <a:solidFill>
                <a:srgbClr val="7030A0"/>
              </a:solidFill>
            </a:endParaRPr>
          </a:p>
          <a:p>
            <a:pPr marL="342900" indent="-342900">
              <a:buAutoNum type="arabicPeriod"/>
            </a:pPr>
            <a:r>
              <a:rPr lang="fr-FR" b="1" dirty="0">
                <a:solidFill>
                  <a:srgbClr val="7030A0"/>
                </a:solidFill>
              </a:rPr>
              <a:t>Décrire les personnages (s’aider des vêtements, des objets)</a:t>
            </a:r>
          </a:p>
          <a:p>
            <a:endParaRPr lang="fr-FR" b="1" dirty="0">
              <a:solidFill>
                <a:srgbClr val="7030A0"/>
              </a:solidFill>
            </a:endParaRPr>
          </a:p>
          <a:p>
            <a:r>
              <a:rPr lang="fr-FR" b="1" dirty="0">
                <a:solidFill>
                  <a:srgbClr val="7030A0"/>
                </a:solidFill>
              </a:rPr>
              <a:t>5. Décrire ce qu’on voit en arrière-plan (décor)</a:t>
            </a:r>
          </a:p>
          <a:p>
            <a:pPr marL="342900" indent="-342900">
              <a:buAutoNum type="arabicPeriod"/>
            </a:pPr>
            <a:endParaRPr lang="fr-FR" b="1" dirty="0">
              <a:solidFill>
                <a:srgbClr val="7030A0"/>
              </a:solidFill>
            </a:endParaRPr>
          </a:p>
          <a:p>
            <a:r>
              <a:rPr lang="fr-FR" b="1" dirty="0">
                <a:solidFill>
                  <a:srgbClr val="7030A0"/>
                </a:solidFill>
              </a:rPr>
              <a:t>6. Essayer d’identifier qui sont ces personnages</a:t>
            </a:r>
          </a:p>
          <a:p>
            <a:endParaRPr lang="fr-FR" b="1" dirty="0">
              <a:solidFill>
                <a:srgbClr val="7030A0"/>
              </a:solidFill>
            </a:endParaRPr>
          </a:p>
          <a:p>
            <a:r>
              <a:rPr lang="fr-FR" b="1" dirty="0">
                <a:solidFill>
                  <a:srgbClr val="7030A0"/>
                </a:solidFill>
              </a:rPr>
              <a:t>7. Expliquer la légende sous la gravure</a:t>
            </a:r>
          </a:p>
        </p:txBody>
      </p:sp>
      <p:sp>
        <p:nvSpPr>
          <p:cNvPr id="7" name="ZoneTexte 6">
            <a:extLst>
              <a:ext uri="{FF2B5EF4-FFF2-40B4-BE49-F238E27FC236}">
                <a16:creationId xmlns:a16="http://schemas.microsoft.com/office/drawing/2014/main" id="{A34EF120-B5BF-4427-B3B4-3F888CF68F54}"/>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72200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77840" y="0"/>
            <a:ext cx="6614160" cy="1248728"/>
          </a:xfrm>
        </p:spPr>
        <p:txBody>
          <a:bodyPr>
            <a:normAutofit fontScale="90000"/>
          </a:bodyPr>
          <a:lstStyle/>
          <a:p>
            <a:pPr algn="ctr"/>
            <a:r>
              <a:rPr lang="fr-FR" dirty="0"/>
              <a:t>Des cahiers de doléances</a:t>
            </a:r>
            <a:br>
              <a:rPr lang="fr-FR" dirty="0"/>
            </a:b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58" y="296231"/>
            <a:ext cx="4583932" cy="607472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360" y="783276"/>
            <a:ext cx="6987170" cy="5100634"/>
          </a:xfrm>
          <a:prstGeom prst="rect">
            <a:avLst/>
          </a:prstGeom>
        </p:spPr>
      </p:pic>
      <p:sp>
        <p:nvSpPr>
          <p:cNvPr id="5" name="ZoneTexte 4">
            <a:extLst>
              <a:ext uri="{FF2B5EF4-FFF2-40B4-BE49-F238E27FC236}">
                <a16:creationId xmlns:a16="http://schemas.microsoft.com/office/drawing/2014/main" id="{3B9C2D62-3453-4D7E-851A-5E2472794880}"/>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28585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09030" y="2875001"/>
            <a:ext cx="5420360" cy="1477328"/>
          </a:xfrm>
          <a:prstGeom prst="rect">
            <a:avLst/>
          </a:prstGeom>
        </p:spPr>
        <p:txBody>
          <a:bodyPr wrap="square">
            <a:spAutoFit/>
          </a:bodyPr>
          <a:lstStyle/>
          <a:p>
            <a:pPr algn="ctr"/>
            <a:r>
              <a:rPr lang="fr-FR" dirty="0">
                <a:solidFill>
                  <a:schemeClr val="bg1">
                    <a:lumMod val="50000"/>
                  </a:schemeClr>
                </a:solidFill>
              </a:rPr>
              <a:t>5</a:t>
            </a:r>
          </a:p>
          <a:p>
            <a:pPr algn="just"/>
            <a:r>
              <a:rPr lang="fr-FR" dirty="0">
                <a:solidFill>
                  <a:schemeClr val="bg1">
                    <a:lumMod val="50000"/>
                  </a:schemeClr>
                </a:solidFill>
              </a:rPr>
              <a:t>«Il serait souhaitable que les droits des seigneurs fussent abolis. Ils regardent ceux qui font valoir leurs biens comme de vrais valets, le laboureur qui les nourrit comme un esclave [...]»</a:t>
            </a:r>
            <a:endParaRPr lang="fr-FR" dirty="0"/>
          </a:p>
        </p:txBody>
      </p:sp>
      <p:sp>
        <p:nvSpPr>
          <p:cNvPr id="6" name="Rectangle 5"/>
          <p:cNvSpPr/>
          <p:nvPr/>
        </p:nvSpPr>
        <p:spPr>
          <a:xfrm>
            <a:off x="213360" y="4554182"/>
            <a:ext cx="5288280" cy="2031325"/>
          </a:xfrm>
          <a:prstGeom prst="rect">
            <a:avLst/>
          </a:prstGeom>
        </p:spPr>
        <p:txBody>
          <a:bodyPr wrap="square">
            <a:spAutoFit/>
          </a:bodyPr>
          <a:lstStyle/>
          <a:p>
            <a:pPr algn="ctr"/>
            <a:r>
              <a:rPr lang="fr-FR" dirty="0">
                <a:solidFill>
                  <a:schemeClr val="bg1">
                    <a:lumMod val="50000"/>
                  </a:schemeClr>
                </a:solidFill>
              </a:rPr>
              <a:t>3</a:t>
            </a:r>
          </a:p>
          <a:p>
            <a:pPr algn="just"/>
            <a:r>
              <a:rPr lang="fr-FR" dirty="0">
                <a:solidFill>
                  <a:schemeClr val="bg1">
                    <a:lumMod val="50000"/>
                  </a:schemeClr>
                </a:solidFill>
              </a:rPr>
              <a:t>«Les habitants se plaignent d’être surchargés de taille, capitation et autres impôts. Pour remplacer tous ces impôts supprimés, le gouvernement établirait un impôt unique, en nature ou en argent, en y faisant contribuer les ecclésiastiques et les nobles qui doivent être assujettis comme le Tiers-Etat...»</a:t>
            </a:r>
          </a:p>
        </p:txBody>
      </p:sp>
      <p:sp>
        <p:nvSpPr>
          <p:cNvPr id="7" name="Rectangle 6"/>
          <p:cNvSpPr/>
          <p:nvPr/>
        </p:nvSpPr>
        <p:spPr>
          <a:xfrm>
            <a:off x="6209030" y="675100"/>
            <a:ext cx="5397500" cy="1477328"/>
          </a:xfrm>
          <a:prstGeom prst="rect">
            <a:avLst/>
          </a:prstGeom>
        </p:spPr>
        <p:txBody>
          <a:bodyPr wrap="square">
            <a:spAutoFit/>
          </a:bodyPr>
          <a:lstStyle/>
          <a:p>
            <a:pPr algn="ctr"/>
            <a:r>
              <a:rPr lang="fr-FR" dirty="0">
                <a:solidFill>
                  <a:schemeClr val="bg1">
                    <a:lumMod val="50000"/>
                  </a:schemeClr>
                </a:solidFill>
              </a:rPr>
              <a:t>4</a:t>
            </a:r>
          </a:p>
          <a:p>
            <a:pPr algn="just"/>
            <a:r>
              <a:rPr lang="fr-FR" dirty="0">
                <a:solidFill>
                  <a:schemeClr val="bg1">
                    <a:lumMod val="50000"/>
                  </a:schemeClr>
                </a:solidFill>
              </a:rPr>
              <a:t>« Le clergé d’Évreux déclare qu'il regarde comme une loi fondamentale du royaume que la religion catholique, apostolique et romaine, la seule véritable, est la seule reçue en France »</a:t>
            </a:r>
          </a:p>
        </p:txBody>
      </p:sp>
      <p:sp>
        <p:nvSpPr>
          <p:cNvPr id="8" name="Rectangle 7"/>
          <p:cNvSpPr/>
          <p:nvPr/>
        </p:nvSpPr>
        <p:spPr>
          <a:xfrm>
            <a:off x="6209030" y="5108179"/>
            <a:ext cx="5597375" cy="923330"/>
          </a:xfrm>
          <a:prstGeom prst="rect">
            <a:avLst/>
          </a:prstGeom>
        </p:spPr>
        <p:txBody>
          <a:bodyPr wrap="square">
            <a:spAutoFit/>
          </a:bodyPr>
          <a:lstStyle/>
          <a:p>
            <a:pPr algn="ctr">
              <a:spcAft>
                <a:spcPts val="0"/>
              </a:spcAft>
            </a:pPr>
            <a:r>
              <a:rPr lang="fr-FR" dirty="0">
                <a:solidFill>
                  <a:schemeClr val="bg1">
                    <a:lumMod val="50000"/>
                  </a:schemeClr>
                </a:solidFill>
                <a:ea typeface="Times New Roman" panose="02020603050405020304" pitchFamily="18" charset="0"/>
                <a:cs typeface="Arial" panose="020B0604020202020204" pitchFamily="34" charset="0"/>
              </a:rPr>
              <a:t>6</a:t>
            </a:r>
          </a:p>
          <a:p>
            <a:pPr algn="just">
              <a:spcAft>
                <a:spcPts val="0"/>
              </a:spcAft>
            </a:pPr>
            <a:r>
              <a:rPr lang="fr-FR" dirty="0">
                <a:solidFill>
                  <a:schemeClr val="bg1">
                    <a:lumMod val="50000"/>
                  </a:schemeClr>
                </a:solidFill>
                <a:ea typeface="Times New Roman" panose="02020603050405020304" pitchFamily="18" charset="0"/>
                <a:cs typeface="Arial" panose="020B0604020202020204" pitchFamily="34" charset="0"/>
              </a:rPr>
              <a:t>« Qu’il plaise au Roi de protéger les propriétés de l’Eglise et notamment les dîmes. »</a:t>
            </a:r>
            <a:endParaRPr lang="fr-FR" sz="2000" dirty="0">
              <a:solidFill>
                <a:schemeClr val="bg1">
                  <a:lumMod val="50000"/>
                </a:schemeClr>
              </a:solidFill>
              <a:effectLst/>
              <a:ea typeface="Times New Roman" panose="02020603050405020304" pitchFamily="18" charset="0"/>
              <a:cs typeface="Arial" panose="020B0604020202020204" pitchFamily="34" charset="0"/>
            </a:endParaRPr>
          </a:p>
        </p:txBody>
      </p:sp>
      <p:sp>
        <p:nvSpPr>
          <p:cNvPr id="9" name="Rectangle 8"/>
          <p:cNvSpPr/>
          <p:nvPr/>
        </p:nvSpPr>
        <p:spPr>
          <a:xfrm>
            <a:off x="213360" y="2808682"/>
            <a:ext cx="5288280" cy="1200329"/>
          </a:xfrm>
          <a:prstGeom prst="rect">
            <a:avLst/>
          </a:prstGeom>
        </p:spPr>
        <p:txBody>
          <a:bodyPr wrap="square">
            <a:spAutoFit/>
          </a:bodyPr>
          <a:lstStyle/>
          <a:p>
            <a:pPr algn="ctr">
              <a:spcAft>
                <a:spcPts val="0"/>
              </a:spcAft>
            </a:pPr>
            <a:r>
              <a:rPr lang="fr-FR" dirty="0">
                <a:solidFill>
                  <a:schemeClr val="bg1">
                    <a:lumMod val="50000"/>
                  </a:schemeClr>
                </a:solidFill>
                <a:ea typeface="Times New Roman" panose="02020603050405020304" pitchFamily="18" charset="0"/>
                <a:cs typeface="Times New Roman" panose="02020603050405020304" pitchFamily="18" charset="0"/>
              </a:rPr>
              <a:t>2</a:t>
            </a:r>
          </a:p>
          <a:p>
            <a:pPr algn="just">
              <a:spcAft>
                <a:spcPts val="0"/>
              </a:spcAft>
            </a:pPr>
            <a:r>
              <a:rPr lang="fr-FR" dirty="0">
                <a:solidFill>
                  <a:schemeClr val="bg1">
                    <a:lumMod val="50000"/>
                  </a:schemeClr>
                </a:solidFill>
                <a:ea typeface="Times New Roman" panose="02020603050405020304" pitchFamily="18" charset="0"/>
                <a:cs typeface="Times New Roman" panose="02020603050405020304" pitchFamily="18" charset="0"/>
              </a:rPr>
              <a:t>« Les députés pourront consentir [que] tout impôt distinctif entre les ordres soit aboli, qu’il n’y ait plus d’exceptions, de privilèges. »</a:t>
            </a:r>
            <a:endParaRPr lang="fr-FR" sz="2000" dirty="0">
              <a:solidFill>
                <a:schemeClr val="bg1">
                  <a:lumMod val="50000"/>
                </a:schemeClr>
              </a:solidFill>
              <a:effectLst/>
              <a:ea typeface="Times New Roman" panose="02020603050405020304" pitchFamily="18" charset="0"/>
            </a:endParaRPr>
          </a:p>
        </p:txBody>
      </p:sp>
      <p:sp>
        <p:nvSpPr>
          <p:cNvPr id="10" name="ZoneTexte 9"/>
          <p:cNvSpPr txBox="1"/>
          <p:nvPr/>
        </p:nvSpPr>
        <p:spPr>
          <a:xfrm>
            <a:off x="213360" y="566677"/>
            <a:ext cx="5288280" cy="2308324"/>
          </a:xfrm>
          <a:prstGeom prst="rect">
            <a:avLst/>
          </a:prstGeom>
          <a:noFill/>
        </p:spPr>
        <p:txBody>
          <a:bodyPr wrap="square" rtlCol="0">
            <a:spAutoFit/>
          </a:bodyPr>
          <a:lstStyle/>
          <a:p>
            <a:pPr algn="ctr"/>
            <a:r>
              <a:rPr lang="fr-FR" dirty="0">
                <a:solidFill>
                  <a:schemeClr val="bg1">
                    <a:lumMod val="50000"/>
                  </a:schemeClr>
                </a:solidFill>
              </a:rPr>
              <a:t>1</a:t>
            </a:r>
          </a:p>
          <a:p>
            <a:pPr algn="just"/>
            <a:r>
              <a:rPr lang="fr-FR" dirty="0">
                <a:solidFill>
                  <a:schemeClr val="bg1">
                    <a:lumMod val="50000"/>
                  </a:schemeClr>
                </a:solidFill>
              </a:rPr>
              <a:t>« Nous déclarons ne jamais consentir à la suppression des droits qui ont caractérisé jusqu’ici l’ordre de la Noblesse et que nous tenons de nos ancêtres. Nous ordonnons à notre député de s’opposer à tout ce qui pourrait porter atteinte aux propriétés utiles et honorifiques de nos terres »</a:t>
            </a:r>
          </a:p>
          <a:p>
            <a:endParaRPr lang="fr-FR" dirty="0">
              <a:solidFill>
                <a:schemeClr val="bg1">
                  <a:lumMod val="50000"/>
                </a:schemeClr>
              </a:solidFill>
            </a:endParaRPr>
          </a:p>
        </p:txBody>
      </p:sp>
      <p:sp>
        <p:nvSpPr>
          <p:cNvPr id="11" name="ZoneTexte 10"/>
          <p:cNvSpPr txBox="1"/>
          <p:nvPr/>
        </p:nvSpPr>
        <p:spPr>
          <a:xfrm>
            <a:off x="213360" y="0"/>
            <a:ext cx="11593045" cy="400110"/>
          </a:xfrm>
          <a:prstGeom prst="rect">
            <a:avLst/>
          </a:prstGeom>
          <a:noFill/>
        </p:spPr>
        <p:txBody>
          <a:bodyPr wrap="none" rtlCol="0">
            <a:spAutoFit/>
          </a:bodyPr>
          <a:lstStyle/>
          <a:p>
            <a:r>
              <a:rPr lang="fr-FR" sz="2000" b="1" dirty="0">
                <a:solidFill>
                  <a:srgbClr val="7030A0"/>
                </a:solidFill>
              </a:rPr>
              <a:t>Voici des extraits de cahiers de doléances. Pour chacun d’entre eux, indique par quel ordre ils ont été écrits.</a:t>
            </a:r>
          </a:p>
        </p:txBody>
      </p:sp>
      <p:sp>
        <p:nvSpPr>
          <p:cNvPr id="12" name="ZoneTexte 11"/>
          <p:cNvSpPr txBox="1"/>
          <p:nvPr/>
        </p:nvSpPr>
        <p:spPr>
          <a:xfrm>
            <a:off x="3139440" y="566677"/>
            <a:ext cx="1142620" cy="369332"/>
          </a:xfrm>
          <a:prstGeom prst="rect">
            <a:avLst/>
          </a:prstGeom>
          <a:noFill/>
        </p:spPr>
        <p:txBody>
          <a:bodyPr wrap="none" rtlCol="0">
            <a:spAutoFit/>
          </a:bodyPr>
          <a:lstStyle/>
          <a:p>
            <a:r>
              <a:rPr lang="fr-FR" dirty="0">
                <a:solidFill>
                  <a:srgbClr val="00B0F0"/>
                </a:solidFill>
              </a:rPr>
              <a:t>NOBLESSE</a:t>
            </a:r>
          </a:p>
        </p:txBody>
      </p:sp>
      <p:sp>
        <p:nvSpPr>
          <p:cNvPr id="13" name="ZoneTexte 12"/>
          <p:cNvSpPr txBox="1"/>
          <p:nvPr/>
        </p:nvSpPr>
        <p:spPr>
          <a:xfrm>
            <a:off x="3139440" y="2808682"/>
            <a:ext cx="1198790" cy="369332"/>
          </a:xfrm>
          <a:prstGeom prst="rect">
            <a:avLst/>
          </a:prstGeom>
          <a:noFill/>
        </p:spPr>
        <p:txBody>
          <a:bodyPr wrap="none" rtlCol="0">
            <a:spAutoFit/>
          </a:bodyPr>
          <a:lstStyle/>
          <a:p>
            <a:r>
              <a:rPr lang="fr-FR" dirty="0">
                <a:solidFill>
                  <a:srgbClr val="FF0000"/>
                </a:solidFill>
              </a:rPr>
              <a:t>TIERS-ETAT</a:t>
            </a:r>
          </a:p>
        </p:txBody>
      </p:sp>
      <p:sp>
        <p:nvSpPr>
          <p:cNvPr id="14" name="ZoneTexte 13"/>
          <p:cNvSpPr txBox="1"/>
          <p:nvPr/>
        </p:nvSpPr>
        <p:spPr>
          <a:xfrm>
            <a:off x="9220200" y="641886"/>
            <a:ext cx="899092" cy="369332"/>
          </a:xfrm>
          <a:prstGeom prst="rect">
            <a:avLst/>
          </a:prstGeom>
          <a:noFill/>
        </p:spPr>
        <p:txBody>
          <a:bodyPr wrap="none" rtlCol="0">
            <a:spAutoFit/>
          </a:bodyPr>
          <a:lstStyle/>
          <a:p>
            <a:r>
              <a:rPr lang="fr-FR" dirty="0">
                <a:solidFill>
                  <a:srgbClr val="00B050"/>
                </a:solidFill>
              </a:rPr>
              <a:t>CLERGE</a:t>
            </a:r>
          </a:p>
        </p:txBody>
      </p:sp>
      <p:sp>
        <p:nvSpPr>
          <p:cNvPr id="15" name="ZoneTexte 14"/>
          <p:cNvSpPr txBox="1"/>
          <p:nvPr/>
        </p:nvSpPr>
        <p:spPr>
          <a:xfrm>
            <a:off x="3159090" y="4545302"/>
            <a:ext cx="1198790" cy="369332"/>
          </a:xfrm>
          <a:prstGeom prst="rect">
            <a:avLst/>
          </a:prstGeom>
          <a:noFill/>
        </p:spPr>
        <p:txBody>
          <a:bodyPr wrap="none" rtlCol="0">
            <a:spAutoFit/>
          </a:bodyPr>
          <a:lstStyle/>
          <a:p>
            <a:r>
              <a:rPr lang="fr-FR" dirty="0">
                <a:solidFill>
                  <a:srgbClr val="FF0000"/>
                </a:solidFill>
              </a:rPr>
              <a:t>TIERS-ETAT</a:t>
            </a:r>
          </a:p>
        </p:txBody>
      </p:sp>
      <p:sp>
        <p:nvSpPr>
          <p:cNvPr id="16" name="ZoneTexte 15"/>
          <p:cNvSpPr txBox="1"/>
          <p:nvPr/>
        </p:nvSpPr>
        <p:spPr>
          <a:xfrm>
            <a:off x="9070351" y="2884882"/>
            <a:ext cx="1198790" cy="369332"/>
          </a:xfrm>
          <a:prstGeom prst="rect">
            <a:avLst/>
          </a:prstGeom>
          <a:noFill/>
        </p:spPr>
        <p:txBody>
          <a:bodyPr wrap="none" rtlCol="0">
            <a:spAutoFit/>
          </a:bodyPr>
          <a:lstStyle/>
          <a:p>
            <a:r>
              <a:rPr lang="fr-FR" dirty="0">
                <a:solidFill>
                  <a:srgbClr val="FF0000"/>
                </a:solidFill>
              </a:rPr>
              <a:t>TIERS-ETAT</a:t>
            </a:r>
          </a:p>
        </p:txBody>
      </p:sp>
      <p:sp>
        <p:nvSpPr>
          <p:cNvPr id="17" name="ZoneTexte 16"/>
          <p:cNvSpPr txBox="1"/>
          <p:nvPr/>
        </p:nvSpPr>
        <p:spPr>
          <a:xfrm>
            <a:off x="9220200" y="5108179"/>
            <a:ext cx="899092" cy="369332"/>
          </a:xfrm>
          <a:prstGeom prst="rect">
            <a:avLst/>
          </a:prstGeom>
          <a:noFill/>
        </p:spPr>
        <p:txBody>
          <a:bodyPr wrap="none" rtlCol="0">
            <a:spAutoFit/>
          </a:bodyPr>
          <a:lstStyle/>
          <a:p>
            <a:r>
              <a:rPr lang="fr-FR" dirty="0">
                <a:solidFill>
                  <a:srgbClr val="00B050"/>
                </a:solidFill>
              </a:rPr>
              <a:t>CLERGE</a:t>
            </a:r>
          </a:p>
        </p:txBody>
      </p:sp>
      <p:sp>
        <p:nvSpPr>
          <p:cNvPr id="18" name="ZoneTexte 17">
            <a:extLst>
              <a:ext uri="{FF2B5EF4-FFF2-40B4-BE49-F238E27FC236}">
                <a16:creationId xmlns:a16="http://schemas.microsoft.com/office/drawing/2014/main" id="{231208DD-9B58-4464-B134-CCCFA5EDA1C9}"/>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74149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95325" y="705505"/>
            <a:ext cx="5227968" cy="5758342"/>
          </a:xfrm>
          <a:prstGeom prst="rect">
            <a:avLst/>
          </a:prstGeom>
        </p:spPr>
      </p:pic>
      <p:sp>
        <p:nvSpPr>
          <p:cNvPr id="5" name="ZoneTexte 4"/>
          <p:cNvSpPr txBox="1"/>
          <p:nvPr/>
        </p:nvSpPr>
        <p:spPr>
          <a:xfrm>
            <a:off x="3520440" y="243840"/>
            <a:ext cx="5831853" cy="461665"/>
          </a:xfrm>
          <a:prstGeom prst="rect">
            <a:avLst/>
          </a:prstGeom>
          <a:noFill/>
        </p:spPr>
        <p:txBody>
          <a:bodyPr wrap="none" rtlCol="0">
            <a:spAutoFit/>
          </a:bodyPr>
          <a:lstStyle/>
          <a:p>
            <a:r>
              <a:rPr lang="fr-FR" sz="2400" b="1" dirty="0"/>
              <a:t>5 mai 1789: Convocation des Etats Généraux</a:t>
            </a:r>
          </a:p>
        </p:txBody>
      </p:sp>
      <p:graphicFrame>
        <p:nvGraphicFramePr>
          <p:cNvPr id="9" name="Graphique 8"/>
          <p:cNvGraphicFramePr/>
          <p:nvPr>
            <p:extLst>
              <p:ext uri="{D42A27DB-BD31-4B8C-83A1-F6EECF244321}">
                <p14:modId xmlns:p14="http://schemas.microsoft.com/office/powerpoint/2010/main" val="1301258171"/>
              </p:ext>
            </p:extLst>
          </p:nvPr>
        </p:nvGraphicFramePr>
        <p:xfrm>
          <a:off x="4981432" y="705504"/>
          <a:ext cx="7210567" cy="5939437"/>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a:extLst>
              <a:ext uri="{FF2B5EF4-FFF2-40B4-BE49-F238E27FC236}">
                <a16:creationId xmlns:a16="http://schemas.microsoft.com/office/drawing/2014/main" id="{44F857C7-30CD-4BAE-8A27-5529ECFC6400}"/>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65663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29148"/>
            <a:ext cx="10515600" cy="617514"/>
          </a:xfrm>
        </p:spPr>
        <p:txBody>
          <a:bodyPr>
            <a:noAutofit/>
          </a:bodyPr>
          <a:lstStyle/>
          <a:p>
            <a:r>
              <a:rPr lang="fr-FR" sz="2800" u="sng" dirty="0">
                <a:solidFill>
                  <a:srgbClr val="FF0000"/>
                </a:solidFill>
                <a:latin typeface="+mn-lt"/>
              </a:rPr>
              <a:t>Séance 3 </a:t>
            </a:r>
            <a:r>
              <a:rPr lang="fr-FR" sz="2800" dirty="0">
                <a:solidFill>
                  <a:srgbClr val="FF0000"/>
                </a:solidFill>
                <a:latin typeface="+mn-lt"/>
              </a:rPr>
              <a:t>: La montée du mécontentement en France en 1788.</a:t>
            </a:r>
            <a:br>
              <a:rPr lang="fr-FR" sz="2800" dirty="0">
                <a:solidFill>
                  <a:srgbClr val="FF0000"/>
                </a:solidFill>
                <a:latin typeface="+mn-lt"/>
              </a:rPr>
            </a:br>
            <a:r>
              <a:rPr lang="fr-FR" sz="2800" dirty="0">
                <a:solidFill>
                  <a:srgbClr val="FF0000"/>
                </a:solidFill>
                <a:latin typeface="+mn-lt"/>
              </a:rPr>
              <a:t>Pourquoi les Français sont-ils en colère contre le roi?</a:t>
            </a:r>
            <a:br>
              <a:rPr lang="fr-FR" sz="2800" dirty="0">
                <a:solidFill>
                  <a:srgbClr val="FF0000"/>
                </a:solidFill>
                <a:latin typeface="+mn-lt"/>
              </a:rPr>
            </a:br>
            <a:r>
              <a:rPr lang="fr-FR" sz="2800" dirty="0">
                <a:solidFill>
                  <a:srgbClr val="FF0000"/>
                </a:solidFill>
                <a:latin typeface="+mn-lt"/>
              </a:rPr>
              <a:t>Quelles solutions propose le roi Louis XVI?</a:t>
            </a:r>
            <a:br>
              <a:rPr lang="fr-FR" sz="3200" dirty="0">
                <a:solidFill>
                  <a:srgbClr val="FF0000"/>
                </a:solidFill>
              </a:rPr>
            </a:br>
            <a:endParaRPr lang="fr-FR" sz="3200" dirty="0">
              <a:solidFill>
                <a:srgbClr val="FF0000"/>
              </a:solidFill>
            </a:endParaRPr>
          </a:p>
        </p:txBody>
      </p:sp>
      <p:sp>
        <p:nvSpPr>
          <p:cNvPr id="8" name="ZoneTexte 7"/>
          <p:cNvSpPr txBox="1"/>
          <p:nvPr/>
        </p:nvSpPr>
        <p:spPr>
          <a:xfrm>
            <a:off x="838200" y="2040854"/>
            <a:ext cx="10898875" cy="4108817"/>
          </a:xfrm>
          <a:prstGeom prst="rect">
            <a:avLst/>
          </a:prstGeom>
          <a:noFill/>
        </p:spPr>
        <p:txBody>
          <a:bodyPr wrap="square" rtlCol="0">
            <a:spAutoFit/>
          </a:bodyPr>
          <a:lstStyle/>
          <a:p>
            <a:pPr>
              <a:lnSpc>
                <a:spcPct val="150000"/>
              </a:lnSpc>
            </a:pPr>
            <a:r>
              <a:rPr lang="fr-FR" dirty="0"/>
              <a:t>Face au mécontentement des Français causé par la pauvreté et les nombreux impôts, le roi Louis XVI propose aux 3</a:t>
            </a:r>
          </a:p>
          <a:p>
            <a:pPr>
              <a:lnSpc>
                <a:spcPct val="150000"/>
              </a:lnSpc>
            </a:pPr>
            <a:r>
              <a:rPr lang="fr-FR" dirty="0"/>
              <a:t>ordres de rédiger leurs plaintes dans des </a:t>
            </a:r>
            <a:r>
              <a:rPr lang="fr-FR" u="heavy" dirty="0">
                <a:uFill>
                  <a:solidFill>
                    <a:srgbClr val="FF0000"/>
                  </a:solidFill>
                </a:uFill>
              </a:rPr>
              <a:t>cahiers de doléances</a:t>
            </a:r>
            <a:r>
              <a:rPr lang="fr-FR" dirty="0"/>
              <a:t>.</a:t>
            </a:r>
          </a:p>
          <a:p>
            <a:pPr>
              <a:lnSpc>
                <a:spcPct val="150000"/>
              </a:lnSpc>
            </a:pPr>
            <a:r>
              <a:rPr lang="fr-FR" dirty="0"/>
              <a:t>Le </a:t>
            </a:r>
            <a:r>
              <a:rPr lang="fr-FR" u="heavy" dirty="0">
                <a:uFill>
                  <a:solidFill>
                    <a:srgbClr val="FF0000"/>
                  </a:solidFill>
                </a:uFill>
              </a:rPr>
              <a:t>5 mai 1789</a:t>
            </a:r>
            <a:r>
              <a:rPr lang="fr-FR" dirty="0"/>
              <a:t>, le roi convoque les </a:t>
            </a:r>
            <a:r>
              <a:rPr lang="fr-FR" u="heavy" dirty="0">
                <a:uFill>
                  <a:solidFill>
                    <a:srgbClr val="FF0000"/>
                  </a:solidFill>
                </a:uFill>
              </a:rPr>
              <a:t>Etats Généraux</a:t>
            </a:r>
            <a:r>
              <a:rPr lang="fr-FR" dirty="0"/>
              <a:t>. Ce sont des assemblées auxquelles les députés de chaque ordre </a:t>
            </a:r>
          </a:p>
          <a:p>
            <a:pPr>
              <a:lnSpc>
                <a:spcPct val="150000"/>
              </a:lnSpc>
            </a:pPr>
            <a:r>
              <a:rPr lang="fr-FR" dirty="0"/>
              <a:t>assistent. Ils discutent des plaintes écrites dans les cahiers de doléances et votent pour des solutions.</a:t>
            </a:r>
          </a:p>
          <a:p>
            <a:pPr>
              <a:lnSpc>
                <a:spcPct val="150000"/>
              </a:lnSpc>
            </a:pPr>
            <a:endParaRPr lang="fr-FR" dirty="0"/>
          </a:p>
          <a:p>
            <a:pPr>
              <a:lnSpc>
                <a:spcPct val="150000"/>
              </a:lnSpc>
            </a:pPr>
            <a:r>
              <a:rPr lang="fr-FR" i="1" dirty="0">
                <a:solidFill>
                  <a:srgbClr val="00B050"/>
                </a:solidFill>
              </a:rPr>
              <a:t>Coller camembert</a:t>
            </a:r>
          </a:p>
          <a:p>
            <a:pPr>
              <a:lnSpc>
                <a:spcPct val="150000"/>
              </a:lnSpc>
            </a:pPr>
            <a:endParaRPr lang="fr-FR" i="1" dirty="0">
              <a:solidFill>
                <a:srgbClr val="00B050"/>
              </a:solidFill>
            </a:endParaRPr>
          </a:p>
          <a:p>
            <a:pPr>
              <a:lnSpc>
                <a:spcPct val="150000"/>
              </a:lnSpc>
            </a:pPr>
            <a:r>
              <a:rPr lang="fr-FR" dirty="0"/>
              <a:t>Le Tiers-Etat a le plus de députés. Pourtant on ne vote pas par tête (une voix par individu) mais par ordre (une voix pour chaque ordre). C’est un vote injuste pour le Tiers-Etat.</a:t>
            </a:r>
          </a:p>
          <a:p>
            <a:endParaRPr lang="fr-FR" dirty="0"/>
          </a:p>
        </p:txBody>
      </p:sp>
      <p:grpSp>
        <p:nvGrpSpPr>
          <p:cNvPr id="17" name="Groupe 16"/>
          <p:cNvGrpSpPr/>
          <p:nvPr/>
        </p:nvGrpSpPr>
        <p:grpSpPr>
          <a:xfrm>
            <a:off x="6785519" y="2591229"/>
            <a:ext cx="272956" cy="300251"/>
            <a:chOff x="7124131" y="2374710"/>
            <a:chExt cx="272956" cy="300251"/>
          </a:xfrm>
        </p:grpSpPr>
        <p:cxnSp>
          <p:nvCxnSpPr>
            <p:cNvPr id="10" name="Connecteur droit 9"/>
            <p:cNvCxnSpPr/>
            <p:nvPr/>
          </p:nvCxnSpPr>
          <p:spPr>
            <a:xfrm>
              <a:off x="7397087" y="2374710"/>
              <a:ext cx="0" cy="300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7124131" y="2674961"/>
              <a:ext cx="2729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p:nvGrpSpPr>
        <p:grpSpPr>
          <a:xfrm>
            <a:off x="10242705" y="3429000"/>
            <a:ext cx="272956" cy="300251"/>
            <a:chOff x="7124131" y="2374710"/>
            <a:chExt cx="272956" cy="300251"/>
          </a:xfrm>
        </p:grpSpPr>
        <p:cxnSp>
          <p:nvCxnSpPr>
            <p:cNvPr id="19" name="Connecteur droit 18"/>
            <p:cNvCxnSpPr/>
            <p:nvPr/>
          </p:nvCxnSpPr>
          <p:spPr>
            <a:xfrm>
              <a:off x="7397087" y="2374710"/>
              <a:ext cx="0" cy="300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7124131" y="2674961"/>
              <a:ext cx="2729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e 21"/>
          <p:cNvGrpSpPr/>
          <p:nvPr/>
        </p:nvGrpSpPr>
        <p:grpSpPr>
          <a:xfrm>
            <a:off x="848950" y="122830"/>
            <a:ext cx="2074496" cy="6277970"/>
            <a:chOff x="838200" y="122830"/>
            <a:chExt cx="2074496" cy="6277970"/>
          </a:xfrm>
        </p:grpSpPr>
        <p:cxnSp>
          <p:nvCxnSpPr>
            <p:cNvPr id="5" name="Connecteur droit 4"/>
            <p:cNvCxnSpPr/>
            <p:nvPr/>
          </p:nvCxnSpPr>
          <p:spPr>
            <a:xfrm flipH="1">
              <a:off x="838200" y="122830"/>
              <a:ext cx="2" cy="6277970"/>
            </a:xfrm>
            <a:prstGeom prst="line">
              <a:avLst/>
            </a:prstGeom>
          </p:spPr>
          <p:style>
            <a:lnRef idx="1">
              <a:schemeClr val="accent1"/>
            </a:lnRef>
            <a:fillRef idx="0">
              <a:schemeClr val="accent1"/>
            </a:fillRef>
            <a:effectRef idx="0">
              <a:schemeClr val="accent1"/>
            </a:effectRef>
            <a:fontRef idx="minor">
              <a:schemeClr val="tx1"/>
            </a:fontRef>
          </p:style>
        </p:cxnSp>
        <p:sp>
          <p:nvSpPr>
            <p:cNvPr id="21" name="Forme libre 20"/>
            <p:cNvSpPr/>
            <p:nvPr/>
          </p:nvSpPr>
          <p:spPr>
            <a:xfrm>
              <a:off x="838200" y="1697789"/>
              <a:ext cx="2074496" cy="343065"/>
            </a:xfrm>
            <a:custGeom>
              <a:avLst/>
              <a:gdLst>
                <a:gd name="connsiteX0" fmla="*/ 0 w 2074496"/>
                <a:gd name="connsiteY0" fmla="*/ 111053 h 343065"/>
                <a:gd name="connsiteX1" fmla="*/ 40943 w 2074496"/>
                <a:gd name="connsiteY1" fmla="*/ 1871 h 343065"/>
                <a:gd name="connsiteX2" fmla="*/ 163773 w 2074496"/>
                <a:gd name="connsiteY2" fmla="*/ 15518 h 343065"/>
                <a:gd name="connsiteX3" fmla="*/ 204716 w 2074496"/>
                <a:gd name="connsiteY3" fmla="*/ 42814 h 343065"/>
                <a:gd name="connsiteX4" fmla="*/ 218364 w 2074496"/>
                <a:gd name="connsiteY4" fmla="*/ 83757 h 343065"/>
                <a:gd name="connsiteX5" fmla="*/ 245660 w 2074496"/>
                <a:gd name="connsiteY5" fmla="*/ 124700 h 343065"/>
                <a:gd name="connsiteX6" fmla="*/ 259307 w 2074496"/>
                <a:gd name="connsiteY6" fmla="*/ 165644 h 343065"/>
                <a:gd name="connsiteX7" fmla="*/ 300251 w 2074496"/>
                <a:gd name="connsiteY7" fmla="*/ 302121 h 343065"/>
                <a:gd name="connsiteX8" fmla="*/ 354842 w 2074496"/>
                <a:gd name="connsiteY8" fmla="*/ 315769 h 343065"/>
                <a:gd name="connsiteX9" fmla="*/ 504967 w 2074496"/>
                <a:gd name="connsiteY9" fmla="*/ 302121 h 343065"/>
                <a:gd name="connsiteX10" fmla="*/ 600501 w 2074496"/>
                <a:gd name="connsiteY10" fmla="*/ 288474 h 343065"/>
                <a:gd name="connsiteX11" fmla="*/ 655092 w 2074496"/>
                <a:gd name="connsiteY11" fmla="*/ 206587 h 343065"/>
                <a:gd name="connsiteX12" fmla="*/ 682388 w 2074496"/>
                <a:gd name="connsiteY12" fmla="*/ 165644 h 343065"/>
                <a:gd name="connsiteX13" fmla="*/ 750627 w 2074496"/>
                <a:gd name="connsiteY13" fmla="*/ 83757 h 343065"/>
                <a:gd name="connsiteX14" fmla="*/ 846161 w 2074496"/>
                <a:gd name="connsiteY14" fmla="*/ 56462 h 343065"/>
                <a:gd name="connsiteX15" fmla="*/ 955343 w 2074496"/>
                <a:gd name="connsiteY15" fmla="*/ 70109 h 343065"/>
                <a:gd name="connsiteX16" fmla="*/ 1009934 w 2074496"/>
                <a:gd name="connsiteY16" fmla="*/ 83757 h 343065"/>
                <a:gd name="connsiteX17" fmla="*/ 1037230 w 2074496"/>
                <a:gd name="connsiteY17" fmla="*/ 165644 h 343065"/>
                <a:gd name="connsiteX18" fmla="*/ 1064525 w 2074496"/>
                <a:gd name="connsiteY18" fmla="*/ 206587 h 343065"/>
                <a:gd name="connsiteX19" fmla="*/ 1078173 w 2074496"/>
                <a:gd name="connsiteY19" fmla="*/ 247530 h 343065"/>
                <a:gd name="connsiteX20" fmla="*/ 1160060 w 2074496"/>
                <a:gd name="connsiteY20" fmla="*/ 302121 h 343065"/>
                <a:gd name="connsiteX21" fmla="*/ 1351128 w 2074496"/>
                <a:gd name="connsiteY21" fmla="*/ 206587 h 343065"/>
                <a:gd name="connsiteX22" fmla="*/ 1405719 w 2074496"/>
                <a:gd name="connsiteY22" fmla="*/ 124700 h 343065"/>
                <a:gd name="connsiteX23" fmla="*/ 1433015 w 2074496"/>
                <a:gd name="connsiteY23" fmla="*/ 83757 h 343065"/>
                <a:gd name="connsiteX24" fmla="*/ 1596788 w 2074496"/>
                <a:gd name="connsiteY24" fmla="*/ 97405 h 343065"/>
                <a:gd name="connsiteX25" fmla="*/ 1637731 w 2074496"/>
                <a:gd name="connsiteY25" fmla="*/ 111053 h 343065"/>
                <a:gd name="connsiteX26" fmla="*/ 1651379 w 2074496"/>
                <a:gd name="connsiteY26" fmla="*/ 151996 h 343065"/>
                <a:gd name="connsiteX27" fmla="*/ 1678675 w 2074496"/>
                <a:gd name="connsiteY27" fmla="*/ 206587 h 343065"/>
                <a:gd name="connsiteX28" fmla="*/ 1774209 w 2074496"/>
                <a:gd name="connsiteY28" fmla="*/ 329417 h 343065"/>
                <a:gd name="connsiteX29" fmla="*/ 1815152 w 2074496"/>
                <a:gd name="connsiteY29" fmla="*/ 343065 h 343065"/>
                <a:gd name="connsiteX30" fmla="*/ 1924334 w 2074496"/>
                <a:gd name="connsiteY30" fmla="*/ 329417 h 343065"/>
                <a:gd name="connsiteX31" fmla="*/ 2019869 w 2074496"/>
                <a:gd name="connsiteY31" fmla="*/ 220235 h 343065"/>
                <a:gd name="connsiteX32" fmla="*/ 2060812 w 2074496"/>
                <a:gd name="connsiteY32" fmla="*/ 192939 h 343065"/>
                <a:gd name="connsiteX33" fmla="*/ 2074460 w 2074496"/>
                <a:gd name="connsiteY33" fmla="*/ 138348 h 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74496" h="343065">
                  <a:moveTo>
                    <a:pt x="0" y="111053"/>
                  </a:moveTo>
                  <a:cubicBezTo>
                    <a:pt x="1325" y="104427"/>
                    <a:pt x="11769" y="7175"/>
                    <a:pt x="40943" y="1871"/>
                  </a:cubicBezTo>
                  <a:cubicBezTo>
                    <a:pt x="81474" y="-5498"/>
                    <a:pt x="122830" y="10969"/>
                    <a:pt x="163773" y="15518"/>
                  </a:cubicBezTo>
                  <a:cubicBezTo>
                    <a:pt x="177421" y="24617"/>
                    <a:pt x="194469" y="30006"/>
                    <a:pt x="204716" y="42814"/>
                  </a:cubicBezTo>
                  <a:cubicBezTo>
                    <a:pt x="213703" y="54048"/>
                    <a:pt x="211930" y="70890"/>
                    <a:pt x="218364" y="83757"/>
                  </a:cubicBezTo>
                  <a:cubicBezTo>
                    <a:pt x="225700" y="98428"/>
                    <a:pt x="236561" y="111052"/>
                    <a:pt x="245660" y="124700"/>
                  </a:cubicBezTo>
                  <a:cubicBezTo>
                    <a:pt x="250209" y="138348"/>
                    <a:pt x="256486" y="151537"/>
                    <a:pt x="259307" y="165644"/>
                  </a:cubicBezTo>
                  <a:cubicBezTo>
                    <a:pt x="265620" y="197210"/>
                    <a:pt x="260034" y="275310"/>
                    <a:pt x="300251" y="302121"/>
                  </a:cubicBezTo>
                  <a:cubicBezTo>
                    <a:pt x="315858" y="312526"/>
                    <a:pt x="336645" y="311220"/>
                    <a:pt x="354842" y="315769"/>
                  </a:cubicBezTo>
                  <a:cubicBezTo>
                    <a:pt x="404884" y="311220"/>
                    <a:pt x="455026" y="307670"/>
                    <a:pt x="504967" y="302121"/>
                  </a:cubicBezTo>
                  <a:cubicBezTo>
                    <a:pt x="536938" y="298569"/>
                    <a:pt x="573362" y="305744"/>
                    <a:pt x="600501" y="288474"/>
                  </a:cubicBezTo>
                  <a:cubicBezTo>
                    <a:pt x="628178" y="270862"/>
                    <a:pt x="636895" y="233883"/>
                    <a:pt x="655092" y="206587"/>
                  </a:cubicBezTo>
                  <a:lnTo>
                    <a:pt x="682388" y="165644"/>
                  </a:lnTo>
                  <a:cubicBezTo>
                    <a:pt x="702531" y="135429"/>
                    <a:pt x="719097" y="104777"/>
                    <a:pt x="750627" y="83757"/>
                  </a:cubicBezTo>
                  <a:cubicBezTo>
                    <a:pt x="762377" y="75924"/>
                    <a:pt x="838877" y="58283"/>
                    <a:pt x="846161" y="56462"/>
                  </a:cubicBezTo>
                  <a:cubicBezTo>
                    <a:pt x="882555" y="61011"/>
                    <a:pt x="919165" y="64079"/>
                    <a:pt x="955343" y="70109"/>
                  </a:cubicBezTo>
                  <a:cubicBezTo>
                    <a:pt x="973845" y="73193"/>
                    <a:pt x="997727" y="69516"/>
                    <a:pt x="1009934" y="83757"/>
                  </a:cubicBezTo>
                  <a:cubicBezTo>
                    <a:pt x="1028659" y="105602"/>
                    <a:pt x="1021270" y="141704"/>
                    <a:pt x="1037230" y="165644"/>
                  </a:cubicBezTo>
                  <a:cubicBezTo>
                    <a:pt x="1046328" y="179292"/>
                    <a:pt x="1057190" y="191916"/>
                    <a:pt x="1064525" y="206587"/>
                  </a:cubicBezTo>
                  <a:cubicBezTo>
                    <a:pt x="1070959" y="219454"/>
                    <a:pt x="1068001" y="237358"/>
                    <a:pt x="1078173" y="247530"/>
                  </a:cubicBezTo>
                  <a:cubicBezTo>
                    <a:pt x="1101370" y="270727"/>
                    <a:pt x="1160060" y="302121"/>
                    <a:pt x="1160060" y="302121"/>
                  </a:cubicBezTo>
                  <a:cubicBezTo>
                    <a:pt x="1329181" y="285210"/>
                    <a:pt x="1271176" y="326515"/>
                    <a:pt x="1351128" y="206587"/>
                  </a:cubicBezTo>
                  <a:lnTo>
                    <a:pt x="1405719" y="124700"/>
                  </a:lnTo>
                  <a:lnTo>
                    <a:pt x="1433015" y="83757"/>
                  </a:lnTo>
                  <a:cubicBezTo>
                    <a:pt x="1487606" y="88306"/>
                    <a:pt x="1542488" y="90165"/>
                    <a:pt x="1596788" y="97405"/>
                  </a:cubicBezTo>
                  <a:cubicBezTo>
                    <a:pt x="1611048" y="99306"/>
                    <a:pt x="1627559" y="100881"/>
                    <a:pt x="1637731" y="111053"/>
                  </a:cubicBezTo>
                  <a:cubicBezTo>
                    <a:pt x="1647903" y="121225"/>
                    <a:pt x="1645712" y="138773"/>
                    <a:pt x="1651379" y="151996"/>
                  </a:cubicBezTo>
                  <a:cubicBezTo>
                    <a:pt x="1659393" y="170696"/>
                    <a:pt x="1668208" y="189141"/>
                    <a:pt x="1678675" y="206587"/>
                  </a:cubicBezTo>
                  <a:cubicBezTo>
                    <a:pt x="1696751" y="236713"/>
                    <a:pt x="1737851" y="305178"/>
                    <a:pt x="1774209" y="329417"/>
                  </a:cubicBezTo>
                  <a:cubicBezTo>
                    <a:pt x="1786179" y="337397"/>
                    <a:pt x="1801504" y="338516"/>
                    <a:pt x="1815152" y="343065"/>
                  </a:cubicBezTo>
                  <a:cubicBezTo>
                    <a:pt x="1851546" y="338516"/>
                    <a:pt x="1888949" y="339068"/>
                    <a:pt x="1924334" y="329417"/>
                  </a:cubicBezTo>
                  <a:cubicBezTo>
                    <a:pt x="1991698" y="311045"/>
                    <a:pt x="1957930" y="261529"/>
                    <a:pt x="2019869" y="220235"/>
                  </a:cubicBezTo>
                  <a:lnTo>
                    <a:pt x="2060812" y="192939"/>
                  </a:lnTo>
                  <a:cubicBezTo>
                    <a:pt x="2075899" y="147680"/>
                    <a:pt x="2074460" y="166382"/>
                    <a:pt x="2074460" y="138348"/>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ZoneTexte 12">
            <a:extLst>
              <a:ext uri="{FF2B5EF4-FFF2-40B4-BE49-F238E27FC236}">
                <a16:creationId xmlns:a16="http://schemas.microsoft.com/office/drawing/2014/main" id="{D0EE208C-3B95-4BAD-B668-50A55DEF98D2}"/>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635196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85753"/>
          </a:xfrm>
        </p:spPr>
        <p:txBody>
          <a:bodyPr>
            <a:noAutofit/>
          </a:bodyPr>
          <a:lstStyle/>
          <a:p>
            <a:pPr algn="ctr"/>
            <a:br>
              <a:rPr lang="fr-FR" sz="2800" dirty="0">
                <a:latin typeface="+mn-lt"/>
              </a:rPr>
            </a:br>
            <a:r>
              <a:rPr lang="fr-FR" sz="2800" dirty="0">
                <a:latin typeface="+mn-lt"/>
              </a:rPr>
              <a:t>Les grands bouleversements de 1789</a:t>
            </a:r>
            <a:br>
              <a:rPr lang="fr-FR" sz="2800" dirty="0">
                <a:latin typeface="+mn-lt"/>
              </a:rPr>
            </a:br>
            <a:r>
              <a:rPr lang="fr-FR" sz="2600" dirty="0">
                <a:latin typeface="+mn-lt"/>
              </a:rPr>
              <a:t>1</a:t>
            </a:r>
            <a:r>
              <a:rPr lang="fr-FR" sz="2600" i="1" dirty="0">
                <a:latin typeface="+mn-lt"/>
              </a:rPr>
              <a:t>) Le Serment du Jeu de Paume, </a:t>
            </a:r>
            <a:br>
              <a:rPr lang="fr-FR" sz="2600" dirty="0">
                <a:latin typeface="+mn-lt"/>
              </a:rPr>
            </a:br>
            <a:r>
              <a:rPr lang="fr-FR" sz="2600" dirty="0">
                <a:latin typeface="+mn-lt"/>
              </a:rPr>
              <a:t>tableau de Jacques-Louis David (1790-1794)</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956" y="1437877"/>
            <a:ext cx="10064087" cy="5283646"/>
          </a:xfrm>
          <a:prstGeom prst="rect">
            <a:avLst/>
          </a:prstGeom>
        </p:spPr>
      </p:pic>
      <p:sp>
        <p:nvSpPr>
          <p:cNvPr id="5" name="ZoneTexte 4">
            <a:extLst>
              <a:ext uri="{FF2B5EF4-FFF2-40B4-BE49-F238E27FC236}">
                <a16:creationId xmlns:a16="http://schemas.microsoft.com/office/drawing/2014/main" id="{DF2073AF-21AF-44FC-ABCE-0A654DCB2C92}"/>
              </a:ext>
            </a:extLst>
          </p:cNvPr>
          <p:cNvSpPr txBox="1"/>
          <p:nvPr/>
        </p:nvSpPr>
        <p:spPr>
          <a:xfrm rot="16200000">
            <a:off x="10443991" y="4560983"/>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867065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81287"/>
          </a:xfrm>
        </p:spPr>
        <p:txBody>
          <a:bodyPr>
            <a:noAutofit/>
          </a:bodyPr>
          <a:lstStyle/>
          <a:p>
            <a:pPr algn="ctr"/>
            <a:r>
              <a:rPr lang="fr-FR" sz="2600" dirty="0">
                <a:latin typeface="+mn-lt"/>
              </a:rPr>
              <a:t>2) La Prise de la Bastille,</a:t>
            </a:r>
            <a:br>
              <a:rPr lang="fr-FR" sz="2600" dirty="0">
                <a:latin typeface="+mn-lt"/>
              </a:rPr>
            </a:br>
            <a:r>
              <a:rPr lang="fr-FR" sz="2600" dirty="0">
                <a:latin typeface="+mn-lt"/>
              </a:rPr>
              <a:t>14 juillet 1789</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424" y="1128405"/>
            <a:ext cx="7737151" cy="5729595"/>
          </a:xfrm>
          <a:prstGeom prst="rect">
            <a:avLst/>
          </a:prstGeom>
        </p:spPr>
      </p:pic>
      <p:sp>
        <p:nvSpPr>
          <p:cNvPr id="5" name="ZoneTexte 4">
            <a:extLst>
              <a:ext uri="{FF2B5EF4-FFF2-40B4-BE49-F238E27FC236}">
                <a16:creationId xmlns:a16="http://schemas.microsoft.com/office/drawing/2014/main" id="{855996FF-AC33-49FE-BB76-3E260D34713F}"/>
              </a:ext>
            </a:extLst>
          </p:cNvPr>
          <p:cNvSpPr txBox="1"/>
          <p:nvPr/>
        </p:nvSpPr>
        <p:spPr>
          <a:xfrm>
            <a:off x="9992298" y="648866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16743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tfOxlyJFxHk/UKZtIDlSRwI/AAAAAAAAGNA/rxPsxqx8EFA/s1600/57_2.jpg">
            <a:extLst>
              <a:ext uri="{FF2B5EF4-FFF2-40B4-BE49-F238E27FC236}">
                <a16:creationId xmlns:a16="http://schemas.microsoft.com/office/drawing/2014/main" id="{A24FE01F-2998-4B35-AA9C-F709137B5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5979"/>
            <a:ext cx="7620000" cy="593407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BCAB8D3-D132-4CC9-942E-B48D130D09A2}"/>
              </a:ext>
            </a:extLst>
          </p:cNvPr>
          <p:cNvSpPr txBox="1"/>
          <p:nvPr/>
        </p:nvSpPr>
        <p:spPr>
          <a:xfrm>
            <a:off x="7741769" y="842992"/>
            <a:ext cx="3251275" cy="646331"/>
          </a:xfrm>
          <a:prstGeom prst="rect">
            <a:avLst/>
          </a:prstGeom>
          <a:noFill/>
        </p:spPr>
        <p:txBody>
          <a:bodyPr wrap="none" rtlCol="0">
            <a:spAutoFit/>
          </a:bodyPr>
          <a:lstStyle/>
          <a:p>
            <a:r>
              <a:rPr lang="fr-FR" dirty="0"/>
              <a:t>Un paysan écrasé par les impôts,</a:t>
            </a:r>
          </a:p>
          <a:p>
            <a:r>
              <a:rPr lang="fr-FR" dirty="0"/>
              <a:t>caricature anonyme (1789)</a:t>
            </a:r>
          </a:p>
        </p:txBody>
      </p:sp>
      <p:sp>
        <p:nvSpPr>
          <p:cNvPr id="5" name="ZoneTexte 4">
            <a:extLst>
              <a:ext uri="{FF2B5EF4-FFF2-40B4-BE49-F238E27FC236}">
                <a16:creationId xmlns:a16="http://schemas.microsoft.com/office/drawing/2014/main" id="{5BB47A05-6AE9-4BCB-BCE0-368D7238A567}"/>
              </a:ext>
            </a:extLst>
          </p:cNvPr>
          <p:cNvSpPr txBox="1"/>
          <p:nvPr/>
        </p:nvSpPr>
        <p:spPr>
          <a:xfrm>
            <a:off x="7848600" y="2155688"/>
            <a:ext cx="4093030" cy="3234860"/>
          </a:xfrm>
          <a:prstGeom prst="rect">
            <a:avLst/>
          </a:prstGeom>
          <a:noFill/>
        </p:spPr>
        <p:txBody>
          <a:bodyPr wrap="square" rtlCol="0">
            <a:spAutoFit/>
          </a:bodyPr>
          <a:lstStyle/>
          <a:p>
            <a:pPr marL="342900" indent="-342900">
              <a:lnSpc>
                <a:spcPct val="150000"/>
              </a:lnSpc>
              <a:buAutoNum type="arabicPeriod"/>
            </a:pPr>
            <a:r>
              <a:rPr lang="fr-FR" b="1" dirty="0">
                <a:solidFill>
                  <a:srgbClr val="7030A0"/>
                </a:solidFill>
              </a:rPr>
              <a:t>Présenter le document</a:t>
            </a:r>
          </a:p>
          <a:p>
            <a:pPr marL="342900" indent="-342900">
              <a:lnSpc>
                <a:spcPct val="150000"/>
              </a:lnSpc>
              <a:buAutoNum type="arabicPeriod"/>
            </a:pPr>
            <a:r>
              <a:rPr lang="fr-FR" b="1" dirty="0">
                <a:solidFill>
                  <a:srgbClr val="7030A0"/>
                </a:solidFill>
              </a:rPr>
              <a:t>Décrire ce qu’on voit</a:t>
            </a:r>
          </a:p>
          <a:p>
            <a:pPr>
              <a:lnSpc>
                <a:spcPct val="150000"/>
              </a:lnSpc>
            </a:pPr>
            <a:endParaRPr lang="fr-FR" b="1" dirty="0">
              <a:solidFill>
                <a:srgbClr val="7030A0"/>
              </a:solidFill>
            </a:endParaRPr>
          </a:p>
          <a:p>
            <a:pPr lvl="0"/>
            <a:r>
              <a:rPr lang="fr-FR" b="1" dirty="0">
                <a:solidFill>
                  <a:srgbClr val="7030A0"/>
                </a:solidFill>
              </a:rPr>
              <a:t>3. En s’aidant de la description des vêtements et accessoires, on peut identifier les personnages</a:t>
            </a:r>
          </a:p>
          <a:p>
            <a:pPr lvl="0"/>
            <a:endParaRPr lang="fr-FR" b="1" dirty="0">
              <a:solidFill>
                <a:srgbClr val="7030A0"/>
              </a:solidFill>
            </a:endParaRPr>
          </a:p>
          <a:p>
            <a:pPr lvl="0">
              <a:lnSpc>
                <a:spcPct val="150000"/>
              </a:lnSpc>
            </a:pPr>
            <a:r>
              <a:rPr lang="fr-FR" b="1" dirty="0">
                <a:solidFill>
                  <a:srgbClr val="7030A0"/>
                </a:solidFill>
              </a:rPr>
              <a:t>4. Focus sur la pierre : les impôts</a:t>
            </a:r>
          </a:p>
          <a:p>
            <a:pPr>
              <a:lnSpc>
                <a:spcPct val="150000"/>
              </a:lnSpc>
            </a:pPr>
            <a:r>
              <a:rPr lang="fr-FR" b="1" dirty="0">
                <a:solidFill>
                  <a:srgbClr val="7030A0"/>
                </a:solidFill>
              </a:rPr>
              <a:t>5. Quel est le message de ce document ? </a:t>
            </a:r>
          </a:p>
        </p:txBody>
      </p:sp>
      <p:sp>
        <p:nvSpPr>
          <p:cNvPr id="6" name="ZoneTexte 5">
            <a:extLst>
              <a:ext uri="{FF2B5EF4-FFF2-40B4-BE49-F238E27FC236}">
                <a16:creationId xmlns:a16="http://schemas.microsoft.com/office/drawing/2014/main" id="{4F82A2B1-7F59-47D8-A56B-F1CAB52CA6A0}"/>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952155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2" y="162365"/>
            <a:ext cx="3206595" cy="4150529"/>
          </a:xfrm>
          <a:prstGeom prst="rect">
            <a:avLst/>
          </a:prstGeom>
        </p:spPr>
      </p:pic>
      <p:sp>
        <p:nvSpPr>
          <p:cNvPr id="7" name="ZoneTexte 6"/>
          <p:cNvSpPr txBox="1"/>
          <p:nvPr/>
        </p:nvSpPr>
        <p:spPr>
          <a:xfrm>
            <a:off x="96162" y="4517846"/>
            <a:ext cx="3084393" cy="1200329"/>
          </a:xfrm>
          <a:prstGeom prst="rect">
            <a:avLst/>
          </a:prstGeom>
          <a:noFill/>
        </p:spPr>
        <p:txBody>
          <a:bodyPr wrap="square" rtlCol="0">
            <a:spAutoFit/>
          </a:bodyPr>
          <a:lstStyle/>
          <a:p>
            <a:pPr marL="342900" indent="-342900">
              <a:buAutoNum type="arabicPeriod"/>
            </a:pPr>
            <a:r>
              <a:rPr lang="fr-FR" b="1" dirty="0">
                <a:solidFill>
                  <a:srgbClr val="7030A0"/>
                </a:solidFill>
              </a:rPr>
              <a:t>Décrire ce qu’on voit. Essayer de comprendre les symboles.</a:t>
            </a:r>
          </a:p>
          <a:p>
            <a:endParaRPr lang="fr-FR" b="1" dirty="0">
              <a:solidFill>
                <a:srgbClr val="7030A0"/>
              </a:solidFill>
            </a:endParaRPr>
          </a:p>
        </p:txBody>
      </p:sp>
      <p:sp>
        <p:nvSpPr>
          <p:cNvPr id="2" name="Titre 1"/>
          <p:cNvSpPr>
            <a:spLocks noGrp="1"/>
          </p:cNvSpPr>
          <p:nvPr>
            <p:ph type="title"/>
          </p:nvPr>
        </p:nvSpPr>
        <p:spPr>
          <a:xfrm>
            <a:off x="3235856" y="98683"/>
            <a:ext cx="7559523" cy="467388"/>
          </a:xfrm>
        </p:spPr>
        <p:txBody>
          <a:bodyPr>
            <a:normAutofit/>
          </a:bodyPr>
          <a:lstStyle/>
          <a:p>
            <a:pPr algn="ctr"/>
            <a:r>
              <a:rPr lang="fr-FR" sz="2600" dirty="0">
                <a:latin typeface="+mn-lt"/>
              </a:rPr>
              <a:t>3) La Déclaration des Droits de l’Homme et du Citoyen</a:t>
            </a:r>
          </a:p>
        </p:txBody>
      </p:sp>
      <p:pic>
        <p:nvPicPr>
          <p:cNvPr id="9" name="Image 8"/>
          <p:cNvPicPr>
            <a:picLocks noChangeAspect="1"/>
          </p:cNvPicPr>
          <p:nvPr/>
        </p:nvPicPr>
        <p:blipFill>
          <a:blip r:embed="rId3"/>
          <a:stretch>
            <a:fillRect/>
          </a:stretch>
        </p:blipFill>
        <p:spPr>
          <a:xfrm>
            <a:off x="3302757" y="629753"/>
            <a:ext cx="8988750" cy="5293375"/>
          </a:xfrm>
          <a:prstGeom prst="rect">
            <a:avLst/>
          </a:prstGeom>
        </p:spPr>
      </p:pic>
      <p:sp>
        <p:nvSpPr>
          <p:cNvPr id="8" name="ZoneTexte 7">
            <a:extLst>
              <a:ext uri="{FF2B5EF4-FFF2-40B4-BE49-F238E27FC236}">
                <a16:creationId xmlns:a16="http://schemas.microsoft.com/office/drawing/2014/main" id="{1107E619-7B92-4423-967D-AE35C7DA8A66}"/>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135499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492513" y="-25630"/>
            <a:ext cx="6572108" cy="6883630"/>
          </a:xfrm>
          <a:prstGeom prst="rect">
            <a:avLst/>
          </a:prstGeom>
        </p:spPr>
      </p:pic>
      <p:sp>
        <p:nvSpPr>
          <p:cNvPr id="6" name="Rectangle 5"/>
          <p:cNvSpPr/>
          <p:nvPr/>
        </p:nvSpPr>
        <p:spPr>
          <a:xfrm>
            <a:off x="144866" y="1438785"/>
            <a:ext cx="4959398" cy="4801314"/>
          </a:xfrm>
          <a:prstGeom prst="rect">
            <a:avLst/>
          </a:prstGeom>
        </p:spPr>
        <p:txBody>
          <a:bodyPr wrap="square">
            <a:spAutoFit/>
          </a:bodyPr>
          <a:lstStyle/>
          <a:p>
            <a:r>
              <a:rPr lang="fr-FR" b="1" dirty="0">
                <a:solidFill>
                  <a:srgbClr val="7030A0"/>
                </a:solidFill>
              </a:rPr>
              <a:t>2. A ton avis, quel philosophe est à l’origine de l’article 1?</a:t>
            </a:r>
          </a:p>
          <a:p>
            <a:endParaRPr lang="fr-FR" b="1" dirty="0">
              <a:solidFill>
                <a:srgbClr val="7030A0"/>
              </a:solidFill>
            </a:endParaRPr>
          </a:p>
          <a:p>
            <a:r>
              <a:rPr lang="fr-FR" b="1" dirty="0">
                <a:solidFill>
                  <a:srgbClr val="7030A0"/>
                </a:solidFill>
              </a:rPr>
              <a:t>3. Comment l’article 3 limite le pouvoir du roi?</a:t>
            </a:r>
          </a:p>
          <a:p>
            <a:endParaRPr lang="fr-FR" b="1" dirty="0">
              <a:solidFill>
                <a:srgbClr val="7030A0"/>
              </a:solidFill>
            </a:endParaRPr>
          </a:p>
          <a:p>
            <a:r>
              <a:rPr lang="fr-FR" b="1" dirty="0">
                <a:solidFill>
                  <a:srgbClr val="7030A0"/>
                </a:solidFill>
              </a:rPr>
              <a:t>4. Article 6:  Trouve une exemple qui montre qu’il est important que la loi traite tous les citoyens de la même manière.</a:t>
            </a:r>
          </a:p>
          <a:p>
            <a:endParaRPr lang="fr-FR" b="1" dirty="0">
              <a:solidFill>
                <a:srgbClr val="7030A0"/>
              </a:solidFill>
            </a:endParaRPr>
          </a:p>
          <a:p>
            <a:r>
              <a:rPr lang="fr-FR" b="1" dirty="0">
                <a:solidFill>
                  <a:srgbClr val="7030A0"/>
                </a:solidFill>
              </a:rPr>
              <a:t>5. Article 10 : Quel édit avait accordé la liberté religieuse aux protestants?</a:t>
            </a:r>
          </a:p>
          <a:p>
            <a:endParaRPr lang="fr-FR" b="1" dirty="0">
              <a:solidFill>
                <a:srgbClr val="7030A0"/>
              </a:solidFill>
            </a:endParaRPr>
          </a:p>
          <a:p>
            <a:r>
              <a:rPr lang="fr-FR" b="1" dirty="0">
                <a:solidFill>
                  <a:srgbClr val="7030A0"/>
                </a:solidFill>
              </a:rPr>
              <a:t>6. Quel privilège est aboli par l’article 13?</a:t>
            </a:r>
          </a:p>
          <a:p>
            <a:endParaRPr lang="fr-FR" b="1" dirty="0">
              <a:solidFill>
                <a:srgbClr val="7030A0"/>
              </a:solidFill>
            </a:endParaRPr>
          </a:p>
          <a:p>
            <a:r>
              <a:rPr lang="fr-FR" b="1" dirty="0">
                <a:solidFill>
                  <a:srgbClr val="7030A0"/>
                </a:solidFill>
              </a:rPr>
              <a:t>7. La DDHC ne concernait en 1789 que la moitié des Français: qui ne pouvait bénéficier de ces droits? </a:t>
            </a:r>
          </a:p>
        </p:txBody>
      </p:sp>
      <p:sp>
        <p:nvSpPr>
          <p:cNvPr id="4" name="ZoneTexte 3">
            <a:extLst>
              <a:ext uri="{FF2B5EF4-FFF2-40B4-BE49-F238E27FC236}">
                <a16:creationId xmlns:a16="http://schemas.microsoft.com/office/drawing/2014/main" id="{AF70AB54-C079-4252-AC17-33DB9446F5C7}"/>
              </a:ext>
            </a:extLst>
          </p:cNvPr>
          <p:cNvSpPr txBox="1"/>
          <p:nvPr/>
        </p:nvSpPr>
        <p:spPr>
          <a:xfrm>
            <a:off x="1707614" y="648866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385585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85753"/>
          </a:xfrm>
        </p:spPr>
        <p:txBody>
          <a:bodyPr>
            <a:normAutofit fontScale="90000"/>
          </a:bodyPr>
          <a:lstStyle/>
          <a:p>
            <a:r>
              <a:rPr lang="fr-FR" sz="2800" u="sng" dirty="0">
                <a:solidFill>
                  <a:srgbClr val="FF0000"/>
                </a:solidFill>
                <a:latin typeface="+mn-lt"/>
              </a:rPr>
              <a:t>Séance 4 </a:t>
            </a:r>
            <a:r>
              <a:rPr lang="fr-FR" sz="2800" dirty="0">
                <a:solidFill>
                  <a:srgbClr val="FF0000"/>
                </a:solidFill>
                <a:latin typeface="+mn-lt"/>
              </a:rPr>
              <a:t>: Les bouleversements politiques et sociaux de l’année 1789</a:t>
            </a:r>
            <a:br>
              <a:rPr lang="fr-FR" sz="2800" dirty="0">
                <a:solidFill>
                  <a:srgbClr val="FF0000"/>
                </a:solidFill>
                <a:latin typeface="+mn-lt"/>
              </a:rPr>
            </a:br>
            <a:r>
              <a:rPr lang="fr-FR" sz="2800" dirty="0">
                <a:solidFill>
                  <a:srgbClr val="FF0000"/>
                </a:solidFill>
                <a:latin typeface="+mn-lt"/>
              </a:rPr>
              <a:t>Comment l’année 1789 bouleverse-t-elle la monarchie? </a:t>
            </a:r>
          </a:p>
        </p:txBody>
      </p:sp>
      <p:cxnSp>
        <p:nvCxnSpPr>
          <p:cNvPr id="5" name="Connecteur droit 4"/>
          <p:cNvCxnSpPr/>
          <p:nvPr/>
        </p:nvCxnSpPr>
        <p:spPr>
          <a:xfrm>
            <a:off x="838200" y="245660"/>
            <a:ext cx="0" cy="5636525"/>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38198" y="1080871"/>
            <a:ext cx="9985743" cy="4801314"/>
          </a:xfrm>
          <a:prstGeom prst="rect">
            <a:avLst/>
          </a:prstGeom>
          <a:noFill/>
        </p:spPr>
        <p:txBody>
          <a:bodyPr wrap="square" rtlCol="0">
            <a:spAutoFit/>
          </a:bodyPr>
          <a:lstStyle/>
          <a:p>
            <a:r>
              <a:rPr lang="fr-FR" dirty="0"/>
              <a:t>Voir frise Année 1789 à savoir</a:t>
            </a:r>
          </a:p>
          <a:p>
            <a:endParaRPr lang="fr-FR" dirty="0">
              <a:solidFill>
                <a:srgbClr val="00B050"/>
              </a:solidFill>
            </a:endParaRPr>
          </a:p>
          <a:p>
            <a:endParaRPr lang="fr-FR" dirty="0">
              <a:solidFill>
                <a:srgbClr val="00B050"/>
              </a:solidFill>
            </a:endParaRPr>
          </a:p>
          <a:p>
            <a:r>
              <a:rPr lang="fr-FR" dirty="0"/>
              <a:t>L’année 1789 marque un tournant dans la monarchie.</a:t>
            </a:r>
          </a:p>
          <a:p>
            <a:pPr>
              <a:lnSpc>
                <a:spcPct val="200000"/>
              </a:lnSpc>
            </a:pPr>
            <a:endParaRPr lang="fr-FR" dirty="0"/>
          </a:p>
          <a:p>
            <a:pPr marL="285750" indent="-285750">
              <a:lnSpc>
                <a:spcPct val="200000"/>
              </a:lnSpc>
              <a:buFontTx/>
              <a:buChar char="-"/>
            </a:pPr>
            <a:r>
              <a:rPr lang="fr-FR" u="heavy" dirty="0">
                <a:uFill>
                  <a:solidFill>
                    <a:srgbClr val="FF0000"/>
                  </a:solidFill>
                </a:uFill>
              </a:rPr>
              <a:t>L’Assemblée Nationale </a:t>
            </a:r>
            <a:r>
              <a:rPr lang="fr-FR" dirty="0"/>
              <a:t>est créée: les représentants du peuple obtiennent des pouvoirs et promettent d’obtenir une Constitution qui limite le pouvoir du roi.</a:t>
            </a:r>
          </a:p>
          <a:p>
            <a:pPr marL="285750" indent="-285750">
              <a:lnSpc>
                <a:spcPct val="200000"/>
              </a:lnSpc>
              <a:buFontTx/>
              <a:buChar char="-"/>
            </a:pPr>
            <a:r>
              <a:rPr lang="fr-FR" dirty="0"/>
              <a:t>Le peuple parisien prend </a:t>
            </a:r>
            <a:r>
              <a:rPr lang="fr-FR" u="heavy" dirty="0">
                <a:uFill>
                  <a:solidFill>
                    <a:srgbClr val="FF0000"/>
                  </a:solidFill>
                </a:uFill>
              </a:rPr>
              <a:t>la Bastille</a:t>
            </a:r>
            <a:r>
              <a:rPr lang="fr-FR" dirty="0"/>
              <a:t>, un des symboles de la monarchie le </a:t>
            </a:r>
            <a:r>
              <a:rPr lang="fr-FR" u="heavy" dirty="0">
                <a:uFill>
                  <a:solidFill>
                    <a:srgbClr val="FF0000"/>
                  </a:solidFill>
                </a:uFill>
              </a:rPr>
              <a:t>14 juillet 1789</a:t>
            </a:r>
            <a:r>
              <a:rPr lang="fr-FR" dirty="0"/>
              <a:t>.</a:t>
            </a:r>
          </a:p>
          <a:p>
            <a:pPr marL="285750" indent="-285750">
              <a:lnSpc>
                <a:spcPct val="200000"/>
              </a:lnSpc>
              <a:buFontTx/>
              <a:buChar char="-"/>
            </a:pPr>
            <a:r>
              <a:rPr lang="fr-FR" dirty="0"/>
              <a:t>Les </a:t>
            </a:r>
            <a:r>
              <a:rPr lang="fr-FR" u="heavy" dirty="0">
                <a:uFill>
                  <a:solidFill>
                    <a:srgbClr val="FF0000"/>
                  </a:solidFill>
                </a:uFill>
              </a:rPr>
              <a:t>privilèges</a:t>
            </a:r>
            <a:r>
              <a:rPr lang="fr-FR" dirty="0"/>
              <a:t> de la Noblesse et du Clergé sont abolis le </a:t>
            </a:r>
            <a:r>
              <a:rPr lang="fr-FR" u="heavy" dirty="0">
                <a:uFill>
                  <a:solidFill>
                    <a:srgbClr val="FF0000"/>
                  </a:solidFill>
                </a:uFill>
              </a:rPr>
              <a:t>4 août 1789.</a:t>
            </a:r>
          </a:p>
          <a:p>
            <a:pPr marL="285750" indent="-285750">
              <a:lnSpc>
                <a:spcPct val="200000"/>
              </a:lnSpc>
              <a:buFontTx/>
              <a:buChar char="-"/>
            </a:pPr>
            <a:r>
              <a:rPr lang="fr-FR" dirty="0"/>
              <a:t>La </a:t>
            </a:r>
            <a:r>
              <a:rPr lang="fr-FR" u="heavy" dirty="0">
                <a:uFill>
                  <a:solidFill>
                    <a:srgbClr val="FF0000"/>
                  </a:solidFill>
                </a:uFill>
              </a:rPr>
              <a:t>Déclaration des Droits de l’Homme et du Citoyen </a:t>
            </a:r>
            <a:r>
              <a:rPr lang="fr-FR" dirty="0"/>
              <a:t>est adoptée le </a:t>
            </a:r>
            <a:r>
              <a:rPr lang="fr-FR" u="heavy" dirty="0">
                <a:uFill>
                  <a:solidFill>
                    <a:srgbClr val="FF0000"/>
                  </a:solidFill>
                </a:uFill>
              </a:rPr>
              <a:t>26 août 1789.</a:t>
            </a:r>
          </a:p>
          <a:p>
            <a:endParaRPr lang="fr-FR" dirty="0"/>
          </a:p>
        </p:txBody>
      </p:sp>
      <p:grpSp>
        <p:nvGrpSpPr>
          <p:cNvPr id="6" name="Groupe 5">
            <a:extLst>
              <a:ext uri="{FF2B5EF4-FFF2-40B4-BE49-F238E27FC236}">
                <a16:creationId xmlns:a16="http://schemas.microsoft.com/office/drawing/2014/main" id="{18DEA949-1C85-4B0E-B6D5-DE8ECFA359C5}"/>
              </a:ext>
            </a:extLst>
          </p:cNvPr>
          <p:cNvGrpSpPr/>
          <p:nvPr/>
        </p:nvGrpSpPr>
        <p:grpSpPr>
          <a:xfrm>
            <a:off x="5832975" y="1985748"/>
            <a:ext cx="272956" cy="300251"/>
            <a:chOff x="7124131" y="2374710"/>
            <a:chExt cx="272956" cy="300251"/>
          </a:xfrm>
        </p:grpSpPr>
        <p:cxnSp>
          <p:nvCxnSpPr>
            <p:cNvPr id="7" name="Connecteur droit 6">
              <a:extLst>
                <a:ext uri="{FF2B5EF4-FFF2-40B4-BE49-F238E27FC236}">
                  <a16:creationId xmlns:a16="http://schemas.microsoft.com/office/drawing/2014/main" id="{79A01814-7907-4139-9B8E-CBF6681949B2}"/>
                </a:ext>
              </a:extLst>
            </p:cNvPr>
            <p:cNvCxnSpPr/>
            <p:nvPr/>
          </p:nvCxnSpPr>
          <p:spPr>
            <a:xfrm>
              <a:off x="7397087" y="2374710"/>
              <a:ext cx="0" cy="300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235E7E1B-61C9-4B27-948D-5FBD8838CFF3}"/>
                </a:ext>
              </a:extLst>
            </p:cNvPr>
            <p:cNvCxnSpPr/>
            <p:nvPr/>
          </p:nvCxnSpPr>
          <p:spPr>
            <a:xfrm flipH="1">
              <a:off x="7124131" y="2674961"/>
              <a:ext cx="2729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e 9">
            <a:extLst>
              <a:ext uri="{FF2B5EF4-FFF2-40B4-BE49-F238E27FC236}">
                <a16:creationId xmlns:a16="http://schemas.microsoft.com/office/drawing/2014/main" id="{27154B84-DFF4-44F0-8B4F-B739C7662D89}"/>
              </a:ext>
            </a:extLst>
          </p:cNvPr>
          <p:cNvGrpSpPr/>
          <p:nvPr/>
        </p:nvGrpSpPr>
        <p:grpSpPr>
          <a:xfrm>
            <a:off x="6186455" y="3496009"/>
            <a:ext cx="272956" cy="300251"/>
            <a:chOff x="7124131" y="2374710"/>
            <a:chExt cx="272956" cy="300251"/>
          </a:xfrm>
        </p:grpSpPr>
        <p:cxnSp>
          <p:nvCxnSpPr>
            <p:cNvPr id="11" name="Connecteur droit 10">
              <a:extLst>
                <a:ext uri="{FF2B5EF4-FFF2-40B4-BE49-F238E27FC236}">
                  <a16:creationId xmlns:a16="http://schemas.microsoft.com/office/drawing/2014/main" id="{2180AA06-6C85-46DB-AFBD-BEE815FE5B5C}"/>
                </a:ext>
              </a:extLst>
            </p:cNvPr>
            <p:cNvCxnSpPr/>
            <p:nvPr/>
          </p:nvCxnSpPr>
          <p:spPr>
            <a:xfrm>
              <a:off x="7397087" y="2374710"/>
              <a:ext cx="0" cy="300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0AEAC958-D3A0-4E5A-BB0D-22BD39E6F348}"/>
                </a:ext>
              </a:extLst>
            </p:cNvPr>
            <p:cNvCxnSpPr/>
            <p:nvPr/>
          </p:nvCxnSpPr>
          <p:spPr>
            <a:xfrm flipH="1">
              <a:off x="7124131" y="2674961"/>
              <a:ext cx="2729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e 12">
            <a:extLst>
              <a:ext uri="{FF2B5EF4-FFF2-40B4-BE49-F238E27FC236}">
                <a16:creationId xmlns:a16="http://schemas.microsoft.com/office/drawing/2014/main" id="{007CF711-2D02-4350-BBEA-AE32E2894BF9}"/>
              </a:ext>
            </a:extLst>
          </p:cNvPr>
          <p:cNvGrpSpPr/>
          <p:nvPr/>
        </p:nvGrpSpPr>
        <p:grpSpPr>
          <a:xfrm>
            <a:off x="9177748" y="4108715"/>
            <a:ext cx="272956" cy="300251"/>
            <a:chOff x="7124131" y="2374710"/>
            <a:chExt cx="272956" cy="300251"/>
          </a:xfrm>
        </p:grpSpPr>
        <p:cxnSp>
          <p:nvCxnSpPr>
            <p:cNvPr id="14" name="Connecteur droit 13">
              <a:extLst>
                <a:ext uri="{FF2B5EF4-FFF2-40B4-BE49-F238E27FC236}">
                  <a16:creationId xmlns:a16="http://schemas.microsoft.com/office/drawing/2014/main" id="{ED10429B-D33C-444E-A1C8-99BD36561717}"/>
                </a:ext>
              </a:extLst>
            </p:cNvPr>
            <p:cNvCxnSpPr/>
            <p:nvPr/>
          </p:nvCxnSpPr>
          <p:spPr>
            <a:xfrm>
              <a:off x="7397087" y="2374710"/>
              <a:ext cx="0" cy="300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8FE6D27-2ECE-4E11-9ECD-339CA5C7CBF7}"/>
                </a:ext>
              </a:extLst>
            </p:cNvPr>
            <p:cNvCxnSpPr/>
            <p:nvPr/>
          </p:nvCxnSpPr>
          <p:spPr>
            <a:xfrm flipH="1">
              <a:off x="7124131" y="2674961"/>
              <a:ext cx="2729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e 15">
            <a:extLst>
              <a:ext uri="{FF2B5EF4-FFF2-40B4-BE49-F238E27FC236}">
                <a16:creationId xmlns:a16="http://schemas.microsoft.com/office/drawing/2014/main" id="{0BC082A3-1B32-4459-857C-F2A9E0B7A305}"/>
              </a:ext>
            </a:extLst>
          </p:cNvPr>
          <p:cNvGrpSpPr/>
          <p:nvPr/>
        </p:nvGrpSpPr>
        <p:grpSpPr>
          <a:xfrm>
            <a:off x="7373758" y="4675785"/>
            <a:ext cx="272956" cy="300251"/>
            <a:chOff x="7124131" y="2374710"/>
            <a:chExt cx="272956" cy="300251"/>
          </a:xfrm>
        </p:grpSpPr>
        <p:cxnSp>
          <p:nvCxnSpPr>
            <p:cNvPr id="17" name="Connecteur droit 16">
              <a:extLst>
                <a:ext uri="{FF2B5EF4-FFF2-40B4-BE49-F238E27FC236}">
                  <a16:creationId xmlns:a16="http://schemas.microsoft.com/office/drawing/2014/main" id="{40705E63-A378-4D49-8BC4-7D6A693C6EC7}"/>
                </a:ext>
              </a:extLst>
            </p:cNvPr>
            <p:cNvCxnSpPr/>
            <p:nvPr/>
          </p:nvCxnSpPr>
          <p:spPr>
            <a:xfrm>
              <a:off x="7397087" y="2374710"/>
              <a:ext cx="0" cy="300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E99093C2-5E00-4C3C-BB35-99184CDF81CE}"/>
                </a:ext>
              </a:extLst>
            </p:cNvPr>
            <p:cNvCxnSpPr/>
            <p:nvPr/>
          </p:nvCxnSpPr>
          <p:spPr>
            <a:xfrm flipH="1">
              <a:off x="7124131" y="2674961"/>
              <a:ext cx="2729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Forme libre : forme 18">
            <a:extLst>
              <a:ext uri="{FF2B5EF4-FFF2-40B4-BE49-F238E27FC236}">
                <a16:creationId xmlns:a16="http://schemas.microsoft.com/office/drawing/2014/main" id="{FD47A932-058A-429E-80F4-103D6A19EDFD}"/>
              </a:ext>
            </a:extLst>
          </p:cNvPr>
          <p:cNvSpPr/>
          <p:nvPr/>
        </p:nvSpPr>
        <p:spPr>
          <a:xfrm>
            <a:off x="850605" y="2502196"/>
            <a:ext cx="1435395" cy="212651"/>
          </a:xfrm>
          <a:custGeom>
            <a:avLst/>
            <a:gdLst>
              <a:gd name="connsiteX0" fmla="*/ 0 w 1435395"/>
              <a:gd name="connsiteY0" fmla="*/ 202018 h 212651"/>
              <a:gd name="connsiteX1" fmla="*/ 63795 w 1435395"/>
              <a:gd name="connsiteY1" fmla="*/ 85060 h 212651"/>
              <a:gd name="connsiteX2" fmla="*/ 95693 w 1435395"/>
              <a:gd name="connsiteY2" fmla="*/ 63795 h 212651"/>
              <a:gd name="connsiteX3" fmla="*/ 159488 w 1435395"/>
              <a:gd name="connsiteY3" fmla="*/ 42530 h 212651"/>
              <a:gd name="connsiteX4" fmla="*/ 191386 w 1435395"/>
              <a:gd name="connsiteY4" fmla="*/ 53162 h 212651"/>
              <a:gd name="connsiteX5" fmla="*/ 212651 w 1435395"/>
              <a:gd name="connsiteY5" fmla="*/ 127590 h 212651"/>
              <a:gd name="connsiteX6" fmla="*/ 233916 w 1435395"/>
              <a:gd name="connsiteY6" fmla="*/ 191386 h 212651"/>
              <a:gd name="connsiteX7" fmla="*/ 276446 w 1435395"/>
              <a:gd name="connsiteY7" fmla="*/ 202018 h 212651"/>
              <a:gd name="connsiteX8" fmla="*/ 404037 w 1435395"/>
              <a:gd name="connsiteY8" fmla="*/ 191386 h 212651"/>
              <a:gd name="connsiteX9" fmla="*/ 446567 w 1435395"/>
              <a:gd name="connsiteY9" fmla="*/ 138223 h 212651"/>
              <a:gd name="connsiteX10" fmla="*/ 499730 w 1435395"/>
              <a:gd name="connsiteY10" fmla="*/ 74428 h 212651"/>
              <a:gd name="connsiteX11" fmla="*/ 616688 w 1435395"/>
              <a:gd name="connsiteY11" fmla="*/ 85060 h 212651"/>
              <a:gd name="connsiteX12" fmla="*/ 637953 w 1435395"/>
              <a:gd name="connsiteY12" fmla="*/ 127590 h 212651"/>
              <a:gd name="connsiteX13" fmla="*/ 659218 w 1435395"/>
              <a:gd name="connsiteY13" fmla="*/ 191386 h 212651"/>
              <a:gd name="connsiteX14" fmla="*/ 701748 w 1435395"/>
              <a:gd name="connsiteY14" fmla="*/ 212651 h 212651"/>
              <a:gd name="connsiteX15" fmla="*/ 839972 w 1435395"/>
              <a:gd name="connsiteY15" fmla="*/ 202018 h 212651"/>
              <a:gd name="connsiteX16" fmla="*/ 861237 w 1435395"/>
              <a:gd name="connsiteY16" fmla="*/ 170121 h 212651"/>
              <a:gd name="connsiteX17" fmla="*/ 893135 w 1435395"/>
              <a:gd name="connsiteY17" fmla="*/ 138223 h 212651"/>
              <a:gd name="connsiteX18" fmla="*/ 914400 w 1435395"/>
              <a:gd name="connsiteY18" fmla="*/ 95693 h 212651"/>
              <a:gd name="connsiteX19" fmla="*/ 956930 w 1435395"/>
              <a:gd name="connsiteY19" fmla="*/ 63795 h 212651"/>
              <a:gd name="connsiteX20" fmla="*/ 988828 w 1435395"/>
              <a:gd name="connsiteY20" fmla="*/ 42530 h 212651"/>
              <a:gd name="connsiteX21" fmla="*/ 1052623 w 1435395"/>
              <a:gd name="connsiteY21" fmla="*/ 21265 h 212651"/>
              <a:gd name="connsiteX22" fmla="*/ 1127051 w 1435395"/>
              <a:gd name="connsiteY22" fmla="*/ 0 h 212651"/>
              <a:gd name="connsiteX23" fmla="*/ 1169581 w 1435395"/>
              <a:gd name="connsiteY23" fmla="*/ 74428 h 212651"/>
              <a:gd name="connsiteX24" fmla="*/ 1201479 w 1435395"/>
              <a:gd name="connsiteY24" fmla="*/ 191386 h 212651"/>
              <a:gd name="connsiteX25" fmla="*/ 1244009 w 1435395"/>
              <a:gd name="connsiteY25" fmla="*/ 202018 h 212651"/>
              <a:gd name="connsiteX26" fmla="*/ 1403497 w 1435395"/>
              <a:gd name="connsiteY26" fmla="*/ 191386 h 212651"/>
              <a:gd name="connsiteX27" fmla="*/ 1435395 w 1435395"/>
              <a:gd name="connsiteY27" fmla="*/ 170121 h 2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5395" h="212651">
                <a:moveTo>
                  <a:pt x="0" y="202018"/>
                </a:moveTo>
                <a:cubicBezTo>
                  <a:pt x="27417" y="128905"/>
                  <a:pt x="15331" y="125446"/>
                  <a:pt x="63795" y="85060"/>
                </a:cubicBezTo>
                <a:cubicBezTo>
                  <a:pt x="73612" y="76879"/>
                  <a:pt x="84016" y="68985"/>
                  <a:pt x="95693" y="63795"/>
                </a:cubicBezTo>
                <a:cubicBezTo>
                  <a:pt x="116176" y="54691"/>
                  <a:pt x="159488" y="42530"/>
                  <a:pt x="159488" y="42530"/>
                </a:cubicBezTo>
                <a:cubicBezTo>
                  <a:pt x="170121" y="46074"/>
                  <a:pt x="183461" y="45237"/>
                  <a:pt x="191386" y="53162"/>
                </a:cubicBezTo>
                <a:cubicBezTo>
                  <a:pt x="196489" y="58265"/>
                  <a:pt x="212534" y="127199"/>
                  <a:pt x="212651" y="127590"/>
                </a:cubicBezTo>
                <a:cubicBezTo>
                  <a:pt x="219092" y="149060"/>
                  <a:pt x="212170" y="185950"/>
                  <a:pt x="233916" y="191386"/>
                </a:cubicBezTo>
                <a:lnTo>
                  <a:pt x="276446" y="202018"/>
                </a:lnTo>
                <a:cubicBezTo>
                  <a:pt x="318976" y="198474"/>
                  <a:pt x="362188" y="199756"/>
                  <a:pt x="404037" y="191386"/>
                </a:cubicBezTo>
                <a:cubicBezTo>
                  <a:pt x="443868" y="183420"/>
                  <a:pt x="433115" y="165128"/>
                  <a:pt x="446567" y="138223"/>
                </a:cubicBezTo>
                <a:cubicBezTo>
                  <a:pt x="461370" y="108616"/>
                  <a:pt x="476214" y="97943"/>
                  <a:pt x="499730" y="74428"/>
                </a:cubicBezTo>
                <a:cubicBezTo>
                  <a:pt x="538716" y="77972"/>
                  <a:pt x="580150" y="71007"/>
                  <a:pt x="616688" y="85060"/>
                </a:cubicBezTo>
                <a:cubicBezTo>
                  <a:pt x="631482" y="90750"/>
                  <a:pt x="632067" y="112874"/>
                  <a:pt x="637953" y="127590"/>
                </a:cubicBezTo>
                <a:cubicBezTo>
                  <a:pt x="646278" y="148402"/>
                  <a:pt x="639169" y="181361"/>
                  <a:pt x="659218" y="191386"/>
                </a:cubicBezTo>
                <a:lnTo>
                  <a:pt x="701748" y="212651"/>
                </a:lnTo>
                <a:cubicBezTo>
                  <a:pt x="747823" y="209107"/>
                  <a:pt x="795321" y="213925"/>
                  <a:pt x="839972" y="202018"/>
                </a:cubicBezTo>
                <a:cubicBezTo>
                  <a:pt x="852319" y="198725"/>
                  <a:pt x="853056" y="179938"/>
                  <a:pt x="861237" y="170121"/>
                </a:cubicBezTo>
                <a:cubicBezTo>
                  <a:pt x="870863" y="158569"/>
                  <a:pt x="884395" y="150459"/>
                  <a:pt x="893135" y="138223"/>
                </a:cubicBezTo>
                <a:cubicBezTo>
                  <a:pt x="902348" y="125325"/>
                  <a:pt x="904085" y="107727"/>
                  <a:pt x="914400" y="95693"/>
                </a:cubicBezTo>
                <a:cubicBezTo>
                  <a:pt x="925933" y="82238"/>
                  <a:pt x="942510" y="74095"/>
                  <a:pt x="956930" y="63795"/>
                </a:cubicBezTo>
                <a:cubicBezTo>
                  <a:pt x="967329" y="56367"/>
                  <a:pt x="977151" y="47720"/>
                  <a:pt x="988828" y="42530"/>
                </a:cubicBezTo>
                <a:cubicBezTo>
                  <a:pt x="1009311" y="33426"/>
                  <a:pt x="1031358" y="28353"/>
                  <a:pt x="1052623" y="21265"/>
                </a:cubicBezTo>
                <a:cubicBezTo>
                  <a:pt x="1098388" y="6010"/>
                  <a:pt x="1073643" y="13351"/>
                  <a:pt x="1127051" y="0"/>
                </a:cubicBezTo>
                <a:cubicBezTo>
                  <a:pt x="1142609" y="23336"/>
                  <a:pt x="1160586" y="47445"/>
                  <a:pt x="1169581" y="74428"/>
                </a:cubicBezTo>
                <a:cubicBezTo>
                  <a:pt x="1173788" y="87047"/>
                  <a:pt x="1187924" y="187997"/>
                  <a:pt x="1201479" y="191386"/>
                </a:cubicBezTo>
                <a:lnTo>
                  <a:pt x="1244009" y="202018"/>
                </a:lnTo>
                <a:cubicBezTo>
                  <a:pt x="1297172" y="198474"/>
                  <a:pt x="1350941" y="200145"/>
                  <a:pt x="1403497" y="191386"/>
                </a:cubicBezTo>
                <a:cubicBezTo>
                  <a:pt x="1416102" y="189285"/>
                  <a:pt x="1435395" y="170121"/>
                  <a:pt x="1435395" y="170121"/>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20" name="Forme libre : forme 19">
            <a:extLst>
              <a:ext uri="{FF2B5EF4-FFF2-40B4-BE49-F238E27FC236}">
                <a16:creationId xmlns:a16="http://schemas.microsoft.com/office/drawing/2014/main" id="{40E5E1D8-20E9-436B-8A9C-5A9119CEED3F}"/>
              </a:ext>
            </a:extLst>
          </p:cNvPr>
          <p:cNvSpPr/>
          <p:nvPr/>
        </p:nvSpPr>
        <p:spPr>
          <a:xfrm>
            <a:off x="838198" y="1472557"/>
            <a:ext cx="1435395" cy="212651"/>
          </a:xfrm>
          <a:custGeom>
            <a:avLst/>
            <a:gdLst>
              <a:gd name="connsiteX0" fmla="*/ 0 w 1435395"/>
              <a:gd name="connsiteY0" fmla="*/ 202018 h 212651"/>
              <a:gd name="connsiteX1" fmla="*/ 63795 w 1435395"/>
              <a:gd name="connsiteY1" fmla="*/ 85060 h 212651"/>
              <a:gd name="connsiteX2" fmla="*/ 95693 w 1435395"/>
              <a:gd name="connsiteY2" fmla="*/ 63795 h 212651"/>
              <a:gd name="connsiteX3" fmla="*/ 159488 w 1435395"/>
              <a:gd name="connsiteY3" fmla="*/ 42530 h 212651"/>
              <a:gd name="connsiteX4" fmla="*/ 191386 w 1435395"/>
              <a:gd name="connsiteY4" fmla="*/ 53162 h 212651"/>
              <a:gd name="connsiteX5" fmla="*/ 212651 w 1435395"/>
              <a:gd name="connsiteY5" fmla="*/ 127590 h 212651"/>
              <a:gd name="connsiteX6" fmla="*/ 233916 w 1435395"/>
              <a:gd name="connsiteY6" fmla="*/ 191386 h 212651"/>
              <a:gd name="connsiteX7" fmla="*/ 276446 w 1435395"/>
              <a:gd name="connsiteY7" fmla="*/ 202018 h 212651"/>
              <a:gd name="connsiteX8" fmla="*/ 404037 w 1435395"/>
              <a:gd name="connsiteY8" fmla="*/ 191386 h 212651"/>
              <a:gd name="connsiteX9" fmla="*/ 446567 w 1435395"/>
              <a:gd name="connsiteY9" fmla="*/ 138223 h 212651"/>
              <a:gd name="connsiteX10" fmla="*/ 499730 w 1435395"/>
              <a:gd name="connsiteY10" fmla="*/ 74428 h 212651"/>
              <a:gd name="connsiteX11" fmla="*/ 616688 w 1435395"/>
              <a:gd name="connsiteY11" fmla="*/ 85060 h 212651"/>
              <a:gd name="connsiteX12" fmla="*/ 637953 w 1435395"/>
              <a:gd name="connsiteY12" fmla="*/ 127590 h 212651"/>
              <a:gd name="connsiteX13" fmla="*/ 659218 w 1435395"/>
              <a:gd name="connsiteY13" fmla="*/ 191386 h 212651"/>
              <a:gd name="connsiteX14" fmla="*/ 701748 w 1435395"/>
              <a:gd name="connsiteY14" fmla="*/ 212651 h 212651"/>
              <a:gd name="connsiteX15" fmla="*/ 839972 w 1435395"/>
              <a:gd name="connsiteY15" fmla="*/ 202018 h 212651"/>
              <a:gd name="connsiteX16" fmla="*/ 861237 w 1435395"/>
              <a:gd name="connsiteY16" fmla="*/ 170121 h 212651"/>
              <a:gd name="connsiteX17" fmla="*/ 893135 w 1435395"/>
              <a:gd name="connsiteY17" fmla="*/ 138223 h 212651"/>
              <a:gd name="connsiteX18" fmla="*/ 914400 w 1435395"/>
              <a:gd name="connsiteY18" fmla="*/ 95693 h 212651"/>
              <a:gd name="connsiteX19" fmla="*/ 956930 w 1435395"/>
              <a:gd name="connsiteY19" fmla="*/ 63795 h 212651"/>
              <a:gd name="connsiteX20" fmla="*/ 988828 w 1435395"/>
              <a:gd name="connsiteY20" fmla="*/ 42530 h 212651"/>
              <a:gd name="connsiteX21" fmla="*/ 1052623 w 1435395"/>
              <a:gd name="connsiteY21" fmla="*/ 21265 h 212651"/>
              <a:gd name="connsiteX22" fmla="*/ 1127051 w 1435395"/>
              <a:gd name="connsiteY22" fmla="*/ 0 h 212651"/>
              <a:gd name="connsiteX23" fmla="*/ 1169581 w 1435395"/>
              <a:gd name="connsiteY23" fmla="*/ 74428 h 212651"/>
              <a:gd name="connsiteX24" fmla="*/ 1201479 w 1435395"/>
              <a:gd name="connsiteY24" fmla="*/ 191386 h 212651"/>
              <a:gd name="connsiteX25" fmla="*/ 1244009 w 1435395"/>
              <a:gd name="connsiteY25" fmla="*/ 202018 h 212651"/>
              <a:gd name="connsiteX26" fmla="*/ 1403497 w 1435395"/>
              <a:gd name="connsiteY26" fmla="*/ 191386 h 212651"/>
              <a:gd name="connsiteX27" fmla="*/ 1435395 w 1435395"/>
              <a:gd name="connsiteY27" fmla="*/ 170121 h 2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5395" h="212651">
                <a:moveTo>
                  <a:pt x="0" y="202018"/>
                </a:moveTo>
                <a:cubicBezTo>
                  <a:pt x="27417" y="128905"/>
                  <a:pt x="15331" y="125446"/>
                  <a:pt x="63795" y="85060"/>
                </a:cubicBezTo>
                <a:cubicBezTo>
                  <a:pt x="73612" y="76879"/>
                  <a:pt x="84016" y="68985"/>
                  <a:pt x="95693" y="63795"/>
                </a:cubicBezTo>
                <a:cubicBezTo>
                  <a:pt x="116176" y="54691"/>
                  <a:pt x="159488" y="42530"/>
                  <a:pt x="159488" y="42530"/>
                </a:cubicBezTo>
                <a:cubicBezTo>
                  <a:pt x="170121" y="46074"/>
                  <a:pt x="183461" y="45237"/>
                  <a:pt x="191386" y="53162"/>
                </a:cubicBezTo>
                <a:cubicBezTo>
                  <a:pt x="196489" y="58265"/>
                  <a:pt x="212534" y="127199"/>
                  <a:pt x="212651" y="127590"/>
                </a:cubicBezTo>
                <a:cubicBezTo>
                  <a:pt x="219092" y="149060"/>
                  <a:pt x="212170" y="185950"/>
                  <a:pt x="233916" y="191386"/>
                </a:cubicBezTo>
                <a:lnTo>
                  <a:pt x="276446" y="202018"/>
                </a:lnTo>
                <a:cubicBezTo>
                  <a:pt x="318976" y="198474"/>
                  <a:pt x="362188" y="199756"/>
                  <a:pt x="404037" y="191386"/>
                </a:cubicBezTo>
                <a:cubicBezTo>
                  <a:pt x="443868" y="183420"/>
                  <a:pt x="433115" y="165128"/>
                  <a:pt x="446567" y="138223"/>
                </a:cubicBezTo>
                <a:cubicBezTo>
                  <a:pt x="461370" y="108616"/>
                  <a:pt x="476214" y="97943"/>
                  <a:pt x="499730" y="74428"/>
                </a:cubicBezTo>
                <a:cubicBezTo>
                  <a:pt x="538716" y="77972"/>
                  <a:pt x="580150" y="71007"/>
                  <a:pt x="616688" y="85060"/>
                </a:cubicBezTo>
                <a:cubicBezTo>
                  <a:pt x="631482" y="90750"/>
                  <a:pt x="632067" y="112874"/>
                  <a:pt x="637953" y="127590"/>
                </a:cubicBezTo>
                <a:cubicBezTo>
                  <a:pt x="646278" y="148402"/>
                  <a:pt x="639169" y="181361"/>
                  <a:pt x="659218" y="191386"/>
                </a:cubicBezTo>
                <a:lnTo>
                  <a:pt x="701748" y="212651"/>
                </a:lnTo>
                <a:cubicBezTo>
                  <a:pt x="747823" y="209107"/>
                  <a:pt x="795321" y="213925"/>
                  <a:pt x="839972" y="202018"/>
                </a:cubicBezTo>
                <a:cubicBezTo>
                  <a:pt x="852319" y="198725"/>
                  <a:pt x="853056" y="179938"/>
                  <a:pt x="861237" y="170121"/>
                </a:cubicBezTo>
                <a:cubicBezTo>
                  <a:pt x="870863" y="158569"/>
                  <a:pt x="884395" y="150459"/>
                  <a:pt x="893135" y="138223"/>
                </a:cubicBezTo>
                <a:cubicBezTo>
                  <a:pt x="902348" y="125325"/>
                  <a:pt x="904085" y="107727"/>
                  <a:pt x="914400" y="95693"/>
                </a:cubicBezTo>
                <a:cubicBezTo>
                  <a:pt x="925933" y="82238"/>
                  <a:pt x="942510" y="74095"/>
                  <a:pt x="956930" y="63795"/>
                </a:cubicBezTo>
                <a:cubicBezTo>
                  <a:pt x="967329" y="56367"/>
                  <a:pt x="977151" y="47720"/>
                  <a:pt x="988828" y="42530"/>
                </a:cubicBezTo>
                <a:cubicBezTo>
                  <a:pt x="1009311" y="33426"/>
                  <a:pt x="1031358" y="28353"/>
                  <a:pt x="1052623" y="21265"/>
                </a:cubicBezTo>
                <a:cubicBezTo>
                  <a:pt x="1098388" y="6010"/>
                  <a:pt x="1073643" y="13351"/>
                  <a:pt x="1127051" y="0"/>
                </a:cubicBezTo>
                <a:cubicBezTo>
                  <a:pt x="1142609" y="23336"/>
                  <a:pt x="1160586" y="47445"/>
                  <a:pt x="1169581" y="74428"/>
                </a:cubicBezTo>
                <a:cubicBezTo>
                  <a:pt x="1173788" y="87047"/>
                  <a:pt x="1187924" y="187997"/>
                  <a:pt x="1201479" y="191386"/>
                </a:cubicBezTo>
                <a:lnTo>
                  <a:pt x="1244009" y="202018"/>
                </a:lnTo>
                <a:cubicBezTo>
                  <a:pt x="1297172" y="198474"/>
                  <a:pt x="1350941" y="200145"/>
                  <a:pt x="1403497" y="191386"/>
                </a:cubicBezTo>
                <a:cubicBezTo>
                  <a:pt x="1416102" y="189285"/>
                  <a:pt x="1435395" y="170121"/>
                  <a:pt x="1435395" y="170121"/>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21" name="ZoneTexte 20">
            <a:extLst>
              <a:ext uri="{FF2B5EF4-FFF2-40B4-BE49-F238E27FC236}">
                <a16:creationId xmlns:a16="http://schemas.microsoft.com/office/drawing/2014/main" id="{B1AC1CF4-D76F-43A5-96DD-CFDDEF592943}"/>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623804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6CD3D7-958A-4086-BEC7-51296F04256D}"/>
              </a:ext>
            </a:extLst>
          </p:cNvPr>
          <p:cNvSpPr>
            <a:spLocks noGrp="1"/>
          </p:cNvSpPr>
          <p:nvPr>
            <p:ph type="title"/>
          </p:nvPr>
        </p:nvSpPr>
        <p:spPr>
          <a:xfrm>
            <a:off x="568178" y="234497"/>
            <a:ext cx="4828953" cy="1325563"/>
          </a:xfrm>
        </p:spPr>
        <p:txBody>
          <a:bodyPr>
            <a:noAutofit/>
          </a:bodyPr>
          <a:lstStyle/>
          <a:p>
            <a:r>
              <a:rPr lang="fr-FR" sz="1800" b="1" u="sng" dirty="0">
                <a:latin typeface="+mn-lt"/>
              </a:rPr>
              <a:t>Constitution du 3 septembre 1791</a:t>
            </a:r>
            <a:br>
              <a:rPr lang="fr-FR" sz="1800" dirty="0">
                <a:latin typeface="+mn-lt"/>
              </a:rPr>
            </a:br>
            <a:r>
              <a:rPr lang="fr-FR" sz="1800" dirty="0">
                <a:latin typeface="+mn-lt"/>
              </a:rPr>
              <a:t>L'Assemblée Nationale abolit les institutions qui blessaient la liberté et l'égalité des droits. </a:t>
            </a:r>
            <a:br>
              <a:rPr lang="fr-FR" sz="1800" dirty="0">
                <a:latin typeface="+mn-lt"/>
              </a:rPr>
            </a:br>
            <a:r>
              <a:rPr lang="fr-FR" sz="1800" dirty="0">
                <a:latin typeface="+mn-lt"/>
              </a:rPr>
              <a:t>- Le pouvoir appartient à la Nation </a:t>
            </a:r>
            <a:br>
              <a:rPr lang="fr-FR" sz="1800" dirty="0">
                <a:latin typeface="+mn-lt"/>
              </a:rPr>
            </a:br>
            <a:r>
              <a:rPr lang="fr-FR" sz="1800" dirty="0">
                <a:latin typeface="+mn-lt"/>
              </a:rPr>
              <a:t>- Une partie du pouvoir est confiée au roi.</a:t>
            </a:r>
          </a:p>
        </p:txBody>
      </p:sp>
      <p:pic>
        <p:nvPicPr>
          <p:cNvPr id="5" name="Image 4">
            <a:extLst>
              <a:ext uri="{FF2B5EF4-FFF2-40B4-BE49-F238E27FC236}">
                <a16:creationId xmlns:a16="http://schemas.microsoft.com/office/drawing/2014/main" id="{53CAB670-9F63-4C9B-BA8E-4746A237B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78" y="1850833"/>
            <a:ext cx="10047524" cy="5310131"/>
          </a:xfrm>
          <a:prstGeom prst="rect">
            <a:avLst/>
          </a:prstGeom>
        </p:spPr>
      </p:pic>
      <p:sp>
        <p:nvSpPr>
          <p:cNvPr id="6" name="ZoneTexte 5">
            <a:extLst>
              <a:ext uri="{FF2B5EF4-FFF2-40B4-BE49-F238E27FC236}">
                <a16:creationId xmlns:a16="http://schemas.microsoft.com/office/drawing/2014/main" id="{E598297E-125C-436E-80FD-2DA27AFD45C3}"/>
              </a:ext>
            </a:extLst>
          </p:cNvPr>
          <p:cNvSpPr txBox="1"/>
          <p:nvPr/>
        </p:nvSpPr>
        <p:spPr>
          <a:xfrm>
            <a:off x="5591940" y="147411"/>
            <a:ext cx="6313714" cy="1754326"/>
          </a:xfrm>
          <a:prstGeom prst="rect">
            <a:avLst/>
          </a:prstGeom>
          <a:noFill/>
        </p:spPr>
        <p:txBody>
          <a:bodyPr wrap="square" rtlCol="0">
            <a:spAutoFit/>
          </a:bodyPr>
          <a:lstStyle/>
          <a:p>
            <a:pPr marL="342900" indent="-342900">
              <a:buAutoNum type="arabicPeriod"/>
            </a:pPr>
            <a:r>
              <a:rPr lang="fr-FR" b="1" dirty="0">
                <a:solidFill>
                  <a:srgbClr val="7030A0"/>
                </a:solidFill>
              </a:rPr>
              <a:t>Quels étaient les pouvoirs du roi avant 1791? Quels sont ses pouvoirs à partir de 1791? </a:t>
            </a:r>
          </a:p>
          <a:p>
            <a:pPr marL="342900" indent="-342900">
              <a:buAutoNum type="arabicPeriod"/>
            </a:pPr>
            <a:r>
              <a:rPr lang="fr-FR" b="1" dirty="0">
                <a:solidFill>
                  <a:srgbClr val="7030A0"/>
                </a:solidFill>
              </a:rPr>
              <a:t> Quelle est la différence entre la Monarchie Constitutionnelle et la Monarchie Absolue ?</a:t>
            </a:r>
          </a:p>
          <a:p>
            <a:pPr marL="342900" indent="-342900">
              <a:buAutoNum type="arabicPeriod"/>
            </a:pPr>
            <a:r>
              <a:rPr lang="fr-FR" b="1" dirty="0">
                <a:solidFill>
                  <a:srgbClr val="7030A0"/>
                </a:solidFill>
              </a:rPr>
              <a:t>Qui vote ? Est-ce une solution juste ?</a:t>
            </a:r>
          </a:p>
          <a:p>
            <a:pPr marL="342900" indent="-342900">
              <a:buAutoNum type="arabicPeriod"/>
            </a:pPr>
            <a:r>
              <a:rPr lang="fr-FR" b="1" dirty="0">
                <a:solidFill>
                  <a:srgbClr val="7030A0"/>
                </a:solidFill>
              </a:rPr>
              <a:t>A ton avis, le roi est-il satisfait de cette situation? Pourquoi?</a:t>
            </a:r>
          </a:p>
        </p:txBody>
      </p:sp>
      <p:sp>
        <p:nvSpPr>
          <p:cNvPr id="7" name="ZoneTexte 6">
            <a:extLst>
              <a:ext uri="{FF2B5EF4-FFF2-40B4-BE49-F238E27FC236}">
                <a16:creationId xmlns:a16="http://schemas.microsoft.com/office/drawing/2014/main" id="{6918C12F-F014-427F-A79F-458399EA21D3}"/>
              </a:ext>
            </a:extLst>
          </p:cNvPr>
          <p:cNvSpPr txBox="1"/>
          <p:nvPr/>
        </p:nvSpPr>
        <p:spPr>
          <a:xfrm rot="16200000">
            <a:off x="9915181" y="5703164"/>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492057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8AFDFFB-CDEE-4804-9B65-010A24DE1DB8}"/>
              </a:ext>
            </a:extLst>
          </p:cNvPr>
          <p:cNvSpPr txBox="1"/>
          <p:nvPr/>
        </p:nvSpPr>
        <p:spPr>
          <a:xfrm>
            <a:off x="359229" y="5210551"/>
            <a:ext cx="4446987" cy="1477328"/>
          </a:xfrm>
          <a:prstGeom prst="rect">
            <a:avLst/>
          </a:prstGeom>
          <a:noFill/>
        </p:spPr>
        <p:txBody>
          <a:bodyPr wrap="none" rtlCol="0">
            <a:spAutoFit/>
          </a:bodyPr>
          <a:lstStyle/>
          <a:p>
            <a:r>
              <a:rPr lang="fr-FR" b="1" u="sng" dirty="0"/>
              <a:t>Décret du 22 septembre 1792</a:t>
            </a:r>
          </a:p>
          <a:p>
            <a:r>
              <a:rPr lang="fr-FR" dirty="0"/>
              <a:t>La royauté est abolie en France.</a:t>
            </a:r>
          </a:p>
          <a:p>
            <a:endParaRPr lang="fr-FR" b="1" u="sng" dirty="0"/>
          </a:p>
          <a:p>
            <a:r>
              <a:rPr lang="fr-FR" b="1" u="sng" dirty="0"/>
              <a:t>Déclaration du 25 septembre 1792</a:t>
            </a:r>
          </a:p>
          <a:p>
            <a:r>
              <a:rPr lang="fr-FR" dirty="0"/>
              <a:t>La République française est une et indivisible.</a:t>
            </a:r>
          </a:p>
        </p:txBody>
      </p:sp>
      <p:pic>
        <p:nvPicPr>
          <p:cNvPr id="5" name="Image 4">
            <a:extLst>
              <a:ext uri="{FF2B5EF4-FFF2-40B4-BE49-F238E27FC236}">
                <a16:creationId xmlns:a16="http://schemas.microsoft.com/office/drawing/2014/main" id="{C92273A7-6BD5-458A-AC4A-4FAC52CB50BB}"/>
              </a:ext>
            </a:extLst>
          </p:cNvPr>
          <p:cNvPicPr>
            <a:picLocks noChangeAspect="1"/>
          </p:cNvPicPr>
          <p:nvPr/>
        </p:nvPicPr>
        <p:blipFill>
          <a:blip r:embed="rId2"/>
          <a:stretch>
            <a:fillRect/>
          </a:stretch>
        </p:blipFill>
        <p:spPr>
          <a:xfrm>
            <a:off x="224691" y="92529"/>
            <a:ext cx="9163050" cy="4953000"/>
          </a:xfrm>
          <a:prstGeom prst="rect">
            <a:avLst/>
          </a:prstGeom>
        </p:spPr>
      </p:pic>
      <p:sp>
        <p:nvSpPr>
          <p:cNvPr id="6" name="ZoneTexte 5">
            <a:extLst>
              <a:ext uri="{FF2B5EF4-FFF2-40B4-BE49-F238E27FC236}">
                <a16:creationId xmlns:a16="http://schemas.microsoft.com/office/drawing/2014/main" id="{5A04CF32-83EA-405E-AD3D-608761B3DB48}"/>
              </a:ext>
            </a:extLst>
          </p:cNvPr>
          <p:cNvSpPr txBox="1"/>
          <p:nvPr/>
        </p:nvSpPr>
        <p:spPr>
          <a:xfrm>
            <a:off x="7493929" y="2729782"/>
            <a:ext cx="4574024" cy="1754326"/>
          </a:xfrm>
          <a:prstGeom prst="rect">
            <a:avLst/>
          </a:prstGeom>
          <a:noFill/>
        </p:spPr>
        <p:txBody>
          <a:bodyPr wrap="square" rtlCol="0">
            <a:spAutoFit/>
          </a:bodyPr>
          <a:lstStyle/>
          <a:p>
            <a:pPr marL="342900" indent="-342900">
              <a:buAutoNum type="arabicPeriod"/>
            </a:pPr>
            <a:r>
              <a:rPr lang="fr-FR" b="1" dirty="0">
                <a:solidFill>
                  <a:srgbClr val="7030A0"/>
                </a:solidFill>
              </a:rPr>
              <a:t>Identifie les personnages. </a:t>
            </a:r>
          </a:p>
          <a:p>
            <a:pPr marL="342900" indent="-342900">
              <a:buAutoNum type="arabicPeriod"/>
            </a:pPr>
            <a:r>
              <a:rPr lang="fr-FR" b="1" dirty="0">
                <a:solidFill>
                  <a:srgbClr val="7030A0"/>
                </a:solidFill>
              </a:rPr>
              <a:t>Que peux-tu dire de la tenue de la famille royale ? </a:t>
            </a:r>
          </a:p>
          <a:p>
            <a:pPr marL="342900" indent="-342900">
              <a:buAutoNum type="arabicPeriod"/>
            </a:pPr>
            <a:r>
              <a:rPr lang="fr-FR" b="1" dirty="0">
                <a:solidFill>
                  <a:srgbClr val="7030A0"/>
                </a:solidFill>
              </a:rPr>
              <a:t>A ton avis, pourquoi sont-ils ainsi vêtus?</a:t>
            </a:r>
          </a:p>
          <a:p>
            <a:pPr marL="342900" indent="-342900">
              <a:buAutoNum type="arabicPeriod"/>
            </a:pPr>
            <a:r>
              <a:rPr lang="fr-FR" b="1" dirty="0">
                <a:solidFill>
                  <a:srgbClr val="7030A0"/>
                </a:solidFill>
              </a:rPr>
              <a:t>A ton avis, quelles peuvent être les conséquences de cette tentative de fuite?</a:t>
            </a:r>
            <a:r>
              <a:rPr lang="fr-FR" dirty="0"/>
              <a:t> </a:t>
            </a:r>
          </a:p>
        </p:txBody>
      </p:sp>
      <p:sp>
        <p:nvSpPr>
          <p:cNvPr id="7" name="ZoneTexte 6">
            <a:extLst>
              <a:ext uri="{FF2B5EF4-FFF2-40B4-BE49-F238E27FC236}">
                <a16:creationId xmlns:a16="http://schemas.microsoft.com/office/drawing/2014/main" id="{E2A8B51E-80F7-4A6B-8EC6-E3100C06695B}"/>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92393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40A9ADB-2A8A-46B6-A396-B17A49292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92" y="461665"/>
            <a:ext cx="11368323" cy="5214827"/>
          </a:xfrm>
          <a:prstGeom prst="rect">
            <a:avLst/>
          </a:prstGeom>
        </p:spPr>
      </p:pic>
      <p:sp>
        <p:nvSpPr>
          <p:cNvPr id="6" name="ZoneTexte 5">
            <a:extLst>
              <a:ext uri="{FF2B5EF4-FFF2-40B4-BE49-F238E27FC236}">
                <a16:creationId xmlns:a16="http://schemas.microsoft.com/office/drawing/2014/main" id="{E3CC81C6-4A97-4726-B6E8-53FD613CE77D}"/>
              </a:ext>
            </a:extLst>
          </p:cNvPr>
          <p:cNvSpPr txBox="1"/>
          <p:nvPr/>
        </p:nvSpPr>
        <p:spPr>
          <a:xfrm>
            <a:off x="1623290" y="0"/>
            <a:ext cx="8050858" cy="461665"/>
          </a:xfrm>
          <a:prstGeom prst="rect">
            <a:avLst/>
          </a:prstGeom>
          <a:noFill/>
        </p:spPr>
        <p:txBody>
          <a:bodyPr wrap="none" rtlCol="0">
            <a:spAutoFit/>
          </a:bodyPr>
          <a:lstStyle/>
          <a:p>
            <a:pPr algn="ctr"/>
            <a:r>
              <a:rPr lang="fr-FR" sz="2400" dirty="0"/>
              <a:t>La mort de Louis XVI le 21 janvier 1793, gravure du </a:t>
            </a:r>
            <a:r>
              <a:rPr lang="fr-FR" sz="2400" dirty="0" err="1"/>
              <a:t>XVIIIè</a:t>
            </a:r>
            <a:r>
              <a:rPr lang="fr-FR" sz="2400" dirty="0"/>
              <a:t> siècle</a:t>
            </a:r>
          </a:p>
        </p:txBody>
      </p:sp>
      <p:sp>
        <p:nvSpPr>
          <p:cNvPr id="7" name="ZoneTexte 6">
            <a:extLst>
              <a:ext uri="{FF2B5EF4-FFF2-40B4-BE49-F238E27FC236}">
                <a16:creationId xmlns:a16="http://schemas.microsoft.com/office/drawing/2014/main" id="{152D5F1F-50AA-47FC-B61A-FE5507DE30A7}"/>
              </a:ext>
            </a:extLst>
          </p:cNvPr>
          <p:cNvSpPr txBox="1"/>
          <p:nvPr/>
        </p:nvSpPr>
        <p:spPr>
          <a:xfrm>
            <a:off x="411837" y="5890437"/>
            <a:ext cx="5571012" cy="646331"/>
          </a:xfrm>
          <a:prstGeom prst="rect">
            <a:avLst/>
          </a:prstGeom>
          <a:noFill/>
        </p:spPr>
        <p:txBody>
          <a:bodyPr wrap="none" rtlCol="0">
            <a:spAutoFit/>
          </a:bodyPr>
          <a:lstStyle/>
          <a:p>
            <a:pPr marL="342900" indent="-342900">
              <a:buAutoNum type="arabicPeriod"/>
            </a:pPr>
            <a:r>
              <a:rPr lang="fr-FR" b="1" dirty="0">
                <a:solidFill>
                  <a:srgbClr val="7030A0"/>
                </a:solidFill>
              </a:rPr>
              <a:t>Qu’a-t-il été décidé après la tentative de fuite du roi?</a:t>
            </a:r>
          </a:p>
          <a:p>
            <a:pPr marL="342900" indent="-342900">
              <a:buAutoNum type="arabicPeriod"/>
            </a:pPr>
            <a:r>
              <a:rPr lang="fr-FR" b="1" dirty="0">
                <a:solidFill>
                  <a:srgbClr val="7030A0"/>
                </a:solidFill>
              </a:rPr>
              <a:t>A ton avis, pourquoi? </a:t>
            </a:r>
          </a:p>
        </p:txBody>
      </p:sp>
      <p:sp>
        <p:nvSpPr>
          <p:cNvPr id="8" name="ZoneTexte 7">
            <a:extLst>
              <a:ext uri="{FF2B5EF4-FFF2-40B4-BE49-F238E27FC236}">
                <a16:creationId xmlns:a16="http://schemas.microsoft.com/office/drawing/2014/main" id="{7C5C710A-6D71-4365-B54D-E147D5669B80}"/>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35616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85753"/>
          </a:xfrm>
        </p:spPr>
        <p:txBody>
          <a:bodyPr>
            <a:normAutofit fontScale="90000"/>
          </a:bodyPr>
          <a:lstStyle/>
          <a:p>
            <a:r>
              <a:rPr lang="fr-FR" sz="2800" u="sng" dirty="0">
                <a:solidFill>
                  <a:srgbClr val="FF0000"/>
                </a:solidFill>
                <a:latin typeface="+mn-lt"/>
              </a:rPr>
              <a:t>Séance 5 </a:t>
            </a:r>
            <a:r>
              <a:rPr lang="fr-FR" sz="2800" dirty="0">
                <a:solidFill>
                  <a:srgbClr val="FF0000"/>
                </a:solidFill>
                <a:latin typeface="+mn-lt"/>
              </a:rPr>
              <a:t>: La fin de la Monarchie Absolue</a:t>
            </a:r>
            <a:br>
              <a:rPr lang="fr-FR" sz="2800" dirty="0">
                <a:solidFill>
                  <a:srgbClr val="FF0000"/>
                </a:solidFill>
                <a:latin typeface="+mn-lt"/>
              </a:rPr>
            </a:br>
            <a:r>
              <a:rPr lang="fr-FR" sz="2800" dirty="0">
                <a:solidFill>
                  <a:srgbClr val="FF0000"/>
                </a:solidFill>
                <a:latin typeface="+mn-lt"/>
              </a:rPr>
              <a:t>Comment la Révolution Française aboutit-elle à la fin de la royauté?</a:t>
            </a:r>
          </a:p>
        </p:txBody>
      </p:sp>
      <p:cxnSp>
        <p:nvCxnSpPr>
          <p:cNvPr id="5" name="Connecteur droit 4"/>
          <p:cNvCxnSpPr/>
          <p:nvPr/>
        </p:nvCxnSpPr>
        <p:spPr>
          <a:xfrm>
            <a:off x="838200" y="245660"/>
            <a:ext cx="0" cy="5636525"/>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38200" y="1383978"/>
            <a:ext cx="9985743" cy="3338735"/>
          </a:xfrm>
          <a:prstGeom prst="rect">
            <a:avLst/>
          </a:prstGeom>
          <a:noFill/>
        </p:spPr>
        <p:txBody>
          <a:bodyPr wrap="square" rtlCol="0">
            <a:spAutoFit/>
          </a:bodyPr>
          <a:lstStyle/>
          <a:p>
            <a:r>
              <a:rPr lang="fr-FR" dirty="0">
                <a:solidFill>
                  <a:srgbClr val="00B050"/>
                </a:solidFill>
              </a:rPr>
              <a:t>Voir frise</a:t>
            </a:r>
          </a:p>
          <a:p>
            <a:endParaRPr lang="fr-FR" dirty="0">
              <a:solidFill>
                <a:srgbClr val="00B050"/>
              </a:solidFill>
            </a:endParaRPr>
          </a:p>
          <a:p>
            <a:pPr>
              <a:lnSpc>
                <a:spcPct val="200000"/>
              </a:lnSpc>
            </a:pPr>
            <a:r>
              <a:rPr lang="fr-FR" dirty="0"/>
              <a:t>La </a:t>
            </a:r>
            <a:r>
              <a:rPr lang="fr-FR" u="heavy" dirty="0">
                <a:uFill>
                  <a:solidFill>
                    <a:srgbClr val="FF0000"/>
                  </a:solidFill>
                </a:uFill>
              </a:rPr>
              <a:t>Constitution du 3 septembre 1791 </a:t>
            </a:r>
            <a:r>
              <a:rPr lang="fr-FR" dirty="0"/>
              <a:t>limite le pouvoir du roi.</a:t>
            </a:r>
            <a:br>
              <a:rPr lang="fr-FR" dirty="0"/>
            </a:br>
            <a:r>
              <a:rPr lang="fr-FR" dirty="0"/>
              <a:t>Le roi refuse de perdre une partie de son pouvoir. </a:t>
            </a:r>
            <a:r>
              <a:rPr lang="fr-FR" u="heavy" dirty="0">
                <a:uFill>
                  <a:solidFill>
                    <a:srgbClr val="FF0000"/>
                  </a:solidFill>
                </a:uFill>
              </a:rPr>
              <a:t>Il décide de fuir </a:t>
            </a:r>
            <a:r>
              <a:rPr lang="fr-FR" dirty="0"/>
              <a:t>les </a:t>
            </a:r>
            <a:r>
              <a:rPr lang="fr-FR" u="heavy" dirty="0">
                <a:uFill>
                  <a:solidFill>
                    <a:srgbClr val="FF0000"/>
                  </a:solidFill>
                </a:uFill>
              </a:rPr>
              <a:t>20-21 juin 1791 </a:t>
            </a:r>
            <a:r>
              <a:rPr lang="fr-FR" dirty="0"/>
              <a:t>mais il est repéré et arrêté à  Varennes. Le peuple français ne lui fait plus confiance. </a:t>
            </a:r>
          </a:p>
          <a:p>
            <a:pPr>
              <a:lnSpc>
                <a:spcPct val="200000"/>
              </a:lnSpc>
            </a:pPr>
            <a:r>
              <a:rPr lang="fr-FR" dirty="0"/>
              <a:t>Les députés votent la fin de la royauté et </a:t>
            </a:r>
            <a:r>
              <a:rPr lang="fr-FR" u="heavy" dirty="0">
                <a:uFill>
                  <a:solidFill>
                    <a:srgbClr val="FF0000"/>
                  </a:solidFill>
                </a:uFill>
              </a:rPr>
              <a:t>proclament la République le 25 septembre 1792</a:t>
            </a:r>
            <a:r>
              <a:rPr lang="fr-FR" dirty="0"/>
              <a:t>.</a:t>
            </a:r>
          </a:p>
          <a:p>
            <a:pPr>
              <a:lnSpc>
                <a:spcPct val="200000"/>
              </a:lnSpc>
            </a:pPr>
            <a:r>
              <a:rPr lang="fr-FR" dirty="0"/>
              <a:t>Le roi Louis XVI et sa famille sont </a:t>
            </a:r>
            <a:r>
              <a:rPr lang="fr-FR" u="heavy" dirty="0">
                <a:uFill>
                  <a:solidFill>
                    <a:srgbClr val="FF0000"/>
                  </a:solidFill>
                </a:uFill>
              </a:rPr>
              <a:t>guillotinés le 21 janvier 1793</a:t>
            </a:r>
            <a:r>
              <a:rPr lang="fr-FR" dirty="0"/>
              <a:t>.</a:t>
            </a:r>
          </a:p>
        </p:txBody>
      </p:sp>
      <p:grpSp>
        <p:nvGrpSpPr>
          <p:cNvPr id="6" name="Groupe 5">
            <a:extLst>
              <a:ext uri="{FF2B5EF4-FFF2-40B4-BE49-F238E27FC236}">
                <a16:creationId xmlns:a16="http://schemas.microsoft.com/office/drawing/2014/main" id="{18DEA949-1C85-4B0E-B6D5-DE8ECFA359C5}"/>
              </a:ext>
            </a:extLst>
          </p:cNvPr>
          <p:cNvGrpSpPr/>
          <p:nvPr/>
        </p:nvGrpSpPr>
        <p:grpSpPr>
          <a:xfrm>
            <a:off x="6517814" y="2209032"/>
            <a:ext cx="272956" cy="300251"/>
            <a:chOff x="7124131" y="2374710"/>
            <a:chExt cx="272956" cy="300251"/>
          </a:xfrm>
        </p:grpSpPr>
        <p:cxnSp>
          <p:nvCxnSpPr>
            <p:cNvPr id="7" name="Connecteur droit 6">
              <a:extLst>
                <a:ext uri="{FF2B5EF4-FFF2-40B4-BE49-F238E27FC236}">
                  <a16:creationId xmlns:a16="http://schemas.microsoft.com/office/drawing/2014/main" id="{79A01814-7907-4139-9B8E-CBF6681949B2}"/>
                </a:ext>
              </a:extLst>
            </p:cNvPr>
            <p:cNvCxnSpPr/>
            <p:nvPr/>
          </p:nvCxnSpPr>
          <p:spPr>
            <a:xfrm>
              <a:off x="7397087" y="2374710"/>
              <a:ext cx="0" cy="300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235E7E1B-61C9-4B27-948D-5FBD8838CFF3}"/>
                </a:ext>
              </a:extLst>
            </p:cNvPr>
            <p:cNvCxnSpPr/>
            <p:nvPr/>
          </p:nvCxnSpPr>
          <p:spPr>
            <a:xfrm flipH="1">
              <a:off x="7124131" y="2674961"/>
              <a:ext cx="2729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e 9">
            <a:extLst>
              <a:ext uri="{FF2B5EF4-FFF2-40B4-BE49-F238E27FC236}">
                <a16:creationId xmlns:a16="http://schemas.microsoft.com/office/drawing/2014/main" id="{27154B84-DFF4-44F0-8B4F-B739C7662D89}"/>
              </a:ext>
            </a:extLst>
          </p:cNvPr>
          <p:cNvGrpSpPr/>
          <p:nvPr/>
        </p:nvGrpSpPr>
        <p:grpSpPr>
          <a:xfrm>
            <a:off x="6584214" y="3329674"/>
            <a:ext cx="272956" cy="300251"/>
            <a:chOff x="7124131" y="2374710"/>
            <a:chExt cx="272956" cy="300251"/>
          </a:xfrm>
        </p:grpSpPr>
        <p:cxnSp>
          <p:nvCxnSpPr>
            <p:cNvPr id="11" name="Connecteur droit 10">
              <a:extLst>
                <a:ext uri="{FF2B5EF4-FFF2-40B4-BE49-F238E27FC236}">
                  <a16:creationId xmlns:a16="http://schemas.microsoft.com/office/drawing/2014/main" id="{2180AA06-6C85-46DB-AFBD-BEE815FE5B5C}"/>
                </a:ext>
              </a:extLst>
            </p:cNvPr>
            <p:cNvCxnSpPr/>
            <p:nvPr/>
          </p:nvCxnSpPr>
          <p:spPr>
            <a:xfrm>
              <a:off x="7397087" y="2374710"/>
              <a:ext cx="0" cy="300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0AEAC958-D3A0-4E5A-BB0D-22BD39E6F348}"/>
                </a:ext>
              </a:extLst>
            </p:cNvPr>
            <p:cNvCxnSpPr/>
            <p:nvPr/>
          </p:nvCxnSpPr>
          <p:spPr>
            <a:xfrm flipH="1">
              <a:off x="7124131" y="2674961"/>
              <a:ext cx="2729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e 12">
            <a:extLst>
              <a:ext uri="{FF2B5EF4-FFF2-40B4-BE49-F238E27FC236}">
                <a16:creationId xmlns:a16="http://schemas.microsoft.com/office/drawing/2014/main" id="{007CF711-2D02-4350-BBEA-AE32E2894BF9}"/>
              </a:ext>
            </a:extLst>
          </p:cNvPr>
          <p:cNvGrpSpPr/>
          <p:nvPr/>
        </p:nvGrpSpPr>
        <p:grpSpPr>
          <a:xfrm>
            <a:off x="9177748" y="3842901"/>
            <a:ext cx="272956" cy="300251"/>
            <a:chOff x="7124131" y="2374710"/>
            <a:chExt cx="272956" cy="300251"/>
          </a:xfrm>
        </p:grpSpPr>
        <p:cxnSp>
          <p:nvCxnSpPr>
            <p:cNvPr id="14" name="Connecteur droit 13">
              <a:extLst>
                <a:ext uri="{FF2B5EF4-FFF2-40B4-BE49-F238E27FC236}">
                  <a16:creationId xmlns:a16="http://schemas.microsoft.com/office/drawing/2014/main" id="{ED10429B-D33C-444E-A1C8-99BD36561717}"/>
                </a:ext>
              </a:extLst>
            </p:cNvPr>
            <p:cNvCxnSpPr/>
            <p:nvPr/>
          </p:nvCxnSpPr>
          <p:spPr>
            <a:xfrm>
              <a:off x="7397087" y="2374710"/>
              <a:ext cx="0" cy="300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8FE6D27-2ECE-4E11-9ECD-339CA5C7CBF7}"/>
                </a:ext>
              </a:extLst>
            </p:cNvPr>
            <p:cNvCxnSpPr/>
            <p:nvPr/>
          </p:nvCxnSpPr>
          <p:spPr>
            <a:xfrm flipH="1">
              <a:off x="7124131" y="2674961"/>
              <a:ext cx="2729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 name="Forme libre : forme 2">
            <a:extLst>
              <a:ext uri="{FF2B5EF4-FFF2-40B4-BE49-F238E27FC236}">
                <a16:creationId xmlns:a16="http://schemas.microsoft.com/office/drawing/2014/main" id="{19BF24D4-E2E0-4265-825F-2C08F25FA638}"/>
              </a:ext>
            </a:extLst>
          </p:cNvPr>
          <p:cNvSpPr/>
          <p:nvPr/>
        </p:nvSpPr>
        <p:spPr>
          <a:xfrm>
            <a:off x="850605" y="1116419"/>
            <a:ext cx="1435395" cy="212651"/>
          </a:xfrm>
          <a:custGeom>
            <a:avLst/>
            <a:gdLst>
              <a:gd name="connsiteX0" fmla="*/ 0 w 1435395"/>
              <a:gd name="connsiteY0" fmla="*/ 202018 h 212651"/>
              <a:gd name="connsiteX1" fmla="*/ 63795 w 1435395"/>
              <a:gd name="connsiteY1" fmla="*/ 85060 h 212651"/>
              <a:gd name="connsiteX2" fmla="*/ 95693 w 1435395"/>
              <a:gd name="connsiteY2" fmla="*/ 63795 h 212651"/>
              <a:gd name="connsiteX3" fmla="*/ 159488 w 1435395"/>
              <a:gd name="connsiteY3" fmla="*/ 42530 h 212651"/>
              <a:gd name="connsiteX4" fmla="*/ 191386 w 1435395"/>
              <a:gd name="connsiteY4" fmla="*/ 53162 h 212651"/>
              <a:gd name="connsiteX5" fmla="*/ 212651 w 1435395"/>
              <a:gd name="connsiteY5" fmla="*/ 127590 h 212651"/>
              <a:gd name="connsiteX6" fmla="*/ 233916 w 1435395"/>
              <a:gd name="connsiteY6" fmla="*/ 191386 h 212651"/>
              <a:gd name="connsiteX7" fmla="*/ 276446 w 1435395"/>
              <a:gd name="connsiteY7" fmla="*/ 202018 h 212651"/>
              <a:gd name="connsiteX8" fmla="*/ 404037 w 1435395"/>
              <a:gd name="connsiteY8" fmla="*/ 191386 h 212651"/>
              <a:gd name="connsiteX9" fmla="*/ 446567 w 1435395"/>
              <a:gd name="connsiteY9" fmla="*/ 138223 h 212651"/>
              <a:gd name="connsiteX10" fmla="*/ 499730 w 1435395"/>
              <a:gd name="connsiteY10" fmla="*/ 74428 h 212651"/>
              <a:gd name="connsiteX11" fmla="*/ 616688 w 1435395"/>
              <a:gd name="connsiteY11" fmla="*/ 85060 h 212651"/>
              <a:gd name="connsiteX12" fmla="*/ 637953 w 1435395"/>
              <a:gd name="connsiteY12" fmla="*/ 127590 h 212651"/>
              <a:gd name="connsiteX13" fmla="*/ 659218 w 1435395"/>
              <a:gd name="connsiteY13" fmla="*/ 191386 h 212651"/>
              <a:gd name="connsiteX14" fmla="*/ 701748 w 1435395"/>
              <a:gd name="connsiteY14" fmla="*/ 212651 h 212651"/>
              <a:gd name="connsiteX15" fmla="*/ 839972 w 1435395"/>
              <a:gd name="connsiteY15" fmla="*/ 202018 h 212651"/>
              <a:gd name="connsiteX16" fmla="*/ 861237 w 1435395"/>
              <a:gd name="connsiteY16" fmla="*/ 170121 h 212651"/>
              <a:gd name="connsiteX17" fmla="*/ 893135 w 1435395"/>
              <a:gd name="connsiteY17" fmla="*/ 138223 h 212651"/>
              <a:gd name="connsiteX18" fmla="*/ 914400 w 1435395"/>
              <a:gd name="connsiteY18" fmla="*/ 95693 h 212651"/>
              <a:gd name="connsiteX19" fmla="*/ 956930 w 1435395"/>
              <a:gd name="connsiteY19" fmla="*/ 63795 h 212651"/>
              <a:gd name="connsiteX20" fmla="*/ 988828 w 1435395"/>
              <a:gd name="connsiteY20" fmla="*/ 42530 h 212651"/>
              <a:gd name="connsiteX21" fmla="*/ 1052623 w 1435395"/>
              <a:gd name="connsiteY21" fmla="*/ 21265 h 212651"/>
              <a:gd name="connsiteX22" fmla="*/ 1127051 w 1435395"/>
              <a:gd name="connsiteY22" fmla="*/ 0 h 212651"/>
              <a:gd name="connsiteX23" fmla="*/ 1169581 w 1435395"/>
              <a:gd name="connsiteY23" fmla="*/ 74428 h 212651"/>
              <a:gd name="connsiteX24" fmla="*/ 1201479 w 1435395"/>
              <a:gd name="connsiteY24" fmla="*/ 191386 h 212651"/>
              <a:gd name="connsiteX25" fmla="*/ 1244009 w 1435395"/>
              <a:gd name="connsiteY25" fmla="*/ 202018 h 212651"/>
              <a:gd name="connsiteX26" fmla="*/ 1403497 w 1435395"/>
              <a:gd name="connsiteY26" fmla="*/ 191386 h 212651"/>
              <a:gd name="connsiteX27" fmla="*/ 1435395 w 1435395"/>
              <a:gd name="connsiteY27" fmla="*/ 170121 h 2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5395" h="212651">
                <a:moveTo>
                  <a:pt x="0" y="202018"/>
                </a:moveTo>
                <a:cubicBezTo>
                  <a:pt x="27417" y="128905"/>
                  <a:pt x="15331" y="125446"/>
                  <a:pt x="63795" y="85060"/>
                </a:cubicBezTo>
                <a:cubicBezTo>
                  <a:pt x="73612" y="76879"/>
                  <a:pt x="84016" y="68985"/>
                  <a:pt x="95693" y="63795"/>
                </a:cubicBezTo>
                <a:cubicBezTo>
                  <a:pt x="116176" y="54691"/>
                  <a:pt x="159488" y="42530"/>
                  <a:pt x="159488" y="42530"/>
                </a:cubicBezTo>
                <a:cubicBezTo>
                  <a:pt x="170121" y="46074"/>
                  <a:pt x="183461" y="45237"/>
                  <a:pt x="191386" y="53162"/>
                </a:cubicBezTo>
                <a:cubicBezTo>
                  <a:pt x="196489" y="58265"/>
                  <a:pt x="212534" y="127199"/>
                  <a:pt x="212651" y="127590"/>
                </a:cubicBezTo>
                <a:cubicBezTo>
                  <a:pt x="219092" y="149060"/>
                  <a:pt x="212170" y="185950"/>
                  <a:pt x="233916" y="191386"/>
                </a:cubicBezTo>
                <a:lnTo>
                  <a:pt x="276446" y="202018"/>
                </a:lnTo>
                <a:cubicBezTo>
                  <a:pt x="318976" y="198474"/>
                  <a:pt x="362188" y="199756"/>
                  <a:pt x="404037" y="191386"/>
                </a:cubicBezTo>
                <a:cubicBezTo>
                  <a:pt x="443868" y="183420"/>
                  <a:pt x="433115" y="165128"/>
                  <a:pt x="446567" y="138223"/>
                </a:cubicBezTo>
                <a:cubicBezTo>
                  <a:pt x="461370" y="108616"/>
                  <a:pt x="476214" y="97943"/>
                  <a:pt x="499730" y="74428"/>
                </a:cubicBezTo>
                <a:cubicBezTo>
                  <a:pt x="538716" y="77972"/>
                  <a:pt x="580150" y="71007"/>
                  <a:pt x="616688" y="85060"/>
                </a:cubicBezTo>
                <a:cubicBezTo>
                  <a:pt x="631482" y="90750"/>
                  <a:pt x="632067" y="112874"/>
                  <a:pt x="637953" y="127590"/>
                </a:cubicBezTo>
                <a:cubicBezTo>
                  <a:pt x="646278" y="148402"/>
                  <a:pt x="639169" y="181361"/>
                  <a:pt x="659218" y="191386"/>
                </a:cubicBezTo>
                <a:lnTo>
                  <a:pt x="701748" y="212651"/>
                </a:lnTo>
                <a:cubicBezTo>
                  <a:pt x="747823" y="209107"/>
                  <a:pt x="795321" y="213925"/>
                  <a:pt x="839972" y="202018"/>
                </a:cubicBezTo>
                <a:cubicBezTo>
                  <a:pt x="852319" y="198725"/>
                  <a:pt x="853056" y="179938"/>
                  <a:pt x="861237" y="170121"/>
                </a:cubicBezTo>
                <a:cubicBezTo>
                  <a:pt x="870863" y="158569"/>
                  <a:pt x="884395" y="150459"/>
                  <a:pt x="893135" y="138223"/>
                </a:cubicBezTo>
                <a:cubicBezTo>
                  <a:pt x="902348" y="125325"/>
                  <a:pt x="904085" y="107727"/>
                  <a:pt x="914400" y="95693"/>
                </a:cubicBezTo>
                <a:cubicBezTo>
                  <a:pt x="925933" y="82238"/>
                  <a:pt x="942510" y="74095"/>
                  <a:pt x="956930" y="63795"/>
                </a:cubicBezTo>
                <a:cubicBezTo>
                  <a:pt x="967329" y="56367"/>
                  <a:pt x="977151" y="47720"/>
                  <a:pt x="988828" y="42530"/>
                </a:cubicBezTo>
                <a:cubicBezTo>
                  <a:pt x="1009311" y="33426"/>
                  <a:pt x="1031358" y="28353"/>
                  <a:pt x="1052623" y="21265"/>
                </a:cubicBezTo>
                <a:cubicBezTo>
                  <a:pt x="1098388" y="6010"/>
                  <a:pt x="1073643" y="13351"/>
                  <a:pt x="1127051" y="0"/>
                </a:cubicBezTo>
                <a:cubicBezTo>
                  <a:pt x="1142609" y="23336"/>
                  <a:pt x="1160586" y="47445"/>
                  <a:pt x="1169581" y="74428"/>
                </a:cubicBezTo>
                <a:cubicBezTo>
                  <a:pt x="1173788" y="87047"/>
                  <a:pt x="1187924" y="187997"/>
                  <a:pt x="1201479" y="191386"/>
                </a:cubicBezTo>
                <a:lnTo>
                  <a:pt x="1244009" y="202018"/>
                </a:lnTo>
                <a:cubicBezTo>
                  <a:pt x="1297172" y="198474"/>
                  <a:pt x="1350941" y="200145"/>
                  <a:pt x="1403497" y="191386"/>
                </a:cubicBezTo>
                <a:cubicBezTo>
                  <a:pt x="1416102" y="189285"/>
                  <a:pt x="1435395" y="170121"/>
                  <a:pt x="1435395" y="170121"/>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19" name="Forme libre : forme 18">
            <a:extLst>
              <a:ext uri="{FF2B5EF4-FFF2-40B4-BE49-F238E27FC236}">
                <a16:creationId xmlns:a16="http://schemas.microsoft.com/office/drawing/2014/main" id="{FD47A932-058A-429E-80F4-103D6A19EDFD}"/>
              </a:ext>
            </a:extLst>
          </p:cNvPr>
          <p:cNvSpPr/>
          <p:nvPr/>
        </p:nvSpPr>
        <p:spPr>
          <a:xfrm>
            <a:off x="850605" y="1729510"/>
            <a:ext cx="1435395" cy="212651"/>
          </a:xfrm>
          <a:custGeom>
            <a:avLst/>
            <a:gdLst>
              <a:gd name="connsiteX0" fmla="*/ 0 w 1435395"/>
              <a:gd name="connsiteY0" fmla="*/ 202018 h 212651"/>
              <a:gd name="connsiteX1" fmla="*/ 63795 w 1435395"/>
              <a:gd name="connsiteY1" fmla="*/ 85060 h 212651"/>
              <a:gd name="connsiteX2" fmla="*/ 95693 w 1435395"/>
              <a:gd name="connsiteY2" fmla="*/ 63795 h 212651"/>
              <a:gd name="connsiteX3" fmla="*/ 159488 w 1435395"/>
              <a:gd name="connsiteY3" fmla="*/ 42530 h 212651"/>
              <a:gd name="connsiteX4" fmla="*/ 191386 w 1435395"/>
              <a:gd name="connsiteY4" fmla="*/ 53162 h 212651"/>
              <a:gd name="connsiteX5" fmla="*/ 212651 w 1435395"/>
              <a:gd name="connsiteY5" fmla="*/ 127590 h 212651"/>
              <a:gd name="connsiteX6" fmla="*/ 233916 w 1435395"/>
              <a:gd name="connsiteY6" fmla="*/ 191386 h 212651"/>
              <a:gd name="connsiteX7" fmla="*/ 276446 w 1435395"/>
              <a:gd name="connsiteY7" fmla="*/ 202018 h 212651"/>
              <a:gd name="connsiteX8" fmla="*/ 404037 w 1435395"/>
              <a:gd name="connsiteY8" fmla="*/ 191386 h 212651"/>
              <a:gd name="connsiteX9" fmla="*/ 446567 w 1435395"/>
              <a:gd name="connsiteY9" fmla="*/ 138223 h 212651"/>
              <a:gd name="connsiteX10" fmla="*/ 499730 w 1435395"/>
              <a:gd name="connsiteY10" fmla="*/ 74428 h 212651"/>
              <a:gd name="connsiteX11" fmla="*/ 616688 w 1435395"/>
              <a:gd name="connsiteY11" fmla="*/ 85060 h 212651"/>
              <a:gd name="connsiteX12" fmla="*/ 637953 w 1435395"/>
              <a:gd name="connsiteY12" fmla="*/ 127590 h 212651"/>
              <a:gd name="connsiteX13" fmla="*/ 659218 w 1435395"/>
              <a:gd name="connsiteY13" fmla="*/ 191386 h 212651"/>
              <a:gd name="connsiteX14" fmla="*/ 701748 w 1435395"/>
              <a:gd name="connsiteY14" fmla="*/ 212651 h 212651"/>
              <a:gd name="connsiteX15" fmla="*/ 839972 w 1435395"/>
              <a:gd name="connsiteY15" fmla="*/ 202018 h 212651"/>
              <a:gd name="connsiteX16" fmla="*/ 861237 w 1435395"/>
              <a:gd name="connsiteY16" fmla="*/ 170121 h 212651"/>
              <a:gd name="connsiteX17" fmla="*/ 893135 w 1435395"/>
              <a:gd name="connsiteY17" fmla="*/ 138223 h 212651"/>
              <a:gd name="connsiteX18" fmla="*/ 914400 w 1435395"/>
              <a:gd name="connsiteY18" fmla="*/ 95693 h 212651"/>
              <a:gd name="connsiteX19" fmla="*/ 956930 w 1435395"/>
              <a:gd name="connsiteY19" fmla="*/ 63795 h 212651"/>
              <a:gd name="connsiteX20" fmla="*/ 988828 w 1435395"/>
              <a:gd name="connsiteY20" fmla="*/ 42530 h 212651"/>
              <a:gd name="connsiteX21" fmla="*/ 1052623 w 1435395"/>
              <a:gd name="connsiteY21" fmla="*/ 21265 h 212651"/>
              <a:gd name="connsiteX22" fmla="*/ 1127051 w 1435395"/>
              <a:gd name="connsiteY22" fmla="*/ 0 h 212651"/>
              <a:gd name="connsiteX23" fmla="*/ 1169581 w 1435395"/>
              <a:gd name="connsiteY23" fmla="*/ 74428 h 212651"/>
              <a:gd name="connsiteX24" fmla="*/ 1201479 w 1435395"/>
              <a:gd name="connsiteY24" fmla="*/ 191386 h 212651"/>
              <a:gd name="connsiteX25" fmla="*/ 1244009 w 1435395"/>
              <a:gd name="connsiteY25" fmla="*/ 202018 h 212651"/>
              <a:gd name="connsiteX26" fmla="*/ 1403497 w 1435395"/>
              <a:gd name="connsiteY26" fmla="*/ 191386 h 212651"/>
              <a:gd name="connsiteX27" fmla="*/ 1435395 w 1435395"/>
              <a:gd name="connsiteY27" fmla="*/ 170121 h 2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5395" h="212651">
                <a:moveTo>
                  <a:pt x="0" y="202018"/>
                </a:moveTo>
                <a:cubicBezTo>
                  <a:pt x="27417" y="128905"/>
                  <a:pt x="15331" y="125446"/>
                  <a:pt x="63795" y="85060"/>
                </a:cubicBezTo>
                <a:cubicBezTo>
                  <a:pt x="73612" y="76879"/>
                  <a:pt x="84016" y="68985"/>
                  <a:pt x="95693" y="63795"/>
                </a:cubicBezTo>
                <a:cubicBezTo>
                  <a:pt x="116176" y="54691"/>
                  <a:pt x="159488" y="42530"/>
                  <a:pt x="159488" y="42530"/>
                </a:cubicBezTo>
                <a:cubicBezTo>
                  <a:pt x="170121" y="46074"/>
                  <a:pt x="183461" y="45237"/>
                  <a:pt x="191386" y="53162"/>
                </a:cubicBezTo>
                <a:cubicBezTo>
                  <a:pt x="196489" y="58265"/>
                  <a:pt x="212534" y="127199"/>
                  <a:pt x="212651" y="127590"/>
                </a:cubicBezTo>
                <a:cubicBezTo>
                  <a:pt x="219092" y="149060"/>
                  <a:pt x="212170" y="185950"/>
                  <a:pt x="233916" y="191386"/>
                </a:cubicBezTo>
                <a:lnTo>
                  <a:pt x="276446" y="202018"/>
                </a:lnTo>
                <a:cubicBezTo>
                  <a:pt x="318976" y="198474"/>
                  <a:pt x="362188" y="199756"/>
                  <a:pt x="404037" y="191386"/>
                </a:cubicBezTo>
                <a:cubicBezTo>
                  <a:pt x="443868" y="183420"/>
                  <a:pt x="433115" y="165128"/>
                  <a:pt x="446567" y="138223"/>
                </a:cubicBezTo>
                <a:cubicBezTo>
                  <a:pt x="461370" y="108616"/>
                  <a:pt x="476214" y="97943"/>
                  <a:pt x="499730" y="74428"/>
                </a:cubicBezTo>
                <a:cubicBezTo>
                  <a:pt x="538716" y="77972"/>
                  <a:pt x="580150" y="71007"/>
                  <a:pt x="616688" y="85060"/>
                </a:cubicBezTo>
                <a:cubicBezTo>
                  <a:pt x="631482" y="90750"/>
                  <a:pt x="632067" y="112874"/>
                  <a:pt x="637953" y="127590"/>
                </a:cubicBezTo>
                <a:cubicBezTo>
                  <a:pt x="646278" y="148402"/>
                  <a:pt x="639169" y="181361"/>
                  <a:pt x="659218" y="191386"/>
                </a:cubicBezTo>
                <a:lnTo>
                  <a:pt x="701748" y="212651"/>
                </a:lnTo>
                <a:cubicBezTo>
                  <a:pt x="747823" y="209107"/>
                  <a:pt x="795321" y="213925"/>
                  <a:pt x="839972" y="202018"/>
                </a:cubicBezTo>
                <a:cubicBezTo>
                  <a:pt x="852319" y="198725"/>
                  <a:pt x="853056" y="179938"/>
                  <a:pt x="861237" y="170121"/>
                </a:cubicBezTo>
                <a:cubicBezTo>
                  <a:pt x="870863" y="158569"/>
                  <a:pt x="884395" y="150459"/>
                  <a:pt x="893135" y="138223"/>
                </a:cubicBezTo>
                <a:cubicBezTo>
                  <a:pt x="902348" y="125325"/>
                  <a:pt x="904085" y="107727"/>
                  <a:pt x="914400" y="95693"/>
                </a:cubicBezTo>
                <a:cubicBezTo>
                  <a:pt x="925933" y="82238"/>
                  <a:pt x="942510" y="74095"/>
                  <a:pt x="956930" y="63795"/>
                </a:cubicBezTo>
                <a:cubicBezTo>
                  <a:pt x="967329" y="56367"/>
                  <a:pt x="977151" y="47720"/>
                  <a:pt x="988828" y="42530"/>
                </a:cubicBezTo>
                <a:cubicBezTo>
                  <a:pt x="1009311" y="33426"/>
                  <a:pt x="1031358" y="28353"/>
                  <a:pt x="1052623" y="21265"/>
                </a:cubicBezTo>
                <a:cubicBezTo>
                  <a:pt x="1098388" y="6010"/>
                  <a:pt x="1073643" y="13351"/>
                  <a:pt x="1127051" y="0"/>
                </a:cubicBezTo>
                <a:cubicBezTo>
                  <a:pt x="1142609" y="23336"/>
                  <a:pt x="1160586" y="47445"/>
                  <a:pt x="1169581" y="74428"/>
                </a:cubicBezTo>
                <a:cubicBezTo>
                  <a:pt x="1173788" y="87047"/>
                  <a:pt x="1187924" y="187997"/>
                  <a:pt x="1201479" y="191386"/>
                </a:cubicBezTo>
                <a:lnTo>
                  <a:pt x="1244009" y="202018"/>
                </a:lnTo>
                <a:cubicBezTo>
                  <a:pt x="1297172" y="198474"/>
                  <a:pt x="1350941" y="200145"/>
                  <a:pt x="1403497" y="191386"/>
                </a:cubicBezTo>
                <a:cubicBezTo>
                  <a:pt x="1416102" y="189285"/>
                  <a:pt x="1435395" y="170121"/>
                  <a:pt x="1435395" y="170121"/>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16" name="ZoneTexte 15">
            <a:extLst>
              <a:ext uri="{FF2B5EF4-FFF2-40B4-BE49-F238E27FC236}">
                <a16:creationId xmlns:a16="http://schemas.microsoft.com/office/drawing/2014/main" id="{82B80376-9A0D-470F-BDC0-DC1FACE6A9EB}"/>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522400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Ã©sultat de recherche d'images pour &quot;Jean-Baptiste Charpentier, La tasse de chocolat,&quot;">
            <a:extLst>
              <a:ext uri="{FF2B5EF4-FFF2-40B4-BE49-F238E27FC236}">
                <a16:creationId xmlns:a16="http://schemas.microsoft.com/office/drawing/2014/main" id="{623749A0-D21C-4DC3-9197-60861266BD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0535" y="2454789"/>
            <a:ext cx="6375878" cy="43389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Ã©sultat de recherche d'images pour &quot;SÃ©bastien Bourdon, ScÃ¨ne dâintÃ©rieur,&quot;">
            <a:extLst>
              <a:ext uri="{FF2B5EF4-FFF2-40B4-BE49-F238E27FC236}">
                <a16:creationId xmlns:a16="http://schemas.microsoft.com/office/drawing/2014/main" id="{87D5C2CE-2E47-4A2E-ACCA-C62CF1213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87" y="137335"/>
            <a:ext cx="6106106" cy="448694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774A6875-7374-4D98-9DF5-4E7B7E4D49F3}"/>
              </a:ext>
            </a:extLst>
          </p:cNvPr>
          <p:cNvSpPr txBox="1"/>
          <p:nvPr/>
        </p:nvSpPr>
        <p:spPr>
          <a:xfrm>
            <a:off x="6581553" y="2131623"/>
            <a:ext cx="5162375" cy="646331"/>
          </a:xfrm>
          <a:prstGeom prst="rect">
            <a:avLst/>
          </a:prstGeom>
          <a:noFill/>
        </p:spPr>
        <p:txBody>
          <a:bodyPr wrap="none" rtlCol="0">
            <a:spAutoFit/>
          </a:bodyPr>
          <a:lstStyle/>
          <a:p>
            <a:r>
              <a:rPr lang="fr-FR" dirty="0"/>
              <a:t>Jean-Baptiste Charpentier, </a:t>
            </a:r>
            <a:r>
              <a:rPr lang="fr-FR" i="1" dirty="0"/>
              <a:t>La tasse de chocolat</a:t>
            </a:r>
            <a:r>
              <a:rPr lang="fr-FR" dirty="0"/>
              <a:t>, 1768</a:t>
            </a:r>
          </a:p>
          <a:p>
            <a:endParaRPr lang="fr-FR" dirty="0"/>
          </a:p>
        </p:txBody>
      </p:sp>
      <p:sp>
        <p:nvSpPr>
          <p:cNvPr id="7" name="ZoneTexte 6">
            <a:extLst>
              <a:ext uri="{FF2B5EF4-FFF2-40B4-BE49-F238E27FC236}">
                <a16:creationId xmlns:a16="http://schemas.microsoft.com/office/drawing/2014/main" id="{27E7384D-99DE-436D-8083-5A95D77C68BE}"/>
              </a:ext>
            </a:extLst>
          </p:cNvPr>
          <p:cNvSpPr txBox="1"/>
          <p:nvPr/>
        </p:nvSpPr>
        <p:spPr>
          <a:xfrm>
            <a:off x="163039" y="4624275"/>
            <a:ext cx="5177636" cy="646331"/>
          </a:xfrm>
          <a:prstGeom prst="rect">
            <a:avLst/>
          </a:prstGeom>
          <a:noFill/>
        </p:spPr>
        <p:txBody>
          <a:bodyPr wrap="none" rtlCol="0">
            <a:spAutoFit/>
          </a:bodyPr>
          <a:lstStyle/>
          <a:p>
            <a:r>
              <a:rPr lang="fr-FR" dirty="0"/>
              <a:t>Sébastien Bourdon, </a:t>
            </a:r>
            <a:r>
              <a:rPr lang="fr-FR" i="1" dirty="0"/>
              <a:t>Scène d’intérieur</a:t>
            </a:r>
            <a:r>
              <a:rPr lang="fr-FR" dirty="0"/>
              <a:t>, XVIIème siècle.</a:t>
            </a:r>
          </a:p>
          <a:p>
            <a:endParaRPr lang="fr-FR" dirty="0"/>
          </a:p>
        </p:txBody>
      </p:sp>
      <p:sp>
        <p:nvSpPr>
          <p:cNvPr id="8" name="ZoneTexte 7">
            <a:extLst>
              <a:ext uri="{FF2B5EF4-FFF2-40B4-BE49-F238E27FC236}">
                <a16:creationId xmlns:a16="http://schemas.microsoft.com/office/drawing/2014/main" id="{2B3E61E5-70A7-4FF7-B907-4A10C54BE9E1}"/>
              </a:ext>
            </a:extLst>
          </p:cNvPr>
          <p:cNvSpPr txBox="1"/>
          <p:nvPr/>
        </p:nvSpPr>
        <p:spPr>
          <a:xfrm>
            <a:off x="6741042" y="137335"/>
            <a:ext cx="5273749" cy="2031325"/>
          </a:xfrm>
          <a:prstGeom prst="rect">
            <a:avLst/>
          </a:prstGeom>
          <a:noFill/>
        </p:spPr>
        <p:txBody>
          <a:bodyPr wrap="square" rtlCol="0">
            <a:spAutoFit/>
          </a:bodyPr>
          <a:lstStyle/>
          <a:p>
            <a:pPr lvl="0"/>
            <a:r>
              <a:rPr lang="fr-FR" b="1" dirty="0">
                <a:solidFill>
                  <a:srgbClr val="7030A0"/>
                </a:solidFill>
              </a:rPr>
              <a:t>1. Observer les 2 tableaux et rechercher les différences (vêtements, environnement, expressions)</a:t>
            </a:r>
          </a:p>
          <a:p>
            <a:pPr lvl="0"/>
            <a:endParaRPr lang="fr-FR" b="1" dirty="0">
              <a:solidFill>
                <a:srgbClr val="7030A0"/>
              </a:solidFill>
            </a:endParaRPr>
          </a:p>
          <a:p>
            <a:pPr lvl="0"/>
            <a:r>
              <a:rPr lang="fr-FR" b="1" dirty="0">
                <a:solidFill>
                  <a:srgbClr val="7030A0"/>
                </a:solidFill>
              </a:rPr>
              <a:t>2. Reprendre la caricature et dire à quelle scène pourrait appartenir le personnage du milieu/du dessous</a:t>
            </a:r>
          </a:p>
          <a:p>
            <a:pPr lvl="0"/>
            <a:endParaRPr lang="fr-FR" b="1" dirty="0"/>
          </a:p>
        </p:txBody>
      </p:sp>
      <p:sp>
        <p:nvSpPr>
          <p:cNvPr id="9" name="ZoneTexte 8">
            <a:extLst>
              <a:ext uri="{FF2B5EF4-FFF2-40B4-BE49-F238E27FC236}">
                <a16:creationId xmlns:a16="http://schemas.microsoft.com/office/drawing/2014/main" id="{0E07A428-D00B-45E9-81B9-9F267D69D198}"/>
              </a:ext>
            </a:extLst>
          </p:cNvPr>
          <p:cNvSpPr txBox="1"/>
          <p:nvPr/>
        </p:nvSpPr>
        <p:spPr>
          <a:xfrm>
            <a:off x="583894" y="6323682"/>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916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Ã©sultat de recherche d'images pour &quot;Jean-Baptiste Charpentier, La tasse de chocolat,&quot;">
            <a:extLst>
              <a:ext uri="{FF2B5EF4-FFF2-40B4-BE49-F238E27FC236}">
                <a16:creationId xmlns:a16="http://schemas.microsoft.com/office/drawing/2014/main" id="{623749A0-D21C-4DC3-9197-60861266BD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7229" y="3272821"/>
            <a:ext cx="4889184" cy="332723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Ã©sultat de recherche d'images pour &quot;SÃ©bastien Bourdon, ScÃ¨ne dâintÃ©rieur,&quot;">
            <a:extLst>
              <a:ext uri="{FF2B5EF4-FFF2-40B4-BE49-F238E27FC236}">
                <a16:creationId xmlns:a16="http://schemas.microsoft.com/office/drawing/2014/main" id="{87D5C2CE-2E47-4A2E-ACCA-C62CF1213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87" y="137335"/>
            <a:ext cx="4584384" cy="336873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774A6875-7374-4D98-9DF5-4E7B7E4D49F3}"/>
              </a:ext>
            </a:extLst>
          </p:cNvPr>
          <p:cNvSpPr txBox="1"/>
          <p:nvPr/>
        </p:nvSpPr>
        <p:spPr>
          <a:xfrm>
            <a:off x="6944038" y="2995822"/>
            <a:ext cx="5162375" cy="646331"/>
          </a:xfrm>
          <a:prstGeom prst="rect">
            <a:avLst/>
          </a:prstGeom>
          <a:noFill/>
        </p:spPr>
        <p:txBody>
          <a:bodyPr wrap="none" rtlCol="0">
            <a:spAutoFit/>
          </a:bodyPr>
          <a:lstStyle/>
          <a:p>
            <a:r>
              <a:rPr lang="fr-FR" dirty="0"/>
              <a:t>Jean-Baptiste Charpentier, </a:t>
            </a:r>
            <a:r>
              <a:rPr lang="fr-FR" i="1" dirty="0"/>
              <a:t>La tasse de chocolat</a:t>
            </a:r>
            <a:r>
              <a:rPr lang="fr-FR" dirty="0"/>
              <a:t>, 1768</a:t>
            </a:r>
          </a:p>
          <a:p>
            <a:endParaRPr lang="fr-FR" dirty="0"/>
          </a:p>
        </p:txBody>
      </p:sp>
      <p:sp>
        <p:nvSpPr>
          <p:cNvPr id="7" name="ZoneTexte 6">
            <a:extLst>
              <a:ext uri="{FF2B5EF4-FFF2-40B4-BE49-F238E27FC236}">
                <a16:creationId xmlns:a16="http://schemas.microsoft.com/office/drawing/2014/main" id="{27E7384D-99DE-436D-8083-5A95D77C68BE}"/>
              </a:ext>
            </a:extLst>
          </p:cNvPr>
          <p:cNvSpPr txBox="1"/>
          <p:nvPr/>
        </p:nvSpPr>
        <p:spPr>
          <a:xfrm>
            <a:off x="0" y="3466527"/>
            <a:ext cx="5177636" cy="646331"/>
          </a:xfrm>
          <a:prstGeom prst="rect">
            <a:avLst/>
          </a:prstGeom>
          <a:noFill/>
        </p:spPr>
        <p:txBody>
          <a:bodyPr wrap="none" rtlCol="0">
            <a:spAutoFit/>
          </a:bodyPr>
          <a:lstStyle/>
          <a:p>
            <a:r>
              <a:rPr lang="fr-FR" dirty="0"/>
              <a:t>Sébastien Bourdon, </a:t>
            </a:r>
            <a:r>
              <a:rPr lang="fr-FR" i="1" dirty="0"/>
              <a:t>Scène d’intérieur</a:t>
            </a:r>
            <a:r>
              <a:rPr lang="fr-FR" dirty="0"/>
              <a:t>, XVIIème siècle.</a:t>
            </a:r>
          </a:p>
          <a:p>
            <a:endParaRPr lang="fr-FR" dirty="0"/>
          </a:p>
        </p:txBody>
      </p:sp>
      <p:sp>
        <p:nvSpPr>
          <p:cNvPr id="8" name="ZoneTexte 7">
            <a:extLst>
              <a:ext uri="{FF2B5EF4-FFF2-40B4-BE49-F238E27FC236}">
                <a16:creationId xmlns:a16="http://schemas.microsoft.com/office/drawing/2014/main" id="{2B3E61E5-70A7-4FF7-B907-4A10C54BE9E1}"/>
              </a:ext>
            </a:extLst>
          </p:cNvPr>
          <p:cNvSpPr txBox="1"/>
          <p:nvPr/>
        </p:nvSpPr>
        <p:spPr>
          <a:xfrm>
            <a:off x="6581553" y="63351"/>
            <a:ext cx="5273749" cy="2616101"/>
          </a:xfrm>
          <a:prstGeom prst="rect">
            <a:avLst/>
          </a:prstGeom>
          <a:noFill/>
        </p:spPr>
        <p:txBody>
          <a:bodyPr wrap="square" rtlCol="0">
            <a:spAutoFit/>
          </a:bodyPr>
          <a:lstStyle/>
          <a:p>
            <a:pPr lvl="0"/>
            <a:r>
              <a:rPr lang="fr-FR" sz="1400" b="1" dirty="0">
                <a:solidFill>
                  <a:srgbClr val="7030A0"/>
                </a:solidFill>
              </a:rPr>
              <a:t>1. Observer les 2 tableaux et rechercher les différences (vêtements, environnement, expressions)</a:t>
            </a:r>
          </a:p>
          <a:p>
            <a:pPr lvl="0"/>
            <a:r>
              <a:rPr lang="fr-FR" sz="1400" b="1" dirty="0">
                <a:solidFill>
                  <a:srgbClr val="7030A0"/>
                </a:solidFill>
              </a:rPr>
              <a:t>2. Reprendre la caricature et dire à quelle scène pourrait appartenir le personnage du milieu/du dessous</a:t>
            </a:r>
          </a:p>
          <a:p>
            <a:pPr lvl="0"/>
            <a:endParaRPr lang="fr-FR" b="1" dirty="0">
              <a:solidFill>
                <a:srgbClr val="7030A0"/>
              </a:solidFill>
            </a:endParaRPr>
          </a:p>
          <a:p>
            <a:r>
              <a:rPr lang="fr-FR" b="1" dirty="0">
                <a:solidFill>
                  <a:srgbClr val="7030A0"/>
                </a:solidFill>
              </a:rPr>
              <a:t>3. Distribuer le texte du juriste et souligner en bleu ce qui désigne le clergé, en rouge la noblesse et en noir le Tiers-Etat</a:t>
            </a:r>
          </a:p>
          <a:p>
            <a:pPr lvl="0"/>
            <a:endParaRPr lang="fr-FR" b="1" dirty="0">
              <a:solidFill>
                <a:srgbClr val="7030A0"/>
              </a:solidFill>
            </a:endParaRPr>
          </a:p>
          <a:p>
            <a:pPr lvl="0"/>
            <a:endParaRPr lang="fr-FR" b="1" dirty="0"/>
          </a:p>
        </p:txBody>
      </p:sp>
      <p:sp>
        <p:nvSpPr>
          <p:cNvPr id="2" name="Rectangle 1">
            <a:extLst>
              <a:ext uri="{FF2B5EF4-FFF2-40B4-BE49-F238E27FC236}">
                <a16:creationId xmlns:a16="http://schemas.microsoft.com/office/drawing/2014/main" id="{A930173E-E02A-41A6-A67B-D3A854562ED6}"/>
              </a:ext>
            </a:extLst>
          </p:cNvPr>
          <p:cNvSpPr/>
          <p:nvPr/>
        </p:nvSpPr>
        <p:spPr>
          <a:xfrm>
            <a:off x="261257" y="4526938"/>
            <a:ext cx="6096000" cy="2585323"/>
          </a:xfrm>
          <a:prstGeom prst="rect">
            <a:avLst/>
          </a:prstGeom>
        </p:spPr>
        <p:txBody>
          <a:bodyPr>
            <a:spAutoFit/>
          </a:bodyPr>
          <a:lstStyle/>
          <a:p>
            <a:pPr algn="just"/>
            <a:r>
              <a:rPr lang="fr-FR" i="1" dirty="0">
                <a:effectLst/>
              </a:rPr>
              <a:t>Texte écrit par un juriste.</a:t>
            </a:r>
          </a:p>
          <a:p>
            <a:pPr algn="just"/>
            <a:endParaRPr lang="fr-FR" dirty="0">
              <a:effectLst/>
            </a:endParaRPr>
          </a:p>
          <a:p>
            <a:pPr algn="just"/>
            <a:r>
              <a:rPr lang="fr-FR" dirty="0">
                <a:effectLst/>
              </a:rPr>
              <a:t>Les souverains commandent à tous. Quant au peuple qui obéit, on le divise en trois ordres. Les uns se consacrent au service de dieu, les autres à protéger l’Etat par les armes, les autres à le nourrir. Ce sont les trois ordres ou états généraux.</a:t>
            </a:r>
          </a:p>
          <a:p>
            <a:pPr algn="just"/>
            <a:r>
              <a:rPr lang="fr-FR" i="1" dirty="0">
                <a:effectLst/>
              </a:rPr>
              <a:t>Texte d’après Charles Loyseau, début du XVIIème siècle.</a:t>
            </a:r>
            <a:endParaRPr lang="fr-FR" dirty="0">
              <a:effectLst/>
            </a:endParaRPr>
          </a:p>
          <a:p>
            <a:br>
              <a:rPr lang="fr-FR" dirty="0">
                <a:effectLst/>
              </a:rPr>
            </a:br>
            <a:endParaRPr lang="fr-FR" dirty="0">
              <a:effectLst/>
            </a:endParaRPr>
          </a:p>
        </p:txBody>
      </p:sp>
      <p:sp>
        <p:nvSpPr>
          <p:cNvPr id="9" name="ZoneTexte 8">
            <a:extLst>
              <a:ext uri="{FF2B5EF4-FFF2-40B4-BE49-F238E27FC236}">
                <a16:creationId xmlns:a16="http://schemas.microsoft.com/office/drawing/2014/main" id="{994BB461-F4B0-434E-9E09-A92131318742}"/>
              </a:ext>
            </a:extLst>
          </p:cNvPr>
          <p:cNvSpPr txBox="1"/>
          <p:nvPr/>
        </p:nvSpPr>
        <p:spPr>
          <a:xfrm>
            <a:off x="9463489" y="6499685"/>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726815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A17E0743-792D-4D22-8015-E686D3B65109}"/>
              </a:ext>
            </a:extLst>
          </p:cNvPr>
          <p:cNvSpPr txBox="1"/>
          <p:nvPr/>
        </p:nvSpPr>
        <p:spPr>
          <a:xfrm>
            <a:off x="2228212" y="107196"/>
            <a:ext cx="4993226" cy="477054"/>
          </a:xfrm>
          <a:prstGeom prst="rect">
            <a:avLst/>
          </a:prstGeom>
          <a:noFill/>
        </p:spPr>
        <p:txBody>
          <a:bodyPr wrap="none" rtlCol="0">
            <a:spAutoFit/>
          </a:bodyPr>
          <a:lstStyle/>
          <a:p>
            <a:r>
              <a:rPr lang="fr-FR" sz="2500" b="1" u="sng" dirty="0">
                <a:solidFill>
                  <a:srgbClr val="FF0000"/>
                </a:solidFill>
              </a:rPr>
              <a:t>Séquence 3: La Révolution Française</a:t>
            </a:r>
          </a:p>
        </p:txBody>
      </p:sp>
      <p:sp>
        <p:nvSpPr>
          <p:cNvPr id="12" name="ZoneTexte 11">
            <a:extLst>
              <a:ext uri="{FF2B5EF4-FFF2-40B4-BE49-F238E27FC236}">
                <a16:creationId xmlns:a16="http://schemas.microsoft.com/office/drawing/2014/main" id="{1D7D507D-8F62-4739-B3A6-862DAE2EF342}"/>
              </a:ext>
            </a:extLst>
          </p:cNvPr>
          <p:cNvSpPr txBox="1"/>
          <p:nvPr/>
        </p:nvSpPr>
        <p:spPr>
          <a:xfrm>
            <a:off x="897998" y="778596"/>
            <a:ext cx="10372070" cy="2308324"/>
          </a:xfrm>
          <a:prstGeom prst="rect">
            <a:avLst/>
          </a:prstGeom>
          <a:noFill/>
        </p:spPr>
        <p:txBody>
          <a:bodyPr wrap="none" rtlCol="0">
            <a:spAutoFit/>
          </a:bodyPr>
          <a:lstStyle/>
          <a:p>
            <a:r>
              <a:rPr lang="fr-FR" u="sng" dirty="0">
                <a:solidFill>
                  <a:srgbClr val="FF0000"/>
                </a:solidFill>
              </a:rPr>
              <a:t>Séance 1 : </a:t>
            </a:r>
            <a:r>
              <a:rPr lang="fr-FR" dirty="0">
                <a:solidFill>
                  <a:srgbClr val="FF0000"/>
                </a:solidFill>
              </a:rPr>
              <a:t>La société d’Ancien Régime au 18è siècle</a:t>
            </a:r>
          </a:p>
          <a:p>
            <a:r>
              <a:rPr lang="fr-FR" dirty="0">
                <a:solidFill>
                  <a:srgbClr val="FF0000"/>
                </a:solidFill>
              </a:rPr>
              <a:t>Comment est organisée la société d’Ancien Régime?</a:t>
            </a:r>
          </a:p>
          <a:p>
            <a:endParaRPr lang="fr-FR" dirty="0"/>
          </a:p>
          <a:p>
            <a:r>
              <a:rPr lang="fr-FR" dirty="0"/>
              <a:t>L’Ancien Régime désigne la société française des 3 siècles (300 ans) précédant la Révolution Française (1789).</a:t>
            </a:r>
          </a:p>
          <a:p>
            <a:endParaRPr lang="fr-FR" dirty="0"/>
          </a:p>
          <a:p>
            <a:r>
              <a:rPr lang="fr-FR" dirty="0"/>
              <a:t>Au </a:t>
            </a:r>
            <a:r>
              <a:rPr lang="fr-FR" dirty="0" err="1"/>
              <a:t>XVIIIè</a:t>
            </a:r>
            <a:r>
              <a:rPr lang="fr-FR" dirty="0"/>
              <a:t> siècle, la société est divisée en </a:t>
            </a:r>
            <a:r>
              <a:rPr lang="fr-FR" u="heavy" dirty="0">
                <a:uFill>
                  <a:solidFill>
                    <a:srgbClr val="FF0000"/>
                  </a:solidFill>
                </a:uFill>
              </a:rPr>
              <a:t>3 ordres</a:t>
            </a:r>
            <a:r>
              <a:rPr lang="fr-FR" dirty="0"/>
              <a:t>: voir fiche Séance 1</a:t>
            </a:r>
          </a:p>
          <a:p>
            <a:endParaRPr lang="fr-FR" dirty="0"/>
          </a:p>
          <a:p>
            <a:endParaRPr lang="fr-FR" dirty="0"/>
          </a:p>
        </p:txBody>
      </p:sp>
      <p:grpSp>
        <p:nvGrpSpPr>
          <p:cNvPr id="27" name="Groupe 26">
            <a:extLst>
              <a:ext uri="{FF2B5EF4-FFF2-40B4-BE49-F238E27FC236}">
                <a16:creationId xmlns:a16="http://schemas.microsoft.com/office/drawing/2014/main" id="{0292B405-E55F-4F28-B97D-A68C093621A2}"/>
              </a:ext>
            </a:extLst>
          </p:cNvPr>
          <p:cNvGrpSpPr/>
          <p:nvPr/>
        </p:nvGrpSpPr>
        <p:grpSpPr>
          <a:xfrm>
            <a:off x="2035629" y="2538852"/>
            <a:ext cx="7736367" cy="2398168"/>
            <a:chOff x="2035629" y="2908212"/>
            <a:chExt cx="7736367" cy="2398168"/>
          </a:xfrm>
        </p:grpSpPr>
        <p:pic>
          <p:nvPicPr>
            <p:cNvPr id="13" name="Picture 2">
              <a:extLst>
                <a:ext uri="{FF2B5EF4-FFF2-40B4-BE49-F238E27FC236}">
                  <a16:creationId xmlns:a16="http://schemas.microsoft.com/office/drawing/2014/main" id="{2C582A21-234C-49F7-BDAD-729B79F77B44}"/>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2134" y="2908212"/>
              <a:ext cx="3079509" cy="239816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cteur droit avec flèche 14">
              <a:extLst>
                <a:ext uri="{FF2B5EF4-FFF2-40B4-BE49-F238E27FC236}">
                  <a16:creationId xmlns:a16="http://schemas.microsoft.com/office/drawing/2014/main" id="{6A420131-9654-49EA-900A-BCB63435E2FE}"/>
                </a:ext>
              </a:extLst>
            </p:cNvPr>
            <p:cNvCxnSpPr/>
            <p:nvPr/>
          </p:nvCxnSpPr>
          <p:spPr>
            <a:xfrm>
              <a:off x="3228622" y="3556000"/>
              <a:ext cx="19416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cteur droit avec flèche 18">
              <a:extLst>
                <a:ext uri="{FF2B5EF4-FFF2-40B4-BE49-F238E27FC236}">
                  <a16:creationId xmlns:a16="http://schemas.microsoft.com/office/drawing/2014/main" id="{E87307CA-FDA7-4454-96A4-43F6E6A6E877}"/>
                </a:ext>
              </a:extLst>
            </p:cNvPr>
            <p:cNvCxnSpPr>
              <a:cxnSpLocks/>
            </p:cNvCxnSpPr>
            <p:nvPr/>
          </p:nvCxnSpPr>
          <p:spPr>
            <a:xfrm flipH="1">
              <a:off x="5831888" y="3429000"/>
              <a:ext cx="16526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eur droit avec flèche 21">
              <a:extLst>
                <a:ext uri="{FF2B5EF4-FFF2-40B4-BE49-F238E27FC236}">
                  <a16:creationId xmlns:a16="http://schemas.microsoft.com/office/drawing/2014/main" id="{31F1F843-1E1D-4581-B42A-98146ECBC7CF}"/>
                </a:ext>
              </a:extLst>
            </p:cNvPr>
            <p:cNvCxnSpPr/>
            <p:nvPr/>
          </p:nvCxnSpPr>
          <p:spPr>
            <a:xfrm flipH="1">
              <a:off x="6423378" y="5012267"/>
              <a:ext cx="18175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3AF68DBF-DD8A-4B92-9BCA-E07E5A8ECA13}"/>
                </a:ext>
              </a:extLst>
            </p:cNvPr>
            <p:cNvSpPr txBox="1"/>
            <p:nvPr/>
          </p:nvSpPr>
          <p:spPr>
            <a:xfrm>
              <a:off x="7622415" y="3249387"/>
              <a:ext cx="1301959" cy="369332"/>
            </a:xfrm>
            <a:prstGeom prst="rect">
              <a:avLst/>
            </a:prstGeom>
            <a:noFill/>
          </p:spPr>
          <p:txBody>
            <a:bodyPr wrap="none" rtlCol="0">
              <a:spAutoFit/>
            </a:bodyPr>
            <a:lstStyle/>
            <a:p>
              <a:r>
                <a:rPr lang="fr-FR" dirty="0">
                  <a:solidFill>
                    <a:srgbClr val="FF0000"/>
                  </a:solidFill>
                </a:rPr>
                <a:t>La Noblesse</a:t>
              </a:r>
            </a:p>
          </p:txBody>
        </p:sp>
        <p:sp>
          <p:nvSpPr>
            <p:cNvPr id="24" name="ZoneTexte 23">
              <a:extLst>
                <a:ext uri="{FF2B5EF4-FFF2-40B4-BE49-F238E27FC236}">
                  <a16:creationId xmlns:a16="http://schemas.microsoft.com/office/drawing/2014/main" id="{0A9B2784-F735-4B56-815B-7A43C10F3D5F}"/>
                </a:ext>
              </a:extLst>
            </p:cNvPr>
            <p:cNvSpPr txBox="1"/>
            <p:nvPr/>
          </p:nvSpPr>
          <p:spPr>
            <a:xfrm>
              <a:off x="2035629" y="3371334"/>
              <a:ext cx="1042017" cy="369332"/>
            </a:xfrm>
            <a:prstGeom prst="rect">
              <a:avLst/>
            </a:prstGeom>
            <a:noFill/>
          </p:spPr>
          <p:txBody>
            <a:bodyPr wrap="none" rtlCol="0">
              <a:spAutoFit/>
            </a:bodyPr>
            <a:lstStyle/>
            <a:p>
              <a:r>
                <a:rPr lang="fr-FR" dirty="0">
                  <a:solidFill>
                    <a:srgbClr val="0070C0"/>
                  </a:solidFill>
                </a:rPr>
                <a:t>Le Clergé</a:t>
              </a:r>
            </a:p>
          </p:txBody>
        </p:sp>
        <p:sp>
          <p:nvSpPr>
            <p:cNvPr id="25" name="ZoneTexte 24">
              <a:extLst>
                <a:ext uri="{FF2B5EF4-FFF2-40B4-BE49-F238E27FC236}">
                  <a16:creationId xmlns:a16="http://schemas.microsoft.com/office/drawing/2014/main" id="{BABE2EBD-C405-416F-B8CE-2C0F0B25483C}"/>
                </a:ext>
              </a:extLst>
            </p:cNvPr>
            <p:cNvSpPr txBox="1"/>
            <p:nvPr/>
          </p:nvSpPr>
          <p:spPr>
            <a:xfrm>
              <a:off x="8435155" y="4827601"/>
              <a:ext cx="1336841" cy="369332"/>
            </a:xfrm>
            <a:prstGeom prst="rect">
              <a:avLst/>
            </a:prstGeom>
            <a:noFill/>
          </p:spPr>
          <p:txBody>
            <a:bodyPr wrap="none" rtlCol="0">
              <a:spAutoFit/>
            </a:bodyPr>
            <a:lstStyle/>
            <a:p>
              <a:r>
                <a:rPr lang="fr-FR" dirty="0"/>
                <a:t>Le Tiers-Etat</a:t>
              </a:r>
            </a:p>
          </p:txBody>
        </p:sp>
      </p:grpSp>
      <p:sp>
        <p:nvSpPr>
          <p:cNvPr id="29" name="Rectangle 28">
            <a:extLst>
              <a:ext uri="{FF2B5EF4-FFF2-40B4-BE49-F238E27FC236}">
                <a16:creationId xmlns:a16="http://schemas.microsoft.com/office/drawing/2014/main" id="{98BD2A75-C154-42E3-BCFC-1FD016927AEA}"/>
              </a:ext>
            </a:extLst>
          </p:cNvPr>
          <p:cNvSpPr/>
          <p:nvPr/>
        </p:nvSpPr>
        <p:spPr>
          <a:xfrm>
            <a:off x="1076413" y="4575319"/>
            <a:ext cx="10938932" cy="1169551"/>
          </a:xfrm>
          <a:prstGeom prst="rect">
            <a:avLst/>
          </a:prstGeom>
        </p:spPr>
        <p:txBody>
          <a:bodyPr wrap="square">
            <a:spAutoFit/>
          </a:bodyPr>
          <a:lstStyle/>
          <a:p>
            <a:pPr algn="just"/>
            <a:r>
              <a:rPr lang="fr-FR" sz="1400" i="1" dirty="0">
                <a:effectLst/>
              </a:rPr>
              <a:t>Texte écrit par un juriste.</a:t>
            </a:r>
          </a:p>
          <a:p>
            <a:pPr algn="just"/>
            <a:endParaRPr lang="fr-FR" sz="1400" i="1" dirty="0">
              <a:effectLst/>
            </a:endParaRPr>
          </a:p>
          <a:p>
            <a:pPr algn="just"/>
            <a:r>
              <a:rPr lang="fr-FR" sz="1400" i="1" dirty="0">
                <a:effectLst/>
              </a:rPr>
              <a:t>Les souverains commandent à tous. Quant au peuple qui obéit, on le divise en trois ordres. </a:t>
            </a:r>
            <a:r>
              <a:rPr lang="fr-FR" sz="1400" i="1" u="heavy" dirty="0">
                <a:effectLst/>
                <a:uFill>
                  <a:solidFill>
                    <a:schemeClr val="accent1"/>
                  </a:solidFill>
                </a:uFill>
              </a:rPr>
              <a:t>Les uns se consacrent au service de Dieu</a:t>
            </a:r>
            <a:r>
              <a:rPr lang="fr-FR" sz="1400" i="1" dirty="0">
                <a:effectLst/>
              </a:rPr>
              <a:t>, </a:t>
            </a:r>
            <a:r>
              <a:rPr lang="fr-FR" sz="1400" i="1" u="heavy" dirty="0">
                <a:effectLst/>
                <a:uFill>
                  <a:solidFill>
                    <a:srgbClr val="FF0000"/>
                  </a:solidFill>
                </a:uFill>
              </a:rPr>
              <a:t>les autres à protéger l’Etat par les armes</a:t>
            </a:r>
            <a:r>
              <a:rPr lang="fr-FR" sz="1400" i="1" dirty="0">
                <a:effectLst/>
              </a:rPr>
              <a:t>, </a:t>
            </a:r>
            <a:r>
              <a:rPr lang="fr-FR" sz="1400" i="1" u="sng" dirty="0">
                <a:effectLst/>
              </a:rPr>
              <a:t>les autres à le nourrir</a:t>
            </a:r>
            <a:r>
              <a:rPr lang="fr-FR" sz="1400" i="1" dirty="0">
                <a:effectLst/>
              </a:rPr>
              <a:t>. Ce sont les trois ordres ou états généraux.</a:t>
            </a:r>
          </a:p>
          <a:p>
            <a:pPr algn="r"/>
            <a:r>
              <a:rPr lang="fr-FR" sz="1400" i="1" dirty="0">
                <a:effectLst/>
              </a:rPr>
              <a:t>Texte d’après Charles Loyseau, début du XVIIème siècle.</a:t>
            </a:r>
          </a:p>
        </p:txBody>
      </p:sp>
      <p:sp>
        <p:nvSpPr>
          <p:cNvPr id="31" name="ZoneTexte 30">
            <a:extLst>
              <a:ext uri="{FF2B5EF4-FFF2-40B4-BE49-F238E27FC236}">
                <a16:creationId xmlns:a16="http://schemas.microsoft.com/office/drawing/2014/main" id="{A24D9BA6-7CA3-4D3A-B57A-CEB9824A07B3}"/>
              </a:ext>
            </a:extLst>
          </p:cNvPr>
          <p:cNvSpPr txBox="1"/>
          <p:nvPr/>
        </p:nvSpPr>
        <p:spPr>
          <a:xfrm>
            <a:off x="892629" y="6000294"/>
            <a:ext cx="6987490" cy="646331"/>
          </a:xfrm>
          <a:prstGeom prst="rect">
            <a:avLst/>
          </a:prstGeom>
          <a:noFill/>
        </p:spPr>
        <p:txBody>
          <a:bodyPr wrap="none" rtlCol="0">
            <a:spAutoFit/>
          </a:bodyPr>
          <a:lstStyle/>
          <a:p>
            <a:r>
              <a:rPr lang="fr-FR" dirty="0"/>
              <a:t>Le Tiers-Etats paie de nombreux impôts.</a:t>
            </a:r>
          </a:p>
          <a:p>
            <a:r>
              <a:rPr lang="fr-FR" dirty="0"/>
              <a:t>La Noblesse et le Clergé ont des </a:t>
            </a:r>
            <a:r>
              <a:rPr lang="fr-FR" u="heavy" dirty="0">
                <a:uFill>
                  <a:solidFill>
                    <a:srgbClr val="FF0000"/>
                  </a:solidFill>
                </a:uFill>
              </a:rPr>
              <a:t>privilèges</a:t>
            </a:r>
            <a:r>
              <a:rPr lang="fr-FR" dirty="0"/>
              <a:t>: ils ne paient pas d’impôts. </a:t>
            </a:r>
          </a:p>
        </p:txBody>
      </p:sp>
      <p:grpSp>
        <p:nvGrpSpPr>
          <p:cNvPr id="30" name="Groupe 29">
            <a:extLst>
              <a:ext uri="{FF2B5EF4-FFF2-40B4-BE49-F238E27FC236}">
                <a16:creationId xmlns:a16="http://schemas.microsoft.com/office/drawing/2014/main" id="{76D2E402-068C-4F2A-9774-2EDCEBC09656}"/>
              </a:ext>
            </a:extLst>
          </p:cNvPr>
          <p:cNvGrpSpPr/>
          <p:nvPr/>
        </p:nvGrpSpPr>
        <p:grpSpPr>
          <a:xfrm>
            <a:off x="892629" y="-23609"/>
            <a:ext cx="1143000" cy="6740498"/>
            <a:chOff x="892629" y="-23609"/>
            <a:chExt cx="1143000" cy="5531781"/>
          </a:xfrm>
        </p:grpSpPr>
        <p:cxnSp>
          <p:nvCxnSpPr>
            <p:cNvPr id="5" name="Connecteur droit 4">
              <a:extLst>
                <a:ext uri="{FF2B5EF4-FFF2-40B4-BE49-F238E27FC236}">
                  <a16:creationId xmlns:a16="http://schemas.microsoft.com/office/drawing/2014/main" id="{F4DA5CE9-B193-483F-9FC1-2348FD68301C}"/>
                </a:ext>
              </a:extLst>
            </p:cNvPr>
            <p:cNvCxnSpPr/>
            <p:nvPr/>
          </p:nvCxnSpPr>
          <p:spPr>
            <a:xfrm>
              <a:off x="892629" y="0"/>
              <a:ext cx="0" cy="5508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2DB5E61B-E4E1-49A5-A0AE-2AFFB7337903}"/>
                </a:ext>
              </a:extLst>
            </p:cNvPr>
            <p:cNvCxnSpPr/>
            <p:nvPr/>
          </p:nvCxnSpPr>
          <p:spPr>
            <a:xfrm>
              <a:off x="892629" y="345723"/>
              <a:ext cx="1143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D2151E5-8E10-4EA8-8A5B-4483D1ABC74C}"/>
                </a:ext>
              </a:extLst>
            </p:cNvPr>
            <p:cNvSpPr txBox="1"/>
            <p:nvPr/>
          </p:nvSpPr>
          <p:spPr>
            <a:xfrm>
              <a:off x="1108053" y="-23609"/>
              <a:ext cx="452368" cy="369332"/>
            </a:xfrm>
            <a:prstGeom prst="rect">
              <a:avLst/>
            </a:prstGeom>
            <a:noFill/>
          </p:spPr>
          <p:txBody>
            <a:bodyPr wrap="none" rtlCol="0">
              <a:spAutoFit/>
            </a:bodyPr>
            <a:lstStyle/>
            <a:p>
              <a:r>
                <a:rPr lang="fr-FR" dirty="0">
                  <a:solidFill>
                    <a:schemeClr val="accent1"/>
                  </a:solidFill>
                </a:rPr>
                <a:t>2 c</a:t>
              </a:r>
            </a:p>
          </p:txBody>
        </p:sp>
      </p:grpSp>
      <p:sp>
        <p:nvSpPr>
          <p:cNvPr id="33" name="Forme libre : forme 32">
            <a:extLst>
              <a:ext uri="{FF2B5EF4-FFF2-40B4-BE49-F238E27FC236}">
                <a16:creationId xmlns:a16="http://schemas.microsoft.com/office/drawing/2014/main" id="{06C93AD3-C197-4324-89FD-B8A312D35E5C}"/>
              </a:ext>
            </a:extLst>
          </p:cNvPr>
          <p:cNvSpPr/>
          <p:nvPr/>
        </p:nvSpPr>
        <p:spPr>
          <a:xfrm>
            <a:off x="914481" y="609301"/>
            <a:ext cx="1636889" cy="260533"/>
          </a:xfrm>
          <a:custGeom>
            <a:avLst/>
            <a:gdLst>
              <a:gd name="connsiteX0" fmla="*/ 0 w 1636889"/>
              <a:gd name="connsiteY0" fmla="*/ 158933 h 260533"/>
              <a:gd name="connsiteX1" fmla="*/ 90311 w 1636889"/>
              <a:gd name="connsiteY1" fmla="*/ 46044 h 260533"/>
              <a:gd name="connsiteX2" fmla="*/ 158045 w 1636889"/>
              <a:gd name="connsiteY2" fmla="*/ 23466 h 260533"/>
              <a:gd name="connsiteX3" fmla="*/ 191911 w 1636889"/>
              <a:gd name="connsiteY3" fmla="*/ 888 h 260533"/>
              <a:gd name="connsiteX4" fmla="*/ 270933 w 1636889"/>
              <a:gd name="connsiteY4" fmla="*/ 12177 h 260533"/>
              <a:gd name="connsiteX5" fmla="*/ 293511 w 1636889"/>
              <a:gd name="connsiteY5" fmla="*/ 46044 h 260533"/>
              <a:gd name="connsiteX6" fmla="*/ 316089 w 1636889"/>
              <a:gd name="connsiteY6" fmla="*/ 125066 h 260533"/>
              <a:gd name="connsiteX7" fmla="*/ 327378 w 1636889"/>
              <a:gd name="connsiteY7" fmla="*/ 181510 h 260533"/>
              <a:gd name="connsiteX8" fmla="*/ 440267 w 1636889"/>
              <a:gd name="connsiteY8" fmla="*/ 215377 h 260533"/>
              <a:gd name="connsiteX9" fmla="*/ 587022 w 1636889"/>
              <a:gd name="connsiteY9" fmla="*/ 192799 h 260533"/>
              <a:gd name="connsiteX10" fmla="*/ 620889 w 1636889"/>
              <a:gd name="connsiteY10" fmla="*/ 170221 h 260533"/>
              <a:gd name="connsiteX11" fmla="*/ 677333 w 1636889"/>
              <a:gd name="connsiteY11" fmla="*/ 57333 h 260533"/>
              <a:gd name="connsiteX12" fmla="*/ 745067 w 1636889"/>
              <a:gd name="connsiteY12" fmla="*/ 34755 h 260533"/>
              <a:gd name="connsiteX13" fmla="*/ 801511 w 1636889"/>
              <a:gd name="connsiteY13" fmla="*/ 79910 h 260533"/>
              <a:gd name="connsiteX14" fmla="*/ 903111 w 1636889"/>
              <a:gd name="connsiteY14" fmla="*/ 170221 h 260533"/>
              <a:gd name="connsiteX15" fmla="*/ 959556 w 1636889"/>
              <a:gd name="connsiteY15" fmla="*/ 237955 h 260533"/>
              <a:gd name="connsiteX16" fmla="*/ 993422 w 1636889"/>
              <a:gd name="connsiteY16" fmla="*/ 260533 h 260533"/>
              <a:gd name="connsiteX17" fmla="*/ 1128889 w 1636889"/>
              <a:gd name="connsiteY17" fmla="*/ 249244 h 260533"/>
              <a:gd name="connsiteX18" fmla="*/ 1174045 w 1636889"/>
              <a:gd name="connsiteY18" fmla="*/ 181510 h 260533"/>
              <a:gd name="connsiteX19" fmla="*/ 1196622 w 1636889"/>
              <a:gd name="connsiteY19" fmla="*/ 147644 h 260533"/>
              <a:gd name="connsiteX20" fmla="*/ 1207911 w 1636889"/>
              <a:gd name="connsiteY20" fmla="*/ 113777 h 260533"/>
              <a:gd name="connsiteX21" fmla="*/ 1241778 w 1636889"/>
              <a:gd name="connsiteY21" fmla="*/ 102488 h 260533"/>
              <a:gd name="connsiteX22" fmla="*/ 1275645 w 1636889"/>
              <a:gd name="connsiteY22" fmla="*/ 79910 h 260533"/>
              <a:gd name="connsiteX23" fmla="*/ 1422400 w 1636889"/>
              <a:gd name="connsiteY23" fmla="*/ 113777 h 260533"/>
              <a:gd name="connsiteX24" fmla="*/ 1444978 w 1636889"/>
              <a:gd name="connsiteY24" fmla="*/ 181510 h 260533"/>
              <a:gd name="connsiteX25" fmla="*/ 1456267 w 1636889"/>
              <a:gd name="connsiteY25" fmla="*/ 215377 h 260533"/>
              <a:gd name="connsiteX26" fmla="*/ 1490133 w 1636889"/>
              <a:gd name="connsiteY26" fmla="*/ 237955 h 260533"/>
              <a:gd name="connsiteX27" fmla="*/ 1636889 w 1636889"/>
              <a:gd name="connsiteY27" fmla="*/ 249244 h 26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36889" h="260533">
                <a:moveTo>
                  <a:pt x="0" y="158933"/>
                </a:moveTo>
                <a:cubicBezTo>
                  <a:pt x="21562" y="94247"/>
                  <a:pt x="13717" y="71575"/>
                  <a:pt x="90311" y="46044"/>
                </a:cubicBezTo>
                <a:lnTo>
                  <a:pt x="158045" y="23466"/>
                </a:lnTo>
                <a:cubicBezTo>
                  <a:pt x="169334" y="15940"/>
                  <a:pt x="178411" y="2238"/>
                  <a:pt x="191911" y="888"/>
                </a:cubicBezTo>
                <a:cubicBezTo>
                  <a:pt x="218387" y="-1760"/>
                  <a:pt x="246618" y="1370"/>
                  <a:pt x="270933" y="12177"/>
                </a:cubicBezTo>
                <a:cubicBezTo>
                  <a:pt x="283331" y="17687"/>
                  <a:pt x="287443" y="33909"/>
                  <a:pt x="293511" y="46044"/>
                </a:cubicBezTo>
                <a:cubicBezTo>
                  <a:pt x="301055" y="61131"/>
                  <a:pt x="313195" y="112043"/>
                  <a:pt x="316089" y="125066"/>
                </a:cubicBezTo>
                <a:cubicBezTo>
                  <a:pt x="320251" y="143796"/>
                  <a:pt x="316226" y="165897"/>
                  <a:pt x="327378" y="181510"/>
                </a:cubicBezTo>
                <a:cubicBezTo>
                  <a:pt x="345116" y="206343"/>
                  <a:pt x="421072" y="212178"/>
                  <a:pt x="440267" y="215377"/>
                </a:cubicBezTo>
                <a:cubicBezTo>
                  <a:pt x="472645" y="212139"/>
                  <a:pt x="546338" y="213141"/>
                  <a:pt x="587022" y="192799"/>
                </a:cubicBezTo>
                <a:cubicBezTo>
                  <a:pt x="599157" y="186731"/>
                  <a:pt x="609600" y="177747"/>
                  <a:pt x="620889" y="170221"/>
                </a:cubicBezTo>
                <a:cubicBezTo>
                  <a:pt x="628978" y="137864"/>
                  <a:pt x="640678" y="69551"/>
                  <a:pt x="677333" y="57333"/>
                </a:cubicBezTo>
                <a:lnTo>
                  <a:pt x="745067" y="34755"/>
                </a:lnTo>
                <a:cubicBezTo>
                  <a:pt x="803926" y="54375"/>
                  <a:pt x="758512" y="31536"/>
                  <a:pt x="801511" y="79910"/>
                </a:cubicBezTo>
                <a:cubicBezTo>
                  <a:pt x="926980" y="221061"/>
                  <a:pt x="822222" y="102814"/>
                  <a:pt x="903111" y="170221"/>
                </a:cubicBezTo>
                <a:cubicBezTo>
                  <a:pt x="1014062" y="262680"/>
                  <a:pt x="870766" y="149164"/>
                  <a:pt x="959556" y="237955"/>
                </a:cubicBezTo>
                <a:cubicBezTo>
                  <a:pt x="969150" y="247549"/>
                  <a:pt x="982133" y="253007"/>
                  <a:pt x="993422" y="260533"/>
                </a:cubicBezTo>
                <a:cubicBezTo>
                  <a:pt x="1038578" y="256770"/>
                  <a:pt x="1085107" y="260919"/>
                  <a:pt x="1128889" y="249244"/>
                </a:cubicBezTo>
                <a:cubicBezTo>
                  <a:pt x="1165928" y="239367"/>
                  <a:pt x="1161615" y="206370"/>
                  <a:pt x="1174045" y="181510"/>
                </a:cubicBezTo>
                <a:cubicBezTo>
                  <a:pt x="1180112" y="169375"/>
                  <a:pt x="1190555" y="159779"/>
                  <a:pt x="1196622" y="147644"/>
                </a:cubicBezTo>
                <a:cubicBezTo>
                  <a:pt x="1201944" y="137001"/>
                  <a:pt x="1199497" y="122191"/>
                  <a:pt x="1207911" y="113777"/>
                </a:cubicBezTo>
                <a:cubicBezTo>
                  <a:pt x="1216325" y="105363"/>
                  <a:pt x="1231135" y="107810"/>
                  <a:pt x="1241778" y="102488"/>
                </a:cubicBezTo>
                <a:cubicBezTo>
                  <a:pt x="1253913" y="96420"/>
                  <a:pt x="1264356" y="87436"/>
                  <a:pt x="1275645" y="79910"/>
                </a:cubicBezTo>
                <a:cubicBezTo>
                  <a:pt x="1288727" y="81218"/>
                  <a:pt x="1397719" y="74287"/>
                  <a:pt x="1422400" y="113777"/>
                </a:cubicBezTo>
                <a:cubicBezTo>
                  <a:pt x="1435014" y="133958"/>
                  <a:pt x="1437452" y="158932"/>
                  <a:pt x="1444978" y="181510"/>
                </a:cubicBezTo>
                <a:cubicBezTo>
                  <a:pt x="1448741" y="192799"/>
                  <a:pt x="1446366" y="208776"/>
                  <a:pt x="1456267" y="215377"/>
                </a:cubicBezTo>
                <a:cubicBezTo>
                  <a:pt x="1467556" y="222903"/>
                  <a:pt x="1477998" y="231887"/>
                  <a:pt x="1490133" y="237955"/>
                </a:cubicBezTo>
                <a:cubicBezTo>
                  <a:pt x="1536509" y="261144"/>
                  <a:pt x="1585430" y="249244"/>
                  <a:pt x="1636889" y="249244"/>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4" name="Forme libre : forme 33">
            <a:extLst>
              <a:ext uri="{FF2B5EF4-FFF2-40B4-BE49-F238E27FC236}">
                <a16:creationId xmlns:a16="http://schemas.microsoft.com/office/drawing/2014/main" id="{346746FF-E45A-41C0-A63B-AFB3A966071F}"/>
              </a:ext>
            </a:extLst>
          </p:cNvPr>
          <p:cNvSpPr/>
          <p:nvPr/>
        </p:nvSpPr>
        <p:spPr>
          <a:xfrm>
            <a:off x="885680" y="1418751"/>
            <a:ext cx="1636889" cy="260533"/>
          </a:xfrm>
          <a:custGeom>
            <a:avLst/>
            <a:gdLst>
              <a:gd name="connsiteX0" fmla="*/ 0 w 1636889"/>
              <a:gd name="connsiteY0" fmla="*/ 158933 h 260533"/>
              <a:gd name="connsiteX1" fmla="*/ 90311 w 1636889"/>
              <a:gd name="connsiteY1" fmla="*/ 46044 h 260533"/>
              <a:gd name="connsiteX2" fmla="*/ 158045 w 1636889"/>
              <a:gd name="connsiteY2" fmla="*/ 23466 h 260533"/>
              <a:gd name="connsiteX3" fmla="*/ 191911 w 1636889"/>
              <a:gd name="connsiteY3" fmla="*/ 888 h 260533"/>
              <a:gd name="connsiteX4" fmla="*/ 270933 w 1636889"/>
              <a:gd name="connsiteY4" fmla="*/ 12177 h 260533"/>
              <a:gd name="connsiteX5" fmla="*/ 293511 w 1636889"/>
              <a:gd name="connsiteY5" fmla="*/ 46044 h 260533"/>
              <a:gd name="connsiteX6" fmla="*/ 316089 w 1636889"/>
              <a:gd name="connsiteY6" fmla="*/ 125066 h 260533"/>
              <a:gd name="connsiteX7" fmla="*/ 327378 w 1636889"/>
              <a:gd name="connsiteY7" fmla="*/ 181510 h 260533"/>
              <a:gd name="connsiteX8" fmla="*/ 440267 w 1636889"/>
              <a:gd name="connsiteY8" fmla="*/ 215377 h 260533"/>
              <a:gd name="connsiteX9" fmla="*/ 587022 w 1636889"/>
              <a:gd name="connsiteY9" fmla="*/ 192799 h 260533"/>
              <a:gd name="connsiteX10" fmla="*/ 620889 w 1636889"/>
              <a:gd name="connsiteY10" fmla="*/ 170221 h 260533"/>
              <a:gd name="connsiteX11" fmla="*/ 677333 w 1636889"/>
              <a:gd name="connsiteY11" fmla="*/ 57333 h 260533"/>
              <a:gd name="connsiteX12" fmla="*/ 745067 w 1636889"/>
              <a:gd name="connsiteY12" fmla="*/ 34755 h 260533"/>
              <a:gd name="connsiteX13" fmla="*/ 801511 w 1636889"/>
              <a:gd name="connsiteY13" fmla="*/ 79910 h 260533"/>
              <a:gd name="connsiteX14" fmla="*/ 903111 w 1636889"/>
              <a:gd name="connsiteY14" fmla="*/ 170221 h 260533"/>
              <a:gd name="connsiteX15" fmla="*/ 959556 w 1636889"/>
              <a:gd name="connsiteY15" fmla="*/ 237955 h 260533"/>
              <a:gd name="connsiteX16" fmla="*/ 993422 w 1636889"/>
              <a:gd name="connsiteY16" fmla="*/ 260533 h 260533"/>
              <a:gd name="connsiteX17" fmla="*/ 1128889 w 1636889"/>
              <a:gd name="connsiteY17" fmla="*/ 249244 h 260533"/>
              <a:gd name="connsiteX18" fmla="*/ 1174045 w 1636889"/>
              <a:gd name="connsiteY18" fmla="*/ 181510 h 260533"/>
              <a:gd name="connsiteX19" fmla="*/ 1196622 w 1636889"/>
              <a:gd name="connsiteY19" fmla="*/ 147644 h 260533"/>
              <a:gd name="connsiteX20" fmla="*/ 1207911 w 1636889"/>
              <a:gd name="connsiteY20" fmla="*/ 113777 h 260533"/>
              <a:gd name="connsiteX21" fmla="*/ 1241778 w 1636889"/>
              <a:gd name="connsiteY21" fmla="*/ 102488 h 260533"/>
              <a:gd name="connsiteX22" fmla="*/ 1275645 w 1636889"/>
              <a:gd name="connsiteY22" fmla="*/ 79910 h 260533"/>
              <a:gd name="connsiteX23" fmla="*/ 1422400 w 1636889"/>
              <a:gd name="connsiteY23" fmla="*/ 113777 h 260533"/>
              <a:gd name="connsiteX24" fmla="*/ 1444978 w 1636889"/>
              <a:gd name="connsiteY24" fmla="*/ 181510 h 260533"/>
              <a:gd name="connsiteX25" fmla="*/ 1456267 w 1636889"/>
              <a:gd name="connsiteY25" fmla="*/ 215377 h 260533"/>
              <a:gd name="connsiteX26" fmla="*/ 1490133 w 1636889"/>
              <a:gd name="connsiteY26" fmla="*/ 237955 h 260533"/>
              <a:gd name="connsiteX27" fmla="*/ 1636889 w 1636889"/>
              <a:gd name="connsiteY27" fmla="*/ 249244 h 26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36889" h="260533">
                <a:moveTo>
                  <a:pt x="0" y="158933"/>
                </a:moveTo>
                <a:cubicBezTo>
                  <a:pt x="21562" y="94247"/>
                  <a:pt x="13717" y="71575"/>
                  <a:pt x="90311" y="46044"/>
                </a:cubicBezTo>
                <a:lnTo>
                  <a:pt x="158045" y="23466"/>
                </a:lnTo>
                <a:cubicBezTo>
                  <a:pt x="169334" y="15940"/>
                  <a:pt x="178411" y="2238"/>
                  <a:pt x="191911" y="888"/>
                </a:cubicBezTo>
                <a:cubicBezTo>
                  <a:pt x="218387" y="-1760"/>
                  <a:pt x="246618" y="1370"/>
                  <a:pt x="270933" y="12177"/>
                </a:cubicBezTo>
                <a:cubicBezTo>
                  <a:pt x="283331" y="17687"/>
                  <a:pt x="287443" y="33909"/>
                  <a:pt x="293511" y="46044"/>
                </a:cubicBezTo>
                <a:cubicBezTo>
                  <a:pt x="301055" y="61131"/>
                  <a:pt x="313195" y="112043"/>
                  <a:pt x="316089" y="125066"/>
                </a:cubicBezTo>
                <a:cubicBezTo>
                  <a:pt x="320251" y="143796"/>
                  <a:pt x="316226" y="165897"/>
                  <a:pt x="327378" y="181510"/>
                </a:cubicBezTo>
                <a:cubicBezTo>
                  <a:pt x="345116" y="206343"/>
                  <a:pt x="421072" y="212178"/>
                  <a:pt x="440267" y="215377"/>
                </a:cubicBezTo>
                <a:cubicBezTo>
                  <a:pt x="472645" y="212139"/>
                  <a:pt x="546338" y="213141"/>
                  <a:pt x="587022" y="192799"/>
                </a:cubicBezTo>
                <a:cubicBezTo>
                  <a:pt x="599157" y="186731"/>
                  <a:pt x="609600" y="177747"/>
                  <a:pt x="620889" y="170221"/>
                </a:cubicBezTo>
                <a:cubicBezTo>
                  <a:pt x="628978" y="137864"/>
                  <a:pt x="640678" y="69551"/>
                  <a:pt x="677333" y="57333"/>
                </a:cubicBezTo>
                <a:lnTo>
                  <a:pt x="745067" y="34755"/>
                </a:lnTo>
                <a:cubicBezTo>
                  <a:pt x="803926" y="54375"/>
                  <a:pt x="758512" y="31536"/>
                  <a:pt x="801511" y="79910"/>
                </a:cubicBezTo>
                <a:cubicBezTo>
                  <a:pt x="926980" y="221061"/>
                  <a:pt x="822222" y="102814"/>
                  <a:pt x="903111" y="170221"/>
                </a:cubicBezTo>
                <a:cubicBezTo>
                  <a:pt x="1014062" y="262680"/>
                  <a:pt x="870766" y="149164"/>
                  <a:pt x="959556" y="237955"/>
                </a:cubicBezTo>
                <a:cubicBezTo>
                  <a:pt x="969150" y="247549"/>
                  <a:pt x="982133" y="253007"/>
                  <a:pt x="993422" y="260533"/>
                </a:cubicBezTo>
                <a:cubicBezTo>
                  <a:pt x="1038578" y="256770"/>
                  <a:pt x="1085107" y="260919"/>
                  <a:pt x="1128889" y="249244"/>
                </a:cubicBezTo>
                <a:cubicBezTo>
                  <a:pt x="1165928" y="239367"/>
                  <a:pt x="1161615" y="206370"/>
                  <a:pt x="1174045" y="181510"/>
                </a:cubicBezTo>
                <a:cubicBezTo>
                  <a:pt x="1180112" y="169375"/>
                  <a:pt x="1190555" y="159779"/>
                  <a:pt x="1196622" y="147644"/>
                </a:cubicBezTo>
                <a:cubicBezTo>
                  <a:pt x="1201944" y="137001"/>
                  <a:pt x="1199497" y="122191"/>
                  <a:pt x="1207911" y="113777"/>
                </a:cubicBezTo>
                <a:cubicBezTo>
                  <a:pt x="1216325" y="105363"/>
                  <a:pt x="1231135" y="107810"/>
                  <a:pt x="1241778" y="102488"/>
                </a:cubicBezTo>
                <a:cubicBezTo>
                  <a:pt x="1253913" y="96420"/>
                  <a:pt x="1264356" y="87436"/>
                  <a:pt x="1275645" y="79910"/>
                </a:cubicBezTo>
                <a:cubicBezTo>
                  <a:pt x="1288727" y="81218"/>
                  <a:pt x="1397719" y="74287"/>
                  <a:pt x="1422400" y="113777"/>
                </a:cubicBezTo>
                <a:cubicBezTo>
                  <a:pt x="1435014" y="133958"/>
                  <a:pt x="1437452" y="158932"/>
                  <a:pt x="1444978" y="181510"/>
                </a:cubicBezTo>
                <a:cubicBezTo>
                  <a:pt x="1448741" y="192799"/>
                  <a:pt x="1446366" y="208776"/>
                  <a:pt x="1456267" y="215377"/>
                </a:cubicBezTo>
                <a:cubicBezTo>
                  <a:pt x="1467556" y="222903"/>
                  <a:pt x="1477998" y="231887"/>
                  <a:pt x="1490133" y="237955"/>
                </a:cubicBezTo>
                <a:cubicBezTo>
                  <a:pt x="1536509" y="261144"/>
                  <a:pt x="1585430" y="249244"/>
                  <a:pt x="1636889" y="249244"/>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Forme libre : forme 34">
            <a:extLst>
              <a:ext uri="{FF2B5EF4-FFF2-40B4-BE49-F238E27FC236}">
                <a16:creationId xmlns:a16="http://schemas.microsoft.com/office/drawing/2014/main" id="{81010E66-59AD-4DA3-8C55-38B9F9670E9E}"/>
              </a:ext>
            </a:extLst>
          </p:cNvPr>
          <p:cNvSpPr/>
          <p:nvPr/>
        </p:nvSpPr>
        <p:spPr>
          <a:xfrm>
            <a:off x="899579" y="5697552"/>
            <a:ext cx="1636889" cy="260533"/>
          </a:xfrm>
          <a:custGeom>
            <a:avLst/>
            <a:gdLst>
              <a:gd name="connsiteX0" fmla="*/ 0 w 1636889"/>
              <a:gd name="connsiteY0" fmla="*/ 158933 h 260533"/>
              <a:gd name="connsiteX1" fmla="*/ 90311 w 1636889"/>
              <a:gd name="connsiteY1" fmla="*/ 46044 h 260533"/>
              <a:gd name="connsiteX2" fmla="*/ 158045 w 1636889"/>
              <a:gd name="connsiteY2" fmla="*/ 23466 h 260533"/>
              <a:gd name="connsiteX3" fmla="*/ 191911 w 1636889"/>
              <a:gd name="connsiteY3" fmla="*/ 888 h 260533"/>
              <a:gd name="connsiteX4" fmla="*/ 270933 w 1636889"/>
              <a:gd name="connsiteY4" fmla="*/ 12177 h 260533"/>
              <a:gd name="connsiteX5" fmla="*/ 293511 w 1636889"/>
              <a:gd name="connsiteY5" fmla="*/ 46044 h 260533"/>
              <a:gd name="connsiteX6" fmla="*/ 316089 w 1636889"/>
              <a:gd name="connsiteY6" fmla="*/ 125066 h 260533"/>
              <a:gd name="connsiteX7" fmla="*/ 327378 w 1636889"/>
              <a:gd name="connsiteY7" fmla="*/ 181510 h 260533"/>
              <a:gd name="connsiteX8" fmla="*/ 440267 w 1636889"/>
              <a:gd name="connsiteY8" fmla="*/ 215377 h 260533"/>
              <a:gd name="connsiteX9" fmla="*/ 587022 w 1636889"/>
              <a:gd name="connsiteY9" fmla="*/ 192799 h 260533"/>
              <a:gd name="connsiteX10" fmla="*/ 620889 w 1636889"/>
              <a:gd name="connsiteY10" fmla="*/ 170221 h 260533"/>
              <a:gd name="connsiteX11" fmla="*/ 677333 w 1636889"/>
              <a:gd name="connsiteY11" fmla="*/ 57333 h 260533"/>
              <a:gd name="connsiteX12" fmla="*/ 745067 w 1636889"/>
              <a:gd name="connsiteY12" fmla="*/ 34755 h 260533"/>
              <a:gd name="connsiteX13" fmla="*/ 801511 w 1636889"/>
              <a:gd name="connsiteY13" fmla="*/ 79910 h 260533"/>
              <a:gd name="connsiteX14" fmla="*/ 903111 w 1636889"/>
              <a:gd name="connsiteY14" fmla="*/ 170221 h 260533"/>
              <a:gd name="connsiteX15" fmla="*/ 959556 w 1636889"/>
              <a:gd name="connsiteY15" fmla="*/ 237955 h 260533"/>
              <a:gd name="connsiteX16" fmla="*/ 993422 w 1636889"/>
              <a:gd name="connsiteY16" fmla="*/ 260533 h 260533"/>
              <a:gd name="connsiteX17" fmla="*/ 1128889 w 1636889"/>
              <a:gd name="connsiteY17" fmla="*/ 249244 h 260533"/>
              <a:gd name="connsiteX18" fmla="*/ 1174045 w 1636889"/>
              <a:gd name="connsiteY18" fmla="*/ 181510 h 260533"/>
              <a:gd name="connsiteX19" fmla="*/ 1196622 w 1636889"/>
              <a:gd name="connsiteY19" fmla="*/ 147644 h 260533"/>
              <a:gd name="connsiteX20" fmla="*/ 1207911 w 1636889"/>
              <a:gd name="connsiteY20" fmla="*/ 113777 h 260533"/>
              <a:gd name="connsiteX21" fmla="*/ 1241778 w 1636889"/>
              <a:gd name="connsiteY21" fmla="*/ 102488 h 260533"/>
              <a:gd name="connsiteX22" fmla="*/ 1275645 w 1636889"/>
              <a:gd name="connsiteY22" fmla="*/ 79910 h 260533"/>
              <a:gd name="connsiteX23" fmla="*/ 1422400 w 1636889"/>
              <a:gd name="connsiteY23" fmla="*/ 113777 h 260533"/>
              <a:gd name="connsiteX24" fmla="*/ 1444978 w 1636889"/>
              <a:gd name="connsiteY24" fmla="*/ 181510 h 260533"/>
              <a:gd name="connsiteX25" fmla="*/ 1456267 w 1636889"/>
              <a:gd name="connsiteY25" fmla="*/ 215377 h 260533"/>
              <a:gd name="connsiteX26" fmla="*/ 1490133 w 1636889"/>
              <a:gd name="connsiteY26" fmla="*/ 237955 h 260533"/>
              <a:gd name="connsiteX27" fmla="*/ 1636889 w 1636889"/>
              <a:gd name="connsiteY27" fmla="*/ 249244 h 26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36889" h="260533">
                <a:moveTo>
                  <a:pt x="0" y="158933"/>
                </a:moveTo>
                <a:cubicBezTo>
                  <a:pt x="21562" y="94247"/>
                  <a:pt x="13717" y="71575"/>
                  <a:pt x="90311" y="46044"/>
                </a:cubicBezTo>
                <a:lnTo>
                  <a:pt x="158045" y="23466"/>
                </a:lnTo>
                <a:cubicBezTo>
                  <a:pt x="169334" y="15940"/>
                  <a:pt x="178411" y="2238"/>
                  <a:pt x="191911" y="888"/>
                </a:cubicBezTo>
                <a:cubicBezTo>
                  <a:pt x="218387" y="-1760"/>
                  <a:pt x="246618" y="1370"/>
                  <a:pt x="270933" y="12177"/>
                </a:cubicBezTo>
                <a:cubicBezTo>
                  <a:pt x="283331" y="17687"/>
                  <a:pt x="287443" y="33909"/>
                  <a:pt x="293511" y="46044"/>
                </a:cubicBezTo>
                <a:cubicBezTo>
                  <a:pt x="301055" y="61131"/>
                  <a:pt x="313195" y="112043"/>
                  <a:pt x="316089" y="125066"/>
                </a:cubicBezTo>
                <a:cubicBezTo>
                  <a:pt x="320251" y="143796"/>
                  <a:pt x="316226" y="165897"/>
                  <a:pt x="327378" y="181510"/>
                </a:cubicBezTo>
                <a:cubicBezTo>
                  <a:pt x="345116" y="206343"/>
                  <a:pt x="421072" y="212178"/>
                  <a:pt x="440267" y="215377"/>
                </a:cubicBezTo>
                <a:cubicBezTo>
                  <a:pt x="472645" y="212139"/>
                  <a:pt x="546338" y="213141"/>
                  <a:pt x="587022" y="192799"/>
                </a:cubicBezTo>
                <a:cubicBezTo>
                  <a:pt x="599157" y="186731"/>
                  <a:pt x="609600" y="177747"/>
                  <a:pt x="620889" y="170221"/>
                </a:cubicBezTo>
                <a:cubicBezTo>
                  <a:pt x="628978" y="137864"/>
                  <a:pt x="640678" y="69551"/>
                  <a:pt x="677333" y="57333"/>
                </a:cubicBezTo>
                <a:lnTo>
                  <a:pt x="745067" y="34755"/>
                </a:lnTo>
                <a:cubicBezTo>
                  <a:pt x="803926" y="54375"/>
                  <a:pt x="758512" y="31536"/>
                  <a:pt x="801511" y="79910"/>
                </a:cubicBezTo>
                <a:cubicBezTo>
                  <a:pt x="926980" y="221061"/>
                  <a:pt x="822222" y="102814"/>
                  <a:pt x="903111" y="170221"/>
                </a:cubicBezTo>
                <a:cubicBezTo>
                  <a:pt x="1014062" y="262680"/>
                  <a:pt x="870766" y="149164"/>
                  <a:pt x="959556" y="237955"/>
                </a:cubicBezTo>
                <a:cubicBezTo>
                  <a:pt x="969150" y="247549"/>
                  <a:pt x="982133" y="253007"/>
                  <a:pt x="993422" y="260533"/>
                </a:cubicBezTo>
                <a:cubicBezTo>
                  <a:pt x="1038578" y="256770"/>
                  <a:pt x="1085107" y="260919"/>
                  <a:pt x="1128889" y="249244"/>
                </a:cubicBezTo>
                <a:cubicBezTo>
                  <a:pt x="1165928" y="239367"/>
                  <a:pt x="1161615" y="206370"/>
                  <a:pt x="1174045" y="181510"/>
                </a:cubicBezTo>
                <a:cubicBezTo>
                  <a:pt x="1180112" y="169375"/>
                  <a:pt x="1190555" y="159779"/>
                  <a:pt x="1196622" y="147644"/>
                </a:cubicBezTo>
                <a:cubicBezTo>
                  <a:pt x="1201944" y="137001"/>
                  <a:pt x="1199497" y="122191"/>
                  <a:pt x="1207911" y="113777"/>
                </a:cubicBezTo>
                <a:cubicBezTo>
                  <a:pt x="1216325" y="105363"/>
                  <a:pt x="1231135" y="107810"/>
                  <a:pt x="1241778" y="102488"/>
                </a:cubicBezTo>
                <a:cubicBezTo>
                  <a:pt x="1253913" y="96420"/>
                  <a:pt x="1264356" y="87436"/>
                  <a:pt x="1275645" y="79910"/>
                </a:cubicBezTo>
                <a:cubicBezTo>
                  <a:pt x="1288727" y="81218"/>
                  <a:pt x="1397719" y="74287"/>
                  <a:pt x="1422400" y="113777"/>
                </a:cubicBezTo>
                <a:cubicBezTo>
                  <a:pt x="1435014" y="133958"/>
                  <a:pt x="1437452" y="158932"/>
                  <a:pt x="1444978" y="181510"/>
                </a:cubicBezTo>
                <a:cubicBezTo>
                  <a:pt x="1448741" y="192799"/>
                  <a:pt x="1446366" y="208776"/>
                  <a:pt x="1456267" y="215377"/>
                </a:cubicBezTo>
                <a:cubicBezTo>
                  <a:pt x="1467556" y="222903"/>
                  <a:pt x="1477998" y="231887"/>
                  <a:pt x="1490133" y="237955"/>
                </a:cubicBezTo>
                <a:cubicBezTo>
                  <a:pt x="1536509" y="261144"/>
                  <a:pt x="1585430" y="249244"/>
                  <a:pt x="1636889" y="249244"/>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40" name="Groupe 39">
            <a:extLst>
              <a:ext uri="{FF2B5EF4-FFF2-40B4-BE49-F238E27FC236}">
                <a16:creationId xmlns:a16="http://schemas.microsoft.com/office/drawing/2014/main" id="{C9A957A1-49E0-4C8D-B191-346232C26DB2}"/>
              </a:ext>
            </a:extLst>
          </p:cNvPr>
          <p:cNvGrpSpPr/>
          <p:nvPr/>
        </p:nvGrpSpPr>
        <p:grpSpPr>
          <a:xfrm>
            <a:off x="4752622" y="5915877"/>
            <a:ext cx="417689" cy="323165"/>
            <a:chOff x="4752622" y="5915877"/>
            <a:chExt cx="417689" cy="323165"/>
          </a:xfrm>
        </p:grpSpPr>
        <p:cxnSp>
          <p:nvCxnSpPr>
            <p:cNvPr id="37" name="Connecteur droit avec flèche 36">
              <a:extLst>
                <a:ext uri="{FF2B5EF4-FFF2-40B4-BE49-F238E27FC236}">
                  <a16:creationId xmlns:a16="http://schemas.microsoft.com/office/drawing/2014/main" id="{EB82FC3D-44DB-48BF-B1D2-5D8351493ADA}"/>
                </a:ext>
              </a:extLst>
            </p:cNvPr>
            <p:cNvCxnSpPr/>
            <p:nvPr/>
          </p:nvCxnSpPr>
          <p:spPr>
            <a:xfrm flipH="1">
              <a:off x="4752622" y="6233499"/>
              <a:ext cx="4176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C2F80038-8440-4C70-B507-DEF8EF737790}"/>
                </a:ext>
              </a:extLst>
            </p:cNvPr>
            <p:cNvCxnSpPr/>
            <p:nvPr/>
          </p:nvCxnSpPr>
          <p:spPr>
            <a:xfrm flipV="1">
              <a:off x="5170311" y="5915877"/>
              <a:ext cx="0" cy="32316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ZoneTexte 1">
            <a:extLst>
              <a:ext uri="{FF2B5EF4-FFF2-40B4-BE49-F238E27FC236}">
                <a16:creationId xmlns:a16="http://schemas.microsoft.com/office/drawing/2014/main" id="{92F55AF7-071A-4BE9-A204-06D5A16E7021}"/>
              </a:ext>
            </a:extLst>
          </p:cNvPr>
          <p:cNvSpPr txBox="1"/>
          <p:nvPr/>
        </p:nvSpPr>
        <p:spPr>
          <a:xfrm>
            <a:off x="262890" y="107196"/>
            <a:ext cx="445956" cy="369332"/>
          </a:xfrm>
          <a:prstGeom prst="rect">
            <a:avLst/>
          </a:prstGeom>
          <a:noFill/>
        </p:spPr>
        <p:txBody>
          <a:bodyPr wrap="none" rtlCol="0">
            <a:spAutoFit/>
          </a:bodyPr>
          <a:lstStyle/>
          <a:p>
            <a:r>
              <a:rPr lang="fr-FR" dirty="0">
                <a:solidFill>
                  <a:srgbClr val="FF0000"/>
                </a:solidFill>
              </a:rPr>
              <a:t>H3</a:t>
            </a:r>
          </a:p>
        </p:txBody>
      </p:sp>
      <p:grpSp>
        <p:nvGrpSpPr>
          <p:cNvPr id="26" name="Groupe 25">
            <a:extLst>
              <a:ext uri="{FF2B5EF4-FFF2-40B4-BE49-F238E27FC236}">
                <a16:creationId xmlns:a16="http://schemas.microsoft.com/office/drawing/2014/main" id="{C9A957A1-49E0-4C8D-B191-346232C26DB2}"/>
              </a:ext>
            </a:extLst>
          </p:cNvPr>
          <p:cNvGrpSpPr/>
          <p:nvPr/>
        </p:nvGrpSpPr>
        <p:grpSpPr>
          <a:xfrm>
            <a:off x="11061223" y="1609593"/>
            <a:ext cx="417689" cy="323165"/>
            <a:chOff x="4752622" y="5915877"/>
            <a:chExt cx="417689" cy="323165"/>
          </a:xfrm>
        </p:grpSpPr>
        <p:cxnSp>
          <p:nvCxnSpPr>
            <p:cNvPr id="28" name="Connecteur droit avec flèche 27">
              <a:extLst>
                <a:ext uri="{FF2B5EF4-FFF2-40B4-BE49-F238E27FC236}">
                  <a16:creationId xmlns:a16="http://schemas.microsoft.com/office/drawing/2014/main" id="{EB82FC3D-44DB-48BF-B1D2-5D8351493ADA}"/>
                </a:ext>
              </a:extLst>
            </p:cNvPr>
            <p:cNvCxnSpPr/>
            <p:nvPr/>
          </p:nvCxnSpPr>
          <p:spPr>
            <a:xfrm flipH="1">
              <a:off x="4752622" y="6233499"/>
              <a:ext cx="4176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C2F80038-8440-4C70-B507-DEF8EF737790}"/>
                </a:ext>
              </a:extLst>
            </p:cNvPr>
            <p:cNvCxnSpPr/>
            <p:nvPr/>
          </p:nvCxnSpPr>
          <p:spPr>
            <a:xfrm flipV="1">
              <a:off x="5170311" y="5915877"/>
              <a:ext cx="0" cy="32316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ZoneTexte 35">
            <a:extLst>
              <a:ext uri="{FF2B5EF4-FFF2-40B4-BE49-F238E27FC236}">
                <a16:creationId xmlns:a16="http://schemas.microsoft.com/office/drawing/2014/main" id="{7B665B2E-5670-4A51-A8DA-3325F71AF8BD}"/>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27349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17920"/>
          </a:xfrm>
          <a:prstGeom prst="rect">
            <a:avLst/>
          </a:prstGeom>
        </p:spPr>
      </p:pic>
      <p:sp>
        <p:nvSpPr>
          <p:cNvPr id="6" name="ZoneTexte 5"/>
          <p:cNvSpPr txBox="1"/>
          <p:nvPr/>
        </p:nvSpPr>
        <p:spPr>
          <a:xfrm>
            <a:off x="9311640" y="457200"/>
            <a:ext cx="3009605" cy="3416320"/>
          </a:xfrm>
          <a:prstGeom prst="rect">
            <a:avLst/>
          </a:prstGeom>
          <a:noFill/>
        </p:spPr>
        <p:txBody>
          <a:bodyPr wrap="square" rtlCol="0">
            <a:spAutoFit/>
          </a:bodyPr>
          <a:lstStyle/>
          <a:p>
            <a:pPr marL="342900" indent="-342900">
              <a:buAutoNum type="arabicPeriod"/>
            </a:pPr>
            <a:r>
              <a:rPr lang="fr-FR" b="1" dirty="0">
                <a:solidFill>
                  <a:srgbClr val="7030A0"/>
                </a:solidFill>
              </a:rPr>
              <a:t>Type de document</a:t>
            </a:r>
          </a:p>
          <a:p>
            <a:r>
              <a:rPr lang="fr-FR" b="1" dirty="0">
                <a:solidFill>
                  <a:srgbClr val="7030A0"/>
                </a:solidFill>
              </a:rPr>
              <a:t>(photo, tableau, discours)</a:t>
            </a:r>
          </a:p>
          <a:p>
            <a:endParaRPr lang="fr-FR" b="1" dirty="0">
              <a:solidFill>
                <a:srgbClr val="7030A0"/>
              </a:solidFill>
            </a:endParaRPr>
          </a:p>
          <a:p>
            <a:r>
              <a:rPr lang="fr-FR" b="1" dirty="0">
                <a:solidFill>
                  <a:srgbClr val="7030A0"/>
                </a:solidFill>
              </a:rPr>
              <a:t>2. Artiste</a:t>
            </a:r>
          </a:p>
          <a:p>
            <a:endParaRPr lang="fr-FR" b="1" dirty="0">
              <a:solidFill>
                <a:srgbClr val="7030A0"/>
              </a:solidFill>
            </a:endParaRPr>
          </a:p>
          <a:p>
            <a:r>
              <a:rPr lang="fr-FR" b="1" dirty="0">
                <a:solidFill>
                  <a:srgbClr val="7030A0"/>
                </a:solidFill>
              </a:rPr>
              <a:t>3. Date</a:t>
            </a:r>
          </a:p>
          <a:p>
            <a:endParaRPr lang="fr-FR" b="1" dirty="0">
              <a:solidFill>
                <a:srgbClr val="7030A0"/>
              </a:solidFill>
            </a:endParaRPr>
          </a:p>
          <a:p>
            <a:r>
              <a:rPr lang="fr-FR" b="1" dirty="0">
                <a:solidFill>
                  <a:srgbClr val="7030A0"/>
                </a:solidFill>
              </a:rPr>
              <a:t>4. Que voit-on? </a:t>
            </a:r>
          </a:p>
          <a:p>
            <a:r>
              <a:rPr lang="fr-FR" b="1" dirty="0">
                <a:solidFill>
                  <a:srgbClr val="7030A0"/>
                </a:solidFill>
              </a:rPr>
              <a:t>Qui sont-ils? </a:t>
            </a:r>
          </a:p>
          <a:p>
            <a:r>
              <a:rPr lang="fr-FR" b="1" dirty="0">
                <a:solidFill>
                  <a:srgbClr val="7030A0"/>
                </a:solidFill>
              </a:rPr>
              <a:t>Sont-ils riches, pauvres?</a:t>
            </a:r>
          </a:p>
          <a:p>
            <a:r>
              <a:rPr lang="fr-FR" b="1" dirty="0">
                <a:solidFill>
                  <a:srgbClr val="7030A0"/>
                </a:solidFill>
              </a:rPr>
              <a:t>Que </a:t>
            </a:r>
            <a:r>
              <a:rPr lang="fr-FR" b="1" dirty="0" err="1">
                <a:solidFill>
                  <a:srgbClr val="7030A0"/>
                </a:solidFill>
              </a:rPr>
              <a:t>font-ils</a:t>
            </a:r>
            <a:r>
              <a:rPr lang="fr-FR" b="1" dirty="0">
                <a:solidFill>
                  <a:srgbClr val="7030A0"/>
                </a:solidFill>
              </a:rPr>
              <a:t>?</a:t>
            </a:r>
          </a:p>
          <a:p>
            <a:r>
              <a:rPr lang="fr-FR" b="1" dirty="0">
                <a:solidFill>
                  <a:srgbClr val="7030A0"/>
                </a:solidFill>
              </a:rPr>
              <a:t>Que se racontent-ils?</a:t>
            </a:r>
          </a:p>
        </p:txBody>
      </p:sp>
      <p:sp>
        <p:nvSpPr>
          <p:cNvPr id="7" name="ZoneTexte 6"/>
          <p:cNvSpPr txBox="1"/>
          <p:nvPr/>
        </p:nvSpPr>
        <p:spPr>
          <a:xfrm>
            <a:off x="1402080" y="6217920"/>
            <a:ext cx="6251711" cy="477054"/>
          </a:xfrm>
          <a:prstGeom prst="rect">
            <a:avLst/>
          </a:prstGeom>
          <a:noFill/>
        </p:spPr>
        <p:txBody>
          <a:bodyPr wrap="none" rtlCol="0">
            <a:spAutoFit/>
          </a:bodyPr>
          <a:lstStyle/>
          <a:p>
            <a:r>
              <a:rPr lang="fr-FR" sz="2500" dirty="0"/>
              <a:t>Un dîner de philosophes, par Jean Huber, 1772</a:t>
            </a:r>
          </a:p>
        </p:txBody>
      </p:sp>
      <p:sp>
        <p:nvSpPr>
          <p:cNvPr id="8" name="ZoneTexte 7">
            <a:extLst>
              <a:ext uri="{FF2B5EF4-FFF2-40B4-BE49-F238E27FC236}">
                <a16:creationId xmlns:a16="http://schemas.microsoft.com/office/drawing/2014/main" id="{3D527279-DC71-4181-9A0B-66297870AB6C}"/>
              </a:ext>
            </a:extLst>
          </p:cNvPr>
          <p:cNvSpPr txBox="1"/>
          <p:nvPr/>
        </p:nvSpPr>
        <p:spPr>
          <a:xfrm>
            <a:off x="9463489" y="629063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818911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600700" y="5622846"/>
            <a:ext cx="4572000" cy="269954"/>
          </a:xfrm>
          <a:prstGeom prst="rect">
            <a:avLst/>
          </a:prstGeom>
          <a:solidFill>
            <a:srgbClr val="F779D3"/>
          </a:solidFill>
          <a:ln>
            <a:solidFill>
              <a:srgbClr val="F77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10312400" y="5308600"/>
            <a:ext cx="1714500" cy="314246"/>
          </a:xfrm>
          <a:prstGeom prst="rect">
            <a:avLst/>
          </a:prstGeom>
          <a:solidFill>
            <a:srgbClr val="F779D3"/>
          </a:solidFill>
          <a:ln>
            <a:solidFill>
              <a:srgbClr val="F77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5600700" y="5041900"/>
            <a:ext cx="4711700" cy="266700"/>
          </a:xfrm>
          <a:prstGeom prst="rect">
            <a:avLst/>
          </a:prstGeom>
          <a:solidFill>
            <a:srgbClr val="F779D3"/>
          </a:solidFill>
          <a:ln>
            <a:solidFill>
              <a:srgbClr val="F77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5600700" y="4787900"/>
            <a:ext cx="6426200" cy="254000"/>
          </a:xfrm>
          <a:prstGeom prst="rect">
            <a:avLst/>
          </a:prstGeom>
          <a:solidFill>
            <a:srgbClr val="F779D3"/>
          </a:solidFill>
          <a:ln>
            <a:solidFill>
              <a:srgbClr val="F77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7810500" y="2323499"/>
            <a:ext cx="2362200" cy="31810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0312400" y="1841500"/>
            <a:ext cx="609600" cy="2413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8305800" y="1828800"/>
            <a:ext cx="5080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36550" y="5892800"/>
            <a:ext cx="1263650" cy="3353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231900" y="5664200"/>
            <a:ext cx="409575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800100" y="4787900"/>
            <a:ext cx="3162300" cy="254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11200" y="3962400"/>
            <a:ext cx="520700" cy="266700"/>
          </a:xfrm>
          <a:prstGeom prst="rect">
            <a:avLst/>
          </a:prstGeom>
          <a:solidFill>
            <a:srgbClr val="00B0F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952500" y="2233999"/>
            <a:ext cx="3111500" cy="179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079500" y="1130300"/>
            <a:ext cx="3505200" cy="2159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616200" y="825500"/>
            <a:ext cx="927100" cy="2159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36550" y="202673"/>
            <a:ext cx="4991100" cy="2862322"/>
          </a:xfrm>
          <a:prstGeom prst="rect">
            <a:avLst/>
          </a:prstGeom>
        </p:spPr>
        <p:txBody>
          <a:bodyPr wrap="square">
            <a:spAutoFit/>
          </a:bodyPr>
          <a:lstStyle/>
          <a:p>
            <a:pPr algn="just"/>
            <a:r>
              <a:rPr lang="fr-FR" b="1" u="sng" dirty="0">
                <a:effectLst/>
              </a:rPr>
              <a:t>Texte 1</a:t>
            </a:r>
          </a:p>
          <a:p>
            <a:pPr algn="just"/>
            <a:r>
              <a:rPr lang="fr-FR" dirty="0">
                <a:effectLst/>
              </a:rPr>
              <a:t>Aucun homme n'a reçu de la Nature le droit de commander aux autres. La liberté est un cadeau du ciel, et chaque individu a le droit d'en jouir. Le roi tient son autorité de ses sujets et cette autorité est limitée par les lois de la nature et de l'État. Le roi ne peut donc pas disposer de son pouvoir et de ses sujets sans le consentement du peuple. </a:t>
            </a:r>
          </a:p>
          <a:p>
            <a:pPr algn="just"/>
            <a:endParaRPr lang="fr-FR" dirty="0">
              <a:effectLst/>
            </a:endParaRPr>
          </a:p>
          <a:p>
            <a:pPr algn="r"/>
            <a:r>
              <a:rPr lang="fr-FR" dirty="0">
                <a:effectLst/>
              </a:rPr>
              <a:t>D’après </a:t>
            </a:r>
            <a:r>
              <a:rPr lang="fr-FR" b="1" dirty="0">
                <a:solidFill>
                  <a:srgbClr val="FFC000"/>
                </a:solidFill>
                <a:effectLst/>
              </a:rPr>
              <a:t>Diderot</a:t>
            </a:r>
            <a:r>
              <a:rPr lang="fr-FR" dirty="0">
                <a:effectLst/>
              </a:rPr>
              <a:t>, </a:t>
            </a:r>
            <a:r>
              <a:rPr lang="fr-FR" i="1" dirty="0">
                <a:effectLst/>
              </a:rPr>
              <a:t>l'Encyclopédie</a:t>
            </a:r>
            <a:r>
              <a:rPr lang="fr-FR" dirty="0">
                <a:effectLst/>
              </a:rPr>
              <a:t>, 1751-1772</a:t>
            </a:r>
            <a:endParaRPr lang="fr-FR" dirty="0"/>
          </a:p>
        </p:txBody>
      </p:sp>
      <p:sp>
        <p:nvSpPr>
          <p:cNvPr id="5" name="Rectangle 4"/>
          <p:cNvSpPr/>
          <p:nvPr/>
        </p:nvSpPr>
        <p:spPr>
          <a:xfrm>
            <a:off x="336550" y="3365837"/>
            <a:ext cx="4991100" cy="3139321"/>
          </a:xfrm>
          <a:prstGeom prst="rect">
            <a:avLst/>
          </a:prstGeom>
        </p:spPr>
        <p:txBody>
          <a:bodyPr wrap="square">
            <a:spAutoFit/>
          </a:bodyPr>
          <a:lstStyle/>
          <a:p>
            <a:pPr algn="just"/>
            <a:r>
              <a:rPr lang="fr-FR" b="1" u="sng" dirty="0">
                <a:effectLst/>
              </a:rPr>
              <a:t>Texte 2</a:t>
            </a:r>
          </a:p>
          <a:p>
            <a:pPr algn="just"/>
            <a:r>
              <a:rPr lang="fr-FR" dirty="0">
                <a:effectLst/>
              </a:rPr>
              <a:t>Ce n’est plus aux hommes que je m’adresse ; c’est à toi, Dieu de tous les êtres, de tous les mondes, de tous les temps. Tu ne nous as pas donné un cœur pour nous haïr et des mains pour nous égorger. Fais que nous nous aidions mutuellement à supporter le fardeau d’une vie pénible et passagère. Que toutes ces petites nuances qui distinguent les hommes ne soient pas des signaux de haine et de persécution.</a:t>
            </a:r>
          </a:p>
          <a:p>
            <a:pPr algn="r"/>
            <a:r>
              <a:rPr lang="fr-FR" b="1" dirty="0">
                <a:solidFill>
                  <a:srgbClr val="00B0F0"/>
                </a:solidFill>
                <a:effectLst/>
              </a:rPr>
              <a:t>Voltaire</a:t>
            </a:r>
            <a:r>
              <a:rPr lang="fr-FR" dirty="0">
                <a:effectLst/>
              </a:rPr>
              <a:t>, </a:t>
            </a:r>
            <a:r>
              <a:rPr lang="fr-FR" i="1" dirty="0">
                <a:effectLst/>
              </a:rPr>
              <a:t>Traité sur la Tolérance</a:t>
            </a:r>
            <a:r>
              <a:rPr lang="fr-FR" dirty="0">
                <a:effectLst/>
              </a:rPr>
              <a:t>, 1763</a:t>
            </a:r>
            <a:endParaRPr lang="fr-FR" dirty="0"/>
          </a:p>
        </p:txBody>
      </p:sp>
      <p:sp>
        <p:nvSpPr>
          <p:cNvPr id="6" name="Rectangle 5"/>
          <p:cNvSpPr/>
          <p:nvPr/>
        </p:nvSpPr>
        <p:spPr>
          <a:xfrm>
            <a:off x="7787640" y="1505814"/>
            <a:ext cx="4216400" cy="1754326"/>
          </a:xfrm>
          <a:prstGeom prst="rect">
            <a:avLst/>
          </a:prstGeom>
          <a:ln>
            <a:noFill/>
          </a:ln>
        </p:spPr>
        <p:txBody>
          <a:bodyPr wrap="square">
            <a:spAutoFit/>
          </a:bodyPr>
          <a:lstStyle/>
          <a:p>
            <a:r>
              <a:rPr lang="fr-FR" b="1" u="sng" dirty="0">
                <a:effectLst/>
              </a:rPr>
              <a:t>Texte 3</a:t>
            </a:r>
          </a:p>
          <a:p>
            <a:pPr algn="just"/>
            <a:r>
              <a:rPr lang="fr-FR" dirty="0">
                <a:effectLst/>
              </a:rPr>
              <a:t>Être libre, n’avoir que des égaux est la vraie vie, la vie naturelle de l’homme. Les hommes naissent égaux.</a:t>
            </a:r>
          </a:p>
          <a:p>
            <a:pPr algn="just"/>
            <a:endParaRPr lang="fr-FR" dirty="0">
              <a:effectLst/>
            </a:endParaRPr>
          </a:p>
          <a:p>
            <a:pPr algn="r"/>
            <a:r>
              <a:rPr lang="fr-FR" dirty="0"/>
              <a:t>D’après </a:t>
            </a:r>
            <a:r>
              <a:rPr lang="fr-FR" b="1" dirty="0">
                <a:solidFill>
                  <a:schemeClr val="accent6"/>
                </a:solidFill>
                <a:effectLst/>
              </a:rPr>
              <a:t>Rousseau</a:t>
            </a:r>
            <a:endParaRPr lang="fr-FR" b="1" dirty="0">
              <a:solidFill>
                <a:schemeClr val="accent6"/>
              </a:solidFill>
            </a:endParaRPr>
          </a:p>
        </p:txBody>
      </p:sp>
      <p:sp>
        <p:nvSpPr>
          <p:cNvPr id="7" name="Rectangle 6"/>
          <p:cNvSpPr/>
          <p:nvPr/>
        </p:nvSpPr>
        <p:spPr>
          <a:xfrm>
            <a:off x="5600700" y="3642837"/>
            <a:ext cx="6426200" cy="2862322"/>
          </a:xfrm>
          <a:prstGeom prst="rect">
            <a:avLst/>
          </a:prstGeom>
        </p:spPr>
        <p:txBody>
          <a:bodyPr wrap="square">
            <a:spAutoFit/>
          </a:bodyPr>
          <a:lstStyle/>
          <a:p>
            <a:r>
              <a:rPr lang="fr-FR" b="1" u="sng" dirty="0">
                <a:effectLst/>
              </a:rPr>
              <a:t>Texte 4</a:t>
            </a:r>
          </a:p>
          <a:p>
            <a:pPr algn="just"/>
            <a:r>
              <a:rPr lang="fr-FR" dirty="0">
                <a:effectLst/>
              </a:rPr>
              <a:t>Il y a dans chaque État trois sortes de pouvoirs : le pouvoir législatif (faire des lois), le pouvoir exécutif (faire exécuter les lois) et le pouvoir de juger (juger ceux qui ne respectent pas les lois). Lorsque le pouvoir législatif est réuni au pouvoir exécutif, dans la ou les mêmes personnes, il n'y a pas de liberté. On peut craindre que le même monarque ou la même assemblée ne fasse des lois tyranniques pour les appliquer tyranniquement. </a:t>
            </a:r>
          </a:p>
          <a:p>
            <a:pPr algn="just"/>
            <a:endParaRPr lang="fr-FR" dirty="0">
              <a:effectLst/>
            </a:endParaRPr>
          </a:p>
          <a:p>
            <a:pPr algn="r"/>
            <a:r>
              <a:rPr lang="fr-FR" dirty="0">
                <a:effectLst/>
              </a:rPr>
              <a:t>D'après </a:t>
            </a:r>
            <a:r>
              <a:rPr lang="fr-FR" b="1" dirty="0">
                <a:solidFill>
                  <a:srgbClr val="F779D3"/>
                </a:solidFill>
                <a:effectLst/>
              </a:rPr>
              <a:t>Montesquieu</a:t>
            </a:r>
            <a:r>
              <a:rPr lang="fr-FR" dirty="0">
                <a:effectLst/>
              </a:rPr>
              <a:t>, </a:t>
            </a:r>
            <a:r>
              <a:rPr lang="fr-FR" i="1" dirty="0">
                <a:effectLst/>
              </a:rPr>
              <a:t>De l'esprit des lois</a:t>
            </a:r>
            <a:r>
              <a:rPr lang="fr-FR" dirty="0">
                <a:effectLst/>
              </a:rPr>
              <a:t>, 1748</a:t>
            </a:r>
            <a:endParaRPr lang="fr-FR" dirty="0"/>
          </a:p>
        </p:txBody>
      </p:sp>
      <p:sp>
        <p:nvSpPr>
          <p:cNvPr id="12" name="ZoneTexte 11"/>
          <p:cNvSpPr txBox="1"/>
          <p:nvPr/>
        </p:nvSpPr>
        <p:spPr>
          <a:xfrm>
            <a:off x="1397000" y="177021"/>
            <a:ext cx="2870200" cy="369332"/>
          </a:xfrm>
          <a:prstGeom prst="rect">
            <a:avLst/>
          </a:prstGeom>
          <a:noFill/>
        </p:spPr>
        <p:txBody>
          <a:bodyPr wrap="square" rtlCol="0">
            <a:spAutoFit/>
          </a:bodyPr>
          <a:lstStyle/>
          <a:p>
            <a:r>
              <a:rPr lang="fr-FR" b="1" dirty="0">
                <a:solidFill>
                  <a:srgbClr val="FFC000"/>
                </a:solidFill>
              </a:rPr>
              <a:t>LIBERTE</a:t>
            </a:r>
          </a:p>
        </p:txBody>
      </p:sp>
      <p:sp>
        <p:nvSpPr>
          <p:cNvPr id="17" name="ZoneTexte 16"/>
          <p:cNvSpPr txBox="1"/>
          <p:nvPr/>
        </p:nvSpPr>
        <p:spPr>
          <a:xfrm>
            <a:off x="1397000" y="3365837"/>
            <a:ext cx="1313373" cy="369332"/>
          </a:xfrm>
          <a:prstGeom prst="rect">
            <a:avLst/>
          </a:prstGeom>
          <a:noFill/>
        </p:spPr>
        <p:txBody>
          <a:bodyPr wrap="none" rtlCol="0">
            <a:spAutoFit/>
          </a:bodyPr>
          <a:lstStyle/>
          <a:p>
            <a:r>
              <a:rPr lang="fr-FR" b="1" dirty="0">
                <a:solidFill>
                  <a:srgbClr val="00B0F0"/>
                </a:solidFill>
              </a:rPr>
              <a:t>TOLERANCE</a:t>
            </a:r>
          </a:p>
        </p:txBody>
      </p:sp>
      <p:sp>
        <p:nvSpPr>
          <p:cNvPr id="21" name="ZoneTexte 20"/>
          <p:cNvSpPr txBox="1"/>
          <p:nvPr/>
        </p:nvSpPr>
        <p:spPr>
          <a:xfrm>
            <a:off x="8991600" y="1435100"/>
            <a:ext cx="1940724" cy="369332"/>
          </a:xfrm>
          <a:prstGeom prst="rect">
            <a:avLst/>
          </a:prstGeom>
          <a:noFill/>
        </p:spPr>
        <p:txBody>
          <a:bodyPr wrap="none" rtlCol="0">
            <a:spAutoFit/>
          </a:bodyPr>
          <a:lstStyle/>
          <a:p>
            <a:r>
              <a:rPr lang="fr-FR" b="1" dirty="0">
                <a:solidFill>
                  <a:srgbClr val="FFC000"/>
                </a:solidFill>
              </a:rPr>
              <a:t>LIBERTE</a:t>
            </a:r>
            <a:r>
              <a:rPr lang="fr-FR" dirty="0"/>
              <a:t> + </a:t>
            </a:r>
            <a:r>
              <a:rPr lang="fr-FR" b="1" dirty="0">
                <a:solidFill>
                  <a:srgbClr val="92D050"/>
                </a:solidFill>
              </a:rPr>
              <a:t>EGALITE</a:t>
            </a:r>
          </a:p>
        </p:txBody>
      </p:sp>
      <p:sp>
        <p:nvSpPr>
          <p:cNvPr id="22" name="ZoneTexte 21"/>
          <p:cNvSpPr txBox="1"/>
          <p:nvPr/>
        </p:nvSpPr>
        <p:spPr>
          <a:xfrm>
            <a:off x="6554683" y="3593068"/>
            <a:ext cx="3471463" cy="369332"/>
          </a:xfrm>
          <a:prstGeom prst="rect">
            <a:avLst/>
          </a:prstGeom>
          <a:noFill/>
        </p:spPr>
        <p:txBody>
          <a:bodyPr wrap="none" rtlCol="0">
            <a:spAutoFit/>
          </a:bodyPr>
          <a:lstStyle/>
          <a:p>
            <a:r>
              <a:rPr lang="fr-FR" b="1" dirty="0">
                <a:solidFill>
                  <a:srgbClr val="F779D3"/>
                </a:solidFill>
              </a:rPr>
              <a:t>CONTRE LA MONARCHIE ABSOLUE</a:t>
            </a:r>
          </a:p>
        </p:txBody>
      </p:sp>
      <p:sp>
        <p:nvSpPr>
          <p:cNvPr id="27" name="ZoneTexte 26">
            <a:extLst>
              <a:ext uri="{FF2B5EF4-FFF2-40B4-BE49-F238E27FC236}">
                <a16:creationId xmlns:a16="http://schemas.microsoft.com/office/drawing/2014/main" id="{D161F821-1661-4535-A10F-5EE175709E65}"/>
              </a:ext>
            </a:extLst>
          </p:cNvPr>
          <p:cNvSpPr txBox="1"/>
          <p:nvPr/>
        </p:nvSpPr>
        <p:spPr>
          <a:xfrm>
            <a:off x="9463489" y="648866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94679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4" grpId="0" animBg="1"/>
      <p:bldP spid="23" grpId="0" animBg="1"/>
      <p:bldP spid="20" grpId="0" animBg="1"/>
      <p:bldP spid="19" grpId="0" animBg="1"/>
      <p:bldP spid="18" grpId="0" animBg="1"/>
      <p:bldP spid="16" grpId="0" animBg="1"/>
      <p:bldP spid="15" grpId="0" animBg="1"/>
      <p:bldP spid="14" grpId="0" animBg="1"/>
      <p:bldP spid="13" grpId="0" animBg="1"/>
      <p:bldP spid="11" grpId="0" animBg="1"/>
      <p:bldP spid="9" grpId="0" animBg="1"/>
      <p:bldP spid="8" grpId="0" animBg="1"/>
      <p:bldP spid="12" grpId="0"/>
      <p:bldP spid="17"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50" y="234950"/>
            <a:ext cx="2095500" cy="262890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3" y="3311922"/>
            <a:ext cx="2125133" cy="2550160"/>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6600" y="234950"/>
            <a:ext cx="1990852" cy="2771794"/>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0921" y="3591360"/>
            <a:ext cx="2016531" cy="2501900"/>
          </a:xfrm>
          <a:prstGeom prst="rect">
            <a:avLst/>
          </a:prstGeom>
        </p:spPr>
      </p:pic>
      <p:sp>
        <p:nvSpPr>
          <p:cNvPr id="11" name="ZoneTexte 10"/>
          <p:cNvSpPr txBox="1"/>
          <p:nvPr/>
        </p:nvSpPr>
        <p:spPr>
          <a:xfrm>
            <a:off x="1090930" y="2863850"/>
            <a:ext cx="1068434" cy="369332"/>
          </a:xfrm>
          <a:prstGeom prst="rect">
            <a:avLst/>
          </a:prstGeom>
          <a:noFill/>
        </p:spPr>
        <p:txBody>
          <a:bodyPr wrap="none" rtlCol="0">
            <a:spAutoFit/>
          </a:bodyPr>
          <a:lstStyle/>
          <a:p>
            <a:r>
              <a:rPr lang="fr-FR" dirty="0"/>
              <a:t>VOLTAIRE</a:t>
            </a:r>
          </a:p>
        </p:txBody>
      </p:sp>
      <p:sp>
        <p:nvSpPr>
          <p:cNvPr id="12" name="ZoneTexte 11"/>
          <p:cNvSpPr txBox="1"/>
          <p:nvPr/>
        </p:nvSpPr>
        <p:spPr>
          <a:xfrm>
            <a:off x="9753600" y="3006744"/>
            <a:ext cx="1205458" cy="369332"/>
          </a:xfrm>
          <a:prstGeom prst="rect">
            <a:avLst/>
          </a:prstGeom>
          <a:noFill/>
        </p:spPr>
        <p:txBody>
          <a:bodyPr wrap="none" rtlCol="0">
            <a:spAutoFit/>
          </a:bodyPr>
          <a:lstStyle/>
          <a:p>
            <a:r>
              <a:rPr lang="fr-FR" dirty="0"/>
              <a:t>ROUSSEAU</a:t>
            </a:r>
          </a:p>
        </p:txBody>
      </p:sp>
      <p:sp>
        <p:nvSpPr>
          <p:cNvPr id="13" name="ZoneTexte 12"/>
          <p:cNvSpPr txBox="1"/>
          <p:nvPr/>
        </p:nvSpPr>
        <p:spPr>
          <a:xfrm>
            <a:off x="527827" y="5940822"/>
            <a:ext cx="1631537" cy="369332"/>
          </a:xfrm>
          <a:prstGeom prst="rect">
            <a:avLst/>
          </a:prstGeom>
          <a:noFill/>
        </p:spPr>
        <p:txBody>
          <a:bodyPr wrap="none" rtlCol="0">
            <a:spAutoFit/>
          </a:bodyPr>
          <a:lstStyle/>
          <a:p>
            <a:r>
              <a:rPr lang="fr-FR" dirty="0"/>
              <a:t>MONTESQUIEU</a:t>
            </a:r>
          </a:p>
        </p:txBody>
      </p:sp>
      <p:sp>
        <p:nvSpPr>
          <p:cNvPr id="14" name="ZoneTexte 13"/>
          <p:cNvSpPr txBox="1"/>
          <p:nvPr/>
        </p:nvSpPr>
        <p:spPr>
          <a:xfrm>
            <a:off x="9961682" y="6147870"/>
            <a:ext cx="1020985" cy="369332"/>
          </a:xfrm>
          <a:prstGeom prst="rect">
            <a:avLst/>
          </a:prstGeom>
          <a:noFill/>
        </p:spPr>
        <p:txBody>
          <a:bodyPr wrap="none" rtlCol="0">
            <a:spAutoFit/>
          </a:bodyPr>
          <a:lstStyle/>
          <a:p>
            <a:r>
              <a:rPr lang="fr-FR" dirty="0"/>
              <a:t>DIDEROT</a:t>
            </a:r>
          </a:p>
        </p:txBody>
      </p:sp>
      <p:sp>
        <p:nvSpPr>
          <p:cNvPr id="15" name="ZoneTexte 14"/>
          <p:cNvSpPr txBox="1"/>
          <p:nvPr/>
        </p:nvSpPr>
        <p:spPr>
          <a:xfrm>
            <a:off x="3794760" y="609600"/>
            <a:ext cx="2499595" cy="369332"/>
          </a:xfrm>
          <a:prstGeom prst="rect">
            <a:avLst/>
          </a:prstGeom>
          <a:noFill/>
        </p:spPr>
        <p:txBody>
          <a:bodyPr wrap="none" rtlCol="0">
            <a:spAutoFit/>
          </a:bodyPr>
          <a:lstStyle/>
          <a:p>
            <a:r>
              <a:rPr lang="fr-FR" dirty="0"/>
              <a:t>Quel philosophe défend:</a:t>
            </a:r>
          </a:p>
        </p:txBody>
      </p:sp>
      <p:sp>
        <p:nvSpPr>
          <p:cNvPr id="16" name="ZoneTexte 15"/>
          <p:cNvSpPr txBox="1"/>
          <p:nvPr/>
        </p:nvSpPr>
        <p:spPr>
          <a:xfrm>
            <a:off x="4187877" y="1275621"/>
            <a:ext cx="2416058" cy="477054"/>
          </a:xfrm>
          <a:prstGeom prst="rect">
            <a:avLst/>
          </a:prstGeom>
          <a:noFill/>
        </p:spPr>
        <p:txBody>
          <a:bodyPr wrap="square" rtlCol="0">
            <a:spAutoFit/>
          </a:bodyPr>
          <a:lstStyle/>
          <a:p>
            <a:r>
              <a:rPr lang="fr-FR" sz="2500" b="1" dirty="0">
                <a:solidFill>
                  <a:srgbClr val="FFC000"/>
                </a:solidFill>
              </a:rPr>
              <a:t>La liberté</a:t>
            </a:r>
          </a:p>
        </p:txBody>
      </p:sp>
      <p:sp>
        <p:nvSpPr>
          <p:cNvPr id="17" name="ZoneTexte 16"/>
          <p:cNvSpPr txBox="1"/>
          <p:nvPr/>
        </p:nvSpPr>
        <p:spPr>
          <a:xfrm>
            <a:off x="4191000" y="2057400"/>
            <a:ext cx="1252972" cy="477054"/>
          </a:xfrm>
          <a:prstGeom prst="rect">
            <a:avLst/>
          </a:prstGeom>
          <a:noFill/>
        </p:spPr>
        <p:txBody>
          <a:bodyPr wrap="none" rtlCol="0">
            <a:spAutoFit/>
          </a:bodyPr>
          <a:lstStyle/>
          <a:p>
            <a:r>
              <a:rPr lang="fr-FR" sz="2500" b="1" dirty="0">
                <a:solidFill>
                  <a:srgbClr val="92D050"/>
                </a:solidFill>
              </a:rPr>
              <a:t>L’égalité</a:t>
            </a:r>
          </a:p>
        </p:txBody>
      </p:sp>
      <p:sp>
        <p:nvSpPr>
          <p:cNvPr id="18" name="ZoneTexte 17"/>
          <p:cNvSpPr txBox="1"/>
          <p:nvPr/>
        </p:nvSpPr>
        <p:spPr>
          <a:xfrm>
            <a:off x="4191000" y="2712720"/>
            <a:ext cx="1806328" cy="477054"/>
          </a:xfrm>
          <a:prstGeom prst="rect">
            <a:avLst/>
          </a:prstGeom>
          <a:noFill/>
        </p:spPr>
        <p:txBody>
          <a:bodyPr wrap="none" rtlCol="0">
            <a:spAutoFit/>
          </a:bodyPr>
          <a:lstStyle/>
          <a:p>
            <a:r>
              <a:rPr lang="fr-FR" sz="2500" b="1" dirty="0">
                <a:solidFill>
                  <a:srgbClr val="00B0F0"/>
                </a:solidFill>
              </a:rPr>
              <a:t>La tolérance</a:t>
            </a:r>
          </a:p>
        </p:txBody>
      </p:sp>
      <p:sp>
        <p:nvSpPr>
          <p:cNvPr id="19" name="ZoneTexte 18"/>
          <p:cNvSpPr txBox="1"/>
          <p:nvPr/>
        </p:nvSpPr>
        <p:spPr>
          <a:xfrm>
            <a:off x="4191000" y="3376076"/>
            <a:ext cx="5308184" cy="477054"/>
          </a:xfrm>
          <a:prstGeom prst="rect">
            <a:avLst/>
          </a:prstGeom>
          <a:noFill/>
        </p:spPr>
        <p:txBody>
          <a:bodyPr wrap="none" rtlCol="0">
            <a:spAutoFit/>
          </a:bodyPr>
          <a:lstStyle/>
          <a:p>
            <a:r>
              <a:rPr lang="fr-FR" sz="2500" b="1" dirty="0">
                <a:solidFill>
                  <a:srgbClr val="F779D3"/>
                </a:solidFill>
              </a:rPr>
              <a:t>La disparition de la monarchie absolue</a:t>
            </a:r>
          </a:p>
        </p:txBody>
      </p:sp>
      <p:sp>
        <p:nvSpPr>
          <p:cNvPr id="20" name="ZoneTexte 19">
            <a:extLst>
              <a:ext uri="{FF2B5EF4-FFF2-40B4-BE49-F238E27FC236}">
                <a16:creationId xmlns:a16="http://schemas.microsoft.com/office/drawing/2014/main" id="{6826BB1B-D5AA-4E13-BC31-95D372838E4A}"/>
              </a:ext>
            </a:extLst>
          </p:cNvPr>
          <p:cNvSpPr txBox="1"/>
          <p:nvPr/>
        </p:nvSpPr>
        <p:spPr>
          <a:xfrm>
            <a:off x="10798629" y="6600054"/>
            <a:ext cx="1393372" cy="276999"/>
          </a:xfrm>
          <a:prstGeom prst="rect">
            <a:avLst/>
          </a:prstGeom>
          <a:noFill/>
        </p:spPr>
        <p:txBody>
          <a:bodyPr wrap="square" rtlCol="0">
            <a:spAutoFit/>
          </a:bodyPr>
          <a:lstStyle/>
          <a:p>
            <a:r>
              <a:rPr lang="fr-FR" sz="1200" dirty="0">
                <a:latin typeface="Curlz MT" panose="04040404050702020202" pitchFamily="82" charset="0"/>
              </a:rPr>
              <a:t>www.ardoise-craie.fr</a:t>
            </a:r>
          </a:p>
        </p:txBody>
      </p:sp>
    </p:spTree>
    <p:extLst>
      <p:ext uri="{BB962C8B-B14F-4D97-AF65-F5344CB8AC3E}">
        <p14:creationId xmlns:p14="http://schemas.microsoft.com/office/powerpoint/2010/main" val="212919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4.375E-6 -4.07407E-6 L 0.1556 -4.07407E-6 C 0.22526 -4.07407E-6 0.31133 0.13889 0.31133 0.25209 L 0.31133 0.5044 " pathEditMode="relative" rAng="0" ptsTypes="AAAA">
                                      <p:cBhvr>
                                        <p:cTn id="6" dur="2000" fill="hold"/>
                                        <p:tgtEl>
                                          <p:spTgt spid="16"/>
                                        </p:tgtEl>
                                        <p:attrNameLst>
                                          <p:attrName>ppt_x</p:attrName>
                                          <p:attrName>ppt_y</p:attrName>
                                        </p:attrNameLst>
                                      </p:cBhvr>
                                      <p:rCtr x="15560" y="25208"/>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grpId="0" nodeType="clickEffect">
                                  <p:stCondLst>
                                    <p:cond delay="0"/>
                                  </p:stCondLst>
                                  <p:childTnLst>
                                    <p:animMotion origin="layout" path="M -2.08333E-6 -2.22222E-6 L 0.16875 -2.22222E-6 C 0.24427 -2.22222E-6 0.3375 -0.00995 0.3375 -0.01805 L 0.3375 -0.03588 " pathEditMode="relative" rAng="0" ptsTypes="AAAA">
                                      <p:cBhvr>
                                        <p:cTn id="10" dur="2000" fill="hold"/>
                                        <p:tgtEl>
                                          <p:spTgt spid="17"/>
                                        </p:tgtEl>
                                        <p:attrNameLst>
                                          <p:attrName>ppt_x</p:attrName>
                                          <p:attrName>ppt_y</p:attrName>
                                        </p:attrNameLst>
                                      </p:cBhvr>
                                      <p:rCtr x="16875" y="-1806"/>
                                    </p:animMotion>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grpId="0" nodeType="clickEffect">
                                  <p:stCondLst>
                                    <p:cond delay="0"/>
                                  </p:stCondLst>
                                  <p:childTnLst>
                                    <p:animMotion origin="layout" path="M 1.45833E-6 -4.07407E-6 L -0.06953 -4.07407E-6 C -0.10078 -4.07407E-6 -0.13906 -0.06273 -0.13906 -0.11365 L -0.13906 -0.22708 " pathEditMode="relative" rAng="0" ptsTypes="AAAA">
                                      <p:cBhvr>
                                        <p:cTn id="14" dur="2000" fill="hold"/>
                                        <p:tgtEl>
                                          <p:spTgt spid="18"/>
                                        </p:tgtEl>
                                        <p:attrNameLst>
                                          <p:attrName>ppt_x</p:attrName>
                                          <p:attrName>ppt_y</p:attrName>
                                        </p:attrNameLst>
                                      </p:cBhvr>
                                      <p:rCtr x="-6953" y="-11366"/>
                                    </p:animMotion>
                                  </p:childTnLst>
                                </p:cTn>
                              </p:par>
                            </p:childTnLst>
                          </p:cTn>
                        </p:par>
                      </p:childTnLst>
                    </p:cTn>
                  </p:par>
                  <p:par>
                    <p:cTn id="15" fill="hold">
                      <p:stCondLst>
                        <p:cond delay="indefinite"/>
                      </p:stCondLst>
                      <p:childTnLst>
                        <p:par>
                          <p:cTn id="16" fill="hold">
                            <p:stCondLst>
                              <p:cond delay="0"/>
                            </p:stCondLst>
                            <p:childTnLst>
                              <p:par>
                                <p:cTn id="17" presetID="50" presetClass="path" presetSubtype="0" accel="50000" decel="50000" fill="hold" grpId="0" nodeType="clickEffect">
                                  <p:stCondLst>
                                    <p:cond delay="0"/>
                                  </p:stCondLst>
                                  <p:childTnLst>
                                    <p:animMotion origin="layout" path="M 1.66667E-6 -3.33333E-6 L -0.06511 -3.33333E-6 C -0.09427 -3.33333E-6 -0.13021 0.0801 -0.13021 0.14537 L -0.13021 0.29074 " pathEditMode="relative" rAng="0" ptsTypes="AAAA">
                                      <p:cBhvr>
                                        <p:cTn id="18" dur="2000" fill="hold"/>
                                        <p:tgtEl>
                                          <p:spTgt spid="19"/>
                                        </p:tgtEl>
                                        <p:attrNameLst>
                                          <p:attrName>ppt_x</p:attrName>
                                          <p:attrName>ppt_y</p:attrName>
                                        </p:attrNameLst>
                                      </p:cBhvr>
                                      <p:rCtr x="-6510" y="145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14052">
            <a:off x="8078047" y="395478"/>
            <a:ext cx="3799332" cy="6067044"/>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55191">
            <a:off x="0" y="0"/>
            <a:ext cx="4938532" cy="685800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6992" y="0"/>
            <a:ext cx="4301836" cy="6858000"/>
          </a:xfrm>
          <a:prstGeom prst="rect">
            <a:avLst/>
          </a:prstGeom>
        </p:spPr>
      </p:pic>
      <p:sp>
        <p:nvSpPr>
          <p:cNvPr id="6" name="ZoneTexte 5">
            <a:extLst>
              <a:ext uri="{FF2B5EF4-FFF2-40B4-BE49-F238E27FC236}">
                <a16:creationId xmlns:a16="http://schemas.microsoft.com/office/drawing/2014/main" id="{24E78F3B-D15E-48F3-967C-CDF9A4F8B03A}"/>
              </a:ext>
            </a:extLst>
          </p:cNvPr>
          <p:cNvSpPr txBox="1"/>
          <p:nvPr/>
        </p:nvSpPr>
        <p:spPr>
          <a:xfrm>
            <a:off x="8824511" y="648866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0948182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2104</Words>
  <Application>Microsoft Office PowerPoint</Application>
  <PresentationFormat>Grand écran</PresentationFormat>
  <Paragraphs>234</Paragraphs>
  <Slides>26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Calibri Light</vt:lpstr>
      <vt:lpstr>Curlz MT</vt:lpstr>
      <vt:lpstr>Thème Office</vt:lpstr>
      <vt:lpstr>Séquence 3 : La Révolution Française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Séance 2 : Les philosophes des Lumières Quelles idées nouvelles se développent au XVIIIè siècle?</vt:lpstr>
      <vt:lpstr>Présentation PowerPoint</vt:lpstr>
      <vt:lpstr>Présentation PowerPoint</vt:lpstr>
      <vt:lpstr>Présentation PowerPoint</vt:lpstr>
      <vt:lpstr>Des cahiers de doléances </vt:lpstr>
      <vt:lpstr>Présentation PowerPoint</vt:lpstr>
      <vt:lpstr>Présentation PowerPoint</vt:lpstr>
      <vt:lpstr>Séance 3 : La montée du mécontentement en France en 1788. Pourquoi les Français sont-ils en colère contre le roi? Quelles solutions propose le roi Louis XVI? </vt:lpstr>
      <vt:lpstr> Les grands bouleversements de 1789 1) Le Serment du Jeu de Paume,  tableau de Jacques-Louis David (1790-1794)</vt:lpstr>
      <vt:lpstr>2) La Prise de la Bastille, 14 juillet 1789</vt:lpstr>
      <vt:lpstr>3) La Déclaration des Droits de l’Homme et du Citoyen</vt:lpstr>
      <vt:lpstr>Présentation PowerPoint</vt:lpstr>
      <vt:lpstr>Séance 4 : Les bouleversements politiques et sociaux de l’année 1789 Comment l’année 1789 bouleverse-t-elle la monarchie? </vt:lpstr>
      <vt:lpstr>Constitution du 3 septembre 1791 L'Assemblée Nationale abolit les institutions qui blessaient la liberté et l'égalité des droits.  - Le pouvoir appartient à la Nation  - Une partie du pouvoir est confiée au roi.</vt:lpstr>
      <vt:lpstr>Présentation PowerPoint</vt:lpstr>
      <vt:lpstr>Présentation PowerPoint</vt:lpstr>
      <vt:lpstr>Séance 5 : La fin de la Monarchie Absolue Comment la Révolution Française aboutit-elle à la fin de la royauté?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_</dc:creator>
  <cp:lastModifiedBy>Can dice</cp:lastModifiedBy>
  <cp:revision>43</cp:revision>
  <dcterms:created xsi:type="dcterms:W3CDTF">2019-07-05T07:38:43Z</dcterms:created>
  <dcterms:modified xsi:type="dcterms:W3CDTF">2021-11-24T10:27:43Z</dcterms:modified>
</cp:coreProperties>
</file>