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5897E95-3DD6-4F80-B1F4-5A73205DFA4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ction sans titre" id="{0F5235A7-D041-49D2-BF85-1CDBF7A2DFBE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99"/>
    <a:srgbClr val="3F3625"/>
    <a:srgbClr val="312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185" y="269621"/>
            <a:ext cx="105016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38" y="1496440"/>
            <a:ext cx="11974322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doise-craie.f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rdoise-craie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doise-craie.fr/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rdoise-craie.f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oise-craie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doise-craie.f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doise-craie.fr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807" y="1097978"/>
            <a:ext cx="11509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Séquence</a:t>
            </a:r>
            <a:r>
              <a:rPr sz="3600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4 </a:t>
            </a:r>
            <a:r>
              <a:rPr sz="3600" dirty="0">
                <a:solidFill>
                  <a:srgbClr val="FF0000"/>
                </a:solidFill>
              </a:rPr>
              <a:t>: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Napoléon Bonaparte,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de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la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20" dirty="0">
                <a:solidFill>
                  <a:srgbClr val="FF0000"/>
                </a:solidFill>
              </a:rPr>
              <a:t>Révolution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à </a:t>
            </a:r>
            <a:r>
              <a:rPr sz="3600" spc="-5" dirty="0">
                <a:solidFill>
                  <a:srgbClr val="FF0000"/>
                </a:solidFill>
              </a:rPr>
              <a:t>l’Empire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134" y="430784"/>
            <a:ext cx="379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Dites</a:t>
            </a:r>
            <a:r>
              <a:rPr spc="495" dirty="0"/>
              <a:t> </a:t>
            </a:r>
            <a:r>
              <a:rPr dirty="0"/>
              <a:t>aux</a:t>
            </a:r>
            <a:r>
              <a:rPr spc="505" dirty="0"/>
              <a:t> </a:t>
            </a:r>
            <a:r>
              <a:rPr spc="-10" dirty="0"/>
              <a:t>journalistes</a:t>
            </a:r>
            <a:r>
              <a:rPr spc="525" dirty="0"/>
              <a:t> </a:t>
            </a:r>
            <a:r>
              <a:rPr dirty="0"/>
              <a:t>que,</a:t>
            </a:r>
            <a:r>
              <a:rPr spc="500" dirty="0"/>
              <a:t> </a:t>
            </a:r>
            <a:r>
              <a:rPr spc="-10" dirty="0"/>
              <a:t>bientôt,</a:t>
            </a:r>
            <a:r>
              <a:rPr spc="500" dirty="0"/>
              <a:t> </a:t>
            </a:r>
            <a:r>
              <a:rPr spc="5" dirty="0"/>
              <a:t>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134" y="705485"/>
            <a:ext cx="4564380" cy="5927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8985" algn="just">
              <a:lnSpc>
                <a:spcPct val="150100"/>
              </a:lnSpc>
              <a:spcBef>
                <a:spcPts val="95"/>
              </a:spcBef>
            </a:pPr>
            <a:r>
              <a:rPr sz="1800" spc="-10" dirty="0">
                <a:latin typeface="Calibri"/>
                <a:cs typeface="Calibri"/>
              </a:rPr>
              <a:t>supprimerai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journaux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n’en 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autoriserai qu’un </a:t>
            </a:r>
            <a:r>
              <a:rPr sz="1800" spc="-5" dirty="0">
                <a:latin typeface="Calibri"/>
                <a:cs typeface="Calibri"/>
              </a:rPr>
              <a:t>seul. </a:t>
            </a:r>
            <a:r>
              <a:rPr sz="1800" spc="-10" dirty="0">
                <a:latin typeface="Calibri"/>
                <a:cs typeface="Calibri"/>
              </a:rPr>
              <a:t>Faites </a:t>
            </a:r>
            <a:r>
              <a:rPr sz="1800" dirty="0">
                <a:latin typeface="Calibri"/>
                <a:cs typeface="Calibri"/>
              </a:rPr>
              <a:t>appeler </a:t>
            </a:r>
            <a:r>
              <a:rPr sz="1800" spc="5" dirty="0">
                <a:latin typeface="Calibri"/>
                <a:cs typeface="Calibri"/>
              </a:rPr>
              <a:t>les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rédacteurs</a:t>
            </a:r>
            <a:r>
              <a:rPr sz="1800" spc="-5" dirty="0">
                <a:latin typeface="Calibri"/>
                <a:cs typeface="Calibri"/>
              </a:rPr>
              <a:t> 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journaux</a:t>
            </a:r>
            <a:r>
              <a:rPr sz="1800" dirty="0">
                <a:latin typeface="Calibri"/>
                <a:cs typeface="Calibri"/>
              </a:rPr>
              <a:t> les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plus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pour </a:t>
            </a:r>
            <a:r>
              <a:rPr sz="1800" dirty="0">
                <a:latin typeface="Calibri"/>
                <a:cs typeface="Calibri"/>
              </a:rPr>
              <a:t>leur </a:t>
            </a:r>
            <a:r>
              <a:rPr sz="1800" spc="-10" dirty="0">
                <a:latin typeface="Calibri"/>
                <a:cs typeface="Calibri"/>
              </a:rPr>
              <a:t>déclarer </a:t>
            </a:r>
            <a:r>
              <a:rPr sz="1800" dirty="0">
                <a:latin typeface="Calibri"/>
                <a:cs typeface="Calibri"/>
              </a:rPr>
              <a:t>que, s’ils </a:t>
            </a:r>
            <a:r>
              <a:rPr sz="1800" spc="-10" dirty="0">
                <a:latin typeface="Calibri"/>
                <a:cs typeface="Calibri"/>
              </a:rPr>
              <a:t>continuent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d’alarmer </a:t>
            </a:r>
            <a:r>
              <a:rPr sz="1800" spc="-15" dirty="0">
                <a:latin typeface="Calibri"/>
                <a:cs typeface="Calibri"/>
              </a:rPr>
              <a:t>l’opinion, </a:t>
            </a:r>
            <a:r>
              <a:rPr sz="1800" dirty="0">
                <a:latin typeface="Calibri"/>
                <a:cs typeface="Calibri"/>
              </a:rPr>
              <a:t>je les </a:t>
            </a:r>
            <a:r>
              <a:rPr sz="1800" spc="-5" dirty="0">
                <a:latin typeface="Calibri"/>
                <a:cs typeface="Calibri"/>
              </a:rPr>
              <a:t>supprimerai </a:t>
            </a:r>
            <a:r>
              <a:rPr sz="1800" dirty="0">
                <a:latin typeface="Calibri"/>
                <a:cs typeface="Calibri"/>
              </a:rPr>
              <a:t>;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dites-leur </a:t>
            </a:r>
            <a:r>
              <a:rPr sz="1800" dirty="0">
                <a:latin typeface="Calibri"/>
                <a:cs typeface="Calibri"/>
              </a:rPr>
              <a:t>que le </a:t>
            </a:r>
            <a:r>
              <a:rPr sz="1800" spc="-5" dirty="0">
                <a:latin typeface="Calibri"/>
                <a:cs typeface="Calibri"/>
              </a:rPr>
              <a:t>temps de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Révolution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5" dirty="0">
                <a:latin typeface="Calibri"/>
                <a:cs typeface="Calibri"/>
              </a:rPr>
              <a:t>fini </a:t>
            </a:r>
            <a:r>
              <a:rPr sz="1800" dirty="0">
                <a:latin typeface="Calibri"/>
                <a:cs typeface="Calibri"/>
              </a:rPr>
              <a:t>; </a:t>
            </a:r>
            <a:r>
              <a:rPr sz="1800" spc="-5" dirty="0">
                <a:latin typeface="Calibri"/>
                <a:cs typeface="Calibri"/>
              </a:rPr>
              <a:t>qu’il </a:t>
            </a:r>
            <a:r>
              <a:rPr sz="1800" spc="-25" dirty="0">
                <a:latin typeface="Calibri"/>
                <a:cs typeface="Calibri"/>
              </a:rPr>
              <a:t>n’y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plus </a:t>
            </a:r>
            <a:r>
              <a:rPr sz="1800" spc="10" dirty="0">
                <a:latin typeface="Calibri"/>
                <a:cs typeface="Calibri"/>
              </a:rPr>
              <a:t>en </a:t>
            </a:r>
            <a:r>
              <a:rPr sz="1800" spc="-15" dirty="0">
                <a:latin typeface="Calibri"/>
                <a:cs typeface="Calibri"/>
              </a:rPr>
              <a:t>France </a:t>
            </a:r>
            <a:r>
              <a:rPr sz="1800" spc="-10" dirty="0">
                <a:latin typeface="Calibri"/>
                <a:cs typeface="Calibri"/>
              </a:rPr>
              <a:t>qu’un </a:t>
            </a:r>
            <a:r>
              <a:rPr sz="1800" spc="-5" dirty="0">
                <a:latin typeface="Calibri"/>
                <a:cs typeface="Calibri"/>
              </a:rPr>
              <a:t> seul parti </a:t>
            </a:r>
            <a:r>
              <a:rPr sz="1800" dirty="0">
                <a:latin typeface="Calibri"/>
                <a:cs typeface="Calibri"/>
              </a:rPr>
              <a:t>; que je </a:t>
            </a:r>
            <a:r>
              <a:rPr sz="1800" spc="-5" dirty="0">
                <a:latin typeface="Calibri"/>
                <a:cs typeface="Calibri"/>
              </a:rPr>
              <a:t>ne </a:t>
            </a:r>
            <a:r>
              <a:rPr sz="1800" spc="-10" dirty="0">
                <a:latin typeface="Calibri"/>
                <a:cs typeface="Calibri"/>
              </a:rPr>
              <a:t>permettrai </a:t>
            </a:r>
            <a:r>
              <a:rPr sz="1800" dirty="0">
                <a:latin typeface="Calibri"/>
                <a:cs typeface="Calibri"/>
              </a:rPr>
              <a:t>jamais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journaux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disent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rient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moi.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fermerai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bouche.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R="771525" algn="r">
              <a:lnSpc>
                <a:spcPct val="100000"/>
              </a:lnSpc>
              <a:spcBef>
                <a:spcPts val="1365"/>
              </a:spcBef>
            </a:pPr>
            <a:r>
              <a:rPr lang="fr-FR" sz="1800" spc="-30" dirty="0">
                <a:latin typeface="Calibri"/>
                <a:cs typeface="Calibri"/>
              </a:rPr>
              <a:t>Lettre </a:t>
            </a:r>
            <a:r>
              <a:rPr sz="1800" spc="-5" dirty="0">
                <a:latin typeface="Calibri"/>
                <a:cs typeface="Calibri"/>
              </a:rPr>
              <a:t>de Napoléon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</a:p>
          <a:p>
            <a:pPr marR="774065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ministère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-10" dirty="0">
                <a:latin typeface="Calibri"/>
                <a:cs typeface="Calibri"/>
              </a:rPr>
              <a:t> Police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(1805)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Pourquoi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peut-on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dire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que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ce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texte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est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contraire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aux idées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Révolution?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3645" y="6621780"/>
            <a:ext cx="1097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2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1476973-D934-BDFB-489B-077BD69FC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4373FF5-BB02-41CD-8EB5-004E7FED7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CD65A129-5734-EF63-0077-AFFD55BAC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5CE386BC-A399-BBB7-A0DF-598EC5E8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22" y="0"/>
            <a:ext cx="5144478" cy="65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6DB421C-1C0D-830C-E0C5-C431511CBDB1}"/>
              </a:ext>
            </a:extLst>
          </p:cNvPr>
          <p:cNvSpPr txBox="1"/>
          <p:nvPr/>
        </p:nvSpPr>
        <p:spPr>
          <a:xfrm>
            <a:off x="5523522" y="2209800"/>
            <a:ext cx="5144478" cy="4154984"/>
          </a:xfrm>
          <a:prstGeom prst="rect">
            <a:avLst/>
          </a:prstGeom>
          <a:solidFill>
            <a:schemeClr val="bg1"/>
          </a:solidFill>
          <a:ln>
            <a:solidFill>
              <a:srgbClr val="3F362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Article 1 : Les hommes naissent et demeurent libres et égaux en droits.</a:t>
            </a:r>
          </a:p>
          <a:p>
            <a:endParaRPr lang="fr-FR" sz="1200" dirty="0">
              <a:latin typeface="+mj-lt"/>
            </a:endParaRPr>
          </a:p>
          <a:p>
            <a:r>
              <a:rPr lang="fr-FR" sz="1200" dirty="0">
                <a:latin typeface="+mj-lt"/>
              </a:rPr>
              <a:t>Art. 2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 : Ces droits sont la liberté, la propriété, la sûreté et la résistance à l'oppression.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Art. 3 : Aucun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 individu ne peut exercer d'autorité si elle ne lui a pas été confiée par la Nation.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Art. 4 : 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iglon Pro"/>
              </a:rPr>
              <a:t>La liberté consiste à pouvoir faire tout ce qui ne nuit pas aux autres.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Aiglon Pro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Aiglon Pro"/>
              </a:rPr>
              <a:t>Art. 6 : Tous les citoyens sont égaux devant la loi.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Aiglon Pro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Aiglon Pro"/>
              </a:rPr>
              <a:t>Art. 7 : 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iglon Pro"/>
              </a:rPr>
              <a:t>Nul homme ne peut être accusé, arrêté ou détenu que dans les cas déterminés par la loi.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Aiglon Pro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Aiglon Pro"/>
              </a:rPr>
              <a:t>Art. 10 : 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iglon Pro"/>
              </a:rPr>
              <a:t>Nul ne doit être inquiété pour ses opinions, même religieuses.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Aiglon Pro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Aiglon Pro"/>
              </a:rPr>
              <a:t>Art. 11 : La liberté de communiquer est l’un des droits les plus précieux de l’homme. T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iglon Pro"/>
              </a:rPr>
              <a:t>out citoyen peut donc parler, écrire, imprimer librement.</a:t>
            </a:r>
          </a:p>
          <a:p>
            <a:endParaRPr lang="fr-FR" sz="1200" dirty="0">
              <a:solidFill>
                <a:srgbClr val="000000"/>
              </a:solidFill>
              <a:highlight>
                <a:srgbClr val="FFFFFF"/>
              </a:highlight>
              <a:latin typeface="Aiglon Pro"/>
            </a:endParaRPr>
          </a:p>
          <a:p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  <a:latin typeface="Aiglon Pro"/>
              </a:rPr>
              <a:t>Art. 13 : 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iglon Pro"/>
              </a:rPr>
              <a:t>L’impôt est indispensable et doit être également réparti entre les citoyens, en raison de leurs richesses.</a:t>
            </a:r>
            <a:endParaRPr lang="fr-FR" sz="12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897" y="0"/>
            <a:ext cx="5127625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spc="-5" dirty="0">
                <a:latin typeface="Calibri"/>
                <a:cs typeface="Calibri"/>
              </a:rPr>
              <a:t>Napoléon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chargé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 conseillers de </a:t>
            </a:r>
            <a:r>
              <a:rPr sz="1800" spc="-10" dirty="0">
                <a:latin typeface="Calibri"/>
                <a:cs typeface="Calibri"/>
              </a:rPr>
              <a:t>rassembler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concernant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personnelle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Français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désormais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valables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tous.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Les</a:t>
            </a:r>
            <a:r>
              <a:rPr sz="1800" spc="6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lois</a:t>
            </a:r>
            <a:r>
              <a:rPr sz="1800" spc="6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</a:t>
            </a:r>
            <a:r>
              <a:rPr sz="1800" spc="6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peuvent</a:t>
            </a:r>
            <a:r>
              <a:rPr sz="1800" spc="6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être</a:t>
            </a:r>
            <a:r>
              <a:rPr sz="1800" spc="6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obligatoires</a:t>
            </a:r>
            <a:r>
              <a:rPr sz="1800" spc="6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6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elles</a:t>
            </a:r>
            <a:r>
              <a:rPr sz="1800" spc="6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sont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alibri"/>
                <a:cs typeface="Calibri"/>
              </a:rPr>
              <a:t>inconnues;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c’est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pourquoi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nous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nous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sommes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occupés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897" y="2446337"/>
            <a:ext cx="4530090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415925" algn="l"/>
                <a:tab pos="845185" algn="l"/>
                <a:tab pos="2077720" algn="l"/>
                <a:tab pos="2550160" algn="l"/>
                <a:tab pos="3040380" algn="l"/>
                <a:tab pos="4277360" algn="l"/>
              </a:tabLst>
            </a:pP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	les	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18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	Les	</a:t>
            </a:r>
            <a:r>
              <a:rPr sz="1800" spc="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is	</a:t>
            </a:r>
            <a:r>
              <a:rPr sz="1800" spc="-5" dirty="0">
                <a:latin typeface="Calibri"/>
                <a:cs typeface="Calibri"/>
              </a:rPr>
              <a:t>pe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tt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	</a:t>
            </a:r>
            <a:r>
              <a:rPr sz="1800" spc="-15" dirty="0">
                <a:latin typeface="Calibri"/>
                <a:cs typeface="Calibri"/>
              </a:rPr>
              <a:t>ou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206500" algn="l"/>
                <a:tab pos="1803400" algn="l"/>
                <a:tab pos="3020060" algn="l"/>
                <a:tab pos="3616960" algn="l"/>
              </a:tabLst>
            </a:pPr>
            <a:r>
              <a:rPr sz="1800" spc="-10" dirty="0">
                <a:latin typeface="Calibri"/>
                <a:cs typeface="Calibri"/>
              </a:rPr>
              <a:t>défendent;	</a:t>
            </a:r>
            <a:r>
              <a:rPr sz="1800" dirty="0">
                <a:latin typeface="Calibri"/>
                <a:cs typeface="Calibri"/>
              </a:rPr>
              <a:t>elles	</a:t>
            </a:r>
            <a:r>
              <a:rPr sz="1800" spc="-10" dirty="0">
                <a:latin typeface="Calibri"/>
                <a:cs typeface="Calibri"/>
              </a:rPr>
              <a:t>ordonnent,	</a:t>
            </a:r>
            <a:r>
              <a:rPr sz="1800" dirty="0">
                <a:latin typeface="Calibri"/>
                <a:cs typeface="Calibri"/>
              </a:rPr>
              <a:t>elles	</a:t>
            </a:r>
            <a:r>
              <a:rPr sz="1800" spc="-10" dirty="0">
                <a:latin typeface="Calibri"/>
                <a:cs typeface="Calibri"/>
              </a:rPr>
              <a:t>corrigent,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897" y="3407092"/>
            <a:ext cx="4458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5385" algn="l"/>
                <a:tab pos="1678939" algn="l"/>
                <a:tab pos="2364740" algn="l"/>
                <a:tab pos="4023360" algn="l"/>
              </a:tabLst>
            </a:pPr>
            <a:r>
              <a:rPr sz="1800" spc="-5" dirty="0">
                <a:latin typeface="Calibri"/>
                <a:cs typeface="Calibri"/>
              </a:rPr>
              <a:t>punissent	</a:t>
            </a:r>
            <a:r>
              <a:rPr sz="1800" spc="-10" dirty="0">
                <a:latin typeface="Calibri"/>
                <a:cs typeface="Calibri"/>
              </a:rPr>
              <a:t>ou	</a:t>
            </a:r>
            <a:r>
              <a:rPr sz="1800" dirty="0">
                <a:latin typeface="Calibri"/>
                <a:cs typeface="Calibri"/>
              </a:rPr>
              <a:t>elles	</a:t>
            </a:r>
            <a:r>
              <a:rPr sz="1800" spc="-10" dirty="0">
                <a:latin typeface="Calibri"/>
                <a:cs typeface="Calibri"/>
              </a:rPr>
              <a:t>récompensent.	</a:t>
            </a:r>
            <a:r>
              <a:rPr sz="1800" spc="-5" dirty="0">
                <a:latin typeface="Calibri"/>
                <a:cs typeface="Calibri"/>
              </a:rPr>
              <a:t>Elles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2990" y="2446337"/>
            <a:ext cx="449580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les  e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les  </a:t>
            </a:r>
            <a:r>
              <a:rPr sz="1800" spc="-10" dirty="0">
                <a:latin typeface="Calibri"/>
                <a:cs typeface="Calibri"/>
              </a:rPr>
              <a:t>sont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53759" y="0"/>
            <a:ext cx="6121400" cy="6049645"/>
            <a:chOff x="5953759" y="0"/>
            <a:chExt cx="6121400" cy="60496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3759" y="0"/>
              <a:ext cx="4373880" cy="6049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5379" y="10160"/>
              <a:ext cx="2049779" cy="28067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5897" y="3682744"/>
            <a:ext cx="11302365" cy="304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82360" algn="just">
              <a:lnSpc>
                <a:spcPct val="150000"/>
              </a:lnSpc>
              <a:spcBef>
                <a:spcPts val="95"/>
              </a:spcBef>
            </a:pPr>
            <a:r>
              <a:rPr sz="1800" spc="-15" dirty="0">
                <a:latin typeface="Calibri"/>
                <a:cs typeface="Calibri"/>
              </a:rPr>
              <a:t>obligatoires </a:t>
            </a:r>
            <a:r>
              <a:rPr sz="1800" spc="-5" dirty="0">
                <a:latin typeface="Calibri"/>
                <a:cs typeface="Calibri"/>
              </a:rPr>
              <a:t>pour tous </a:t>
            </a:r>
            <a:r>
              <a:rPr sz="1800" dirty="0">
                <a:latin typeface="Calibri"/>
                <a:cs typeface="Calibri"/>
              </a:rPr>
              <a:t>ceux </a:t>
            </a:r>
            <a:r>
              <a:rPr sz="1800" spc="-10" dirty="0">
                <a:latin typeface="Calibri"/>
                <a:cs typeface="Calibri"/>
              </a:rPr>
              <a:t>qui vivent </a:t>
            </a:r>
            <a:r>
              <a:rPr sz="1800" spc="-5" dirty="0">
                <a:latin typeface="Calibri"/>
                <a:cs typeface="Calibri"/>
              </a:rPr>
              <a:t>dans </a:t>
            </a:r>
            <a:r>
              <a:rPr sz="1800" spc="-10" dirty="0">
                <a:latin typeface="Calibri"/>
                <a:cs typeface="Calibri"/>
              </a:rPr>
              <a:t>notre </a:t>
            </a:r>
            <a:r>
              <a:rPr sz="1800" spc="-20" dirty="0">
                <a:latin typeface="Calibri"/>
                <a:cs typeface="Calibri"/>
              </a:rPr>
              <a:t>pays;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-15" dirty="0">
                <a:latin typeface="Calibri"/>
                <a:cs typeface="Calibri"/>
              </a:rPr>
              <a:t>étrangers </a:t>
            </a:r>
            <a:r>
              <a:rPr sz="1800" dirty="0">
                <a:latin typeface="Calibri"/>
                <a:cs typeface="Calibri"/>
              </a:rPr>
              <a:t>mêmes, </a:t>
            </a:r>
            <a:r>
              <a:rPr sz="1800" spc="-15" dirty="0">
                <a:latin typeface="Calibri"/>
                <a:cs typeface="Calibri"/>
              </a:rPr>
              <a:t>durant </a:t>
            </a:r>
            <a:r>
              <a:rPr sz="1800" spc="-10" dirty="0">
                <a:latin typeface="Calibri"/>
                <a:cs typeface="Calibri"/>
              </a:rPr>
              <a:t>tout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5" dirty="0">
                <a:latin typeface="Calibri"/>
                <a:cs typeface="Calibri"/>
              </a:rPr>
              <a:t>temps </a:t>
            </a:r>
            <a:r>
              <a:rPr sz="1800" dirty="0">
                <a:latin typeface="Calibri"/>
                <a:cs typeface="Calibri"/>
              </a:rPr>
              <a:t>qu’ils </a:t>
            </a:r>
            <a:r>
              <a:rPr sz="1800" spc="-15" dirty="0">
                <a:latin typeface="Calibri"/>
                <a:cs typeface="Calibri"/>
              </a:rPr>
              <a:t>sont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pays,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doivent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obéir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loi</a:t>
            </a:r>
            <a:r>
              <a:rPr sz="1800" dirty="0">
                <a:latin typeface="Calibri"/>
                <a:cs typeface="Calibri"/>
              </a:rPr>
              <a:t>.</a:t>
            </a:r>
            <a:endParaRPr lang="fr-FR" sz="1800" dirty="0">
              <a:latin typeface="Calibri"/>
              <a:cs typeface="Calibri"/>
            </a:endParaRPr>
          </a:p>
          <a:p>
            <a:pPr marR="6182995" algn="r">
              <a:lnSpc>
                <a:spcPct val="100000"/>
              </a:lnSpc>
              <a:spcBef>
                <a:spcPts val="320"/>
              </a:spcBef>
            </a:pPr>
            <a:r>
              <a:rPr lang="fr-FR" sz="1800" dirty="0">
                <a:latin typeface="Calibri"/>
                <a:cs typeface="Calibri"/>
              </a:rPr>
              <a:t>D’après </a:t>
            </a:r>
            <a:r>
              <a:rPr lang="fr-FR" sz="1800" i="1" dirty="0">
                <a:latin typeface="Calibri"/>
                <a:cs typeface="Calibri"/>
              </a:rPr>
              <a:t>le</a:t>
            </a:r>
            <a:r>
              <a:rPr lang="fr-FR" sz="1800" i="1" spc="-5" dirty="0">
                <a:latin typeface="Calibri"/>
                <a:cs typeface="Calibri"/>
              </a:rPr>
              <a:t> </a:t>
            </a:r>
            <a:r>
              <a:rPr lang="fr-FR" sz="1800" i="1" spc="-15" dirty="0">
                <a:latin typeface="Calibri"/>
                <a:cs typeface="Calibri"/>
              </a:rPr>
              <a:t>discours</a:t>
            </a:r>
            <a:r>
              <a:rPr lang="fr-FR" sz="1800" i="1" spc="40" dirty="0">
                <a:latin typeface="Calibri"/>
                <a:cs typeface="Calibri"/>
              </a:rPr>
              <a:t> </a:t>
            </a:r>
            <a:r>
              <a:rPr lang="fr-FR" sz="1800" i="1" spc="-5" dirty="0">
                <a:latin typeface="Calibri"/>
                <a:cs typeface="Calibri"/>
              </a:rPr>
              <a:t>de</a:t>
            </a:r>
            <a:r>
              <a:rPr lang="fr-FR" sz="1800" i="1" spc="5" dirty="0">
                <a:latin typeface="Calibri"/>
                <a:cs typeface="Calibri"/>
              </a:rPr>
              <a:t> </a:t>
            </a:r>
            <a:r>
              <a:rPr lang="fr-FR" sz="1800" i="1" spc="-10" dirty="0">
                <a:latin typeface="Calibri"/>
                <a:cs typeface="Calibri"/>
              </a:rPr>
              <a:t>présentation</a:t>
            </a:r>
            <a:r>
              <a:rPr lang="fr-FR" sz="1800" i="1" spc="35" dirty="0">
                <a:latin typeface="Calibri"/>
                <a:cs typeface="Calibri"/>
              </a:rPr>
              <a:t> </a:t>
            </a:r>
            <a:r>
              <a:rPr lang="fr-FR" sz="1800" i="1" spc="-5" dirty="0">
                <a:latin typeface="Calibri"/>
                <a:cs typeface="Calibri"/>
              </a:rPr>
              <a:t>du</a:t>
            </a:r>
            <a:r>
              <a:rPr lang="fr-FR" sz="1800" i="1" spc="15" dirty="0">
                <a:latin typeface="Calibri"/>
                <a:cs typeface="Calibri"/>
              </a:rPr>
              <a:t> </a:t>
            </a:r>
            <a:r>
              <a:rPr lang="fr-FR" sz="1800" i="1" spc="-10" dirty="0">
                <a:latin typeface="Calibri"/>
                <a:cs typeface="Calibri"/>
              </a:rPr>
              <a:t>Code</a:t>
            </a:r>
            <a:r>
              <a:rPr lang="fr-FR" sz="1800" i="1" spc="10" dirty="0">
                <a:latin typeface="Calibri"/>
                <a:cs typeface="Calibri"/>
              </a:rPr>
              <a:t> </a:t>
            </a:r>
            <a:r>
              <a:rPr lang="fr-FR" sz="1800" i="1" spc="-5" dirty="0">
                <a:latin typeface="Calibri"/>
                <a:cs typeface="Calibri"/>
              </a:rPr>
              <a:t>Civil</a:t>
            </a:r>
            <a:r>
              <a:rPr lang="fr-FR" sz="1800" i="1" spc="-10" dirty="0">
                <a:latin typeface="Calibri"/>
                <a:cs typeface="Calibri"/>
              </a:rPr>
              <a:t> </a:t>
            </a:r>
            <a:r>
              <a:rPr lang="fr-FR" sz="1800" i="1" dirty="0">
                <a:latin typeface="Calibri"/>
                <a:cs typeface="Calibri"/>
              </a:rPr>
              <a:t>à</a:t>
            </a:r>
          </a:p>
          <a:p>
            <a:pPr marR="6184265" algn="r">
              <a:lnSpc>
                <a:spcPct val="100000"/>
              </a:lnSpc>
            </a:pPr>
            <a:r>
              <a:rPr sz="1800" i="1" spc="-30" dirty="0" err="1">
                <a:latin typeface="Calibri"/>
                <a:cs typeface="Calibri"/>
              </a:rPr>
              <a:t>l’Assemblée</a:t>
            </a:r>
            <a:r>
              <a:rPr sz="1800" i="1" spc="-5" dirty="0">
                <a:latin typeface="Calibri"/>
                <a:cs typeface="Calibri"/>
              </a:rPr>
              <a:t> Nationale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1804</a:t>
            </a: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Pourquoi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Napoléon</a:t>
            </a:r>
            <a:r>
              <a:rPr sz="16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a-t-il</a:t>
            </a:r>
            <a:r>
              <a:rPr sz="16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fait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écrire</a:t>
            </a:r>
            <a:r>
              <a:rPr sz="16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le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Code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Civil?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ts val="191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Pourquoi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peut-on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dire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que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6F2F9F"/>
                </a:solidFill>
                <a:latin typeface="Calibri"/>
                <a:cs typeface="Calibri"/>
              </a:rPr>
              <a:t>c’est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un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progrès</a:t>
            </a:r>
            <a:r>
              <a:rPr sz="1600" b="1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issu de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Révolution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?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ts val="215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Napoléon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dit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à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propos</a:t>
            </a:r>
            <a:r>
              <a:rPr sz="16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son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Code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Civil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«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Ma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 vraie,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gloire,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ce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qui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vivra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éternellement,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6F2F9F"/>
                </a:solidFill>
                <a:latin typeface="Calibri"/>
                <a:cs typeface="Calibri"/>
              </a:rPr>
              <a:t>c’est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mon</a:t>
            </a:r>
            <a:r>
              <a:rPr sz="16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Code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Civil</a:t>
            </a:r>
            <a:r>
              <a:rPr sz="16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».</a:t>
            </a:r>
            <a:r>
              <a:rPr sz="16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6F2F9F"/>
                </a:solidFill>
                <a:latin typeface="Calibri"/>
                <a:cs typeface="Calibri"/>
              </a:rPr>
              <a:t>Qu’en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penses-tu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1203" y="177546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5042" y="5620795"/>
            <a:ext cx="210820" cy="1098550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0" dirty="0">
                <a:latin typeface="Times New Roman"/>
                <a:cs typeface="Times New Roman"/>
                <a:hlinkClick r:id="rId4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414780"/>
            <a:ext cx="2413000" cy="38785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6839" y="957579"/>
            <a:ext cx="9291320" cy="5900420"/>
            <a:chOff x="2656839" y="957579"/>
            <a:chExt cx="9291320" cy="5900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0179" y="1508760"/>
              <a:ext cx="6697980" cy="378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839" y="957579"/>
              <a:ext cx="2722880" cy="590041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571871" y="5370258"/>
            <a:ext cx="6237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alibri"/>
                <a:cs typeface="Calibri"/>
              </a:rPr>
              <a:t>Yolande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Theule-Bacquet,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ancienne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résistante,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recevant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Légion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d’Honneur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(11 </a:t>
            </a:r>
            <a:r>
              <a:rPr sz="1600" spc="-10" dirty="0">
                <a:latin typeface="Calibri"/>
                <a:cs typeface="Calibri"/>
              </a:rPr>
              <a:t>novembre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La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Légion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d’Honneur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5" dirty="0"/>
              <a:t>distinction</a:t>
            </a:r>
            <a:r>
              <a:rPr spc="35" dirty="0"/>
              <a:t> </a:t>
            </a:r>
            <a:r>
              <a:rPr spc="-5" dirty="0"/>
              <a:t>créée</a:t>
            </a:r>
            <a:r>
              <a:rPr spc="20" dirty="0"/>
              <a:t> </a:t>
            </a:r>
            <a:r>
              <a:rPr spc="-5" dirty="0"/>
              <a:t>par</a:t>
            </a:r>
            <a:r>
              <a:rPr spc="5" dirty="0"/>
              <a:t> </a:t>
            </a:r>
            <a:r>
              <a:rPr spc="-5" dirty="0"/>
              <a:t>Napoléon</a:t>
            </a:r>
            <a:r>
              <a:rPr spc="50" dirty="0"/>
              <a:t> </a:t>
            </a:r>
            <a:r>
              <a:rPr dirty="0"/>
              <a:t>en</a:t>
            </a:r>
            <a:r>
              <a:rPr spc="15" dirty="0"/>
              <a:t> </a:t>
            </a:r>
            <a:r>
              <a:rPr dirty="0"/>
              <a:t>1802</a:t>
            </a:r>
            <a:r>
              <a:rPr spc="-20" dirty="0"/>
              <a:t> </a:t>
            </a:r>
            <a:r>
              <a:rPr spc="-10" dirty="0"/>
              <a:t>pour</a:t>
            </a:r>
            <a:r>
              <a:rPr spc="20" dirty="0"/>
              <a:t> </a:t>
            </a:r>
            <a:r>
              <a:rPr spc="-10" dirty="0"/>
              <a:t>récompenser</a:t>
            </a:r>
            <a:r>
              <a:rPr spc="55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spc="-10" dirty="0"/>
              <a:t>citoyens</a:t>
            </a:r>
            <a:r>
              <a:rPr spc="10" dirty="0"/>
              <a:t> </a:t>
            </a:r>
            <a:r>
              <a:rPr spc="-10" dirty="0"/>
              <a:t>(militaires</a:t>
            </a:r>
            <a:r>
              <a:rPr spc="-20" dirty="0"/>
              <a:t> </a:t>
            </a:r>
            <a:r>
              <a:rPr spc="-5" dirty="0"/>
              <a:t>ou</a:t>
            </a:r>
            <a:r>
              <a:rPr spc="30" dirty="0"/>
              <a:t> </a:t>
            </a:r>
            <a:r>
              <a:rPr spc="-5" dirty="0"/>
              <a:t>civils) </a:t>
            </a:r>
            <a:r>
              <a:rPr spc="-395" dirty="0"/>
              <a:t> </a:t>
            </a:r>
            <a:r>
              <a:rPr spc="-20" dirty="0"/>
              <a:t>ayant</a:t>
            </a:r>
            <a:r>
              <a:rPr dirty="0"/>
              <a:t> </a:t>
            </a:r>
            <a:r>
              <a:rPr spc="-10" dirty="0"/>
              <a:t>rendu</a:t>
            </a:r>
            <a:r>
              <a:rPr spc="25" dirty="0"/>
              <a:t> </a:t>
            </a:r>
            <a:r>
              <a:rPr spc="-5" dirty="0"/>
              <a:t>des</a:t>
            </a:r>
            <a:r>
              <a:rPr dirty="0"/>
              <a:t> services</a:t>
            </a:r>
            <a:r>
              <a:rPr spc="5" dirty="0"/>
              <a:t> </a:t>
            </a:r>
            <a:r>
              <a:rPr spc="-5" dirty="0"/>
              <a:t>éminents</a:t>
            </a:r>
            <a:r>
              <a:rPr dirty="0"/>
              <a:t> à</a:t>
            </a:r>
            <a:r>
              <a:rPr spc="5" dirty="0"/>
              <a:t> </a:t>
            </a:r>
            <a:r>
              <a:rPr dirty="0"/>
              <a:t>la</a:t>
            </a:r>
            <a:r>
              <a:rPr spc="-10" dirty="0"/>
              <a:t> Nation.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5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379" y="800100"/>
            <a:ext cx="7023100" cy="49733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415" y="272732"/>
            <a:ext cx="3412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lycée</a:t>
            </a:r>
            <a:r>
              <a:rPr spc="-5" dirty="0"/>
              <a:t>,</a:t>
            </a:r>
            <a:r>
              <a:rPr spc="-25" dirty="0"/>
              <a:t> </a:t>
            </a:r>
            <a:r>
              <a:rPr spc="-10" dirty="0"/>
              <a:t>créé </a:t>
            </a:r>
            <a:r>
              <a:rPr spc="-5" dirty="0"/>
              <a:t>par</a:t>
            </a:r>
            <a:r>
              <a:rPr dirty="0"/>
              <a:t> </a:t>
            </a:r>
            <a:r>
              <a:rPr spc="-5" dirty="0"/>
              <a:t>Napoléon</a:t>
            </a:r>
            <a:r>
              <a:rPr spc="10" dirty="0"/>
              <a:t> </a:t>
            </a:r>
            <a:r>
              <a:rPr dirty="0"/>
              <a:t>en</a:t>
            </a:r>
            <a:r>
              <a:rPr spc="15" dirty="0"/>
              <a:t> </a:t>
            </a:r>
            <a:r>
              <a:rPr dirty="0"/>
              <a:t>1802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3604" y="5963284"/>
            <a:ext cx="3943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Lycée</a:t>
            </a:r>
            <a:r>
              <a:rPr sz="1800" spc="-5" dirty="0">
                <a:latin typeface="Calibri"/>
                <a:cs typeface="Calibri"/>
              </a:rPr>
              <a:t> Blaise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Pascal,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Clermont-Ferrand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(63)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480" y="756919"/>
            <a:ext cx="11414760" cy="2962910"/>
            <a:chOff x="538480" y="756919"/>
            <a:chExt cx="11414760" cy="2962910"/>
          </a:xfrm>
        </p:grpSpPr>
        <p:sp>
          <p:nvSpPr>
            <p:cNvPr id="3" name="object 3"/>
            <p:cNvSpPr/>
            <p:nvPr/>
          </p:nvSpPr>
          <p:spPr>
            <a:xfrm>
              <a:off x="1038860" y="1338579"/>
              <a:ext cx="76200" cy="2381250"/>
            </a:xfrm>
            <a:custGeom>
              <a:avLst/>
              <a:gdLst/>
              <a:ahLst/>
              <a:cxnLst/>
              <a:rect l="l" t="t" r="r" b="b"/>
              <a:pathLst>
                <a:path w="76200" h="2381250">
                  <a:moveTo>
                    <a:pt x="31750" y="2304542"/>
                  </a:moveTo>
                  <a:lnTo>
                    <a:pt x="0" y="2304542"/>
                  </a:lnTo>
                  <a:lnTo>
                    <a:pt x="38100" y="2380742"/>
                  </a:lnTo>
                  <a:lnTo>
                    <a:pt x="69850" y="2317242"/>
                  </a:lnTo>
                  <a:lnTo>
                    <a:pt x="31750" y="2317242"/>
                  </a:lnTo>
                  <a:lnTo>
                    <a:pt x="31750" y="2304542"/>
                  </a:lnTo>
                  <a:close/>
                </a:path>
                <a:path w="76200" h="2381250">
                  <a:moveTo>
                    <a:pt x="44450" y="0"/>
                  </a:moveTo>
                  <a:lnTo>
                    <a:pt x="31750" y="0"/>
                  </a:lnTo>
                  <a:lnTo>
                    <a:pt x="31750" y="2317242"/>
                  </a:lnTo>
                  <a:lnTo>
                    <a:pt x="44450" y="2317242"/>
                  </a:lnTo>
                  <a:lnTo>
                    <a:pt x="44450" y="0"/>
                  </a:lnTo>
                  <a:close/>
                </a:path>
                <a:path w="76200" h="2381250">
                  <a:moveTo>
                    <a:pt x="76200" y="2304542"/>
                  </a:moveTo>
                  <a:lnTo>
                    <a:pt x="44450" y="2304542"/>
                  </a:lnTo>
                  <a:lnTo>
                    <a:pt x="44450" y="2317242"/>
                  </a:lnTo>
                  <a:lnTo>
                    <a:pt x="69850" y="2317242"/>
                  </a:lnTo>
                  <a:lnTo>
                    <a:pt x="76200" y="2304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3560" y="761999"/>
              <a:ext cx="11404600" cy="2542540"/>
            </a:xfrm>
            <a:custGeom>
              <a:avLst/>
              <a:gdLst/>
              <a:ahLst/>
              <a:cxnLst/>
              <a:rect l="l" t="t" r="r" b="b"/>
              <a:pathLst>
                <a:path w="11404600" h="2542540">
                  <a:moveTo>
                    <a:pt x="10179812" y="0"/>
                  </a:moveTo>
                  <a:lnTo>
                    <a:pt x="10179812" y="570738"/>
                  </a:lnTo>
                  <a:lnTo>
                    <a:pt x="0" y="570738"/>
                  </a:lnTo>
                  <a:lnTo>
                    <a:pt x="0" y="1971802"/>
                  </a:lnTo>
                  <a:lnTo>
                    <a:pt x="10179812" y="1971802"/>
                  </a:lnTo>
                  <a:lnTo>
                    <a:pt x="10179812" y="2542540"/>
                  </a:lnTo>
                  <a:lnTo>
                    <a:pt x="11404600" y="1271270"/>
                  </a:lnTo>
                  <a:lnTo>
                    <a:pt x="10179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560" y="761999"/>
              <a:ext cx="11404600" cy="2542540"/>
            </a:xfrm>
            <a:custGeom>
              <a:avLst/>
              <a:gdLst/>
              <a:ahLst/>
              <a:cxnLst/>
              <a:rect l="l" t="t" r="r" b="b"/>
              <a:pathLst>
                <a:path w="11404600" h="2542540">
                  <a:moveTo>
                    <a:pt x="0" y="570738"/>
                  </a:moveTo>
                  <a:lnTo>
                    <a:pt x="10179812" y="570738"/>
                  </a:lnTo>
                  <a:lnTo>
                    <a:pt x="10179812" y="0"/>
                  </a:lnTo>
                  <a:lnTo>
                    <a:pt x="11404600" y="1271270"/>
                  </a:lnTo>
                  <a:lnTo>
                    <a:pt x="10179812" y="2542540"/>
                  </a:lnTo>
                  <a:lnTo>
                    <a:pt x="10179812" y="1971802"/>
                  </a:lnTo>
                  <a:lnTo>
                    <a:pt x="0" y="1971802"/>
                  </a:lnTo>
                  <a:lnTo>
                    <a:pt x="0" y="570738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0669" y="1332229"/>
              <a:ext cx="9192260" cy="1412240"/>
            </a:xfrm>
            <a:custGeom>
              <a:avLst/>
              <a:gdLst/>
              <a:ahLst/>
              <a:cxnLst/>
              <a:rect l="l" t="t" r="r" b="b"/>
              <a:pathLst>
                <a:path w="9192260" h="1412239">
                  <a:moveTo>
                    <a:pt x="9192260" y="0"/>
                  </a:moveTo>
                  <a:lnTo>
                    <a:pt x="0" y="0"/>
                  </a:lnTo>
                  <a:lnTo>
                    <a:pt x="0" y="1412239"/>
                  </a:lnTo>
                  <a:lnTo>
                    <a:pt x="9192260" y="1412239"/>
                  </a:lnTo>
                  <a:lnTo>
                    <a:pt x="91922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0669" y="1332229"/>
              <a:ext cx="9192260" cy="1412240"/>
            </a:xfrm>
            <a:custGeom>
              <a:avLst/>
              <a:gdLst/>
              <a:ahLst/>
              <a:cxnLst/>
              <a:rect l="l" t="t" r="r" b="b"/>
              <a:pathLst>
                <a:path w="9192260" h="1412239">
                  <a:moveTo>
                    <a:pt x="0" y="1412239"/>
                  </a:moveTo>
                  <a:lnTo>
                    <a:pt x="9192260" y="1412239"/>
                  </a:lnTo>
                  <a:lnTo>
                    <a:pt x="9192260" y="0"/>
                  </a:lnTo>
                  <a:lnTo>
                    <a:pt x="0" y="0"/>
                  </a:lnTo>
                  <a:lnTo>
                    <a:pt x="0" y="1412239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560" y="1310639"/>
              <a:ext cx="952500" cy="1427480"/>
            </a:xfrm>
            <a:custGeom>
              <a:avLst/>
              <a:gdLst/>
              <a:ahLst/>
              <a:cxnLst/>
              <a:rect l="l" t="t" r="r" b="b"/>
              <a:pathLst>
                <a:path w="952500" h="1427480">
                  <a:moveTo>
                    <a:pt x="952500" y="0"/>
                  </a:moveTo>
                  <a:lnTo>
                    <a:pt x="0" y="0"/>
                  </a:lnTo>
                  <a:lnTo>
                    <a:pt x="0" y="1427479"/>
                  </a:lnTo>
                  <a:lnTo>
                    <a:pt x="952500" y="1427479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970" y="3928109"/>
            <a:ext cx="2461260" cy="275590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15"/>
              </a:spcBef>
            </a:pPr>
            <a:r>
              <a:rPr sz="1800" dirty="0">
                <a:latin typeface="Calibri"/>
                <a:cs typeface="Calibri"/>
              </a:rPr>
              <a:t>1802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Légion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d’Honneur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4277359"/>
            <a:ext cx="1244600" cy="23164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9130" y="1311211"/>
            <a:ext cx="72326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1ère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ép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bli  </a:t>
            </a:r>
            <a:r>
              <a:rPr sz="1800" spc="-1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(1792-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Calibri"/>
                <a:cs typeface="Calibri"/>
              </a:rPr>
              <a:t>1804)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18589" y="412750"/>
            <a:ext cx="9225280" cy="6033770"/>
            <a:chOff x="1418589" y="412750"/>
            <a:chExt cx="9225280" cy="6033770"/>
          </a:xfrm>
        </p:grpSpPr>
        <p:sp>
          <p:nvSpPr>
            <p:cNvPr id="13" name="object 13"/>
            <p:cNvSpPr/>
            <p:nvPr/>
          </p:nvSpPr>
          <p:spPr>
            <a:xfrm>
              <a:off x="1465579" y="1262380"/>
              <a:ext cx="76200" cy="2214880"/>
            </a:xfrm>
            <a:custGeom>
              <a:avLst/>
              <a:gdLst/>
              <a:ahLst/>
              <a:cxnLst/>
              <a:rect l="l" t="t" r="r" b="b"/>
              <a:pathLst>
                <a:path w="76200" h="2214879">
                  <a:moveTo>
                    <a:pt x="31750" y="2138426"/>
                  </a:moveTo>
                  <a:lnTo>
                    <a:pt x="0" y="2138426"/>
                  </a:lnTo>
                  <a:lnTo>
                    <a:pt x="38100" y="2214626"/>
                  </a:lnTo>
                  <a:lnTo>
                    <a:pt x="69850" y="2151126"/>
                  </a:lnTo>
                  <a:lnTo>
                    <a:pt x="31750" y="2151126"/>
                  </a:lnTo>
                  <a:lnTo>
                    <a:pt x="31750" y="2138426"/>
                  </a:lnTo>
                  <a:close/>
                </a:path>
                <a:path w="76200" h="2214879">
                  <a:moveTo>
                    <a:pt x="44576" y="0"/>
                  </a:moveTo>
                  <a:lnTo>
                    <a:pt x="31876" y="0"/>
                  </a:lnTo>
                  <a:lnTo>
                    <a:pt x="31750" y="2151126"/>
                  </a:lnTo>
                  <a:lnTo>
                    <a:pt x="44450" y="2151126"/>
                  </a:lnTo>
                  <a:lnTo>
                    <a:pt x="44576" y="0"/>
                  </a:lnTo>
                  <a:close/>
                </a:path>
                <a:path w="76200" h="2214879">
                  <a:moveTo>
                    <a:pt x="76200" y="2138426"/>
                  </a:moveTo>
                  <a:lnTo>
                    <a:pt x="44450" y="2138426"/>
                  </a:lnTo>
                  <a:lnTo>
                    <a:pt x="44450" y="2151126"/>
                  </a:lnTo>
                  <a:lnTo>
                    <a:pt x="69850" y="2151126"/>
                  </a:lnTo>
                  <a:lnTo>
                    <a:pt x="76200" y="2138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519" y="3533139"/>
              <a:ext cx="3992879" cy="29133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07209" y="2515870"/>
              <a:ext cx="325120" cy="411480"/>
            </a:xfrm>
            <a:custGeom>
              <a:avLst/>
              <a:gdLst/>
              <a:ahLst/>
              <a:cxnLst/>
              <a:rect l="l" t="t" r="r" b="b"/>
              <a:pathLst>
                <a:path w="325119" h="411480">
                  <a:moveTo>
                    <a:pt x="218566" y="0"/>
                  </a:moveTo>
                  <a:lnTo>
                    <a:pt x="162559" y="110489"/>
                  </a:lnTo>
                  <a:lnTo>
                    <a:pt x="125729" y="43687"/>
                  </a:lnTo>
                  <a:lnTo>
                    <a:pt x="110108" y="120395"/>
                  </a:lnTo>
                  <a:lnTo>
                    <a:pt x="5587" y="43687"/>
                  </a:lnTo>
                  <a:lnTo>
                    <a:pt x="69595" y="145160"/>
                  </a:lnTo>
                  <a:lnTo>
                    <a:pt x="0" y="164083"/>
                  </a:lnTo>
                  <a:lnTo>
                    <a:pt x="56006" y="224281"/>
                  </a:lnTo>
                  <a:lnTo>
                    <a:pt x="2031" y="277875"/>
                  </a:lnTo>
                  <a:lnTo>
                    <a:pt x="85343" y="265556"/>
                  </a:lnTo>
                  <a:lnTo>
                    <a:pt x="71627" y="335660"/>
                  </a:lnTo>
                  <a:lnTo>
                    <a:pt x="116077" y="297688"/>
                  </a:lnTo>
                  <a:lnTo>
                    <a:pt x="127762" y="411479"/>
                  </a:lnTo>
                  <a:lnTo>
                    <a:pt x="158495" y="284479"/>
                  </a:lnTo>
                  <a:lnTo>
                    <a:pt x="199389" y="376046"/>
                  </a:lnTo>
                  <a:lnTo>
                    <a:pt x="211073" y="275463"/>
                  </a:lnTo>
                  <a:lnTo>
                    <a:pt x="273176" y="344677"/>
                  </a:lnTo>
                  <a:lnTo>
                    <a:pt x="253364" y="246506"/>
                  </a:lnTo>
                  <a:lnTo>
                    <a:pt x="325119" y="253110"/>
                  </a:lnTo>
                  <a:lnTo>
                    <a:pt x="265048" y="199516"/>
                  </a:lnTo>
                  <a:lnTo>
                    <a:pt x="317500" y="155066"/>
                  </a:lnTo>
                  <a:lnTo>
                    <a:pt x="251332" y="139318"/>
                  </a:lnTo>
                  <a:lnTo>
                    <a:pt x="276606" y="84962"/>
                  </a:lnTo>
                  <a:lnTo>
                    <a:pt x="213106" y="101472"/>
                  </a:lnTo>
                  <a:lnTo>
                    <a:pt x="218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7209" y="2515870"/>
              <a:ext cx="325120" cy="411480"/>
            </a:xfrm>
            <a:custGeom>
              <a:avLst/>
              <a:gdLst/>
              <a:ahLst/>
              <a:cxnLst/>
              <a:rect l="l" t="t" r="r" b="b"/>
              <a:pathLst>
                <a:path w="325119" h="411480">
                  <a:moveTo>
                    <a:pt x="162559" y="110489"/>
                  </a:moveTo>
                  <a:lnTo>
                    <a:pt x="218566" y="0"/>
                  </a:lnTo>
                  <a:lnTo>
                    <a:pt x="213106" y="101472"/>
                  </a:lnTo>
                  <a:lnTo>
                    <a:pt x="276606" y="84962"/>
                  </a:lnTo>
                  <a:lnTo>
                    <a:pt x="251332" y="139318"/>
                  </a:lnTo>
                  <a:lnTo>
                    <a:pt x="317500" y="155066"/>
                  </a:lnTo>
                  <a:lnTo>
                    <a:pt x="265048" y="199516"/>
                  </a:lnTo>
                  <a:lnTo>
                    <a:pt x="325119" y="253110"/>
                  </a:lnTo>
                  <a:lnTo>
                    <a:pt x="253364" y="246506"/>
                  </a:lnTo>
                  <a:lnTo>
                    <a:pt x="273176" y="344677"/>
                  </a:lnTo>
                  <a:lnTo>
                    <a:pt x="211073" y="275463"/>
                  </a:lnTo>
                  <a:lnTo>
                    <a:pt x="199389" y="376046"/>
                  </a:lnTo>
                  <a:lnTo>
                    <a:pt x="158495" y="284479"/>
                  </a:lnTo>
                  <a:lnTo>
                    <a:pt x="127762" y="411479"/>
                  </a:lnTo>
                  <a:lnTo>
                    <a:pt x="116077" y="297688"/>
                  </a:lnTo>
                  <a:lnTo>
                    <a:pt x="71627" y="335660"/>
                  </a:lnTo>
                  <a:lnTo>
                    <a:pt x="85343" y="265556"/>
                  </a:lnTo>
                  <a:lnTo>
                    <a:pt x="2031" y="277875"/>
                  </a:lnTo>
                  <a:lnTo>
                    <a:pt x="56006" y="224281"/>
                  </a:lnTo>
                  <a:lnTo>
                    <a:pt x="0" y="164083"/>
                  </a:lnTo>
                  <a:lnTo>
                    <a:pt x="69595" y="145160"/>
                  </a:lnTo>
                  <a:lnTo>
                    <a:pt x="5587" y="43687"/>
                  </a:lnTo>
                  <a:lnTo>
                    <a:pt x="110108" y="120395"/>
                  </a:lnTo>
                  <a:lnTo>
                    <a:pt x="125729" y="43687"/>
                  </a:lnTo>
                  <a:lnTo>
                    <a:pt x="162559" y="11048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63789" y="2426970"/>
              <a:ext cx="322580" cy="408940"/>
            </a:xfrm>
            <a:custGeom>
              <a:avLst/>
              <a:gdLst/>
              <a:ahLst/>
              <a:cxnLst/>
              <a:rect l="l" t="t" r="r" b="b"/>
              <a:pathLst>
                <a:path w="322579" h="408939">
                  <a:moveTo>
                    <a:pt x="216915" y="0"/>
                  </a:moveTo>
                  <a:lnTo>
                    <a:pt x="161289" y="109854"/>
                  </a:lnTo>
                  <a:lnTo>
                    <a:pt x="124713" y="43433"/>
                  </a:lnTo>
                  <a:lnTo>
                    <a:pt x="109219" y="119633"/>
                  </a:lnTo>
                  <a:lnTo>
                    <a:pt x="5587" y="43433"/>
                  </a:lnTo>
                  <a:lnTo>
                    <a:pt x="69087" y="144144"/>
                  </a:lnTo>
                  <a:lnTo>
                    <a:pt x="0" y="163067"/>
                  </a:lnTo>
                  <a:lnTo>
                    <a:pt x="55625" y="222884"/>
                  </a:lnTo>
                  <a:lnTo>
                    <a:pt x="2031" y="276225"/>
                  </a:lnTo>
                  <a:lnTo>
                    <a:pt x="84581" y="263905"/>
                  </a:lnTo>
                  <a:lnTo>
                    <a:pt x="71119" y="333501"/>
                  </a:lnTo>
                  <a:lnTo>
                    <a:pt x="115188" y="295909"/>
                  </a:lnTo>
                  <a:lnTo>
                    <a:pt x="126745" y="408939"/>
                  </a:lnTo>
                  <a:lnTo>
                    <a:pt x="157225" y="282701"/>
                  </a:lnTo>
                  <a:lnTo>
                    <a:pt x="197865" y="373633"/>
                  </a:lnTo>
                  <a:lnTo>
                    <a:pt x="209423" y="273684"/>
                  </a:lnTo>
                  <a:lnTo>
                    <a:pt x="271017" y="342518"/>
                  </a:lnTo>
                  <a:lnTo>
                    <a:pt x="251459" y="244982"/>
                  </a:lnTo>
                  <a:lnTo>
                    <a:pt x="322579" y="251587"/>
                  </a:lnTo>
                  <a:lnTo>
                    <a:pt x="262889" y="198374"/>
                  </a:lnTo>
                  <a:lnTo>
                    <a:pt x="315086" y="154050"/>
                  </a:lnTo>
                  <a:lnTo>
                    <a:pt x="249427" y="138429"/>
                  </a:lnTo>
                  <a:lnTo>
                    <a:pt x="274446" y="84327"/>
                  </a:lnTo>
                  <a:lnTo>
                    <a:pt x="211454" y="100837"/>
                  </a:lnTo>
                  <a:lnTo>
                    <a:pt x="2169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3789" y="2426970"/>
              <a:ext cx="322580" cy="408940"/>
            </a:xfrm>
            <a:custGeom>
              <a:avLst/>
              <a:gdLst/>
              <a:ahLst/>
              <a:cxnLst/>
              <a:rect l="l" t="t" r="r" b="b"/>
              <a:pathLst>
                <a:path w="322579" h="408939">
                  <a:moveTo>
                    <a:pt x="161289" y="109854"/>
                  </a:moveTo>
                  <a:lnTo>
                    <a:pt x="216915" y="0"/>
                  </a:lnTo>
                  <a:lnTo>
                    <a:pt x="211454" y="100837"/>
                  </a:lnTo>
                  <a:lnTo>
                    <a:pt x="274446" y="84327"/>
                  </a:lnTo>
                  <a:lnTo>
                    <a:pt x="249427" y="138429"/>
                  </a:lnTo>
                  <a:lnTo>
                    <a:pt x="315086" y="154050"/>
                  </a:lnTo>
                  <a:lnTo>
                    <a:pt x="262889" y="198374"/>
                  </a:lnTo>
                  <a:lnTo>
                    <a:pt x="322579" y="251587"/>
                  </a:lnTo>
                  <a:lnTo>
                    <a:pt x="251459" y="244982"/>
                  </a:lnTo>
                  <a:lnTo>
                    <a:pt x="271017" y="342518"/>
                  </a:lnTo>
                  <a:lnTo>
                    <a:pt x="209423" y="273684"/>
                  </a:lnTo>
                  <a:lnTo>
                    <a:pt x="197865" y="373633"/>
                  </a:lnTo>
                  <a:lnTo>
                    <a:pt x="157225" y="282701"/>
                  </a:lnTo>
                  <a:lnTo>
                    <a:pt x="126745" y="408939"/>
                  </a:lnTo>
                  <a:lnTo>
                    <a:pt x="115188" y="295909"/>
                  </a:lnTo>
                  <a:lnTo>
                    <a:pt x="71119" y="333501"/>
                  </a:lnTo>
                  <a:lnTo>
                    <a:pt x="84581" y="263905"/>
                  </a:lnTo>
                  <a:lnTo>
                    <a:pt x="2031" y="276225"/>
                  </a:lnTo>
                  <a:lnTo>
                    <a:pt x="55625" y="222884"/>
                  </a:lnTo>
                  <a:lnTo>
                    <a:pt x="0" y="163067"/>
                  </a:lnTo>
                  <a:lnTo>
                    <a:pt x="69087" y="144144"/>
                  </a:lnTo>
                  <a:lnTo>
                    <a:pt x="5587" y="43433"/>
                  </a:lnTo>
                  <a:lnTo>
                    <a:pt x="109219" y="119633"/>
                  </a:lnTo>
                  <a:lnTo>
                    <a:pt x="124713" y="43433"/>
                  </a:lnTo>
                  <a:lnTo>
                    <a:pt x="161289" y="10985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8590" y="727709"/>
              <a:ext cx="9225280" cy="2402205"/>
            </a:xfrm>
            <a:custGeom>
              <a:avLst/>
              <a:gdLst/>
              <a:ahLst/>
              <a:cxnLst/>
              <a:rect l="l" t="t" r="r" b="b"/>
              <a:pathLst>
                <a:path w="9225280" h="240220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967992"/>
                  </a:lnTo>
                  <a:lnTo>
                    <a:pt x="44450" y="1967992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9225280" h="2402205">
                  <a:moveTo>
                    <a:pt x="9225280" y="2325624"/>
                  </a:moveTo>
                  <a:lnTo>
                    <a:pt x="9193530" y="2325624"/>
                  </a:lnTo>
                  <a:lnTo>
                    <a:pt x="9193530" y="601980"/>
                  </a:lnTo>
                  <a:lnTo>
                    <a:pt x="9180830" y="601980"/>
                  </a:lnTo>
                  <a:lnTo>
                    <a:pt x="9180830" y="2325624"/>
                  </a:lnTo>
                  <a:lnTo>
                    <a:pt x="9149080" y="2325624"/>
                  </a:lnTo>
                  <a:lnTo>
                    <a:pt x="9187180" y="2401824"/>
                  </a:lnTo>
                  <a:lnTo>
                    <a:pt x="9218930" y="2338324"/>
                  </a:lnTo>
                  <a:lnTo>
                    <a:pt x="9225280" y="2325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0669" y="412750"/>
              <a:ext cx="4389120" cy="726440"/>
            </a:xfrm>
            <a:custGeom>
              <a:avLst/>
              <a:gdLst/>
              <a:ahLst/>
              <a:cxnLst/>
              <a:rect l="l" t="t" r="r" b="b"/>
              <a:pathLst>
                <a:path w="4389120" h="726440">
                  <a:moveTo>
                    <a:pt x="4389120" y="0"/>
                  </a:moveTo>
                  <a:lnTo>
                    <a:pt x="0" y="0"/>
                  </a:lnTo>
                  <a:lnTo>
                    <a:pt x="0" y="726439"/>
                  </a:lnTo>
                  <a:lnTo>
                    <a:pt x="4389120" y="726439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28520" y="3139440"/>
            <a:ext cx="3608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DECEMBRE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1804: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Sacre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Napoléon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8444" y="2422271"/>
            <a:ext cx="247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1815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: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défaite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de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Waterloo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96069" y="3430270"/>
            <a:ext cx="2240280" cy="62484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800" spc="5" dirty="0">
                <a:latin typeface="Calibri"/>
                <a:cs typeface="Calibri"/>
              </a:rPr>
              <a:t>1815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fin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l’Empire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0669" y="412750"/>
            <a:ext cx="4389120" cy="72644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20"/>
              </a:spcBef>
            </a:pPr>
            <a:r>
              <a:rPr sz="1800" spc="5" dirty="0">
                <a:latin typeface="Calibri"/>
                <a:cs typeface="Calibri"/>
              </a:rPr>
              <a:t>1804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Civil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(ensemble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qui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Calibri"/>
                <a:cs typeface="Calibri"/>
              </a:rPr>
              <a:t>concernent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Français</a:t>
            </a:r>
            <a:r>
              <a:rPr sz="1100" spc="-1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44319" y="1986279"/>
            <a:ext cx="9105900" cy="312420"/>
            <a:chOff x="1544319" y="1986279"/>
            <a:chExt cx="9105900" cy="312420"/>
          </a:xfrm>
        </p:grpSpPr>
        <p:sp>
          <p:nvSpPr>
            <p:cNvPr id="26" name="object 26"/>
            <p:cNvSpPr/>
            <p:nvPr/>
          </p:nvSpPr>
          <p:spPr>
            <a:xfrm>
              <a:off x="1550669" y="1992629"/>
              <a:ext cx="9093200" cy="299720"/>
            </a:xfrm>
            <a:custGeom>
              <a:avLst/>
              <a:gdLst/>
              <a:ahLst/>
              <a:cxnLst/>
              <a:rect l="l" t="t" r="r" b="b"/>
              <a:pathLst>
                <a:path w="9093200" h="299719">
                  <a:moveTo>
                    <a:pt x="9093200" y="0"/>
                  </a:moveTo>
                  <a:lnTo>
                    <a:pt x="0" y="0"/>
                  </a:lnTo>
                  <a:lnTo>
                    <a:pt x="0" y="299720"/>
                  </a:lnTo>
                  <a:lnTo>
                    <a:pt x="9093200" y="299720"/>
                  </a:lnTo>
                  <a:lnTo>
                    <a:pt x="909320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0669" y="1992629"/>
              <a:ext cx="9093200" cy="299720"/>
            </a:xfrm>
            <a:custGeom>
              <a:avLst/>
              <a:gdLst/>
              <a:ahLst/>
              <a:cxnLst/>
              <a:rect l="l" t="t" r="r" b="b"/>
              <a:pathLst>
                <a:path w="9093200" h="299719">
                  <a:moveTo>
                    <a:pt x="0" y="299720"/>
                  </a:moveTo>
                  <a:lnTo>
                    <a:pt x="9093200" y="299720"/>
                  </a:lnTo>
                  <a:lnTo>
                    <a:pt x="9093200" y="0"/>
                  </a:lnTo>
                  <a:lnTo>
                    <a:pt x="0" y="0"/>
                  </a:lnTo>
                  <a:lnTo>
                    <a:pt x="0" y="299720"/>
                  </a:lnTo>
                  <a:close/>
                </a:path>
              </a:pathLst>
            </a:custGeom>
            <a:ln w="127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50669" y="1617683"/>
            <a:ext cx="9198610" cy="11017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  <a:tabLst>
                <a:tab pos="1239520" algn="l"/>
              </a:tabLst>
            </a:pPr>
            <a:r>
              <a:rPr sz="1600" dirty="0">
                <a:latin typeface="Calibri"/>
                <a:cs typeface="Calibri"/>
              </a:rPr>
              <a:t>E</a:t>
            </a:r>
            <a:r>
              <a:rPr sz="1600" spc="3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3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	(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1804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1815)</a:t>
            </a:r>
            <a:endParaRPr sz="1600">
              <a:latin typeface="Calibri"/>
              <a:cs typeface="Calibri"/>
            </a:endParaRPr>
          </a:p>
          <a:p>
            <a:pPr marL="1777364">
              <a:lnSpc>
                <a:spcPct val="100000"/>
              </a:lnSpc>
              <a:spcBef>
                <a:spcPts val="540"/>
              </a:spcBef>
              <a:tabLst>
                <a:tab pos="2775585" algn="l"/>
                <a:tab pos="3552825" algn="l"/>
                <a:tab pos="5527675" algn="l"/>
              </a:tabLst>
            </a:pPr>
            <a:r>
              <a:rPr sz="1800" i="1" dirty="0">
                <a:latin typeface="Calibri"/>
                <a:cs typeface="Calibri"/>
              </a:rPr>
              <a:t>1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8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0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4 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	1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8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1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5	:  C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 q u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ê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	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1215"/>
              </a:spcBef>
            </a:pPr>
            <a:r>
              <a:rPr sz="1800" i="1" dirty="0">
                <a:latin typeface="Calibri"/>
                <a:cs typeface="Calibri"/>
              </a:rPr>
              <a:t>1805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: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victoire </a:t>
            </a:r>
            <a:r>
              <a:rPr sz="1800" i="1" spc="-25" dirty="0">
                <a:latin typeface="Calibri"/>
                <a:cs typeface="Calibri"/>
              </a:rPr>
              <a:t>d’Austerlitz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75386" y="1990344"/>
            <a:ext cx="1085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l’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u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4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189" y="384809"/>
            <a:ext cx="0" cy="6220460"/>
          </a:xfrm>
          <a:custGeom>
            <a:avLst/>
            <a:gdLst/>
            <a:ahLst/>
            <a:cxnLst/>
            <a:rect l="l" t="t" r="r" b="b"/>
            <a:pathLst>
              <a:path h="6220459">
                <a:moveTo>
                  <a:pt x="0" y="0"/>
                </a:moveTo>
                <a:lnTo>
                  <a:pt x="0" y="6220040"/>
                </a:lnTo>
              </a:path>
            </a:pathLst>
          </a:custGeom>
          <a:ln w="762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8727" y="690880"/>
            <a:ext cx="10197465" cy="36036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Séance</a:t>
            </a:r>
            <a:r>
              <a:rPr sz="18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</a:t>
            </a:r>
            <a:r>
              <a:rPr sz="1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Révolution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et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Empire</a:t>
            </a:r>
            <a:endParaRPr sz="1800">
              <a:latin typeface="Calibri"/>
              <a:cs typeface="Calibri"/>
            </a:endParaRPr>
          </a:p>
          <a:p>
            <a:pPr marL="12700" marR="8636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Comment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Napoléon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remet-il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question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Révolution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tout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consolidant</a:t>
            </a:r>
            <a:r>
              <a:rPr sz="1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certains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acquis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révolutionnaires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Voir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frise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spc="-5" dirty="0">
                <a:latin typeface="Calibri"/>
                <a:cs typeface="Calibri"/>
              </a:rPr>
              <a:t>Napoléon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crée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Empire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gouverne</a:t>
            </a:r>
            <a:r>
              <a:rPr sz="1800" u="heavy" spc="6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avec</a:t>
            </a:r>
            <a:r>
              <a:rPr sz="1800" u="heavy" spc="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autorité</a:t>
            </a:r>
            <a:r>
              <a:rPr sz="1800"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temps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monarchie: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il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supprime</a:t>
            </a:r>
            <a:r>
              <a:rPr sz="1800" u="heavy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liberté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d’expression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affirmé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l’article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Déclaration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Droits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l’Homme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 </a:t>
            </a:r>
            <a:r>
              <a:rPr sz="1800" spc="-15" dirty="0">
                <a:latin typeface="Calibri"/>
                <a:cs typeface="Calibri"/>
              </a:rPr>
              <a:t>fait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contrôler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journaux.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</a:pPr>
            <a:r>
              <a:rPr sz="1800" spc="-15" dirty="0">
                <a:latin typeface="Calibri"/>
                <a:cs typeface="Calibri"/>
              </a:rPr>
              <a:t>Pourtant,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marqué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" dirty="0">
                <a:latin typeface="Calibri"/>
                <a:cs typeface="Calibri"/>
              </a:rPr>
              <a:t> idées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Révolution:</a:t>
            </a:r>
            <a:r>
              <a:rPr sz="1800" dirty="0">
                <a:latin typeface="Calibri"/>
                <a:cs typeface="Calibri"/>
              </a:rPr>
              <a:t> il </a:t>
            </a:r>
            <a:r>
              <a:rPr sz="1800" spc="-10" dirty="0">
                <a:latin typeface="Calibri"/>
                <a:cs typeface="Calibri"/>
              </a:rPr>
              <a:t>crée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Légion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d’Honneur</a:t>
            </a:r>
            <a:r>
              <a:rPr sz="1800" u="heavy" spc="8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récompense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citoyens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ayant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rendu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regroupe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toutes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" dirty="0">
                <a:latin typeface="Calibri"/>
                <a:cs typeface="Calibri"/>
              </a:rPr>
              <a:t> lois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Code</a:t>
            </a:r>
            <a:r>
              <a:rPr sz="1800" u="heavy" spc="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Civil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encore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utilisés</a:t>
            </a:r>
            <a:r>
              <a:rPr sz="1800" spc="-10" dirty="0">
                <a:latin typeface="Calibri"/>
                <a:cs typeface="Calibri"/>
              </a:rPr>
              <a:t> aujourd’hui.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-10" dirty="0">
                <a:latin typeface="Calibri"/>
                <a:cs typeface="Calibri"/>
              </a:rPr>
              <a:t> crée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également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les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lycées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9189" y="1764029"/>
            <a:ext cx="1572260" cy="233679"/>
          </a:xfrm>
          <a:custGeom>
            <a:avLst/>
            <a:gdLst/>
            <a:ahLst/>
            <a:cxnLst/>
            <a:rect l="l" t="t" r="r" b="b"/>
            <a:pathLst>
              <a:path w="1572260" h="233680">
                <a:moveTo>
                  <a:pt x="0" y="223012"/>
                </a:moveTo>
                <a:lnTo>
                  <a:pt x="4962" y="204313"/>
                </a:lnTo>
                <a:lnTo>
                  <a:pt x="9690" y="185531"/>
                </a:lnTo>
                <a:lnTo>
                  <a:pt x="14884" y="166915"/>
                </a:lnTo>
                <a:lnTo>
                  <a:pt x="40636" y="119143"/>
                </a:lnTo>
                <a:lnTo>
                  <a:pt x="71183" y="85296"/>
                </a:lnTo>
                <a:lnTo>
                  <a:pt x="100664" y="56616"/>
                </a:lnTo>
                <a:lnTo>
                  <a:pt x="124672" y="36943"/>
                </a:lnTo>
                <a:lnTo>
                  <a:pt x="132389" y="31162"/>
                </a:lnTo>
                <a:lnTo>
                  <a:pt x="167304" y="14091"/>
                </a:lnTo>
                <a:lnTo>
                  <a:pt x="205384" y="2045"/>
                </a:lnTo>
                <a:lnTo>
                  <a:pt x="212471" y="0"/>
                </a:lnTo>
                <a:lnTo>
                  <a:pt x="230040" y="14890"/>
                </a:lnTo>
                <a:lnTo>
                  <a:pt x="248729" y="29114"/>
                </a:lnTo>
                <a:lnTo>
                  <a:pt x="265227" y="44719"/>
                </a:lnTo>
                <a:lnTo>
                  <a:pt x="276225" y="63754"/>
                </a:lnTo>
                <a:lnTo>
                  <a:pt x="286323" y="94154"/>
                </a:lnTo>
                <a:lnTo>
                  <a:pt x="298434" y="127031"/>
                </a:lnTo>
                <a:lnTo>
                  <a:pt x="312711" y="157480"/>
                </a:lnTo>
                <a:lnTo>
                  <a:pt x="329310" y="180594"/>
                </a:lnTo>
                <a:lnTo>
                  <a:pt x="336827" y="189235"/>
                </a:lnTo>
                <a:lnTo>
                  <a:pt x="344011" y="198389"/>
                </a:lnTo>
                <a:lnTo>
                  <a:pt x="379120" y="217529"/>
                </a:lnTo>
                <a:lnTo>
                  <a:pt x="416748" y="221168"/>
                </a:lnTo>
                <a:lnTo>
                  <a:pt x="435609" y="223012"/>
                </a:lnTo>
                <a:lnTo>
                  <a:pt x="449405" y="221489"/>
                </a:lnTo>
                <a:lnTo>
                  <a:pt x="463581" y="220741"/>
                </a:lnTo>
                <a:lnTo>
                  <a:pt x="477043" y="218493"/>
                </a:lnTo>
                <a:lnTo>
                  <a:pt x="488696" y="212471"/>
                </a:lnTo>
                <a:lnTo>
                  <a:pt x="494504" y="203840"/>
                </a:lnTo>
                <a:lnTo>
                  <a:pt x="496681" y="192960"/>
                </a:lnTo>
                <a:lnTo>
                  <a:pt x="497500" y="181199"/>
                </a:lnTo>
                <a:lnTo>
                  <a:pt x="499236" y="169925"/>
                </a:lnTo>
                <a:lnTo>
                  <a:pt x="522543" y="122687"/>
                </a:lnTo>
                <a:lnTo>
                  <a:pt x="557006" y="94472"/>
                </a:lnTo>
                <a:lnTo>
                  <a:pt x="592246" y="77791"/>
                </a:lnTo>
                <a:lnTo>
                  <a:pt x="630326" y="65782"/>
                </a:lnTo>
                <a:lnTo>
                  <a:pt x="637412" y="63754"/>
                </a:lnTo>
                <a:lnTo>
                  <a:pt x="659350" y="64615"/>
                </a:lnTo>
                <a:lnTo>
                  <a:pt x="681751" y="64262"/>
                </a:lnTo>
                <a:lnTo>
                  <a:pt x="722376" y="74295"/>
                </a:lnTo>
                <a:lnTo>
                  <a:pt x="739913" y="120961"/>
                </a:lnTo>
                <a:lnTo>
                  <a:pt x="743585" y="138049"/>
                </a:lnTo>
                <a:lnTo>
                  <a:pt x="746448" y="145994"/>
                </a:lnTo>
                <a:lnTo>
                  <a:pt x="749442" y="153892"/>
                </a:lnTo>
                <a:lnTo>
                  <a:pt x="752175" y="161837"/>
                </a:lnTo>
                <a:lnTo>
                  <a:pt x="754253" y="169925"/>
                </a:lnTo>
                <a:lnTo>
                  <a:pt x="755794" y="183774"/>
                </a:lnTo>
                <a:lnTo>
                  <a:pt x="756586" y="197945"/>
                </a:lnTo>
                <a:lnTo>
                  <a:pt x="758878" y="211377"/>
                </a:lnTo>
                <a:lnTo>
                  <a:pt x="764921" y="223012"/>
                </a:lnTo>
                <a:lnTo>
                  <a:pt x="773477" y="228947"/>
                </a:lnTo>
                <a:lnTo>
                  <a:pt x="784320" y="231251"/>
                </a:lnTo>
                <a:lnTo>
                  <a:pt x="796067" y="232102"/>
                </a:lnTo>
                <a:lnTo>
                  <a:pt x="807339" y="233680"/>
                </a:lnTo>
                <a:lnTo>
                  <a:pt x="839549" y="229526"/>
                </a:lnTo>
                <a:lnTo>
                  <a:pt x="871950" y="226171"/>
                </a:lnTo>
                <a:lnTo>
                  <a:pt x="903922" y="221267"/>
                </a:lnTo>
                <a:lnTo>
                  <a:pt x="934847" y="212471"/>
                </a:lnTo>
                <a:lnTo>
                  <a:pt x="940246" y="207204"/>
                </a:lnTo>
                <a:lnTo>
                  <a:pt x="942324" y="198818"/>
                </a:lnTo>
                <a:lnTo>
                  <a:pt x="943330" y="189289"/>
                </a:lnTo>
                <a:lnTo>
                  <a:pt x="945515" y="180594"/>
                </a:lnTo>
                <a:lnTo>
                  <a:pt x="956250" y="159371"/>
                </a:lnTo>
                <a:lnTo>
                  <a:pt x="967866" y="138541"/>
                </a:lnTo>
                <a:lnTo>
                  <a:pt x="978912" y="117496"/>
                </a:lnTo>
                <a:lnTo>
                  <a:pt x="987933" y="95631"/>
                </a:lnTo>
                <a:lnTo>
                  <a:pt x="990224" y="87453"/>
                </a:lnTo>
                <a:lnTo>
                  <a:pt x="992266" y="79168"/>
                </a:lnTo>
                <a:lnTo>
                  <a:pt x="994808" y="71145"/>
                </a:lnTo>
                <a:lnTo>
                  <a:pt x="1021371" y="38625"/>
                </a:lnTo>
                <a:lnTo>
                  <a:pt x="1068959" y="19510"/>
                </a:lnTo>
                <a:lnTo>
                  <a:pt x="1104773" y="10668"/>
                </a:lnTo>
                <a:lnTo>
                  <a:pt x="1126283" y="12440"/>
                </a:lnTo>
                <a:lnTo>
                  <a:pt x="1147889" y="13604"/>
                </a:lnTo>
                <a:lnTo>
                  <a:pt x="1189862" y="21209"/>
                </a:lnTo>
                <a:lnTo>
                  <a:pt x="1219120" y="47942"/>
                </a:lnTo>
                <a:lnTo>
                  <a:pt x="1232280" y="84962"/>
                </a:lnTo>
                <a:lnTo>
                  <a:pt x="1237614" y="106235"/>
                </a:lnTo>
                <a:lnTo>
                  <a:pt x="1240139" y="116895"/>
                </a:lnTo>
                <a:lnTo>
                  <a:pt x="1242948" y="127508"/>
                </a:lnTo>
                <a:lnTo>
                  <a:pt x="1245455" y="135471"/>
                </a:lnTo>
                <a:lnTo>
                  <a:pt x="1248235" y="143398"/>
                </a:lnTo>
                <a:lnTo>
                  <a:pt x="1251039" y="151350"/>
                </a:lnTo>
                <a:lnTo>
                  <a:pt x="1253617" y="159385"/>
                </a:lnTo>
                <a:lnTo>
                  <a:pt x="1255781" y="170191"/>
                </a:lnTo>
                <a:lnTo>
                  <a:pt x="1257315" y="181260"/>
                </a:lnTo>
                <a:lnTo>
                  <a:pt x="1259635" y="191996"/>
                </a:lnTo>
                <a:lnTo>
                  <a:pt x="1264158" y="201803"/>
                </a:lnTo>
                <a:lnTo>
                  <a:pt x="1270638" y="208635"/>
                </a:lnTo>
                <a:lnTo>
                  <a:pt x="1278763" y="213788"/>
                </a:lnTo>
                <a:lnTo>
                  <a:pt x="1287553" y="218251"/>
                </a:lnTo>
                <a:lnTo>
                  <a:pt x="1296035" y="223012"/>
                </a:lnTo>
                <a:lnTo>
                  <a:pt x="1338625" y="218322"/>
                </a:lnTo>
                <a:lnTo>
                  <a:pt x="1381299" y="213979"/>
                </a:lnTo>
                <a:lnTo>
                  <a:pt x="1423854" y="208849"/>
                </a:lnTo>
                <a:lnTo>
                  <a:pt x="1466087" y="201803"/>
                </a:lnTo>
                <a:lnTo>
                  <a:pt x="1508505" y="180594"/>
                </a:lnTo>
                <a:lnTo>
                  <a:pt x="1524704" y="148965"/>
                </a:lnTo>
                <a:lnTo>
                  <a:pt x="1529715" y="138049"/>
                </a:lnTo>
                <a:lnTo>
                  <a:pt x="1551051" y="106172"/>
                </a:lnTo>
                <a:lnTo>
                  <a:pt x="1569821" y="87187"/>
                </a:lnTo>
                <a:lnTo>
                  <a:pt x="1572260" y="84962"/>
                </a:lnTo>
              </a:path>
            </a:pathLst>
          </a:custGeom>
          <a:ln w="2794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D5E246-8E20-1193-451C-99208201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-50546"/>
            <a:ext cx="911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3079" y="50546"/>
            <a:ext cx="60858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/>
              <a:t>Conquêtes</a:t>
            </a:r>
            <a:r>
              <a:rPr sz="2400" b="1" spc="30" dirty="0"/>
              <a:t> </a:t>
            </a:r>
            <a:r>
              <a:rPr sz="2400" b="1" spc="-5" dirty="0"/>
              <a:t>napoléoniennes:</a:t>
            </a:r>
            <a:r>
              <a:rPr sz="2400" b="1" spc="65" dirty="0"/>
              <a:t> </a:t>
            </a:r>
            <a:r>
              <a:rPr sz="2400" b="1" spc="-10" dirty="0"/>
              <a:t>victoires</a:t>
            </a:r>
            <a:r>
              <a:rPr sz="2400" b="1" spc="10" dirty="0"/>
              <a:t> </a:t>
            </a:r>
            <a:r>
              <a:rPr sz="2400" b="1" dirty="0"/>
              <a:t>et</a:t>
            </a:r>
            <a:r>
              <a:rPr sz="2400" b="1" spc="-10" dirty="0"/>
              <a:t> </a:t>
            </a:r>
            <a:r>
              <a:rPr sz="2400" b="1" spc="-15" dirty="0"/>
              <a:t>défaites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8144" y="2438400"/>
            <a:ext cx="3642995" cy="24846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Quels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pays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Napoléon</a:t>
            </a:r>
            <a:r>
              <a:rPr sz="18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a-t-il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6F2F9F"/>
                </a:solidFill>
                <a:latin typeface="Calibri"/>
                <a:cs typeface="Calibri"/>
              </a:rPr>
              <a:t>conquis</a:t>
            </a:r>
            <a:endParaRPr lang="fr-FR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lang="fr-FR" sz="1800" b="1" spc="-15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r>
              <a:rPr lang="fr-FR"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fr-FR" sz="1800" b="1" spc="-15" dirty="0">
                <a:solidFill>
                  <a:srgbClr val="6F2F9F"/>
                </a:solidFill>
                <a:latin typeface="Calibri"/>
                <a:cs typeface="Calibri"/>
              </a:rPr>
              <a:t>intégré</a:t>
            </a:r>
            <a:r>
              <a:rPr lang="fr-FR"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fr-FR" sz="1800" b="1" dirty="0">
                <a:solidFill>
                  <a:srgbClr val="6F2F9F"/>
                </a:solidFill>
                <a:latin typeface="Calibri"/>
                <a:cs typeface="Calibri"/>
              </a:rPr>
              <a:t>à</a:t>
            </a:r>
            <a:r>
              <a:rPr lang="fr-FR" sz="1800" b="1" spc="-10" dirty="0">
                <a:solidFill>
                  <a:srgbClr val="6F2F9F"/>
                </a:solidFill>
                <a:latin typeface="Calibri"/>
                <a:cs typeface="Calibri"/>
              </a:rPr>
              <a:t> l’Empire?</a:t>
            </a:r>
            <a:endParaRPr lang="fr-FR" sz="1800" dirty="0">
              <a:latin typeface="Calibri"/>
              <a:cs typeface="Calibri"/>
            </a:endParaRPr>
          </a:p>
          <a:p>
            <a:pPr marL="12700" marR="547370">
              <a:lnSpc>
                <a:spcPts val="3240"/>
              </a:lnSpc>
              <a:spcBef>
                <a:spcPts val="285"/>
              </a:spcBef>
              <a:buAutoNum type="arabicPeriod" startAt="2"/>
              <a:tabLst>
                <a:tab pos="2413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Donne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le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nom des</a:t>
            </a:r>
            <a:r>
              <a:rPr lang="fr-FR"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6F2F9F"/>
                </a:solidFill>
                <a:latin typeface="Calibri"/>
                <a:cs typeface="Calibri"/>
              </a:rPr>
              <a:t>victoires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 </a:t>
            </a:r>
            <a:r>
              <a:rPr sz="1800" b="1" spc="-3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Napoléon.</a:t>
            </a:r>
            <a:endParaRPr sz="1800" dirty="0">
              <a:latin typeface="Calibri"/>
              <a:cs typeface="Calibri"/>
            </a:endParaRPr>
          </a:p>
          <a:p>
            <a:pPr marL="12700" marR="881380">
              <a:lnSpc>
                <a:spcPts val="3240"/>
              </a:lnSpc>
              <a:buAutoNum type="arabicPeriod" startAt="2"/>
              <a:tabLst>
                <a:tab pos="2413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Donne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le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nom des </a:t>
            </a:r>
            <a:r>
              <a:rPr sz="1800" b="1" spc="-15" dirty="0" err="1">
                <a:solidFill>
                  <a:srgbClr val="6F2F9F"/>
                </a:solidFill>
                <a:latin typeface="Calibri"/>
                <a:cs typeface="Calibri"/>
              </a:rPr>
              <a:t>défaites</a:t>
            </a:r>
            <a:r>
              <a:rPr lang="fr-FR"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fr-FR" sz="1800" b="1" spc="-3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6F2F9F"/>
                </a:solidFill>
                <a:latin typeface="Calibri"/>
                <a:cs typeface="Calibri"/>
              </a:rPr>
              <a:t>napoléoniennes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0778" y="3105834"/>
            <a:ext cx="4940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1815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9620" y="3124200"/>
            <a:ext cx="4927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385622"/>
                </a:solidFill>
                <a:latin typeface="Calibri"/>
                <a:cs typeface="Calibri"/>
              </a:rPr>
              <a:t>1805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2667000"/>
            <a:ext cx="4927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385622"/>
                </a:solidFill>
                <a:latin typeface="Calibri"/>
                <a:cs typeface="Calibri"/>
              </a:rPr>
              <a:t>1806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6019800"/>
            <a:ext cx="4927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1805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030" y="278129"/>
            <a:ext cx="0" cy="5869305"/>
          </a:xfrm>
          <a:custGeom>
            <a:avLst/>
            <a:gdLst/>
            <a:ahLst/>
            <a:cxnLst/>
            <a:rect l="l" t="t" r="r" b="b"/>
            <a:pathLst>
              <a:path h="5869305">
                <a:moveTo>
                  <a:pt x="0" y="0"/>
                </a:moveTo>
                <a:lnTo>
                  <a:pt x="0" y="5869165"/>
                </a:lnTo>
              </a:path>
            </a:pathLst>
          </a:custGeom>
          <a:ln w="762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2535" y="496570"/>
            <a:ext cx="10321925" cy="300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Séance</a:t>
            </a:r>
            <a:r>
              <a:rPr sz="18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</a:t>
            </a:r>
            <a:r>
              <a:rPr sz="1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fin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l’Empire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1805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1815,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Napoléon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mène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guerres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Europe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propager</a:t>
            </a:r>
            <a:r>
              <a:rPr sz="1800" u="heavy" spc="5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les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idées</a:t>
            </a:r>
            <a:r>
              <a:rPr sz="1800" u="heavy" spc="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Révolution</a:t>
            </a:r>
            <a:r>
              <a:rPr sz="1800" dirty="0">
                <a:latin typeface="Calibri"/>
                <a:cs typeface="Calibri"/>
              </a:rPr>
              <a:t> mais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alibri"/>
                <a:cs typeface="Calibri"/>
              </a:rPr>
              <a:t>aussi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conquérir</a:t>
            </a:r>
            <a:r>
              <a:rPr sz="1800" u="heavy" spc="5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l’Europe</a:t>
            </a:r>
            <a:r>
              <a:rPr sz="1800" u="heavy" spc="4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et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étendre</a:t>
            </a:r>
            <a:r>
              <a:rPr sz="1800" u="heavy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</a:t>
            </a:r>
            <a:r>
              <a:rPr sz="1800"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pouvoir</a:t>
            </a:r>
            <a:r>
              <a:rPr sz="1800" spc="-35" dirty="0">
                <a:latin typeface="Calibri"/>
                <a:cs typeface="Calibri"/>
              </a:rPr>
              <a:t>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remporte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nombreuses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victoires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Austerlitz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</a:t>
            </a:r>
            <a:r>
              <a:rPr sz="1800"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1805</a:t>
            </a:r>
            <a:r>
              <a:rPr sz="180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Calibri"/>
              <a:cs typeface="Calibri"/>
            </a:endParaRPr>
          </a:p>
          <a:p>
            <a:pPr marL="12700" marR="19050">
              <a:lnSpc>
                <a:spcPct val="1501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1812,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-15" dirty="0">
                <a:latin typeface="Calibri"/>
                <a:cs typeface="Calibri"/>
              </a:rPr>
              <a:t>Français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supportent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guerres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conquête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l’autorité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excessive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l’Empereur.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pays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d’Europe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liguent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contre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France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5" dirty="0">
                <a:latin typeface="Calibri"/>
                <a:cs typeface="Calibri"/>
              </a:rPr>
              <a:t> Napoléon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10" dirty="0">
                <a:latin typeface="Calibri"/>
                <a:cs typeface="Calibri"/>
              </a:rPr>
              <a:t>perd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bataille</a:t>
            </a:r>
            <a:r>
              <a:rPr sz="1800" u="heavy" spc="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u="heavy" spc="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Waterloo</a:t>
            </a:r>
            <a:r>
              <a:rPr sz="1800" u="heavy" spc="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</a:t>
            </a:r>
            <a:r>
              <a:rPr sz="1800"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1815:</a:t>
            </a:r>
            <a:r>
              <a:rPr sz="1800" u="heavy" spc="-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c’est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fin</a:t>
            </a:r>
            <a:r>
              <a:rPr sz="1800" u="heavy" spc="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l’Empire.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9030" y="916241"/>
            <a:ext cx="1844039" cy="1361440"/>
          </a:xfrm>
          <a:custGeom>
            <a:avLst/>
            <a:gdLst/>
            <a:ahLst/>
            <a:cxnLst/>
            <a:rect l="l" t="t" r="r" b="b"/>
            <a:pathLst>
              <a:path w="1844039" h="1361439">
                <a:moveTo>
                  <a:pt x="0" y="126809"/>
                </a:moveTo>
                <a:lnTo>
                  <a:pt x="44159" y="112067"/>
                </a:lnTo>
                <a:lnTo>
                  <a:pt x="88132" y="96630"/>
                </a:lnTo>
                <a:lnTo>
                  <a:pt x="132106" y="81200"/>
                </a:lnTo>
                <a:lnTo>
                  <a:pt x="176273" y="66479"/>
                </a:lnTo>
                <a:lnTo>
                  <a:pt x="220820" y="53170"/>
                </a:lnTo>
                <a:lnTo>
                  <a:pt x="265938" y="41973"/>
                </a:lnTo>
                <a:lnTo>
                  <a:pt x="284745" y="39709"/>
                </a:lnTo>
                <a:lnTo>
                  <a:pt x="304006" y="40814"/>
                </a:lnTo>
                <a:lnTo>
                  <a:pt x="340359" y="52514"/>
                </a:lnTo>
                <a:lnTo>
                  <a:pt x="382142" y="89662"/>
                </a:lnTo>
                <a:lnTo>
                  <a:pt x="406298" y="124390"/>
                </a:lnTo>
                <a:lnTo>
                  <a:pt x="408162" y="132794"/>
                </a:lnTo>
                <a:lnTo>
                  <a:pt x="410668" y="140841"/>
                </a:lnTo>
                <a:lnTo>
                  <a:pt x="444420" y="168275"/>
                </a:lnTo>
                <a:lnTo>
                  <a:pt x="478535" y="179768"/>
                </a:lnTo>
                <a:lnTo>
                  <a:pt x="502624" y="177710"/>
                </a:lnTo>
                <a:lnTo>
                  <a:pt x="526748" y="176069"/>
                </a:lnTo>
                <a:lnTo>
                  <a:pt x="574294" y="169227"/>
                </a:lnTo>
                <a:lnTo>
                  <a:pt x="598547" y="153993"/>
                </a:lnTo>
                <a:lnTo>
                  <a:pt x="606170" y="148018"/>
                </a:lnTo>
                <a:lnTo>
                  <a:pt x="616908" y="140144"/>
                </a:lnTo>
                <a:lnTo>
                  <a:pt x="627491" y="132080"/>
                </a:lnTo>
                <a:lnTo>
                  <a:pt x="638049" y="124015"/>
                </a:lnTo>
                <a:lnTo>
                  <a:pt x="648715" y="116141"/>
                </a:lnTo>
                <a:lnTo>
                  <a:pt x="656717" y="110863"/>
                </a:lnTo>
                <a:lnTo>
                  <a:pt x="664908" y="105822"/>
                </a:lnTo>
                <a:lnTo>
                  <a:pt x="673004" y="100639"/>
                </a:lnTo>
                <a:lnTo>
                  <a:pt x="680719" y="94932"/>
                </a:lnTo>
                <a:lnTo>
                  <a:pt x="697503" y="79121"/>
                </a:lnTo>
                <a:lnTo>
                  <a:pt x="710501" y="65214"/>
                </a:lnTo>
                <a:lnTo>
                  <a:pt x="724546" y="52927"/>
                </a:lnTo>
                <a:lnTo>
                  <a:pt x="744474" y="41973"/>
                </a:lnTo>
                <a:lnTo>
                  <a:pt x="754800" y="38342"/>
                </a:lnTo>
                <a:lnTo>
                  <a:pt x="765460" y="35782"/>
                </a:lnTo>
                <a:lnTo>
                  <a:pt x="776263" y="33651"/>
                </a:lnTo>
                <a:lnTo>
                  <a:pt x="787019" y="31305"/>
                </a:lnTo>
                <a:lnTo>
                  <a:pt x="797524" y="25634"/>
                </a:lnTo>
                <a:lnTo>
                  <a:pt x="807910" y="19748"/>
                </a:lnTo>
                <a:lnTo>
                  <a:pt x="818487" y="14339"/>
                </a:lnTo>
                <a:lnTo>
                  <a:pt x="829563" y="10096"/>
                </a:lnTo>
                <a:lnTo>
                  <a:pt x="875716" y="631"/>
                </a:lnTo>
                <a:lnTo>
                  <a:pt x="917130" y="0"/>
                </a:lnTo>
                <a:lnTo>
                  <a:pt x="959973" y="4417"/>
                </a:lnTo>
                <a:lnTo>
                  <a:pt x="1010412" y="10096"/>
                </a:lnTo>
                <a:lnTo>
                  <a:pt x="1027430" y="26539"/>
                </a:lnTo>
                <a:lnTo>
                  <a:pt x="1032827" y="33718"/>
                </a:lnTo>
                <a:lnTo>
                  <a:pt x="1034986" y="44993"/>
                </a:lnTo>
                <a:lnTo>
                  <a:pt x="1042288" y="73723"/>
                </a:lnTo>
                <a:lnTo>
                  <a:pt x="1045281" y="91951"/>
                </a:lnTo>
                <a:lnTo>
                  <a:pt x="1047178" y="111537"/>
                </a:lnTo>
                <a:lnTo>
                  <a:pt x="1051933" y="128123"/>
                </a:lnTo>
                <a:lnTo>
                  <a:pt x="1094301" y="145093"/>
                </a:lnTo>
                <a:lnTo>
                  <a:pt x="1159256" y="158559"/>
                </a:lnTo>
                <a:lnTo>
                  <a:pt x="1204658" y="157448"/>
                </a:lnTo>
                <a:lnTo>
                  <a:pt x="1250251" y="157384"/>
                </a:lnTo>
                <a:lnTo>
                  <a:pt x="1295558" y="155273"/>
                </a:lnTo>
                <a:lnTo>
                  <a:pt x="1340103" y="148018"/>
                </a:lnTo>
                <a:lnTo>
                  <a:pt x="1363731" y="116443"/>
                </a:lnTo>
                <a:lnTo>
                  <a:pt x="1371981" y="105600"/>
                </a:lnTo>
                <a:lnTo>
                  <a:pt x="1381825" y="99125"/>
                </a:lnTo>
                <a:lnTo>
                  <a:pt x="1392729" y="94281"/>
                </a:lnTo>
                <a:lnTo>
                  <a:pt x="1403895" y="89794"/>
                </a:lnTo>
                <a:lnTo>
                  <a:pt x="1414526" y="84391"/>
                </a:lnTo>
                <a:lnTo>
                  <a:pt x="1425263" y="76553"/>
                </a:lnTo>
                <a:lnTo>
                  <a:pt x="1435465" y="67881"/>
                </a:lnTo>
                <a:lnTo>
                  <a:pt x="1445833" y="59495"/>
                </a:lnTo>
                <a:lnTo>
                  <a:pt x="1457070" y="52514"/>
                </a:lnTo>
                <a:lnTo>
                  <a:pt x="1467290" y="48777"/>
                </a:lnTo>
                <a:lnTo>
                  <a:pt x="1478057" y="46529"/>
                </a:lnTo>
                <a:lnTo>
                  <a:pt x="1488967" y="44638"/>
                </a:lnTo>
                <a:lnTo>
                  <a:pt x="1499615" y="41973"/>
                </a:lnTo>
                <a:lnTo>
                  <a:pt x="1537397" y="28944"/>
                </a:lnTo>
                <a:lnTo>
                  <a:pt x="1553298" y="22602"/>
                </a:lnTo>
                <a:lnTo>
                  <a:pt x="1555622" y="20629"/>
                </a:lnTo>
                <a:lnTo>
                  <a:pt x="1552676" y="20710"/>
                </a:lnTo>
                <a:lnTo>
                  <a:pt x="1552761" y="20526"/>
                </a:lnTo>
                <a:lnTo>
                  <a:pt x="1564183" y="17760"/>
                </a:lnTo>
                <a:lnTo>
                  <a:pt x="1595246" y="10096"/>
                </a:lnTo>
                <a:lnTo>
                  <a:pt x="1627352" y="11656"/>
                </a:lnTo>
                <a:lnTo>
                  <a:pt x="1691562" y="14775"/>
                </a:lnTo>
                <a:lnTo>
                  <a:pt x="1739846" y="29088"/>
                </a:lnTo>
                <a:lnTo>
                  <a:pt x="1770012" y="54072"/>
                </a:lnTo>
                <a:lnTo>
                  <a:pt x="1786763" y="63182"/>
                </a:lnTo>
                <a:lnTo>
                  <a:pt x="1818639" y="73723"/>
                </a:lnTo>
              </a:path>
              <a:path w="1844039" h="1361439">
                <a:moveTo>
                  <a:pt x="25400" y="1307909"/>
                </a:moveTo>
                <a:lnTo>
                  <a:pt x="69559" y="1293167"/>
                </a:lnTo>
                <a:lnTo>
                  <a:pt x="113532" y="1277730"/>
                </a:lnTo>
                <a:lnTo>
                  <a:pt x="157506" y="1262300"/>
                </a:lnTo>
                <a:lnTo>
                  <a:pt x="201673" y="1247579"/>
                </a:lnTo>
                <a:lnTo>
                  <a:pt x="246220" y="1234270"/>
                </a:lnTo>
                <a:lnTo>
                  <a:pt x="291338" y="1223073"/>
                </a:lnTo>
                <a:lnTo>
                  <a:pt x="310145" y="1220809"/>
                </a:lnTo>
                <a:lnTo>
                  <a:pt x="329406" y="1221914"/>
                </a:lnTo>
                <a:lnTo>
                  <a:pt x="365759" y="1233614"/>
                </a:lnTo>
                <a:lnTo>
                  <a:pt x="407542" y="1270762"/>
                </a:lnTo>
                <a:lnTo>
                  <a:pt x="431698" y="1305490"/>
                </a:lnTo>
                <a:lnTo>
                  <a:pt x="433562" y="1313894"/>
                </a:lnTo>
                <a:lnTo>
                  <a:pt x="436068" y="1321941"/>
                </a:lnTo>
                <a:lnTo>
                  <a:pt x="469820" y="1349375"/>
                </a:lnTo>
                <a:lnTo>
                  <a:pt x="503936" y="1360868"/>
                </a:lnTo>
                <a:lnTo>
                  <a:pt x="528024" y="1358810"/>
                </a:lnTo>
                <a:lnTo>
                  <a:pt x="552148" y="1357169"/>
                </a:lnTo>
                <a:lnTo>
                  <a:pt x="599694" y="1350327"/>
                </a:lnTo>
                <a:lnTo>
                  <a:pt x="623947" y="1335093"/>
                </a:lnTo>
                <a:lnTo>
                  <a:pt x="631570" y="1329118"/>
                </a:lnTo>
                <a:lnTo>
                  <a:pt x="642308" y="1321244"/>
                </a:lnTo>
                <a:lnTo>
                  <a:pt x="652891" y="1313180"/>
                </a:lnTo>
                <a:lnTo>
                  <a:pt x="663449" y="1305115"/>
                </a:lnTo>
                <a:lnTo>
                  <a:pt x="674115" y="1297241"/>
                </a:lnTo>
                <a:lnTo>
                  <a:pt x="682117" y="1291963"/>
                </a:lnTo>
                <a:lnTo>
                  <a:pt x="690308" y="1286922"/>
                </a:lnTo>
                <a:lnTo>
                  <a:pt x="698404" y="1281739"/>
                </a:lnTo>
                <a:lnTo>
                  <a:pt x="706119" y="1276032"/>
                </a:lnTo>
                <a:lnTo>
                  <a:pt x="722903" y="1260221"/>
                </a:lnTo>
                <a:lnTo>
                  <a:pt x="735901" y="1246314"/>
                </a:lnTo>
                <a:lnTo>
                  <a:pt x="749946" y="1234027"/>
                </a:lnTo>
                <a:lnTo>
                  <a:pt x="769874" y="1223073"/>
                </a:lnTo>
                <a:lnTo>
                  <a:pt x="780200" y="1219442"/>
                </a:lnTo>
                <a:lnTo>
                  <a:pt x="790860" y="1216882"/>
                </a:lnTo>
                <a:lnTo>
                  <a:pt x="801663" y="1214751"/>
                </a:lnTo>
                <a:lnTo>
                  <a:pt x="812419" y="1212405"/>
                </a:lnTo>
                <a:lnTo>
                  <a:pt x="822924" y="1206734"/>
                </a:lnTo>
                <a:lnTo>
                  <a:pt x="833310" y="1200848"/>
                </a:lnTo>
                <a:lnTo>
                  <a:pt x="843887" y="1195439"/>
                </a:lnTo>
                <a:lnTo>
                  <a:pt x="854963" y="1191196"/>
                </a:lnTo>
                <a:lnTo>
                  <a:pt x="901116" y="1181731"/>
                </a:lnTo>
                <a:lnTo>
                  <a:pt x="942530" y="1181100"/>
                </a:lnTo>
                <a:lnTo>
                  <a:pt x="985373" y="1185517"/>
                </a:lnTo>
                <a:lnTo>
                  <a:pt x="1035812" y="1191196"/>
                </a:lnTo>
                <a:lnTo>
                  <a:pt x="1052830" y="1207639"/>
                </a:lnTo>
                <a:lnTo>
                  <a:pt x="1058227" y="1214818"/>
                </a:lnTo>
                <a:lnTo>
                  <a:pt x="1060386" y="1226093"/>
                </a:lnTo>
                <a:lnTo>
                  <a:pt x="1067689" y="1254823"/>
                </a:lnTo>
                <a:lnTo>
                  <a:pt x="1070681" y="1273051"/>
                </a:lnTo>
                <a:lnTo>
                  <a:pt x="1072578" y="1292637"/>
                </a:lnTo>
                <a:lnTo>
                  <a:pt x="1077333" y="1309223"/>
                </a:lnTo>
                <a:lnTo>
                  <a:pt x="1119701" y="1326193"/>
                </a:lnTo>
                <a:lnTo>
                  <a:pt x="1184656" y="1339659"/>
                </a:lnTo>
                <a:lnTo>
                  <a:pt x="1230058" y="1338548"/>
                </a:lnTo>
                <a:lnTo>
                  <a:pt x="1275651" y="1338484"/>
                </a:lnTo>
                <a:lnTo>
                  <a:pt x="1320958" y="1336373"/>
                </a:lnTo>
                <a:lnTo>
                  <a:pt x="1365503" y="1329118"/>
                </a:lnTo>
                <a:lnTo>
                  <a:pt x="1389131" y="1297543"/>
                </a:lnTo>
                <a:lnTo>
                  <a:pt x="1397381" y="1286700"/>
                </a:lnTo>
                <a:lnTo>
                  <a:pt x="1407225" y="1280225"/>
                </a:lnTo>
                <a:lnTo>
                  <a:pt x="1418129" y="1275381"/>
                </a:lnTo>
                <a:lnTo>
                  <a:pt x="1429295" y="1270894"/>
                </a:lnTo>
                <a:lnTo>
                  <a:pt x="1439926" y="1265491"/>
                </a:lnTo>
                <a:lnTo>
                  <a:pt x="1450663" y="1257653"/>
                </a:lnTo>
                <a:lnTo>
                  <a:pt x="1460865" y="1248981"/>
                </a:lnTo>
                <a:lnTo>
                  <a:pt x="1471233" y="1240595"/>
                </a:lnTo>
                <a:lnTo>
                  <a:pt x="1482470" y="1233614"/>
                </a:lnTo>
                <a:lnTo>
                  <a:pt x="1492690" y="1229877"/>
                </a:lnTo>
                <a:lnTo>
                  <a:pt x="1503457" y="1227629"/>
                </a:lnTo>
                <a:lnTo>
                  <a:pt x="1514367" y="1225738"/>
                </a:lnTo>
                <a:lnTo>
                  <a:pt x="1525015" y="1223073"/>
                </a:lnTo>
                <a:lnTo>
                  <a:pt x="1562797" y="1210044"/>
                </a:lnTo>
                <a:lnTo>
                  <a:pt x="1578698" y="1203702"/>
                </a:lnTo>
                <a:lnTo>
                  <a:pt x="1581022" y="1201729"/>
                </a:lnTo>
                <a:lnTo>
                  <a:pt x="1578076" y="1201810"/>
                </a:lnTo>
                <a:lnTo>
                  <a:pt x="1578161" y="1201626"/>
                </a:lnTo>
                <a:lnTo>
                  <a:pt x="1589583" y="1198860"/>
                </a:lnTo>
                <a:lnTo>
                  <a:pt x="1620646" y="1191196"/>
                </a:lnTo>
                <a:lnTo>
                  <a:pt x="1652752" y="1192756"/>
                </a:lnTo>
                <a:lnTo>
                  <a:pt x="1716962" y="1195875"/>
                </a:lnTo>
                <a:lnTo>
                  <a:pt x="1765246" y="1210188"/>
                </a:lnTo>
                <a:lnTo>
                  <a:pt x="1795412" y="1235172"/>
                </a:lnTo>
                <a:lnTo>
                  <a:pt x="1812163" y="1244282"/>
                </a:lnTo>
                <a:lnTo>
                  <a:pt x="1844039" y="1254823"/>
                </a:lnTo>
              </a:path>
            </a:pathLst>
          </a:custGeom>
          <a:ln w="2794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708659"/>
            <a:ext cx="5572760" cy="601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6069" y="173609"/>
            <a:ext cx="462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La</a:t>
            </a:r>
            <a:r>
              <a:rPr sz="2400" spc="-20" dirty="0"/>
              <a:t> </a:t>
            </a:r>
            <a:r>
              <a:rPr sz="2400" spc="-5" dirty="0"/>
              <a:t>République</a:t>
            </a:r>
            <a:r>
              <a:rPr sz="2400" spc="-40" dirty="0"/>
              <a:t> </a:t>
            </a:r>
            <a:r>
              <a:rPr sz="2400" dirty="0"/>
              <a:t>en</a:t>
            </a:r>
            <a:r>
              <a:rPr sz="2400" spc="-15" dirty="0"/>
              <a:t> </a:t>
            </a:r>
            <a:r>
              <a:rPr sz="2400" spc="-10" dirty="0"/>
              <a:t>guerre</a:t>
            </a:r>
            <a:r>
              <a:rPr sz="2400" dirty="0"/>
              <a:t> (1792-1799)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129526" y="1496440"/>
            <a:ext cx="49536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Quels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sont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régions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pays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en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guerre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contre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jeune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République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Française?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38125" indent="-226060" algn="just">
              <a:lnSpc>
                <a:spcPct val="100000"/>
              </a:lnSpc>
              <a:buAutoNum type="arabicPeriod" startAt="2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République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souhaite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étendre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idées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Révolution Française </a:t>
            </a:r>
            <a:r>
              <a:rPr sz="1800" spc="-5" dirty="0">
                <a:latin typeface="Calibri"/>
                <a:cs typeface="Calibri"/>
              </a:rPr>
              <a:t>dans </a:t>
            </a:r>
            <a:r>
              <a:rPr sz="1800" spc="-30" dirty="0">
                <a:latin typeface="Calibri"/>
                <a:cs typeface="Calibri"/>
              </a:rPr>
              <a:t>d’autres </a:t>
            </a:r>
            <a:r>
              <a:rPr sz="1800" spc="-15" dirty="0">
                <a:latin typeface="Calibri"/>
                <a:cs typeface="Calibri"/>
              </a:rPr>
              <a:t>pays, </a:t>
            </a:r>
            <a:r>
              <a:rPr sz="1800" spc="-10" dirty="0">
                <a:latin typeface="Calibri"/>
                <a:cs typeface="Calibri"/>
              </a:rPr>
              <a:t>notamment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Italie.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général </a:t>
            </a:r>
            <a:r>
              <a:rPr sz="1800" spc="-10" dirty="0">
                <a:latin typeface="Calibri"/>
                <a:cs typeface="Calibri"/>
              </a:rPr>
              <a:t>(chef </a:t>
            </a:r>
            <a:r>
              <a:rPr sz="1800" spc="-5" dirty="0">
                <a:latin typeface="Calibri"/>
                <a:cs typeface="Calibri"/>
              </a:rPr>
              <a:t>militaire) se </a:t>
            </a:r>
            <a:r>
              <a:rPr sz="1800" spc="-15" dirty="0">
                <a:latin typeface="Calibri"/>
                <a:cs typeface="Calibri"/>
              </a:rPr>
              <a:t>fait </a:t>
            </a:r>
            <a:r>
              <a:rPr sz="1800" spc="-10" dirty="0">
                <a:latin typeface="Calibri"/>
                <a:cs typeface="Calibri"/>
              </a:rPr>
              <a:t>remarquer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victoires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Italie.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Savez-vous</a:t>
            </a:r>
            <a:r>
              <a:rPr sz="1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qui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il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s’agit?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6800" y="366140"/>
            <a:ext cx="4289425" cy="4698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1796, en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Italie,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les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Français étaient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sur </a:t>
            </a:r>
            <a:r>
              <a:rPr sz="1800" i="1" spc="5" dirty="0">
                <a:solidFill>
                  <a:srgbClr val="006FC0"/>
                </a:solidFill>
                <a:latin typeface="Calibri"/>
                <a:cs typeface="Calibri"/>
              </a:rPr>
              <a:t>le </a:t>
            </a:r>
            <a:r>
              <a:rPr sz="18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point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de perdre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bataille d'Arcole.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Le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général </a:t>
            </a:r>
            <a:r>
              <a:rPr sz="1800" i="1" spc="-3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Bonaparte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 décida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d’encourager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ses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troupes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pour</a:t>
            </a:r>
            <a:r>
              <a:rPr sz="1800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remporter</a:t>
            </a:r>
            <a:r>
              <a:rPr sz="1800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800" i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victoire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général</a:t>
            </a:r>
            <a:r>
              <a:rPr sz="1800" spc="-10" dirty="0">
                <a:latin typeface="Calibri"/>
                <a:cs typeface="Calibri"/>
              </a:rPr>
              <a:t> Bonaparte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s'avance.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apprend</a:t>
            </a:r>
            <a:r>
              <a:rPr sz="1800" dirty="0">
                <a:latin typeface="Calibri"/>
                <a:cs typeface="Calibri"/>
              </a:rPr>
              <a:t> que </a:t>
            </a:r>
            <a:r>
              <a:rPr sz="1800" spc="-5" dirty="0">
                <a:latin typeface="Calibri"/>
                <a:cs typeface="Calibri"/>
              </a:rPr>
              <a:t>l'armée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perdu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beaucoup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soldats,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20" dirty="0">
                <a:latin typeface="Calibri"/>
                <a:cs typeface="Calibri"/>
              </a:rPr>
              <a:t>l’ennemi </a:t>
            </a:r>
            <a:r>
              <a:rPr sz="1800" spc="-10" dirty="0">
                <a:latin typeface="Calibri"/>
                <a:cs typeface="Calibri"/>
              </a:rPr>
              <a:t>attaque </a:t>
            </a:r>
            <a:r>
              <a:rPr sz="1800" spc="-5" dirty="0">
                <a:latin typeface="Calibri"/>
                <a:cs typeface="Calibri"/>
              </a:rPr>
              <a:t>sans cesse,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nos </a:t>
            </a:r>
            <a:r>
              <a:rPr sz="1800" spc="-5" dirty="0">
                <a:latin typeface="Calibri"/>
                <a:cs typeface="Calibri"/>
              </a:rPr>
              <a:t>soldats </a:t>
            </a:r>
            <a:r>
              <a:rPr sz="1800" spc="-10" dirty="0">
                <a:latin typeface="Calibri"/>
                <a:cs typeface="Calibri"/>
              </a:rPr>
              <a:t>sont découragés. </a:t>
            </a:r>
            <a:r>
              <a:rPr sz="1800" spc="-45" dirty="0">
                <a:latin typeface="Calibri"/>
                <a:cs typeface="Calibri"/>
              </a:rPr>
              <a:t>Tout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coup, </a:t>
            </a:r>
            <a:r>
              <a:rPr sz="1800" spc="5" dirty="0">
                <a:latin typeface="Calibri"/>
                <a:cs typeface="Calibri"/>
              </a:rPr>
              <a:t>il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descend de cheval, </a:t>
            </a:r>
            <a:r>
              <a:rPr sz="1800" spc="-10" dirty="0">
                <a:latin typeface="Calibri"/>
                <a:cs typeface="Calibri"/>
              </a:rPr>
              <a:t>tire </a:t>
            </a:r>
            <a:r>
              <a:rPr sz="1800" dirty="0">
                <a:latin typeface="Calibri"/>
                <a:cs typeface="Calibri"/>
              </a:rPr>
              <a:t>son </a:t>
            </a:r>
            <a:r>
              <a:rPr sz="1800" spc="-10" dirty="0">
                <a:latin typeface="Calibri"/>
                <a:cs typeface="Calibri"/>
              </a:rPr>
              <a:t>sabre, </a:t>
            </a:r>
            <a:r>
              <a:rPr sz="1800" spc="-5" dirty="0">
                <a:latin typeface="Calibri"/>
                <a:cs typeface="Calibri"/>
              </a:rPr>
              <a:t>prend </a:t>
            </a:r>
            <a:r>
              <a:rPr sz="1800" spc="-10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drapeau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s’élance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milieu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d’une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pluie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feu.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fr-FR" sz="1800" spc="-5" dirty="0">
                <a:latin typeface="Calibri"/>
                <a:cs typeface="Calibri"/>
              </a:rPr>
              <a:t>Témoignage de </a:t>
            </a:r>
            <a:r>
              <a:rPr sz="1800" spc="-5" dirty="0">
                <a:latin typeface="Calibri"/>
                <a:cs typeface="Calibri"/>
              </a:rPr>
              <a:t>Joseph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Sulkowski,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soldat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 err="1">
                <a:latin typeface="Calibri"/>
                <a:cs typeface="Calibri"/>
              </a:rPr>
              <a:t>l’armée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française,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1796.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228600"/>
            <a:ext cx="6751320" cy="5125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092" y="5377815"/>
            <a:ext cx="5965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bataille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d’Arcole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1796</a:t>
            </a:r>
            <a:r>
              <a:rPr sz="2000" spc="-5" dirty="0">
                <a:latin typeface="Calibri"/>
                <a:cs typeface="Calibri"/>
              </a:rPr>
              <a:t> (lithographie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XVIIIè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siècle)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0434" y="5375909"/>
            <a:ext cx="47072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Identifier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les</a:t>
            </a:r>
            <a:r>
              <a:rPr sz="16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documents</a:t>
            </a:r>
            <a:r>
              <a:rPr sz="16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(sculpture,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témoignage,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…)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Auteur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Artiste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Date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quoi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est-il</a:t>
            </a:r>
            <a:r>
              <a:rPr sz="16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question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dans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chaque</a:t>
            </a:r>
            <a:r>
              <a:rPr sz="16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doc?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Lien</a:t>
            </a:r>
            <a:r>
              <a:rPr sz="1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entre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les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documents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311" y="6436360"/>
            <a:ext cx="1097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339" y="0"/>
            <a:ext cx="7311390" cy="6858000"/>
            <a:chOff x="1069339" y="0"/>
            <a:chExt cx="73113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339" y="0"/>
              <a:ext cx="639572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73350" y="1627377"/>
              <a:ext cx="5707380" cy="3305810"/>
            </a:xfrm>
            <a:custGeom>
              <a:avLst/>
              <a:gdLst/>
              <a:ahLst/>
              <a:cxnLst/>
              <a:rect l="l" t="t" r="r" b="b"/>
              <a:pathLst>
                <a:path w="5707380" h="3305810">
                  <a:moveTo>
                    <a:pt x="5584698" y="740283"/>
                  </a:moveTo>
                  <a:lnTo>
                    <a:pt x="2431834" y="27216"/>
                  </a:lnTo>
                  <a:lnTo>
                    <a:pt x="2432532" y="24130"/>
                  </a:lnTo>
                  <a:lnTo>
                    <a:pt x="2438019" y="0"/>
                  </a:lnTo>
                  <a:lnTo>
                    <a:pt x="2346960" y="22352"/>
                  </a:lnTo>
                  <a:lnTo>
                    <a:pt x="2419477" y="81661"/>
                  </a:lnTo>
                  <a:lnTo>
                    <a:pt x="2425636" y="54533"/>
                  </a:lnTo>
                  <a:lnTo>
                    <a:pt x="5578602" y="767461"/>
                  </a:lnTo>
                  <a:lnTo>
                    <a:pt x="5584698" y="740283"/>
                  </a:lnTo>
                  <a:close/>
                </a:path>
                <a:path w="5707380" h="3305810">
                  <a:moveTo>
                    <a:pt x="5705475" y="1560322"/>
                  </a:moveTo>
                  <a:lnTo>
                    <a:pt x="83820" y="1560322"/>
                  </a:lnTo>
                  <a:lnTo>
                    <a:pt x="83820" y="1532382"/>
                  </a:lnTo>
                  <a:lnTo>
                    <a:pt x="0" y="1574292"/>
                  </a:lnTo>
                  <a:lnTo>
                    <a:pt x="83820" y="1616202"/>
                  </a:lnTo>
                  <a:lnTo>
                    <a:pt x="83820" y="1588262"/>
                  </a:lnTo>
                  <a:lnTo>
                    <a:pt x="5705475" y="1588262"/>
                  </a:lnTo>
                  <a:lnTo>
                    <a:pt x="5705475" y="1560322"/>
                  </a:lnTo>
                  <a:close/>
                </a:path>
                <a:path w="5707380" h="3305810">
                  <a:moveTo>
                    <a:pt x="5706110" y="2510282"/>
                  </a:moveTo>
                  <a:lnTo>
                    <a:pt x="1778000" y="2510282"/>
                  </a:lnTo>
                  <a:lnTo>
                    <a:pt x="1778000" y="2482342"/>
                  </a:lnTo>
                  <a:lnTo>
                    <a:pt x="1694180" y="2524252"/>
                  </a:lnTo>
                  <a:lnTo>
                    <a:pt x="1778000" y="2566162"/>
                  </a:lnTo>
                  <a:lnTo>
                    <a:pt x="1778000" y="2538222"/>
                  </a:lnTo>
                  <a:lnTo>
                    <a:pt x="5706110" y="2538222"/>
                  </a:lnTo>
                  <a:lnTo>
                    <a:pt x="5706110" y="2510282"/>
                  </a:lnTo>
                  <a:close/>
                </a:path>
                <a:path w="5707380" h="3305810">
                  <a:moveTo>
                    <a:pt x="5706999" y="3246882"/>
                  </a:moveTo>
                  <a:lnTo>
                    <a:pt x="5706491" y="3218942"/>
                  </a:lnTo>
                  <a:lnTo>
                    <a:pt x="4213555" y="3249777"/>
                  </a:lnTo>
                  <a:lnTo>
                    <a:pt x="4212971" y="3221736"/>
                  </a:lnTo>
                  <a:lnTo>
                    <a:pt x="4130040" y="3265424"/>
                  </a:lnTo>
                  <a:lnTo>
                    <a:pt x="4214749" y="3305556"/>
                  </a:lnTo>
                  <a:lnTo>
                    <a:pt x="4214152" y="3277997"/>
                  </a:lnTo>
                  <a:lnTo>
                    <a:pt x="4214152" y="3277717"/>
                  </a:lnTo>
                  <a:lnTo>
                    <a:pt x="5706999" y="324688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4816" y="168909"/>
            <a:ext cx="3734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</a:rPr>
              <a:t>DOC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</a:rPr>
              <a:t>3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Le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général </a:t>
            </a:r>
            <a:r>
              <a:rPr sz="2000" i="1" spc="-10" dirty="0">
                <a:latin typeface="Calibri"/>
                <a:cs typeface="Calibri"/>
              </a:rPr>
              <a:t>Bonaparte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au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Conseil</a:t>
            </a:r>
            <a:r>
              <a:rPr sz="2000" i="1" spc="-5" dirty="0">
                <a:latin typeface="Calibri"/>
                <a:cs typeface="Calibri"/>
              </a:rPr>
              <a:t> des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4816" y="778890"/>
            <a:ext cx="4548505" cy="449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353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Calibri"/>
                <a:cs typeface="Calibri"/>
              </a:rPr>
              <a:t>Cinq-Cents,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Saint-Cloud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10</a:t>
            </a:r>
            <a:r>
              <a:rPr sz="2000" i="1" spc="-5" dirty="0">
                <a:latin typeface="Calibri"/>
                <a:cs typeface="Calibri"/>
              </a:rPr>
              <a:t> novembre </a:t>
            </a:r>
            <a:r>
              <a:rPr sz="2000" i="1" spc="-434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Calibri"/>
                <a:cs typeface="Calibri"/>
              </a:rPr>
              <a:t>1799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François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Bouchot,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(1840)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Calibri"/>
              <a:cs typeface="Calibri"/>
            </a:endParaRPr>
          </a:p>
          <a:p>
            <a:pPr marL="1033144" marR="922655">
              <a:lnSpc>
                <a:spcPct val="100000"/>
              </a:lnSpc>
            </a:pP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Lucien,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C7C30"/>
                </a:solidFill>
                <a:latin typeface="Calibri"/>
                <a:cs typeface="Calibri"/>
              </a:rPr>
              <a:t>frère</a:t>
            </a:r>
            <a:r>
              <a:rPr sz="1800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de Napoléon, 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membre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du</a:t>
            </a:r>
            <a:r>
              <a:rPr sz="1800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Conseil</a:t>
            </a:r>
            <a:r>
              <a:rPr sz="1800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des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500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</a:pP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Présence de </a:t>
            </a:r>
            <a:r>
              <a:rPr sz="1800" spc="-25" dirty="0">
                <a:solidFill>
                  <a:srgbClr val="EC7C30"/>
                </a:solidFill>
                <a:latin typeface="Calibri"/>
                <a:cs typeface="Calibri"/>
              </a:rPr>
              <a:t>l’armée</a:t>
            </a:r>
            <a:r>
              <a:rPr sz="1800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qui</a:t>
            </a:r>
            <a:endParaRPr sz="18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</a:pP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soutient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 Napoléon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  <a:spcBef>
                <a:spcPts val="1430"/>
              </a:spcBef>
            </a:pP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Napoléon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Bonaparte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  <a:spcBef>
                <a:spcPts val="1135"/>
              </a:spcBef>
            </a:pP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Membres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du</a:t>
            </a:r>
            <a:r>
              <a:rPr sz="1800" spc="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Conseil</a:t>
            </a:r>
            <a:r>
              <a:rPr sz="1800" spc="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des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500,</a:t>
            </a:r>
            <a:r>
              <a:rPr sz="1800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C7C30"/>
                </a:solidFill>
                <a:latin typeface="Calibri"/>
                <a:cs typeface="Calibri"/>
              </a:rPr>
              <a:t>chargés</a:t>
            </a:r>
            <a:endParaRPr sz="18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</a:pP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 voter</a:t>
            </a:r>
            <a:r>
              <a:rPr sz="1800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7C30"/>
                </a:solidFill>
                <a:latin typeface="Calibri"/>
                <a:cs typeface="Calibri"/>
              </a:rPr>
              <a:t>les</a:t>
            </a:r>
            <a:r>
              <a:rPr sz="1800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lois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4680" cy="5753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829" y="5775325"/>
            <a:ext cx="6800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-10" dirty="0">
                <a:latin typeface="Calibri"/>
                <a:cs typeface="Calibri"/>
              </a:rPr>
              <a:t> sacre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Napoléon,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tableau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Jacques-Louis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David, </a:t>
            </a:r>
            <a:r>
              <a:rPr sz="2000" spc="5" dirty="0">
                <a:latin typeface="Calibri"/>
                <a:cs typeface="Calibri"/>
              </a:rPr>
              <a:t>1805-1807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4390" y="1083563"/>
            <a:ext cx="2254885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765" indent="-3429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Identifier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le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type</a:t>
            </a:r>
            <a:r>
              <a:rPr sz="1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de </a:t>
            </a:r>
            <a:r>
              <a:rPr sz="1800" b="1" spc="-3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doc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(portrait,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photo…)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Artiste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  <a:p>
            <a:pPr marL="355600" marR="273050" indent="-342900">
              <a:lnSpc>
                <a:spcPts val="3240"/>
              </a:lnSpc>
              <a:spcBef>
                <a:spcPts val="28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Que</a:t>
            </a:r>
            <a:r>
              <a:rPr sz="1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voit-on?</a:t>
            </a:r>
            <a:r>
              <a:rPr sz="18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Qui </a:t>
            </a:r>
            <a:r>
              <a:rPr sz="1800" b="1" spc="-3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est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représenté?</a:t>
            </a:r>
            <a:endParaRPr sz="1800">
              <a:latin typeface="Calibri"/>
              <a:cs typeface="Calibri"/>
            </a:endParaRPr>
          </a:p>
          <a:p>
            <a:pPr marL="355600" marR="426720" indent="-342900">
              <a:lnSpc>
                <a:spcPts val="3240"/>
              </a:lnSpc>
              <a:spcBef>
                <a:spcPts val="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Description</a:t>
            </a:r>
            <a:r>
              <a:rPr sz="1800" b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des </a:t>
            </a:r>
            <a:r>
              <a:rPr sz="1800" b="1" spc="-3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costumes.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Impression</a:t>
            </a:r>
            <a:r>
              <a:rPr sz="1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dégagée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par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l’oeuvre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3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800" y="0"/>
            <a:ext cx="10566400" cy="6860540"/>
            <a:chOff x="812800" y="0"/>
            <a:chExt cx="10566400" cy="6860540"/>
          </a:xfrm>
        </p:grpSpPr>
        <p:sp>
          <p:nvSpPr>
            <p:cNvPr id="3" name="object 3"/>
            <p:cNvSpPr/>
            <p:nvPr/>
          </p:nvSpPr>
          <p:spPr>
            <a:xfrm>
              <a:off x="817880" y="0"/>
              <a:ext cx="10556240" cy="3268979"/>
            </a:xfrm>
            <a:custGeom>
              <a:avLst/>
              <a:gdLst/>
              <a:ahLst/>
              <a:cxnLst/>
              <a:rect l="l" t="t" r="r" b="b"/>
              <a:pathLst>
                <a:path w="10556240" h="3268979">
                  <a:moveTo>
                    <a:pt x="0" y="733805"/>
                  </a:moveTo>
                  <a:lnTo>
                    <a:pt x="8981567" y="733805"/>
                  </a:lnTo>
                  <a:lnTo>
                    <a:pt x="8981567" y="0"/>
                  </a:lnTo>
                  <a:lnTo>
                    <a:pt x="10556240" y="1634489"/>
                  </a:lnTo>
                  <a:lnTo>
                    <a:pt x="8981567" y="3268979"/>
                  </a:lnTo>
                  <a:lnTo>
                    <a:pt x="8981567" y="2535174"/>
                  </a:lnTo>
                  <a:lnTo>
                    <a:pt x="0" y="2535174"/>
                  </a:lnTo>
                  <a:lnTo>
                    <a:pt x="0" y="733805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0980" y="3154679"/>
              <a:ext cx="3449320" cy="3700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70200" y="551179"/>
              <a:ext cx="76200" cy="2166620"/>
            </a:xfrm>
            <a:custGeom>
              <a:avLst/>
              <a:gdLst/>
              <a:ahLst/>
              <a:cxnLst/>
              <a:rect l="l" t="t" r="r" b="b"/>
              <a:pathLst>
                <a:path w="76200" h="2166620">
                  <a:moveTo>
                    <a:pt x="31750" y="2090039"/>
                  </a:moveTo>
                  <a:lnTo>
                    <a:pt x="0" y="2090039"/>
                  </a:lnTo>
                  <a:lnTo>
                    <a:pt x="38100" y="2166239"/>
                  </a:lnTo>
                  <a:lnTo>
                    <a:pt x="69850" y="2102739"/>
                  </a:lnTo>
                  <a:lnTo>
                    <a:pt x="31750" y="2102739"/>
                  </a:lnTo>
                  <a:lnTo>
                    <a:pt x="31750" y="2090039"/>
                  </a:lnTo>
                  <a:close/>
                </a:path>
                <a:path w="76200" h="2166620">
                  <a:moveTo>
                    <a:pt x="44450" y="0"/>
                  </a:moveTo>
                  <a:lnTo>
                    <a:pt x="31750" y="0"/>
                  </a:lnTo>
                  <a:lnTo>
                    <a:pt x="31750" y="2102739"/>
                  </a:lnTo>
                  <a:lnTo>
                    <a:pt x="44450" y="2102739"/>
                  </a:lnTo>
                  <a:lnTo>
                    <a:pt x="44450" y="0"/>
                  </a:lnTo>
                  <a:close/>
                </a:path>
                <a:path w="76200" h="2166620">
                  <a:moveTo>
                    <a:pt x="76200" y="2090039"/>
                  </a:moveTo>
                  <a:lnTo>
                    <a:pt x="44450" y="2090039"/>
                  </a:lnTo>
                  <a:lnTo>
                    <a:pt x="44450" y="2102739"/>
                  </a:lnTo>
                  <a:lnTo>
                    <a:pt x="69850" y="2102739"/>
                  </a:lnTo>
                  <a:lnTo>
                    <a:pt x="76200" y="2090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84960" y="2719704"/>
            <a:ext cx="299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NOVEMBRE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1799: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d’Etat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98720" y="568959"/>
            <a:ext cx="6433820" cy="6220460"/>
            <a:chOff x="4998720" y="568959"/>
            <a:chExt cx="6433820" cy="6220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0" y="3073398"/>
              <a:ext cx="6433820" cy="37160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06820" y="568959"/>
              <a:ext cx="76200" cy="2166620"/>
            </a:xfrm>
            <a:custGeom>
              <a:avLst/>
              <a:gdLst/>
              <a:ahLst/>
              <a:cxnLst/>
              <a:rect l="l" t="t" r="r" b="b"/>
              <a:pathLst>
                <a:path w="76200" h="2166620">
                  <a:moveTo>
                    <a:pt x="31750" y="2090039"/>
                  </a:moveTo>
                  <a:lnTo>
                    <a:pt x="0" y="2090039"/>
                  </a:lnTo>
                  <a:lnTo>
                    <a:pt x="38100" y="2166239"/>
                  </a:lnTo>
                  <a:lnTo>
                    <a:pt x="69850" y="2102739"/>
                  </a:lnTo>
                  <a:lnTo>
                    <a:pt x="31750" y="2102739"/>
                  </a:lnTo>
                  <a:lnTo>
                    <a:pt x="31750" y="2090039"/>
                  </a:lnTo>
                  <a:close/>
                </a:path>
                <a:path w="76200" h="2166620">
                  <a:moveTo>
                    <a:pt x="44450" y="0"/>
                  </a:moveTo>
                  <a:lnTo>
                    <a:pt x="31750" y="0"/>
                  </a:lnTo>
                  <a:lnTo>
                    <a:pt x="31750" y="2102739"/>
                  </a:lnTo>
                  <a:lnTo>
                    <a:pt x="44450" y="2102739"/>
                  </a:lnTo>
                  <a:lnTo>
                    <a:pt x="44450" y="0"/>
                  </a:lnTo>
                  <a:close/>
                </a:path>
                <a:path w="76200" h="2166620">
                  <a:moveTo>
                    <a:pt x="76200" y="2090039"/>
                  </a:moveTo>
                  <a:lnTo>
                    <a:pt x="44450" y="2090039"/>
                  </a:lnTo>
                  <a:lnTo>
                    <a:pt x="44450" y="2102739"/>
                  </a:lnTo>
                  <a:lnTo>
                    <a:pt x="69850" y="2102739"/>
                  </a:lnTo>
                  <a:lnTo>
                    <a:pt x="76200" y="2090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77714" y="2753042"/>
            <a:ext cx="3602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DECEMBRE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1804: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Sacre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Napoléon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9619" y="675640"/>
            <a:ext cx="8958580" cy="1854200"/>
            <a:chOff x="769619" y="675640"/>
            <a:chExt cx="8958580" cy="1854200"/>
          </a:xfrm>
        </p:grpSpPr>
        <p:sp>
          <p:nvSpPr>
            <p:cNvPr id="12" name="object 12"/>
            <p:cNvSpPr/>
            <p:nvPr/>
          </p:nvSpPr>
          <p:spPr>
            <a:xfrm>
              <a:off x="769619" y="685800"/>
              <a:ext cx="5580380" cy="1844039"/>
            </a:xfrm>
            <a:custGeom>
              <a:avLst/>
              <a:gdLst/>
              <a:ahLst/>
              <a:cxnLst/>
              <a:rect l="l" t="t" r="r" b="b"/>
              <a:pathLst>
                <a:path w="5580380" h="1844039">
                  <a:moveTo>
                    <a:pt x="5580380" y="0"/>
                  </a:moveTo>
                  <a:lnTo>
                    <a:pt x="0" y="0"/>
                  </a:lnTo>
                  <a:lnTo>
                    <a:pt x="0" y="1844039"/>
                  </a:lnTo>
                  <a:lnTo>
                    <a:pt x="5580380" y="1844039"/>
                  </a:lnTo>
                  <a:lnTo>
                    <a:pt x="55803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1269" y="681990"/>
              <a:ext cx="3370579" cy="1841500"/>
            </a:xfrm>
            <a:custGeom>
              <a:avLst/>
              <a:gdLst/>
              <a:ahLst/>
              <a:cxnLst/>
              <a:rect l="l" t="t" r="r" b="b"/>
              <a:pathLst>
                <a:path w="3370579" h="1841500">
                  <a:moveTo>
                    <a:pt x="3370579" y="0"/>
                  </a:moveTo>
                  <a:lnTo>
                    <a:pt x="0" y="0"/>
                  </a:lnTo>
                  <a:lnTo>
                    <a:pt x="0" y="1841500"/>
                  </a:lnTo>
                  <a:lnTo>
                    <a:pt x="3370579" y="1841500"/>
                  </a:lnTo>
                  <a:lnTo>
                    <a:pt x="337057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1269" y="681990"/>
              <a:ext cx="3370579" cy="1841500"/>
            </a:xfrm>
            <a:custGeom>
              <a:avLst/>
              <a:gdLst/>
              <a:ahLst/>
              <a:cxnLst/>
              <a:rect l="l" t="t" r="r" b="b"/>
              <a:pathLst>
                <a:path w="3370579" h="1841500">
                  <a:moveTo>
                    <a:pt x="0" y="1841500"/>
                  </a:moveTo>
                  <a:lnTo>
                    <a:pt x="3370579" y="1841500"/>
                  </a:lnTo>
                  <a:lnTo>
                    <a:pt x="3370579" y="0"/>
                  </a:lnTo>
                  <a:lnTo>
                    <a:pt x="0" y="0"/>
                  </a:lnTo>
                  <a:lnTo>
                    <a:pt x="0" y="184150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50633" y="1162367"/>
            <a:ext cx="2387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15" dirty="0"/>
              <a:t> </a:t>
            </a:r>
            <a:r>
              <a:rPr dirty="0"/>
              <a:t>M</a:t>
            </a:r>
            <a:r>
              <a:rPr spc="-5" dirty="0"/>
              <a:t> </a:t>
            </a:r>
            <a:r>
              <a:rPr dirty="0"/>
              <a:t>P</a:t>
            </a:r>
            <a:r>
              <a:rPr spc="-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R</a:t>
            </a:r>
            <a:r>
              <a:rPr spc="-5" dirty="0"/>
              <a:t> </a:t>
            </a:r>
            <a:r>
              <a:rPr dirty="0"/>
              <a:t>E</a:t>
            </a:r>
            <a:r>
              <a:rPr spc="390" dirty="0"/>
              <a:t> </a:t>
            </a:r>
            <a:r>
              <a:rPr dirty="0"/>
              <a:t>(1804</a:t>
            </a:r>
            <a:r>
              <a:rPr spc="-15" dirty="0"/>
              <a:t> </a:t>
            </a:r>
            <a:r>
              <a:rPr dirty="0"/>
              <a:t>–</a:t>
            </a:r>
            <a:r>
              <a:rPr spc="5" dirty="0"/>
              <a:t> 1815)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021080" y="1955800"/>
            <a:ext cx="459740" cy="383540"/>
            <a:chOff x="1021080" y="1955800"/>
            <a:chExt cx="459740" cy="383540"/>
          </a:xfrm>
        </p:grpSpPr>
        <p:sp>
          <p:nvSpPr>
            <p:cNvPr id="17" name="object 17"/>
            <p:cNvSpPr/>
            <p:nvPr/>
          </p:nvSpPr>
          <p:spPr>
            <a:xfrm>
              <a:off x="1026160" y="1960880"/>
              <a:ext cx="449580" cy="373380"/>
            </a:xfrm>
            <a:custGeom>
              <a:avLst/>
              <a:gdLst/>
              <a:ahLst/>
              <a:cxnLst/>
              <a:rect l="l" t="t" r="r" b="b"/>
              <a:pathLst>
                <a:path w="449580" h="373380">
                  <a:moveTo>
                    <a:pt x="302259" y="0"/>
                  </a:moveTo>
                  <a:lnTo>
                    <a:pt x="224790" y="100203"/>
                  </a:lnTo>
                  <a:lnTo>
                    <a:pt x="173837" y="39624"/>
                  </a:lnTo>
                  <a:lnTo>
                    <a:pt x="152196" y="109220"/>
                  </a:lnTo>
                  <a:lnTo>
                    <a:pt x="7696" y="39624"/>
                  </a:lnTo>
                  <a:lnTo>
                    <a:pt x="96304" y="131699"/>
                  </a:lnTo>
                  <a:lnTo>
                    <a:pt x="0" y="148971"/>
                  </a:lnTo>
                  <a:lnTo>
                    <a:pt x="77470" y="203581"/>
                  </a:lnTo>
                  <a:lnTo>
                    <a:pt x="2806" y="252095"/>
                  </a:lnTo>
                  <a:lnTo>
                    <a:pt x="117957" y="240919"/>
                  </a:lnTo>
                  <a:lnTo>
                    <a:pt x="99110" y="304546"/>
                  </a:lnTo>
                  <a:lnTo>
                    <a:pt x="160578" y="270129"/>
                  </a:lnTo>
                  <a:lnTo>
                    <a:pt x="176606" y="373380"/>
                  </a:lnTo>
                  <a:lnTo>
                    <a:pt x="219214" y="258191"/>
                  </a:lnTo>
                  <a:lnTo>
                    <a:pt x="275717" y="341122"/>
                  </a:lnTo>
                  <a:lnTo>
                    <a:pt x="291846" y="249936"/>
                  </a:lnTo>
                  <a:lnTo>
                    <a:pt x="377698" y="312800"/>
                  </a:lnTo>
                  <a:lnTo>
                    <a:pt x="350393" y="223774"/>
                  </a:lnTo>
                  <a:lnTo>
                    <a:pt x="449580" y="229743"/>
                  </a:lnTo>
                  <a:lnTo>
                    <a:pt x="366522" y="181102"/>
                  </a:lnTo>
                  <a:lnTo>
                    <a:pt x="439166" y="140716"/>
                  </a:lnTo>
                  <a:lnTo>
                    <a:pt x="347599" y="126492"/>
                  </a:lnTo>
                  <a:lnTo>
                    <a:pt x="382524" y="77089"/>
                  </a:lnTo>
                  <a:lnTo>
                    <a:pt x="294640" y="92075"/>
                  </a:lnTo>
                  <a:lnTo>
                    <a:pt x="3022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6160" y="1960880"/>
              <a:ext cx="449580" cy="373380"/>
            </a:xfrm>
            <a:custGeom>
              <a:avLst/>
              <a:gdLst/>
              <a:ahLst/>
              <a:cxnLst/>
              <a:rect l="l" t="t" r="r" b="b"/>
              <a:pathLst>
                <a:path w="449580" h="373380">
                  <a:moveTo>
                    <a:pt x="224790" y="100203"/>
                  </a:moveTo>
                  <a:lnTo>
                    <a:pt x="302259" y="0"/>
                  </a:lnTo>
                  <a:lnTo>
                    <a:pt x="294640" y="92075"/>
                  </a:lnTo>
                  <a:lnTo>
                    <a:pt x="382524" y="77089"/>
                  </a:lnTo>
                  <a:lnTo>
                    <a:pt x="347599" y="126492"/>
                  </a:lnTo>
                  <a:lnTo>
                    <a:pt x="439166" y="140716"/>
                  </a:lnTo>
                  <a:lnTo>
                    <a:pt x="366522" y="181102"/>
                  </a:lnTo>
                  <a:lnTo>
                    <a:pt x="449580" y="229743"/>
                  </a:lnTo>
                  <a:lnTo>
                    <a:pt x="350393" y="223774"/>
                  </a:lnTo>
                  <a:lnTo>
                    <a:pt x="377698" y="312800"/>
                  </a:lnTo>
                  <a:lnTo>
                    <a:pt x="291846" y="249936"/>
                  </a:lnTo>
                  <a:lnTo>
                    <a:pt x="275717" y="341122"/>
                  </a:lnTo>
                  <a:lnTo>
                    <a:pt x="219214" y="258191"/>
                  </a:lnTo>
                  <a:lnTo>
                    <a:pt x="176606" y="373380"/>
                  </a:lnTo>
                  <a:lnTo>
                    <a:pt x="160578" y="270129"/>
                  </a:lnTo>
                  <a:lnTo>
                    <a:pt x="99110" y="304546"/>
                  </a:lnTo>
                  <a:lnTo>
                    <a:pt x="117957" y="240919"/>
                  </a:lnTo>
                  <a:lnTo>
                    <a:pt x="2806" y="252095"/>
                  </a:lnTo>
                  <a:lnTo>
                    <a:pt x="77470" y="203581"/>
                  </a:lnTo>
                  <a:lnTo>
                    <a:pt x="0" y="148971"/>
                  </a:lnTo>
                  <a:lnTo>
                    <a:pt x="96304" y="131699"/>
                  </a:lnTo>
                  <a:lnTo>
                    <a:pt x="7696" y="39624"/>
                  </a:lnTo>
                  <a:lnTo>
                    <a:pt x="152196" y="109220"/>
                  </a:lnTo>
                  <a:lnTo>
                    <a:pt x="173837" y="39624"/>
                  </a:lnTo>
                  <a:lnTo>
                    <a:pt x="224790" y="100203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42060" y="1169670"/>
            <a:ext cx="4819650" cy="129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77340" algn="l"/>
              </a:tabLst>
            </a:pPr>
            <a:r>
              <a:rPr sz="1800" dirty="0">
                <a:latin typeface="Calibri"/>
                <a:cs typeface="Calibri"/>
              </a:rPr>
              <a:t>P R 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 E	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 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(1792 –</a:t>
            </a:r>
            <a:r>
              <a:rPr sz="1800" spc="5" dirty="0">
                <a:latin typeface="Calibri"/>
                <a:cs typeface="Calibri"/>
              </a:rPr>
              <a:t> 1804)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326390" marR="508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Guerres entre </a:t>
            </a:r>
            <a:r>
              <a:rPr sz="2000" i="1" dirty="0">
                <a:latin typeface="Calibri"/>
                <a:cs typeface="Calibri"/>
              </a:rPr>
              <a:t>la </a:t>
            </a:r>
            <a:r>
              <a:rPr sz="2000" i="1" spc="-10" dirty="0">
                <a:latin typeface="Calibri"/>
                <a:cs typeface="Calibri"/>
              </a:rPr>
              <a:t>République Française et </a:t>
            </a:r>
            <a:r>
              <a:rPr sz="2000" i="1" dirty="0">
                <a:latin typeface="Calibri"/>
                <a:cs typeface="Calibri"/>
              </a:rPr>
              <a:t>les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monarchies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voisines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07" y="6554152"/>
            <a:ext cx="1097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4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9910" y="321690"/>
            <a:ext cx="573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Séquence</a:t>
            </a:r>
            <a:r>
              <a:rPr sz="1800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4: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Napoléon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Bonaparte,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Révolution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l’Empire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4359" y="148589"/>
            <a:ext cx="1678939" cy="6711950"/>
            <a:chOff x="594359" y="148589"/>
            <a:chExt cx="1678939" cy="6711950"/>
          </a:xfrm>
        </p:grpSpPr>
        <p:sp>
          <p:nvSpPr>
            <p:cNvPr id="4" name="object 4"/>
            <p:cNvSpPr/>
            <p:nvPr/>
          </p:nvSpPr>
          <p:spPr>
            <a:xfrm>
              <a:off x="598169" y="148589"/>
              <a:ext cx="0" cy="6711950"/>
            </a:xfrm>
            <a:custGeom>
              <a:avLst/>
              <a:gdLst/>
              <a:ahLst/>
              <a:cxnLst/>
              <a:rect l="l" t="t" r="r" b="b"/>
              <a:pathLst>
                <a:path h="6711950">
                  <a:moveTo>
                    <a:pt x="0" y="0"/>
                  </a:moveTo>
                  <a:lnTo>
                    <a:pt x="0" y="6711729"/>
                  </a:lnTo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169" y="529589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066800" y="0"/>
                  </a:moveTo>
                  <a:lnTo>
                    <a:pt x="1066800" y="76200"/>
                  </a:lnTo>
                  <a:lnTo>
                    <a:pt x="1130300" y="44450"/>
                  </a:lnTo>
                  <a:lnTo>
                    <a:pt x="1079500" y="44450"/>
                  </a:lnTo>
                  <a:lnTo>
                    <a:pt x="1079500" y="31750"/>
                  </a:lnTo>
                  <a:lnTo>
                    <a:pt x="1130300" y="31750"/>
                  </a:lnTo>
                  <a:lnTo>
                    <a:pt x="1066800" y="0"/>
                  </a:lnTo>
                  <a:close/>
                </a:path>
                <a:path w="1143000" h="76200">
                  <a:moveTo>
                    <a:pt x="1066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066800" y="44450"/>
                  </a:lnTo>
                  <a:lnTo>
                    <a:pt x="1066800" y="31750"/>
                  </a:lnTo>
                  <a:close/>
                </a:path>
                <a:path w="1143000" h="76200">
                  <a:moveTo>
                    <a:pt x="1130300" y="31750"/>
                  </a:moveTo>
                  <a:lnTo>
                    <a:pt x="1079500" y="31750"/>
                  </a:lnTo>
                  <a:lnTo>
                    <a:pt x="1079500" y="44450"/>
                  </a:lnTo>
                  <a:lnTo>
                    <a:pt x="1130300" y="44450"/>
                  </a:lnTo>
                  <a:lnTo>
                    <a:pt x="1143000" y="38100"/>
                  </a:lnTo>
                  <a:lnTo>
                    <a:pt x="1130300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9759" y="863609"/>
              <a:ext cx="1643380" cy="1343660"/>
            </a:xfrm>
            <a:custGeom>
              <a:avLst/>
              <a:gdLst/>
              <a:ahLst/>
              <a:cxnLst/>
              <a:rect l="l" t="t" r="r" b="b"/>
              <a:pathLst>
                <a:path w="1643380" h="1343660">
                  <a:moveTo>
                    <a:pt x="0" y="157978"/>
                  </a:moveTo>
                  <a:lnTo>
                    <a:pt x="12429" y="116899"/>
                  </a:lnTo>
                  <a:lnTo>
                    <a:pt x="46884" y="64984"/>
                  </a:lnTo>
                  <a:lnTo>
                    <a:pt x="90246" y="45837"/>
                  </a:lnTo>
                  <a:lnTo>
                    <a:pt x="157937" y="23358"/>
                  </a:lnTo>
                  <a:lnTo>
                    <a:pt x="166084" y="16881"/>
                  </a:lnTo>
                  <a:lnTo>
                    <a:pt x="174026" y="9832"/>
                  </a:lnTo>
                  <a:lnTo>
                    <a:pt x="182384" y="3927"/>
                  </a:lnTo>
                  <a:lnTo>
                    <a:pt x="191782" y="879"/>
                  </a:lnTo>
                  <a:lnTo>
                    <a:pt x="211863" y="0"/>
                  </a:lnTo>
                  <a:lnTo>
                    <a:pt x="232071" y="1466"/>
                  </a:lnTo>
                  <a:lnTo>
                    <a:pt x="270751" y="12055"/>
                  </a:lnTo>
                  <a:lnTo>
                    <a:pt x="293306" y="45837"/>
                  </a:lnTo>
                  <a:lnTo>
                    <a:pt x="306333" y="85842"/>
                  </a:lnTo>
                  <a:lnTo>
                    <a:pt x="315874" y="124323"/>
                  </a:lnTo>
                  <a:lnTo>
                    <a:pt x="318893" y="153580"/>
                  </a:lnTo>
                  <a:lnTo>
                    <a:pt x="321275" y="167774"/>
                  </a:lnTo>
                  <a:lnTo>
                    <a:pt x="349560" y="195716"/>
                  </a:lnTo>
                  <a:lnTo>
                    <a:pt x="416736" y="210996"/>
                  </a:lnTo>
                  <a:lnTo>
                    <a:pt x="439966" y="214112"/>
                  </a:lnTo>
                  <a:lnTo>
                    <a:pt x="470809" y="212119"/>
                  </a:lnTo>
                  <a:lnTo>
                    <a:pt x="510174" y="209317"/>
                  </a:lnTo>
                  <a:lnTo>
                    <a:pt x="551097" y="203325"/>
                  </a:lnTo>
                  <a:lnTo>
                    <a:pt x="595432" y="186729"/>
                  </a:lnTo>
                  <a:lnTo>
                    <a:pt x="612117" y="175097"/>
                  </a:lnTo>
                  <a:lnTo>
                    <a:pt x="620458" y="169281"/>
                  </a:lnTo>
                  <a:lnTo>
                    <a:pt x="637963" y="105622"/>
                  </a:lnTo>
                  <a:lnTo>
                    <a:pt x="676910" y="57013"/>
                  </a:lnTo>
                  <a:lnTo>
                    <a:pt x="744601" y="34534"/>
                  </a:lnTo>
                  <a:lnTo>
                    <a:pt x="772163" y="43041"/>
                  </a:lnTo>
                  <a:lnTo>
                    <a:pt x="778700" y="46297"/>
                  </a:lnTo>
                  <a:lnTo>
                    <a:pt x="782284" y="54911"/>
                  </a:lnTo>
                  <a:lnTo>
                    <a:pt x="800989" y="79492"/>
                  </a:lnTo>
                  <a:lnTo>
                    <a:pt x="834823" y="117324"/>
                  </a:lnTo>
                  <a:lnTo>
                    <a:pt x="855040" y="139692"/>
                  </a:lnTo>
                  <a:lnTo>
                    <a:pt x="865058" y="150240"/>
                  </a:lnTo>
                  <a:lnTo>
                    <a:pt x="868296" y="152609"/>
                  </a:lnTo>
                  <a:lnTo>
                    <a:pt x="868174" y="150443"/>
                  </a:lnTo>
                  <a:lnTo>
                    <a:pt x="868110" y="147385"/>
                  </a:lnTo>
                  <a:lnTo>
                    <a:pt x="902462" y="169281"/>
                  </a:lnTo>
                  <a:lnTo>
                    <a:pt x="944077" y="204687"/>
                  </a:lnTo>
                  <a:lnTo>
                    <a:pt x="946658" y="207983"/>
                  </a:lnTo>
                  <a:lnTo>
                    <a:pt x="942418" y="206130"/>
                  </a:lnTo>
                  <a:lnTo>
                    <a:pt x="935356" y="202470"/>
                  </a:lnTo>
                  <a:lnTo>
                    <a:pt x="929470" y="200344"/>
                  </a:lnTo>
                  <a:lnTo>
                    <a:pt x="958850" y="236591"/>
                  </a:lnTo>
                  <a:lnTo>
                    <a:pt x="984049" y="253736"/>
                  </a:lnTo>
                  <a:lnTo>
                    <a:pt x="992759" y="259070"/>
                  </a:lnTo>
                  <a:lnTo>
                    <a:pt x="1026771" y="257395"/>
                  </a:lnTo>
                  <a:lnTo>
                    <a:pt x="1060926" y="256434"/>
                  </a:lnTo>
                  <a:lnTo>
                    <a:pt x="1094843" y="253998"/>
                  </a:lnTo>
                  <a:lnTo>
                    <a:pt x="1128141" y="247894"/>
                  </a:lnTo>
                  <a:lnTo>
                    <a:pt x="1149026" y="236660"/>
                  </a:lnTo>
                  <a:lnTo>
                    <a:pt x="1159875" y="219747"/>
                  </a:lnTo>
                  <a:lnTo>
                    <a:pt x="1166127" y="200048"/>
                  </a:lnTo>
                  <a:lnTo>
                    <a:pt x="1173226" y="180457"/>
                  </a:lnTo>
                  <a:lnTo>
                    <a:pt x="1178472" y="171805"/>
                  </a:lnTo>
                  <a:lnTo>
                    <a:pt x="1184529" y="163629"/>
                  </a:lnTo>
                  <a:lnTo>
                    <a:pt x="1190585" y="155453"/>
                  </a:lnTo>
                  <a:lnTo>
                    <a:pt x="1195832" y="146802"/>
                  </a:lnTo>
                  <a:lnTo>
                    <a:pt x="1198651" y="138275"/>
                  </a:lnTo>
                  <a:lnTo>
                    <a:pt x="1200292" y="129164"/>
                  </a:lnTo>
                  <a:lnTo>
                    <a:pt x="1202529" y="120459"/>
                  </a:lnTo>
                  <a:lnTo>
                    <a:pt x="1207135" y="113147"/>
                  </a:lnTo>
                  <a:lnTo>
                    <a:pt x="1214449" y="108594"/>
                  </a:lnTo>
                  <a:lnTo>
                    <a:pt x="1223168" y="106352"/>
                  </a:lnTo>
                  <a:lnTo>
                    <a:pt x="1232316" y="104681"/>
                  </a:lnTo>
                  <a:lnTo>
                    <a:pt x="1240917" y="101844"/>
                  </a:lnTo>
                  <a:lnTo>
                    <a:pt x="1249769" y="96887"/>
                  </a:lnTo>
                  <a:lnTo>
                    <a:pt x="1258204" y="91239"/>
                  </a:lnTo>
                  <a:lnTo>
                    <a:pt x="1266473" y="85306"/>
                  </a:lnTo>
                  <a:lnTo>
                    <a:pt x="1274826" y="79492"/>
                  </a:lnTo>
                  <a:lnTo>
                    <a:pt x="1343723" y="82079"/>
                  </a:lnTo>
                  <a:lnTo>
                    <a:pt x="1389911" y="91511"/>
                  </a:lnTo>
                  <a:lnTo>
                    <a:pt x="1421384" y="113147"/>
                  </a:lnTo>
                  <a:lnTo>
                    <a:pt x="1439082" y="163278"/>
                  </a:lnTo>
                  <a:lnTo>
                    <a:pt x="1443990" y="180457"/>
                  </a:lnTo>
                  <a:lnTo>
                    <a:pt x="1445970" y="189573"/>
                  </a:lnTo>
                  <a:lnTo>
                    <a:pt x="1447355" y="199094"/>
                  </a:lnTo>
                  <a:lnTo>
                    <a:pt x="1449883" y="207710"/>
                  </a:lnTo>
                  <a:lnTo>
                    <a:pt x="1455292" y="214112"/>
                  </a:lnTo>
                  <a:lnTo>
                    <a:pt x="1463643" y="219946"/>
                  </a:lnTo>
                  <a:lnTo>
                    <a:pt x="1471898" y="225923"/>
                  </a:lnTo>
                  <a:lnTo>
                    <a:pt x="1480296" y="231614"/>
                  </a:lnTo>
                  <a:lnTo>
                    <a:pt x="1489075" y="236591"/>
                  </a:lnTo>
                  <a:lnTo>
                    <a:pt x="1524317" y="248108"/>
                  </a:lnTo>
                  <a:lnTo>
                    <a:pt x="1560512" y="250910"/>
                  </a:lnTo>
                  <a:lnTo>
                    <a:pt x="1597660" y="249378"/>
                  </a:lnTo>
                  <a:lnTo>
                    <a:pt x="1635760" y="247894"/>
                  </a:lnTo>
                </a:path>
                <a:path w="1643380" h="1343660">
                  <a:moveTo>
                    <a:pt x="7620" y="1241669"/>
                  </a:moveTo>
                  <a:lnTo>
                    <a:pt x="20049" y="1200124"/>
                  </a:lnTo>
                  <a:lnTo>
                    <a:pt x="54504" y="1147657"/>
                  </a:lnTo>
                  <a:lnTo>
                    <a:pt x="97866" y="1128258"/>
                  </a:lnTo>
                  <a:lnTo>
                    <a:pt x="165557" y="1105652"/>
                  </a:lnTo>
                  <a:lnTo>
                    <a:pt x="173704" y="1099081"/>
                  </a:lnTo>
                  <a:lnTo>
                    <a:pt x="181646" y="1091951"/>
                  </a:lnTo>
                  <a:lnTo>
                    <a:pt x="190004" y="1085988"/>
                  </a:lnTo>
                  <a:lnTo>
                    <a:pt x="199402" y="1082919"/>
                  </a:lnTo>
                  <a:lnTo>
                    <a:pt x="219483" y="1082041"/>
                  </a:lnTo>
                  <a:lnTo>
                    <a:pt x="239691" y="1083522"/>
                  </a:lnTo>
                  <a:lnTo>
                    <a:pt x="278371" y="1094222"/>
                  </a:lnTo>
                  <a:lnTo>
                    <a:pt x="300926" y="1128258"/>
                  </a:lnTo>
                  <a:lnTo>
                    <a:pt x="313953" y="1168707"/>
                  </a:lnTo>
                  <a:lnTo>
                    <a:pt x="323494" y="1207633"/>
                  </a:lnTo>
                  <a:lnTo>
                    <a:pt x="326513" y="1237144"/>
                  </a:lnTo>
                  <a:lnTo>
                    <a:pt x="328895" y="1251477"/>
                  </a:lnTo>
                  <a:lnTo>
                    <a:pt x="357180" y="1279701"/>
                  </a:lnTo>
                  <a:lnTo>
                    <a:pt x="424356" y="1295171"/>
                  </a:lnTo>
                  <a:lnTo>
                    <a:pt x="447586" y="1298311"/>
                  </a:lnTo>
                  <a:lnTo>
                    <a:pt x="478429" y="1296241"/>
                  </a:lnTo>
                  <a:lnTo>
                    <a:pt x="517794" y="1293373"/>
                  </a:lnTo>
                  <a:lnTo>
                    <a:pt x="558717" y="1287291"/>
                  </a:lnTo>
                  <a:lnTo>
                    <a:pt x="603052" y="1270527"/>
                  </a:lnTo>
                  <a:lnTo>
                    <a:pt x="619737" y="1258808"/>
                  </a:lnTo>
                  <a:lnTo>
                    <a:pt x="628078" y="1252972"/>
                  </a:lnTo>
                  <a:lnTo>
                    <a:pt x="645583" y="1188694"/>
                  </a:lnTo>
                  <a:lnTo>
                    <a:pt x="684530" y="1139561"/>
                  </a:lnTo>
                  <a:lnTo>
                    <a:pt x="752221" y="1116955"/>
                  </a:lnTo>
                  <a:lnTo>
                    <a:pt x="779783" y="1125503"/>
                  </a:lnTo>
                  <a:lnTo>
                    <a:pt x="786320" y="1128766"/>
                  </a:lnTo>
                  <a:lnTo>
                    <a:pt x="789904" y="1137457"/>
                  </a:lnTo>
                  <a:lnTo>
                    <a:pt x="808609" y="1162294"/>
                  </a:lnTo>
                  <a:lnTo>
                    <a:pt x="842443" y="1200503"/>
                  </a:lnTo>
                  <a:lnTo>
                    <a:pt x="862660" y="1223097"/>
                  </a:lnTo>
                  <a:lnTo>
                    <a:pt x="872678" y="1233752"/>
                  </a:lnTo>
                  <a:lnTo>
                    <a:pt x="875916" y="1236148"/>
                  </a:lnTo>
                  <a:lnTo>
                    <a:pt x="875794" y="1233962"/>
                  </a:lnTo>
                  <a:lnTo>
                    <a:pt x="875730" y="1230874"/>
                  </a:lnTo>
                  <a:lnTo>
                    <a:pt x="910082" y="1252972"/>
                  </a:lnTo>
                  <a:lnTo>
                    <a:pt x="951697" y="1288714"/>
                  </a:lnTo>
                  <a:lnTo>
                    <a:pt x="954278" y="1292036"/>
                  </a:lnTo>
                  <a:lnTo>
                    <a:pt x="950038" y="1290159"/>
                  </a:lnTo>
                  <a:lnTo>
                    <a:pt x="942976" y="1286458"/>
                  </a:lnTo>
                  <a:lnTo>
                    <a:pt x="937090" y="1284308"/>
                  </a:lnTo>
                  <a:lnTo>
                    <a:pt x="966470" y="1320917"/>
                  </a:lnTo>
                  <a:lnTo>
                    <a:pt x="991669" y="1338240"/>
                  </a:lnTo>
                  <a:lnTo>
                    <a:pt x="1000379" y="1343650"/>
                  </a:lnTo>
                  <a:lnTo>
                    <a:pt x="1034391" y="1341919"/>
                  </a:lnTo>
                  <a:lnTo>
                    <a:pt x="1068546" y="1340951"/>
                  </a:lnTo>
                  <a:lnTo>
                    <a:pt x="1102463" y="1338506"/>
                  </a:lnTo>
                  <a:lnTo>
                    <a:pt x="1135761" y="1332347"/>
                  </a:lnTo>
                  <a:lnTo>
                    <a:pt x="1156646" y="1321050"/>
                  </a:lnTo>
                  <a:lnTo>
                    <a:pt x="1167495" y="1303978"/>
                  </a:lnTo>
                  <a:lnTo>
                    <a:pt x="1173747" y="1284073"/>
                  </a:lnTo>
                  <a:lnTo>
                    <a:pt x="1180846" y="1264275"/>
                  </a:lnTo>
                  <a:lnTo>
                    <a:pt x="1186092" y="1255527"/>
                  </a:lnTo>
                  <a:lnTo>
                    <a:pt x="1192149" y="1247257"/>
                  </a:lnTo>
                  <a:lnTo>
                    <a:pt x="1198205" y="1238986"/>
                  </a:lnTo>
                  <a:lnTo>
                    <a:pt x="1203452" y="1230239"/>
                  </a:lnTo>
                  <a:lnTo>
                    <a:pt x="1206271" y="1221618"/>
                  </a:lnTo>
                  <a:lnTo>
                    <a:pt x="1207912" y="1212427"/>
                  </a:lnTo>
                  <a:lnTo>
                    <a:pt x="1210149" y="1203664"/>
                  </a:lnTo>
                  <a:lnTo>
                    <a:pt x="1214755" y="1196330"/>
                  </a:lnTo>
                  <a:lnTo>
                    <a:pt x="1222069" y="1191704"/>
                  </a:lnTo>
                  <a:lnTo>
                    <a:pt x="1230788" y="1189424"/>
                  </a:lnTo>
                  <a:lnTo>
                    <a:pt x="1239936" y="1187739"/>
                  </a:lnTo>
                  <a:lnTo>
                    <a:pt x="1248537" y="1184900"/>
                  </a:lnTo>
                  <a:lnTo>
                    <a:pt x="1257389" y="1179849"/>
                  </a:lnTo>
                  <a:lnTo>
                    <a:pt x="1265824" y="1174120"/>
                  </a:lnTo>
                  <a:lnTo>
                    <a:pt x="1274093" y="1168130"/>
                  </a:lnTo>
                  <a:lnTo>
                    <a:pt x="1282446" y="1162294"/>
                  </a:lnTo>
                  <a:lnTo>
                    <a:pt x="1351343" y="1164881"/>
                  </a:lnTo>
                  <a:lnTo>
                    <a:pt x="1397531" y="1174420"/>
                  </a:lnTo>
                  <a:lnTo>
                    <a:pt x="1429004" y="1196330"/>
                  </a:lnTo>
                  <a:lnTo>
                    <a:pt x="1446702" y="1246961"/>
                  </a:lnTo>
                  <a:lnTo>
                    <a:pt x="1451610" y="1264275"/>
                  </a:lnTo>
                  <a:lnTo>
                    <a:pt x="1453590" y="1273432"/>
                  </a:lnTo>
                  <a:lnTo>
                    <a:pt x="1454975" y="1283055"/>
                  </a:lnTo>
                  <a:lnTo>
                    <a:pt x="1457503" y="1291796"/>
                  </a:lnTo>
                  <a:lnTo>
                    <a:pt x="1462913" y="1298311"/>
                  </a:lnTo>
                  <a:lnTo>
                    <a:pt x="1471263" y="1304147"/>
                  </a:lnTo>
                  <a:lnTo>
                    <a:pt x="1479518" y="1310137"/>
                  </a:lnTo>
                  <a:lnTo>
                    <a:pt x="1487916" y="1315866"/>
                  </a:lnTo>
                  <a:lnTo>
                    <a:pt x="1496695" y="1320917"/>
                  </a:lnTo>
                  <a:lnTo>
                    <a:pt x="1531937" y="1332561"/>
                  </a:lnTo>
                  <a:lnTo>
                    <a:pt x="1568132" y="1335395"/>
                  </a:lnTo>
                  <a:lnTo>
                    <a:pt x="1605280" y="1333847"/>
                  </a:lnTo>
                  <a:lnTo>
                    <a:pt x="1643379" y="1332347"/>
                  </a:lnTo>
                </a:path>
              </a:pathLst>
            </a:custGeom>
            <a:ln w="203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2175" y="135509"/>
            <a:ext cx="28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2</a:t>
            </a:r>
            <a:r>
              <a:rPr sz="18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017" y="1009702"/>
            <a:ext cx="11042650" cy="34315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45"/>
              </a:spcBef>
            </a:pP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Séance</a:t>
            </a:r>
            <a:r>
              <a:rPr sz="1800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r>
              <a:rPr sz="1800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Comment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général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Napoléon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Bonaparte</a:t>
            </a:r>
            <a:r>
              <a:rPr sz="1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devient-il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Empereur?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Voir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5" dirty="0">
                <a:latin typeface="Calibri"/>
                <a:cs typeface="Calibri"/>
              </a:rPr>
              <a:t>fiche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documents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frise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Dès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1799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15" dirty="0">
                <a:latin typeface="Calibri"/>
                <a:cs typeface="Calibri"/>
              </a:rPr>
              <a:t>général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Napoléon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Bonaparte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remporte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nombreuses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victoires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Italie.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devient </a:t>
            </a:r>
            <a:r>
              <a:rPr sz="1800" spc="-10" dirty="0">
                <a:latin typeface="Calibri"/>
                <a:cs typeface="Calibri"/>
              </a:rPr>
              <a:t>populaire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France.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profite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organiser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</a:t>
            </a:r>
            <a:r>
              <a:rPr sz="1800" u="heavy" spc="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coup</a:t>
            </a:r>
            <a:r>
              <a:rPr sz="1800" u="heavy" spc="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d’Etat</a:t>
            </a:r>
            <a:r>
              <a:rPr sz="1800" u="heavy" spc="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9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novembre</a:t>
            </a:r>
            <a:r>
              <a:rPr sz="1800" u="heavy" spc="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1799</a:t>
            </a:r>
            <a:r>
              <a:rPr sz="1800" spc="5" dirty="0">
                <a:latin typeface="Calibri"/>
                <a:cs typeface="Calibri"/>
              </a:rPr>
              <a:t>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10" dirty="0">
                <a:latin typeface="Calibri"/>
                <a:cs typeface="Calibri"/>
              </a:rPr>
              <a:t>prend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pouvoir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force.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devient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Empereur</a:t>
            </a:r>
            <a:r>
              <a:rPr sz="1800" u="heavy" spc="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décembre</a:t>
            </a:r>
            <a:r>
              <a:rPr sz="1800" u="heavy" spc="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1804</a:t>
            </a:r>
            <a:r>
              <a:rPr sz="1800" spc="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324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C’est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retour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arrière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rapport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Révolution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il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supprime</a:t>
            </a:r>
            <a:r>
              <a:rPr sz="1800" u="heavy" spc="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République</a:t>
            </a:r>
            <a:r>
              <a:rPr sz="1800" u="heavy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et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rétablit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une</a:t>
            </a:r>
            <a:r>
              <a:rPr sz="1800" u="heavy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monarchie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seul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individu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 </a:t>
            </a:r>
            <a:r>
              <a:rPr sz="1800" spc="-10" dirty="0">
                <a:latin typeface="Calibri"/>
                <a:cs typeface="Calibri"/>
              </a:rPr>
              <a:t>pouvoir).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78629" y="3369309"/>
            <a:ext cx="420370" cy="355600"/>
            <a:chOff x="4278629" y="3369309"/>
            <a:chExt cx="420370" cy="355600"/>
          </a:xfrm>
        </p:grpSpPr>
        <p:sp>
          <p:nvSpPr>
            <p:cNvPr id="10" name="object 10"/>
            <p:cNvSpPr/>
            <p:nvPr/>
          </p:nvSpPr>
          <p:spPr>
            <a:xfrm>
              <a:off x="4278629" y="3648709"/>
              <a:ext cx="417830" cy="76200"/>
            </a:xfrm>
            <a:custGeom>
              <a:avLst/>
              <a:gdLst/>
              <a:ahLst/>
              <a:cxnLst/>
              <a:rect l="l" t="t" r="r" b="b"/>
              <a:pathLst>
                <a:path w="4178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1782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17829" h="76200">
                  <a:moveTo>
                    <a:pt x="41770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17703" y="44450"/>
                  </a:lnTo>
                  <a:lnTo>
                    <a:pt x="41770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5189" y="3369309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4">
                  <a:moveTo>
                    <a:pt x="0" y="32321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180830" y="2907029"/>
            <a:ext cx="420370" cy="355600"/>
            <a:chOff x="9180830" y="2907029"/>
            <a:chExt cx="420370" cy="355600"/>
          </a:xfrm>
        </p:grpSpPr>
        <p:sp>
          <p:nvSpPr>
            <p:cNvPr id="13" name="object 13"/>
            <p:cNvSpPr/>
            <p:nvPr/>
          </p:nvSpPr>
          <p:spPr>
            <a:xfrm>
              <a:off x="9180830" y="3186429"/>
              <a:ext cx="417830" cy="76200"/>
            </a:xfrm>
            <a:custGeom>
              <a:avLst/>
              <a:gdLst/>
              <a:ahLst/>
              <a:cxnLst/>
              <a:rect l="l" t="t" r="r" b="b"/>
              <a:pathLst>
                <a:path w="4178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1782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17829" h="76200">
                  <a:moveTo>
                    <a:pt x="41770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17702" y="44450"/>
                  </a:lnTo>
                  <a:lnTo>
                    <a:pt x="41770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97390" y="2907029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4">
                  <a:moveTo>
                    <a:pt x="0" y="323215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1370" y="296545"/>
            <a:ext cx="2313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Napoléon</a:t>
            </a:r>
            <a:r>
              <a:rPr i="1" dirty="0">
                <a:latin typeface="Calibri"/>
                <a:cs typeface="Calibri"/>
              </a:rPr>
              <a:t> en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costume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de</a:t>
            </a:r>
          </a:p>
          <a:p>
            <a:pPr marL="12700">
              <a:lnSpc>
                <a:spcPct val="100000"/>
              </a:lnSpc>
            </a:pPr>
            <a:r>
              <a:rPr i="1" spc="-5" dirty="0">
                <a:latin typeface="Calibri"/>
                <a:cs typeface="Calibri"/>
              </a:rPr>
              <a:t>sacre</a:t>
            </a:r>
            <a:r>
              <a:rPr spc="-5" dirty="0"/>
              <a:t>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1370" y="845565"/>
            <a:ext cx="268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Tableau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François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GERARD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</a:t>
            </a:r>
            <a:r>
              <a:rPr sz="1800" dirty="0">
                <a:latin typeface="Calibri"/>
                <a:cs typeface="Calibri"/>
              </a:rPr>
              <a:t> 1805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7640" y="233742"/>
            <a:ext cx="3865879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Type</a:t>
            </a:r>
            <a:r>
              <a:rPr sz="1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document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(photo,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tableau…)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Artiste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Décrire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l’habillement,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coiffure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l’attitude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Napoléon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Repérer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symboles</a:t>
            </a:r>
            <a:r>
              <a:rPr sz="1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l’Empire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4432300" cy="68122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2020" y="1633220"/>
            <a:ext cx="2552700" cy="23799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5340" y="4104640"/>
            <a:ext cx="3604260" cy="2562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99780" y="2931160"/>
            <a:ext cx="2258060" cy="38430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904855" y="6567487"/>
            <a:ext cx="1098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imes New Roman"/>
                <a:cs typeface="Times New Roman"/>
                <a:hlinkClick r:id="rId6"/>
              </a:rPr>
              <a:t>www.ardoise-craie.fr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9084" y="29844"/>
            <a:ext cx="1847214" cy="1120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>
                <a:latin typeface="Wingdings"/>
                <a:cs typeface="Wingdings"/>
              </a:rPr>
              <a:t>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i="1" spc="-5" dirty="0"/>
              <a:t>Napoléon </a:t>
            </a:r>
            <a:r>
              <a:rPr i="1" dirty="0"/>
              <a:t>en </a:t>
            </a:r>
            <a:r>
              <a:rPr i="1" spc="5" dirty="0"/>
              <a:t> </a:t>
            </a:r>
            <a:r>
              <a:rPr i="1" spc="-10" dirty="0"/>
              <a:t>costume</a:t>
            </a:r>
            <a:r>
              <a:rPr i="1" spc="15" dirty="0"/>
              <a:t> </a:t>
            </a:r>
            <a:r>
              <a:rPr i="1" spc="-5" dirty="0"/>
              <a:t>de</a:t>
            </a:r>
            <a:r>
              <a:rPr i="1" spc="-10" dirty="0"/>
              <a:t> sacre</a:t>
            </a:r>
            <a:r>
              <a:rPr spc="-10" dirty="0"/>
              <a:t>, </a:t>
            </a:r>
            <a:r>
              <a:rPr spc="-5" dirty="0"/>
              <a:t> </a:t>
            </a:r>
            <a:r>
              <a:rPr spc="-25" dirty="0"/>
              <a:t>Tableau </a:t>
            </a:r>
            <a:r>
              <a:rPr spc="-5" dirty="0"/>
              <a:t>de </a:t>
            </a:r>
            <a:r>
              <a:rPr spc="-15" dirty="0"/>
              <a:t>François </a:t>
            </a:r>
            <a:r>
              <a:rPr spc="-395" dirty="0"/>
              <a:t> </a:t>
            </a:r>
            <a:r>
              <a:rPr dirty="0"/>
              <a:t>GERARD</a:t>
            </a:r>
            <a:r>
              <a:rPr spc="-40" dirty="0"/>
              <a:t> </a:t>
            </a:r>
            <a:r>
              <a:rPr spc="-15" dirty="0"/>
              <a:t>vers </a:t>
            </a:r>
            <a:r>
              <a:rPr dirty="0"/>
              <a:t>1805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8201" y="3555365"/>
            <a:ext cx="22669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1330"/>
              </a:lnSpc>
            </a:pP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00" y="0"/>
            <a:ext cx="4825999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09084" y="1593596"/>
            <a:ext cx="2750820" cy="257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28321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Louis </a:t>
            </a:r>
            <a:r>
              <a:rPr sz="1800" i="1" dirty="0">
                <a:latin typeface="Calibri"/>
                <a:cs typeface="Calibri"/>
              </a:rPr>
              <a:t>XIV en </a:t>
            </a:r>
            <a:r>
              <a:rPr sz="1800" i="1" spc="-10" dirty="0">
                <a:latin typeface="Calibri"/>
                <a:cs typeface="Calibri"/>
              </a:rPr>
              <a:t>costume </a:t>
            </a:r>
            <a:r>
              <a:rPr sz="1800" i="1" spc="-5" dirty="0">
                <a:latin typeface="Calibri"/>
                <a:cs typeface="Calibri"/>
              </a:rPr>
              <a:t>de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sacre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 dirty="0">
              <a:latin typeface="Calibri"/>
              <a:cs typeface="Calibri"/>
            </a:endParaRPr>
          </a:p>
          <a:p>
            <a:pPr marL="200025">
              <a:lnSpc>
                <a:spcPct val="100000"/>
              </a:lnSpc>
              <a:spcBef>
                <a:spcPts val="20"/>
              </a:spcBef>
              <a:tabLst>
                <a:tab pos="2458720" algn="l"/>
              </a:tabLst>
            </a:pPr>
            <a:r>
              <a:rPr sz="1800" spc="-25" dirty="0">
                <a:latin typeface="Calibri"/>
                <a:cs typeface="Calibri"/>
              </a:rPr>
              <a:t>Tableau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1701	</a:t>
            </a:r>
            <a:r>
              <a:rPr sz="1800" dirty="0">
                <a:latin typeface="Wingdings"/>
                <a:cs typeface="Wingdings"/>
              </a:rPr>
              <a:t></a:t>
            </a: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A6A6A6"/>
                </a:solidFill>
                <a:latin typeface="Calibri"/>
                <a:cs typeface="Calibri"/>
              </a:rPr>
              <a:t>Type</a:t>
            </a:r>
            <a:r>
              <a:rPr sz="1400" b="1" spc="-6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document</a:t>
            </a:r>
            <a:r>
              <a:rPr sz="1400" b="1" spc="-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(photo,</a:t>
            </a:r>
            <a:endParaRPr sz="1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tableau…)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spc="-15" dirty="0">
                <a:solidFill>
                  <a:srgbClr val="A6A6A6"/>
                </a:solidFill>
                <a:latin typeface="Calibri"/>
                <a:cs typeface="Calibri"/>
              </a:rPr>
              <a:t>Artiste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spc="-15" dirty="0">
                <a:solidFill>
                  <a:srgbClr val="A6A6A6"/>
                </a:solidFill>
                <a:latin typeface="Calibri"/>
                <a:cs typeface="Calibri"/>
              </a:rPr>
              <a:t>Date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A6A6A6"/>
                </a:solidFill>
                <a:latin typeface="Calibri"/>
                <a:cs typeface="Calibri"/>
              </a:rPr>
              <a:t>Décrire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 l’habillement,</a:t>
            </a:r>
            <a:r>
              <a:rPr sz="1400" b="1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la</a:t>
            </a:r>
            <a:r>
              <a:rPr sz="1400" b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coiffure</a:t>
            </a:r>
            <a:endParaRPr sz="1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15" dirty="0">
                <a:solidFill>
                  <a:srgbClr val="A6A6A6"/>
                </a:solidFill>
                <a:latin typeface="Calibri"/>
                <a:cs typeface="Calibri"/>
              </a:rPr>
              <a:t>l’attitude</a:t>
            </a:r>
            <a:r>
              <a:rPr sz="1400" b="1" spc="-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Napoléon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A6A6A6"/>
                </a:solidFill>
                <a:latin typeface="Calibri"/>
                <a:cs typeface="Calibri"/>
              </a:rPr>
              <a:t>Repérer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les</a:t>
            </a:r>
            <a:r>
              <a:rPr sz="1400" b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symboles</a:t>
            </a:r>
            <a:r>
              <a:rPr sz="1400" b="1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libri"/>
                <a:cs typeface="Calibri"/>
              </a:rPr>
              <a:t>l’Empir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60" y="0"/>
            <a:ext cx="4455160" cy="68478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00015" y="4852416"/>
            <a:ext cx="216154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6.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Re</a:t>
            </a:r>
            <a:r>
              <a:rPr lang="fr-FR" sz="1800" b="1" spc="-15" dirty="0">
                <a:solidFill>
                  <a:srgbClr val="6F2F9F"/>
                </a:solidFill>
                <a:latin typeface="Calibri"/>
                <a:cs typeface="Calibri"/>
              </a:rPr>
              <a:t>cherche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les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ressemblances </a:t>
            </a:r>
            <a:r>
              <a:rPr sz="1800" b="1" spc="-20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les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différences entre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ces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2 </a:t>
            </a:r>
            <a:r>
              <a:rPr sz="1800" b="1" spc="-3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tableaux</a:t>
            </a:r>
            <a:r>
              <a:rPr sz="1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(attitude</a:t>
            </a:r>
            <a:r>
              <a:rPr lang="fr-FR" sz="1800" b="1" spc="-10" dirty="0">
                <a:solidFill>
                  <a:srgbClr val="6F2F9F"/>
                </a:solidFill>
                <a:latin typeface="Calibri"/>
                <a:cs typeface="Calibri"/>
              </a:rPr>
              <a:t> du monarque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,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fr-FR" sz="1800" b="1" spc="-15" dirty="0">
                <a:solidFill>
                  <a:srgbClr val="6F2F9F"/>
                </a:solidFill>
                <a:latin typeface="Calibri"/>
                <a:cs typeface="Calibri"/>
              </a:rPr>
              <a:t>costume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,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symboles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du </a:t>
            </a:r>
            <a:r>
              <a:rPr sz="1800" b="1" spc="-3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pouvoir)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1478</Words>
  <Application>Microsoft Office PowerPoint</Application>
  <PresentationFormat>Grand écran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Aiglon Pro</vt:lpstr>
      <vt:lpstr>Arial</vt:lpstr>
      <vt:lpstr>Calibri</vt:lpstr>
      <vt:lpstr>Times New Roman</vt:lpstr>
      <vt:lpstr>Wingdings</vt:lpstr>
      <vt:lpstr>Office Theme</vt:lpstr>
      <vt:lpstr>Séquence 4 : Napoléon Bonaparte, de la Révolution à l’Empire</vt:lpstr>
      <vt:lpstr>La République en guerre (1792-1799)</vt:lpstr>
      <vt:lpstr>Présentation PowerPoint</vt:lpstr>
      <vt:lpstr>DOC 3 Le général Bonaparte au Conseil des</vt:lpstr>
      <vt:lpstr>Présentation PowerPoint</vt:lpstr>
      <vt:lpstr>E M P I R E (1804 – 1815)</vt:lpstr>
      <vt:lpstr>Présentation PowerPoint</vt:lpstr>
      <vt:lpstr>Napoléon en costume de sacre,</vt:lpstr>
      <vt:lpstr> Napoléon en  costume de sacre,  Tableau de François  GERARD vers 1805</vt:lpstr>
      <vt:lpstr>Dites aux journalistes que, bientôt, je</vt:lpstr>
      <vt:lpstr>Présentation PowerPoint</vt:lpstr>
      <vt:lpstr>La Légion d’Honneur, distinction créée par Napoléon en 1802 pour récompenser les citoyens (militaires ou civils)  ayant rendu des services éminents à la Nation.</vt:lpstr>
      <vt:lpstr>Le lycée, créé par Napoléon en 1802</vt:lpstr>
      <vt:lpstr>Présentation PowerPoint</vt:lpstr>
      <vt:lpstr>Présentation PowerPoint</vt:lpstr>
      <vt:lpstr>Conquêtes napoléoniennes: victoires et défaites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candice</dc:creator>
  <cp:lastModifiedBy>Office User</cp:lastModifiedBy>
  <cp:revision>6</cp:revision>
  <dcterms:created xsi:type="dcterms:W3CDTF">2024-05-27T22:00:58Z</dcterms:created>
  <dcterms:modified xsi:type="dcterms:W3CDTF">2024-06-01T21:33:17Z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2024-05-27T00:00:00Z</vt:filetime>
  </property>
</Properties>
</file>