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 id="269" r:id="rId15"/>
    <p:sldId id="270"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54" autoAdjust="0"/>
    <p:restoredTop sz="94660"/>
  </p:normalViewPr>
  <p:slideViewPr>
    <p:cSldViewPr snapToGrid="0">
      <p:cViewPr varScale="1">
        <p:scale>
          <a:sx n="81" d="100"/>
          <a:sy n="81" d="100"/>
        </p:scale>
        <p:origin x="102"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FE9CC-48EF-4F1B-BA3D-6A6FAD2A181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FE6D156-8B19-4369-B526-6C0C1AC465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C08D155-8433-45E4-BA3C-71BDFAA680A1}"/>
              </a:ext>
            </a:extLst>
          </p:cNvPr>
          <p:cNvSpPr>
            <a:spLocks noGrp="1"/>
          </p:cNvSpPr>
          <p:nvPr>
            <p:ph type="dt" sz="half" idx="10"/>
          </p:nvPr>
        </p:nvSpPr>
        <p:spPr/>
        <p:txBody>
          <a:bodyPr/>
          <a:lstStyle/>
          <a:p>
            <a:fld id="{1A33C7FE-F8D9-4C84-B360-8CF826E6873B}" type="datetimeFigureOut">
              <a:rPr lang="fr-FR" smtClean="0"/>
              <a:t>01/09/2019</a:t>
            </a:fld>
            <a:endParaRPr lang="fr-FR"/>
          </a:p>
        </p:txBody>
      </p:sp>
      <p:sp>
        <p:nvSpPr>
          <p:cNvPr id="5" name="Espace réservé du pied de page 4">
            <a:extLst>
              <a:ext uri="{FF2B5EF4-FFF2-40B4-BE49-F238E27FC236}">
                <a16:creationId xmlns:a16="http://schemas.microsoft.com/office/drawing/2014/main" id="{5169AF2C-3AF3-4304-98A2-6AD3B1D1D6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67D54D-1487-488E-829D-ABB7FFFDD3E7}"/>
              </a:ext>
            </a:extLst>
          </p:cNvPr>
          <p:cNvSpPr>
            <a:spLocks noGrp="1"/>
          </p:cNvSpPr>
          <p:nvPr>
            <p:ph type="sldNum" sz="quarter" idx="12"/>
          </p:nvPr>
        </p:nvSpPr>
        <p:spPr/>
        <p:txBody>
          <a:bodyPr/>
          <a:lstStyle/>
          <a:p>
            <a:fld id="{66E40068-BFF9-44C0-9B7B-B377E390754C}" type="slidenum">
              <a:rPr lang="fr-FR" smtClean="0"/>
              <a:t>‹N°›</a:t>
            </a:fld>
            <a:endParaRPr lang="fr-FR"/>
          </a:p>
        </p:txBody>
      </p:sp>
    </p:spTree>
    <p:extLst>
      <p:ext uri="{BB962C8B-B14F-4D97-AF65-F5344CB8AC3E}">
        <p14:creationId xmlns:p14="http://schemas.microsoft.com/office/powerpoint/2010/main" val="396990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7BF436-151E-4C27-9487-93E776D6585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32D669B-0BE9-4EF6-BDD5-191F15BBACB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50F5EF-6B6C-4E80-9184-FC84FD112E5B}"/>
              </a:ext>
            </a:extLst>
          </p:cNvPr>
          <p:cNvSpPr>
            <a:spLocks noGrp="1"/>
          </p:cNvSpPr>
          <p:nvPr>
            <p:ph type="dt" sz="half" idx="10"/>
          </p:nvPr>
        </p:nvSpPr>
        <p:spPr/>
        <p:txBody>
          <a:bodyPr/>
          <a:lstStyle/>
          <a:p>
            <a:fld id="{1A33C7FE-F8D9-4C84-B360-8CF826E6873B}" type="datetimeFigureOut">
              <a:rPr lang="fr-FR" smtClean="0"/>
              <a:t>01/09/2019</a:t>
            </a:fld>
            <a:endParaRPr lang="fr-FR"/>
          </a:p>
        </p:txBody>
      </p:sp>
      <p:sp>
        <p:nvSpPr>
          <p:cNvPr id="5" name="Espace réservé du pied de page 4">
            <a:extLst>
              <a:ext uri="{FF2B5EF4-FFF2-40B4-BE49-F238E27FC236}">
                <a16:creationId xmlns:a16="http://schemas.microsoft.com/office/drawing/2014/main" id="{7902A8E3-8446-475D-9945-14C86AA512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9F1337-9797-497B-9EDC-7FC6ECBACF01}"/>
              </a:ext>
            </a:extLst>
          </p:cNvPr>
          <p:cNvSpPr>
            <a:spLocks noGrp="1"/>
          </p:cNvSpPr>
          <p:nvPr>
            <p:ph type="sldNum" sz="quarter" idx="12"/>
          </p:nvPr>
        </p:nvSpPr>
        <p:spPr/>
        <p:txBody>
          <a:bodyPr/>
          <a:lstStyle/>
          <a:p>
            <a:fld id="{66E40068-BFF9-44C0-9B7B-B377E390754C}" type="slidenum">
              <a:rPr lang="fr-FR" smtClean="0"/>
              <a:t>‹N°›</a:t>
            </a:fld>
            <a:endParaRPr lang="fr-FR"/>
          </a:p>
        </p:txBody>
      </p:sp>
    </p:spTree>
    <p:extLst>
      <p:ext uri="{BB962C8B-B14F-4D97-AF65-F5344CB8AC3E}">
        <p14:creationId xmlns:p14="http://schemas.microsoft.com/office/powerpoint/2010/main" val="35257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D6F0F4D-956D-469D-B985-F2035A5E039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29306A1-C336-453E-BCDF-3B4A9C5AA80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85E912-AAA5-4CD4-905D-39DFB98D8514}"/>
              </a:ext>
            </a:extLst>
          </p:cNvPr>
          <p:cNvSpPr>
            <a:spLocks noGrp="1"/>
          </p:cNvSpPr>
          <p:nvPr>
            <p:ph type="dt" sz="half" idx="10"/>
          </p:nvPr>
        </p:nvSpPr>
        <p:spPr/>
        <p:txBody>
          <a:bodyPr/>
          <a:lstStyle/>
          <a:p>
            <a:fld id="{1A33C7FE-F8D9-4C84-B360-8CF826E6873B}" type="datetimeFigureOut">
              <a:rPr lang="fr-FR" smtClean="0"/>
              <a:t>01/09/2019</a:t>
            </a:fld>
            <a:endParaRPr lang="fr-FR"/>
          </a:p>
        </p:txBody>
      </p:sp>
      <p:sp>
        <p:nvSpPr>
          <p:cNvPr id="5" name="Espace réservé du pied de page 4">
            <a:extLst>
              <a:ext uri="{FF2B5EF4-FFF2-40B4-BE49-F238E27FC236}">
                <a16:creationId xmlns:a16="http://schemas.microsoft.com/office/drawing/2014/main" id="{0CC05E64-6FD9-400C-8AFA-4B095BB021D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B39874-27F7-4AE1-AE74-F779B87D1801}"/>
              </a:ext>
            </a:extLst>
          </p:cNvPr>
          <p:cNvSpPr>
            <a:spLocks noGrp="1"/>
          </p:cNvSpPr>
          <p:nvPr>
            <p:ph type="sldNum" sz="quarter" idx="12"/>
          </p:nvPr>
        </p:nvSpPr>
        <p:spPr/>
        <p:txBody>
          <a:bodyPr/>
          <a:lstStyle/>
          <a:p>
            <a:fld id="{66E40068-BFF9-44C0-9B7B-B377E390754C}" type="slidenum">
              <a:rPr lang="fr-FR" smtClean="0"/>
              <a:t>‹N°›</a:t>
            </a:fld>
            <a:endParaRPr lang="fr-FR"/>
          </a:p>
        </p:txBody>
      </p:sp>
    </p:spTree>
    <p:extLst>
      <p:ext uri="{BB962C8B-B14F-4D97-AF65-F5344CB8AC3E}">
        <p14:creationId xmlns:p14="http://schemas.microsoft.com/office/powerpoint/2010/main" val="286176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90A1E0-38CD-40E6-9785-71004C24548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FFFC5CB-7064-4F51-8F67-BA8F4D9B77C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5C99EE-B55A-4D50-A8FC-7B2A073F24F5}"/>
              </a:ext>
            </a:extLst>
          </p:cNvPr>
          <p:cNvSpPr>
            <a:spLocks noGrp="1"/>
          </p:cNvSpPr>
          <p:nvPr>
            <p:ph type="dt" sz="half" idx="10"/>
          </p:nvPr>
        </p:nvSpPr>
        <p:spPr/>
        <p:txBody>
          <a:bodyPr/>
          <a:lstStyle/>
          <a:p>
            <a:fld id="{1A33C7FE-F8D9-4C84-B360-8CF826E6873B}" type="datetimeFigureOut">
              <a:rPr lang="fr-FR" smtClean="0"/>
              <a:t>01/09/2019</a:t>
            </a:fld>
            <a:endParaRPr lang="fr-FR"/>
          </a:p>
        </p:txBody>
      </p:sp>
      <p:sp>
        <p:nvSpPr>
          <p:cNvPr id="5" name="Espace réservé du pied de page 4">
            <a:extLst>
              <a:ext uri="{FF2B5EF4-FFF2-40B4-BE49-F238E27FC236}">
                <a16:creationId xmlns:a16="http://schemas.microsoft.com/office/drawing/2014/main" id="{26073E3E-B054-4B82-A71B-096F4FF5FB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657909-7982-4BC1-9291-3CBE08CEE9B1}"/>
              </a:ext>
            </a:extLst>
          </p:cNvPr>
          <p:cNvSpPr>
            <a:spLocks noGrp="1"/>
          </p:cNvSpPr>
          <p:nvPr>
            <p:ph type="sldNum" sz="quarter" idx="12"/>
          </p:nvPr>
        </p:nvSpPr>
        <p:spPr/>
        <p:txBody>
          <a:bodyPr/>
          <a:lstStyle/>
          <a:p>
            <a:fld id="{66E40068-BFF9-44C0-9B7B-B377E390754C}" type="slidenum">
              <a:rPr lang="fr-FR" smtClean="0"/>
              <a:t>‹N°›</a:t>
            </a:fld>
            <a:endParaRPr lang="fr-FR"/>
          </a:p>
        </p:txBody>
      </p:sp>
    </p:spTree>
    <p:extLst>
      <p:ext uri="{BB962C8B-B14F-4D97-AF65-F5344CB8AC3E}">
        <p14:creationId xmlns:p14="http://schemas.microsoft.com/office/powerpoint/2010/main" val="37881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A54DBE-ECDD-44BE-9787-3CC82E3B6F4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B5DCB02-76B6-4CF4-A2A9-C926663272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D37D08E-A41B-4826-9465-DDED6631ABB9}"/>
              </a:ext>
            </a:extLst>
          </p:cNvPr>
          <p:cNvSpPr>
            <a:spLocks noGrp="1"/>
          </p:cNvSpPr>
          <p:nvPr>
            <p:ph type="dt" sz="half" idx="10"/>
          </p:nvPr>
        </p:nvSpPr>
        <p:spPr/>
        <p:txBody>
          <a:bodyPr/>
          <a:lstStyle/>
          <a:p>
            <a:fld id="{1A33C7FE-F8D9-4C84-B360-8CF826E6873B}" type="datetimeFigureOut">
              <a:rPr lang="fr-FR" smtClean="0"/>
              <a:t>01/09/2019</a:t>
            </a:fld>
            <a:endParaRPr lang="fr-FR"/>
          </a:p>
        </p:txBody>
      </p:sp>
      <p:sp>
        <p:nvSpPr>
          <p:cNvPr id="5" name="Espace réservé du pied de page 4">
            <a:extLst>
              <a:ext uri="{FF2B5EF4-FFF2-40B4-BE49-F238E27FC236}">
                <a16:creationId xmlns:a16="http://schemas.microsoft.com/office/drawing/2014/main" id="{0264E19C-FDCC-4BC7-807A-F371421CD3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A5AA03-87C2-4205-95D9-A622BF19607C}"/>
              </a:ext>
            </a:extLst>
          </p:cNvPr>
          <p:cNvSpPr>
            <a:spLocks noGrp="1"/>
          </p:cNvSpPr>
          <p:nvPr>
            <p:ph type="sldNum" sz="quarter" idx="12"/>
          </p:nvPr>
        </p:nvSpPr>
        <p:spPr/>
        <p:txBody>
          <a:bodyPr/>
          <a:lstStyle/>
          <a:p>
            <a:fld id="{66E40068-BFF9-44C0-9B7B-B377E390754C}" type="slidenum">
              <a:rPr lang="fr-FR" smtClean="0"/>
              <a:t>‹N°›</a:t>
            </a:fld>
            <a:endParaRPr lang="fr-FR"/>
          </a:p>
        </p:txBody>
      </p:sp>
    </p:spTree>
    <p:extLst>
      <p:ext uri="{BB962C8B-B14F-4D97-AF65-F5344CB8AC3E}">
        <p14:creationId xmlns:p14="http://schemas.microsoft.com/office/powerpoint/2010/main" val="137792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66B5EA-31B6-4026-B48B-75996C28A22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6E7B270-BC81-4EB5-83E4-2131699DD76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A6F1F47-8AEC-4C5A-986D-273F8C9FBE7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BF6D9CB-1723-413E-BCD9-4B20498F78B1}"/>
              </a:ext>
            </a:extLst>
          </p:cNvPr>
          <p:cNvSpPr>
            <a:spLocks noGrp="1"/>
          </p:cNvSpPr>
          <p:nvPr>
            <p:ph type="dt" sz="half" idx="10"/>
          </p:nvPr>
        </p:nvSpPr>
        <p:spPr/>
        <p:txBody>
          <a:bodyPr/>
          <a:lstStyle/>
          <a:p>
            <a:fld id="{1A33C7FE-F8D9-4C84-B360-8CF826E6873B}" type="datetimeFigureOut">
              <a:rPr lang="fr-FR" smtClean="0"/>
              <a:t>01/09/2019</a:t>
            </a:fld>
            <a:endParaRPr lang="fr-FR"/>
          </a:p>
        </p:txBody>
      </p:sp>
      <p:sp>
        <p:nvSpPr>
          <p:cNvPr id="6" name="Espace réservé du pied de page 5">
            <a:extLst>
              <a:ext uri="{FF2B5EF4-FFF2-40B4-BE49-F238E27FC236}">
                <a16:creationId xmlns:a16="http://schemas.microsoft.com/office/drawing/2014/main" id="{4A5F9CDB-14D6-4A3F-A915-DB581A04DD1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CC55A40-A1D2-4539-996E-84A1F160E1D7}"/>
              </a:ext>
            </a:extLst>
          </p:cNvPr>
          <p:cNvSpPr>
            <a:spLocks noGrp="1"/>
          </p:cNvSpPr>
          <p:nvPr>
            <p:ph type="sldNum" sz="quarter" idx="12"/>
          </p:nvPr>
        </p:nvSpPr>
        <p:spPr/>
        <p:txBody>
          <a:bodyPr/>
          <a:lstStyle/>
          <a:p>
            <a:fld id="{66E40068-BFF9-44C0-9B7B-B377E390754C}" type="slidenum">
              <a:rPr lang="fr-FR" smtClean="0"/>
              <a:t>‹N°›</a:t>
            </a:fld>
            <a:endParaRPr lang="fr-FR"/>
          </a:p>
        </p:txBody>
      </p:sp>
    </p:spTree>
    <p:extLst>
      <p:ext uri="{BB962C8B-B14F-4D97-AF65-F5344CB8AC3E}">
        <p14:creationId xmlns:p14="http://schemas.microsoft.com/office/powerpoint/2010/main" val="317680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6137A4-6D08-45DB-B244-E53A297563A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5A80913-D55A-46A9-8579-5361FCA39D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7E9E8E6-43F7-4DAC-84F5-B86F5FE5F5C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163BFFF-19B1-4CA0-BB74-76C9126889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F90E2E2-2F84-4A68-8DDF-77BFFF89209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FC5F6D6-52BC-4BD0-8385-064562C9B7CE}"/>
              </a:ext>
            </a:extLst>
          </p:cNvPr>
          <p:cNvSpPr>
            <a:spLocks noGrp="1"/>
          </p:cNvSpPr>
          <p:nvPr>
            <p:ph type="dt" sz="half" idx="10"/>
          </p:nvPr>
        </p:nvSpPr>
        <p:spPr/>
        <p:txBody>
          <a:bodyPr/>
          <a:lstStyle/>
          <a:p>
            <a:fld id="{1A33C7FE-F8D9-4C84-B360-8CF826E6873B}" type="datetimeFigureOut">
              <a:rPr lang="fr-FR" smtClean="0"/>
              <a:t>01/09/2019</a:t>
            </a:fld>
            <a:endParaRPr lang="fr-FR"/>
          </a:p>
        </p:txBody>
      </p:sp>
      <p:sp>
        <p:nvSpPr>
          <p:cNvPr id="8" name="Espace réservé du pied de page 7">
            <a:extLst>
              <a:ext uri="{FF2B5EF4-FFF2-40B4-BE49-F238E27FC236}">
                <a16:creationId xmlns:a16="http://schemas.microsoft.com/office/drawing/2014/main" id="{DD2CF571-FB62-4234-B31B-EC759A034BD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34B6520-DDD6-4427-8352-6062BEAD3D9E}"/>
              </a:ext>
            </a:extLst>
          </p:cNvPr>
          <p:cNvSpPr>
            <a:spLocks noGrp="1"/>
          </p:cNvSpPr>
          <p:nvPr>
            <p:ph type="sldNum" sz="quarter" idx="12"/>
          </p:nvPr>
        </p:nvSpPr>
        <p:spPr/>
        <p:txBody>
          <a:bodyPr/>
          <a:lstStyle/>
          <a:p>
            <a:fld id="{66E40068-BFF9-44C0-9B7B-B377E390754C}" type="slidenum">
              <a:rPr lang="fr-FR" smtClean="0"/>
              <a:t>‹N°›</a:t>
            </a:fld>
            <a:endParaRPr lang="fr-FR"/>
          </a:p>
        </p:txBody>
      </p:sp>
    </p:spTree>
    <p:extLst>
      <p:ext uri="{BB962C8B-B14F-4D97-AF65-F5344CB8AC3E}">
        <p14:creationId xmlns:p14="http://schemas.microsoft.com/office/powerpoint/2010/main" val="190372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341A1-3EC9-46E5-8BF9-76DD2A82737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EEC5CCE-3C78-46EB-9D15-4D6CA1E4E38C}"/>
              </a:ext>
            </a:extLst>
          </p:cNvPr>
          <p:cNvSpPr>
            <a:spLocks noGrp="1"/>
          </p:cNvSpPr>
          <p:nvPr>
            <p:ph type="dt" sz="half" idx="10"/>
          </p:nvPr>
        </p:nvSpPr>
        <p:spPr/>
        <p:txBody>
          <a:bodyPr/>
          <a:lstStyle/>
          <a:p>
            <a:fld id="{1A33C7FE-F8D9-4C84-B360-8CF826E6873B}" type="datetimeFigureOut">
              <a:rPr lang="fr-FR" smtClean="0"/>
              <a:t>01/09/2019</a:t>
            </a:fld>
            <a:endParaRPr lang="fr-FR"/>
          </a:p>
        </p:txBody>
      </p:sp>
      <p:sp>
        <p:nvSpPr>
          <p:cNvPr id="4" name="Espace réservé du pied de page 3">
            <a:extLst>
              <a:ext uri="{FF2B5EF4-FFF2-40B4-BE49-F238E27FC236}">
                <a16:creationId xmlns:a16="http://schemas.microsoft.com/office/drawing/2014/main" id="{8B66570D-0E16-41B3-A061-748DBC9016B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28078CD-25D3-4017-80BE-E6AF31F2FC64}"/>
              </a:ext>
            </a:extLst>
          </p:cNvPr>
          <p:cNvSpPr>
            <a:spLocks noGrp="1"/>
          </p:cNvSpPr>
          <p:nvPr>
            <p:ph type="sldNum" sz="quarter" idx="12"/>
          </p:nvPr>
        </p:nvSpPr>
        <p:spPr/>
        <p:txBody>
          <a:bodyPr/>
          <a:lstStyle/>
          <a:p>
            <a:fld id="{66E40068-BFF9-44C0-9B7B-B377E390754C}" type="slidenum">
              <a:rPr lang="fr-FR" smtClean="0"/>
              <a:t>‹N°›</a:t>
            </a:fld>
            <a:endParaRPr lang="fr-FR"/>
          </a:p>
        </p:txBody>
      </p:sp>
    </p:spTree>
    <p:extLst>
      <p:ext uri="{BB962C8B-B14F-4D97-AF65-F5344CB8AC3E}">
        <p14:creationId xmlns:p14="http://schemas.microsoft.com/office/powerpoint/2010/main" val="2766557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0082DAB-506C-4379-82A1-A04D0A8E9AA9}"/>
              </a:ext>
            </a:extLst>
          </p:cNvPr>
          <p:cNvSpPr>
            <a:spLocks noGrp="1"/>
          </p:cNvSpPr>
          <p:nvPr>
            <p:ph type="dt" sz="half" idx="10"/>
          </p:nvPr>
        </p:nvSpPr>
        <p:spPr/>
        <p:txBody>
          <a:bodyPr/>
          <a:lstStyle/>
          <a:p>
            <a:fld id="{1A33C7FE-F8D9-4C84-B360-8CF826E6873B}" type="datetimeFigureOut">
              <a:rPr lang="fr-FR" smtClean="0"/>
              <a:t>01/09/2019</a:t>
            </a:fld>
            <a:endParaRPr lang="fr-FR"/>
          </a:p>
        </p:txBody>
      </p:sp>
      <p:sp>
        <p:nvSpPr>
          <p:cNvPr id="3" name="Espace réservé du pied de page 2">
            <a:extLst>
              <a:ext uri="{FF2B5EF4-FFF2-40B4-BE49-F238E27FC236}">
                <a16:creationId xmlns:a16="http://schemas.microsoft.com/office/drawing/2014/main" id="{4F1D4690-A93D-4860-9E13-86FE2C6AC1C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A1C3DA6-6564-4ADF-98B2-309736B2D757}"/>
              </a:ext>
            </a:extLst>
          </p:cNvPr>
          <p:cNvSpPr>
            <a:spLocks noGrp="1"/>
          </p:cNvSpPr>
          <p:nvPr>
            <p:ph type="sldNum" sz="quarter" idx="12"/>
          </p:nvPr>
        </p:nvSpPr>
        <p:spPr/>
        <p:txBody>
          <a:bodyPr/>
          <a:lstStyle/>
          <a:p>
            <a:fld id="{66E40068-BFF9-44C0-9B7B-B377E390754C}" type="slidenum">
              <a:rPr lang="fr-FR" smtClean="0"/>
              <a:t>‹N°›</a:t>
            </a:fld>
            <a:endParaRPr lang="fr-FR"/>
          </a:p>
        </p:txBody>
      </p:sp>
    </p:spTree>
    <p:extLst>
      <p:ext uri="{BB962C8B-B14F-4D97-AF65-F5344CB8AC3E}">
        <p14:creationId xmlns:p14="http://schemas.microsoft.com/office/powerpoint/2010/main" val="219781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7F14B-DDFE-4881-ABD6-30FCFF6F987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2F13991-BD14-4CDC-8183-C9DCCDDBCE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A37DD44-C366-4F29-BFD7-A4D4F996D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70509F8-D53D-4A3E-BE71-DD87A310DE85}"/>
              </a:ext>
            </a:extLst>
          </p:cNvPr>
          <p:cNvSpPr>
            <a:spLocks noGrp="1"/>
          </p:cNvSpPr>
          <p:nvPr>
            <p:ph type="dt" sz="half" idx="10"/>
          </p:nvPr>
        </p:nvSpPr>
        <p:spPr/>
        <p:txBody>
          <a:bodyPr/>
          <a:lstStyle/>
          <a:p>
            <a:fld id="{1A33C7FE-F8D9-4C84-B360-8CF826E6873B}" type="datetimeFigureOut">
              <a:rPr lang="fr-FR" smtClean="0"/>
              <a:t>01/09/2019</a:t>
            </a:fld>
            <a:endParaRPr lang="fr-FR"/>
          </a:p>
        </p:txBody>
      </p:sp>
      <p:sp>
        <p:nvSpPr>
          <p:cNvPr id="6" name="Espace réservé du pied de page 5">
            <a:extLst>
              <a:ext uri="{FF2B5EF4-FFF2-40B4-BE49-F238E27FC236}">
                <a16:creationId xmlns:a16="http://schemas.microsoft.com/office/drawing/2014/main" id="{44D11C9F-AB38-459C-BFE8-9D13E6BD328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70BACF3-9B26-47C9-8866-A14D965ADE28}"/>
              </a:ext>
            </a:extLst>
          </p:cNvPr>
          <p:cNvSpPr>
            <a:spLocks noGrp="1"/>
          </p:cNvSpPr>
          <p:nvPr>
            <p:ph type="sldNum" sz="quarter" idx="12"/>
          </p:nvPr>
        </p:nvSpPr>
        <p:spPr/>
        <p:txBody>
          <a:bodyPr/>
          <a:lstStyle/>
          <a:p>
            <a:fld id="{66E40068-BFF9-44C0-9B7B-B377E390754C}" type="slidenum">
              <a:rPr lang="fr-FR" smtClean="0"/>
              <a:t>‹N°›</a:t>
            </a:fld>
            <a:endParaRPr lang="fr-FR"/>
          </a:p>
        </p:txBody>
      </p:sp>
    </p:spTree>
    <p:extLst>
      <p:ext uri="{BB962C8B-B14F-4D97-AF65-F5344CB8AC3E}">
        <p14:creationId xmlns:p14="http://schemas.microsoft.com/office/powerpoint/2010/main" val="3594610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627828-098D-4026-8C01-0C36AD9A04C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80B6D3B-8D85-40CF-96C1-3F9B794926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9CDCD6B-490F-4A7E-9CD3-9D91DD3CDF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6045E93-5919-43DA-81E5-BAD494D214EB}"/>
              </a:ext>
            </a:extLst>
          </p:cNvPr>
          <p:cNvSpPr>
            <a:spLocks noGrp="1"/>
          </p:cNvSpPr>
          <p:nvPr>
            <p:ph type="dt" sz="half" idx="10"/>
          </p:nvPr>
        </p:nvSpPr>
        <p:spPr/>
        <p:txBody>
          <a:bodyPr/>
          <a:lstStyle/>
          <a:p>
            <a:fld id="{1A33C7FE-F8D9-4C84-B360-8CF826E6873B}" type="datetimeFigureOut">
              <a:rPr lang="fr-FR" smtClean="0"/>
              <a:t>01/09/2019</a:t>
            </a:fld>
            <a:endParaRPr lang="fr-FR"/>
          </a:p>
        </p:txBody>
      </p:sp>
      <p:sp>
        <p:nvSpPr>
          <p:cNvPr id="6" name="Espace réservé du pied de page 5">
            <a:extLst>
              <a:ext uri="{FF2B5EF4-FFF2-40B4-BE49-F238E27FC236}">
                <a16:creationId xmlns:a16="http://schemas.microsoft.com/office/drawing/2014/main" id="{2F7C5658-C53F-4BB1-9029-2DF25CE5521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AC4D599-A353-4083-A1AF-5A6697C4D24D}"/>
              </a:ext>
            </a:extLst>
          </p:cNvPr>
          <p:cNvSpPr>
            <a:spLocks noGrp="1"/>
          </p:cNvSpPr>
          <p:nvPr>
            <p:ph type="sldNum" sz="quarter" idx="12"/>
          </p:nvPr>
        </p:nvSpPr>
        <p:spPr/>
        <p:txBody>
          <a:bodyPr/>
          <a:lstStyle/>
          <a:p>
            <a:fld id="{66E40068-BFF9-44C0-9B7B-B377E390754C}" type="slidenum">
              <a:rPr lang="fr-FR" smtClean="0"/>
              <a:t>‹N°›</a:t>
            </a:fld>
            <a:endParaRPr lang="fr-FR"/>
          </a:p>
        </p:txBody>
      </p:sp>
    </p:spTree>
    <p:extLst>
      <p:ext uri="{BB962C8B-B14F-4D97-AF65-F5344CB8AC3E}">
        <p14:creationId xmlns:p14="http://schemas.microsoft.com/office/powerpoint/2010/main" val="119497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6AE2BAE-873A-4ABA-8E41-89392EE998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DF63BF3-F01F-4A8D-8B20-7F09B4E0C9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21AA86-4A86-49F7-A906-E6B1773F32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3C7FE-F8D9-4C84-B360-8CF826E6873B}" type="datetimeFigureOut">
              <a:rPr lang="fr-FR" smtClean="0"/>
              <a:t>01/09/2019</a:t>
            </a:fld>
            <a:endParaRPr lang="fr-FR"/>
          </a:p>
        </p:txBody>
      </p:sp>
      <p:sp>
        <p:nvSpPr>
          <p:cNvPr id="5" name="Espace réservé du pied de page 4">
            <a:extLst>
              <a:ext uri="{FF2B5EF4-FFF2-40B4-BE49-F238E27FC236}">
                <a16:creationId xmlns:a16="http://schemas.microsoft.com/office/drawing/2014/main" id="{3881B4B3-E300-4B97-BA81-A38595DD0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15ADBBA-9603-49B4-AE29-62C41F2798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40068-BFF9-44C0-9B7B-B377E390754C}" type="slidenum">
              <a:rPr lang="fr-FR" smtClean="0"/>
              <a:t>‹N°›</a:t>
            </a:fld>
            <a:endParaRPr lang="fr-FR"/>
          </a:p>
        </p:txBody>
      </p:sp>
    </p:spTree>
    <p:extLst>
      <p:ext uri="{BB962C8B-B14F-4D97-AF65-F5344CB8AC3E}">
        <p14:creationId xmlns:p14="http://schemas.microsoft.com/office/powerpoint/2010/main" val="77328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hzLKgETg1eA"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FD0AF7-0427-4AC8-A9D4-363EA0CEB57F}"/>
              </a:ext>
            </a:extLst>
          </p:cNvPr>
          <p:cNvSpPr txBox="1"/>
          <p:nvPr/>
        </p:nvSpPr>
        <p:spPr>
          <a:xfrm>
            <a:off x="2165176" y="2138249"/>
            <a:ext cx="8315674" cy="707886"/>
          </a:xfrm>
          <a:prstGeom prst="rect">
            <a:avLst/>
          </a:prstGeom>
          <a:noFill/>
        </p:spPr>
        <p:txBody>
          <a:bodyPr wrap="none" rtlCol="0">
            <a:spAutoFit/>
          </a:bodyPr>
          <a:lstStyle/>
          <a:p>
            <a:r>
              <a:rPr lang="fr-FR" sz="4000" dirty="0">
                <a:solidFill>
                  <a:srgbClr val="FF0000"/>
                </a:solidFill>
              </a:rPr>
              <a:t>Séquence 5: Le temps de la République</a:t>
            </a:r>
          </a:p>
        </p:txBody>
      </p:sp>
    </p:spTree>
    <p:extLst>
      <p:ext uri="{BB962C8B-B14F-4D97-AF65-F5344CB8AC3E}">
        <p14:creationId xmlns:p14="http://schemas.microsoft.com/office/powerpoint/2010/main" val="787004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Ã©e">
            <a:extLst>
              <a:ext uri="{FF2B5EF4-FFF2-40B4-BE49-F238E27FC236}">
                <a16:creationId xmlns:a16="http://schemas.microsoft.com/office/drawing/2014/main" id="{551DA383-599B-43E3-B12E-07B850525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738" y="932897"/>
            <a:ext cx="8594651" cy="531570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8F790F0D-79C6-47EF-9C38-C7580CF78012}"/>
              </a:ext>
            </a:extLst>
          </p:cNvPr>
          <p:cNvSpPr txBox="1"/>
          <p:nvPr/>
        </p:nvSpPr>
        <p:spPr>
          <a:xfrm>
            <a:off x="3880883" y="431993"/>
            <a:ext cx="3242362" cy="369332"/>
          </a:xfrm>
          <a:prstGeom prst="rect">
            <a:avLst/>
          </a:prstGeom>
          <a:noFill/>
        </p:spPr>
        <p:txBody>
          <a:bodyPr wrap="none" rtlCol="0">
            <a:spAutoFit/>
          </a:bodyPr>
          <a:lstStyle/>
          <a:p>
            <a:pPr algn="ctr"/>
            <a:r>
              <a:rPr lang="fr-FR" dirty="0"/>
              <a:t>Bureau de vote, tableau de 1891</a:t>
            </a:r>
          </a:p>
        </p:txBody>
      </p:sp>
      <p:sp>
        <p:nvSpPr>
          <p:cNvPr id="5" name="ZoneTexte 4">
            <a:extLst>
              <a:ext uri="{FF2B5EF4-FFF2-40B4-BE49-F238E27FC236}">
                <a16:creationId xmlns:a16="http://schemas.microsoft.com/office/drawing/2014/main" id="{852DFEBC-1D02-49EB-9EC8-4A4748678A90}"/>
              </a:ext>
            </a:extLst>
          </p:cNvPr>
          <p:cNvSpPr txBox="1"/>
          <p:nvPr/>
        </p:nvSpPr>
        <p:spPr>
          <a:xfrm>
            <a:off x="10668331" y="6539023"/>
            <a:ext cx="1356718" cy="276999"/>
          </a:xfrm>
          <a:prstGeom prst="rect">
            <a:avLst/>
          </a:prstGeom>
          <a:noFill/>
        </p:spPr>
        <p:txBody>
          <a:bodyPr wrap="none" rtlCol="0">
            <a:spAutoFit/>
          </a:bodyPr>
          <a:lstStyle/>
          <a:p>
            <a:r>
              <a:rPr lang="fr-FR" sz="1200" dirty="0">
                <a:latin typeface="Curlz MT" panose="04040404050702020202" pitchFamily="82" charset="0"/>
              </a:rPr>
              <a:t>www.ardoise-craie.fr</a:t>
            </a:r>
          </a:p>
        </p:txBody>
      </p:sp>
    </p:spTree>
    <p:extLst>
      <p:ext uri="{BB962C8B-B14F-4D97-AF65-F5344CB8AC3E}">
        <p14:creationId xmlns:p14="http://schemas.microsoft.com/office/powerpoint/2010/main" val="144281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E534427-DC88-48F9-9F6B-DD18EF396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61" y="1120827"/>
            <a:ext cx="6306509" cy="390051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D6221E5D-86F5-4635-9376-765AD98D2165}"/>
              </a:ext>
            </a:extLst>
          </p:cNvPr>
          <p:cNvSpPr txBox="1"/>
          <p:nvPr/>
        </p:nvSpPr>
        <p:spPr>
          <a:xfrm>
            <a:off x="7191022" y="396880"/>
            <a:ext cx="4733217" cy="3139321"/>
          </a:xfrm>
          <a:prstGeom prst="rect">
            <a:avLst/>
          </a:prstGeom>
          <a:noFill/>
        </p:spPr>
        <p:txBody>
          <a:bodyPr wrap="square" rtlCol="0">
            <a:spAutoFit/>
          </a:bodyPr>
          <a:lstStyle/>
          <a:p>
            <a:r>
              <a:rPr lang="fr-FR" u="sng" dirty="0"/>
              <a:t>DOC 2 </a:t>
            </a:r>
            <a:r>
              <a:rPr lang="fr-FR" dirty="0"/>
              <a:t>: Qu’est-ce qu’un électeur en 1791?</a:t>
            </a:r>
          </a:p>
          <a:p>
            <a:endParaRPr lang="fr-FR" dirty="0"/>
          </a:p>
          <a:p>
            <a:r>
              <a:rPr lang="fr-FR" dirty="0"/>
              <a:t>Pour être citoyen actif, il faut:</a:t>
            </a:r>
          </a:p>
          <a:p>
            <a:pPr marL="285750" indent="-285750">
              <a:buFontTx/>
              <a:buChar char="-"/>
            </a:pPr>
            <a:r>
              <a:rPr lang="fr-FR" dirty="0"/>
              <a:t>Être né en France ou devenu Français</a:t>
            </a:r>
          </a:p>
          <a:p>
            <a:pPr marL="285750" indent="-285750">
              <a:buFontTx/>
              <a:buChar char="-"/>
            </a:pPr>
            <a:r>
              <a:rPr lang="fr-FR" dirty="0"/>
              <a:t>Être âgé de 25 ans accomplis</a:t>
            </a:r>
          </a:p>
          <a:p>
            <a:pPr marL="285750" indent="-285750">
              <a:buFontTx/>
              <a:buChar char="-"/>
            </a:pPr>
            <a:r>
              <a:rPr lang="fr-FR" dirty="0"/>
              <a:t>Être domicilié dans la ville ou le canton</a:t>
            </a:r>
          </a:p>
          <a:p>
            <a:pPr marL="285750" indent="-285750">
              <a:buFontTx/>
              <a:buChar char="-"/>
            </a:pPr>
            <a:r>
              <a:rPr lang="fr-FR" dirty="0"/>
              <a:t>Payer, dans un lieu quelconque du Royaume, une contribution directe au moins égale à la valeur de 3 journées de travail.</a:t>
            </a:r>
          </a:p>
          <a:p>
            <a:endParaRPr lang="fr-FR" dirty="0"/>
          </a:p>
          <a:p>
            <a:pPr algn="r"/>
            <a:r>
              <a:rPr lang="fr-FR" i="1" dirty="0"/>
              <a:t>Constitution de 1791</a:t>
            </a:r>
          </a:p>
        </p:txBody>
      </p:sp>
      <p:sp>
        <p:nvSpPr>
          <p:cNvPr id="6" name="ZoneTexte 5">
            <a:extLst>
              <a:ext uri="{FF2B5EF4-FFF2-40B4-BE49-F238E27FC236}">
                <a16:creationId xmlns:a16="http://schemas.microsoft.com/office/drawing/2014/main" id="{17FC81E0-ADB3-4D61-80C3-A77695DE45C4}"/>
              </a:ext>
            </a:extLst>
          </p:cNvPr>
          <p:cNvSpPr txBox="1"/>
          <p:nvPr/>
        </p:nvSpPr>
        <p:spPr>
          <a:xfrm>
            <a:off x="267761" y="396880"/>
            <a:ext cx="3242361" cy="646331"/>
          </a:xfrm>
          <a:prstGeom prst="rect">
            <a:avLst/>
          </a:prstGeom>
          <a:noFill/>
        </p:spPr>
        <p:txBody>
          <a:bodyPr wrap="none" rtlCol="0">
            <a:spAutoFit/>
          </a:bodyPr>
          <a:lstStyle/>
          <a:p>
            <a:r>
              <a:rPr lang="fr-FR" u="sng" dirty="0"/>
              <a:t>DOC 1</a:t>
            </a:r>
          </a:p>
          <a:p>
            <a:pPr algn="ctr"/>
            <a:r>
              <a:rPr lang="fr-FR" dirty="0"/>
              <a:t>Bureau de vote, tableau de 1891</a:t>
            </a:r>
          </a:p>
        </p:txBody>
      </p:sp>
      <p:sp>
        <p:nvSpPr>
          <p:cNvPr id="7" name="ZoneTexte 6">
            <a:extLst>
              <a:ext uri="{FF2B5EF4-FFF2-40B4-BE49-F238E27FC236}">
                <a16:creationId xmlns:a16="http://schemas.microsoft.com/office/drawing/2014/main" id="{06695D41-D44E-4EEF-8709-0BE059CA914B}"/>
              </a:ext>
            </a:extLst>
          </p:cNvPr>
          <p:cNvSpPr txBox="1"/>
          <p:nvPr/>
        </p:nvSpPr>
        <p:spPr>
          <a:xfrm>
            <a:off x="1738489" y="5336392"/>
            <a:ext cx="9308061" cy="369332"/>
          </a:xfrm>
          <a:prstGeom prst="rect">
            <a:avLst/>
          </a:prstGeom>
          <a:noFill/>
        </p:spPr>
        <p:txBody>
          <a:bodyPr wrap="none" rtlCol="0">
            <a:spAutoFit/>
          </a:bodyPr>
          <a:lstStyle/>
          <a:p>
            <a:r>
              <a:rPr lang="fr-FR" b="1" dirty="0">
                <a:solidFill>
                  <a:srgbClr val="7030A0"/>
                </a:solidFill>
              </a:rPr>
              <a:t>Quel progrès entre la Constitution de 1791 et la République en ce qui concerne le droit de vote?</a:t>
            </a:r>
          </a:p>
        </p:txBody>
      </p:sp>
      <p:sp>
        <p:nvSpPr>
          <p:cNvPr id="8" name="ZoneTexte 7">
            <a:extLst>
              <a:ext uri="{FF2B5EF4-FFF2-40B4-BE49-F238E27FC236}">
                <a16:creationId xmlns:a16="http://schemas.microsoft.com/office/drawing/2014/main" id="{BB205168-B396-49F6-8406-3E32BD18FA0D}"/>
              </a:ext>
            </a:extLst>
          </p:cNvPr>
          <p:cNvSpPr txBox="1"/>
          <p:nvPr/>
        </p:nvSpPr>
        <p:spPr>
          <a:xfrm>
            <a:off x="10668331" y="6539023"/>
            <a:ext cx="1356718" cy="276999"/>
          </a:xfrm>
          <a:prstGeom prst="rect">
            <a:avLst/>
          </a:prstGeom>
          <a:noFill/>
        </p:spPr>
        <p:txBody>
          <a:bodyPr wrap="none" rtlCol="0">
            <a:spAutoFit/>
          </a:bodyPr>
          <a:lstStyle/>
          <a:p>
            <a:r>
              <a:rPr lang="fr-FR" sz="1200" dirty="0">
                <a:latin typeface="Curlz MT" panose="04040404050702020202" pitchFamily="82" charset="0"/>
              </a:rPr>
              <a:t>www.ardoise-craie.fr</a:t>
            </a:r>
          </a:p>
        </p:txBody>
      </p:sp>
    </p:spTree>
    <p:extLst>
      <p:ext uri="{BB962C8B-B14F-4D97-AF65-F5344CB8AC3E}">
        <p14:creationId xmlns:p14="http://schemas.microsoft.com/office/powerpoint/2010/main" val="224598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075E5A1-539D-4D64-B7CF-A0AEE6AA1163}"/>
              </a:ext>
            </a:extLst>
          </p:cNvPr>
          <p:cNvSpPr txBox="1"/>
          <p:nvPr/>
        </p:nvSpPr>
        <p:spPr>
          <a:xfrm>
            <a:off x="361244" y="184666"/>
            <a:ext cx="4820355" cy="4247317"/>
          </a:xfrm>
          <a:prstGeom prst="rect">
            <a:avLst/>
          </a:prstGeom>
          <a:noFill/>
        </p:spPr>
        <p:txBody>
          <a:bodyPr wrap="square" rtlCol="0">
            <a:spAutoFit/>
          </a:bodyPr>
          <a:lstStyle/>
          <a:p>
            <a:pPr algn="just"/>
            <a:r>
              <a:rPr lang="fr-FR" u="sng" dirty="0"/>
              <a:t>DOC 1</a:t>
            </a:r>
          </a:p>
          <a:p>
            <a:pPr algn="just"/>
            <a:r>
              <a:rPr lang="fr-FR" dirty="0"/>
              <a:t>Il est douloureux de le dire: dans la société, il y a une esclave. Cette esclave, c’est la femme. L’homme a fait verser tous les droits de son côté et tous les devoirs du côté de la femme. La femme ne possède pas, elle ne vote pas, elle ne compte pas, elle n’est pas là. Il y a des citoyens, il n’y a pas de citoyennes. Il faut que cela cesse. Une société est mal faite quand la femme n’a pas le droit de prendre des initiatives. </a:t>
            </a:r>
            <a:r>
              <a:rPr lang="fr-FR" b="1" dirty="0"/>
              <a:t>Et l’on reconnaîtra qu’il est difficile de faire le bonheur de l’homme avec la souffrance de la femme.</a:t>
            </a:r>
          </a:p>
          <a:p>
            <a:endParaRPr lang="fr-FR" dirty="0"/>
          </a:p>
          <a:p>
            <a:pPr algn="r"/>
            <a:r>
              <a:rPr lang="fr-FR" i="1" dirty="0"/>
              <a:t>D’après une lettre de Victor Hugo, écrivain 1872</a:t>
            </a:r>
          </a:p>
          <a:p>
            <a:endParaRPr lang="fr-FR" dirty="0"/>
          </a:p>
        </p:txBody>
      </p:sp>
      <p:sp>
        <p:nvSpPr>
          <p:cNvPr id="5" name="ZoneTexte 4">
            <a:extLst>
              <a:ext uri="{FF2B5EF4-FFF2-40B4-BE49-F238E27FC236}">
                <a16:creationId xmlns:a16="http://schemas.microsoft.com/office/drawing/2014/main" id="{0A2F8A1C-5636-481B-A922-336703919364}"/>
              </a:ext>
            </a:extLst>
          </p:cNvPr>
          <p:cNvSpPr txBox="1"/>
          <p:nvPr/>
        </p:nvSpPr>
        <p:spPr>
          <a:xfrm>
            <a:off x="361244" y="4605867"/>
            <a:ext cx="4549423" cy="1754326"/>
          </a:xfrm>
          <a:prstGeom prst="rect">
            <a:avLst/>
          </a:prstGeom>
          <a:noFill/>
        </p:spPr>
        <p:txBody>
          <a:bodyPr wrap="square" rtlCol="0">
            <a:spAutoFit/>
          </a:bodyPr>
          <a:lstStyle/>
          <a:p>
            <a:r>
              <a:rPr lang="fr-FR" b="1" dirty="0">
                <a:solidFill>
                  <a:srgbClr val="7030A0"/>
                </a:solidFill>
              </a:rPr>
              <a:t>1. Identifier le document (type de document, auteur, date)</a:t>
            </a:r>
          </a:p>
          <a:p>
            <a:r>
              <a:rPr lang="fr-FR" b="1" dirty="0">
                <a:solidFill>
                  <a:srgbClr val="7030A0"/>
                </a:solidFill>
              </a:rPr>
              <a:t>2. Cite trois choses que la femme française ne peut pas faire sous la République.</a:t>
            </a:r>
          </a:p>
          <a:p>
            <a:r>
              <a:rPr lang="fr-FR" b="1" dirty="0">
                <a:solidFill>
                  <a:srgbClr val="7030A0"/>
                </a:solidFill>
              </a:rPr>
              <a:t>3. Explique la dernière phrase en gras.</a:t>
            </a:r>
          </a:p>
          <a:p>
            <a:endParaRPr lang="fr-FR" b="1" dirty="0">
              <a:solidFill>
                <a:srgbClr val="7030A0"/>
              </a:solidFill>
            </a:endParaRPr>
          </a:p>
        </p:txBody>
      </p:sp>
      <p:pic>
        <p:nvPicPr>
          <p:cNvPr id="9" name="Image 8">
            <a:extLst>
              <a:ext uri="{FF2B5EF4-FFF2-40B4-BE49-F238E27FC236}">
                <a16:creationId xmlns:a16="http://schemas.microsoft.com/office/drawing/2014/main" id="{389B29F3-D945-4DD6-B079-C6B5FCD44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9127" y="619034"/>
            <a:ext cx="7018815" cy="4964162"/>
          </a:xfrm>
          <a:prstGeom prst="rect">
            <a:avLst/>
          </a:prstGeom>
        </p:spPr>
      </p:pic>
      <p:sp>
        <p:nvSpPr>
          <p:cNvPr id="10" name="ZoneTexte 9">
            <a:extLst>
              <a:ext uri="{FF2B5EF4-FFF2-40B4-BE49-F238E27FC236}">
                <a16:creationId xmlns:a16="http://schemas.microsoft.com/office/drawing/2014/main" id="{C5B37371-52C1-4167-B030-7B5CFA3E7591}"/>
              </a:ext>
            </a:extLst>
          </p:cNvPr>
          <p:cNvSpPr txBox="1"/>
          <p:nvPr/>
        </p:nvSpPr>
        <p:spPr>
          <a:xfrm>
            <a:off x="5712178" y="180622"/>
            <a:ext cx="3058401" cy="369332"/>
          </a:xfrm>
          <a:prstGeom prst="rect">
            <a:avLst/>
          </a:prstGeom>
          <a:noFill/>
        </p:spPr>
        <p:txBody>
          <a:bodyPr wrap="none" rtlCol="0">
            <a:spAutoFit/>
          </a:bodyPr>
          <a:lstStyle/>
          <a:p>
            <a:r>
              <a:rPr lang="fr-FR" u="sng" dirty="0"/>
              <a:t>DOC 2 </a:t>
            </a:r>
            <a:r>
              <a:rPr lang="fr-FR" dirty="0"/>
              <a:t>: Manifestation en 1910</a:t>
            </a:r>
          </a:p>
        </p:txBody>
      </p:sp>
      <p:sp>
        <p:nvSpPr>
          <p:cNvPr id="11" name="ZoneTexte 10">
            <a:extLst>
              <a:ext uri="{FF2B5EF4-FFF2-40B4-BE49-F238E27FC236}">
                <a16:creationId xmlns:a16="http://schemas.microsoft.com/office/drawing/2014/main" id="{FA9FC699-C1B1-455F-AE58-E0BB02A6877B}"/>
              </a:ext>
            </a:extLst>
          </p:cNvPr>
          <p:cNvSpPr txBox="1"/>
          <p:nvPr/>
        </p:nvSpPr>
        <p:spPr>
          <a:xfrm>
            <a:off x="5359127" y="5657671"/>
            <a:ext cx="6697406" cy="1200329"/>
          </a:xfrm>
          <a:prstGeom prst="rect">
            <a:avLst/>
          </a:prstGeom>
          <a:noFill/>
        </p:spPr>
        <p:txBody>
          <a:bodyPr wrap="square" rtlCol="0">
            <a:spAutoFit/>
          </a:bodyPr>
          <a:lstStyle/>
          <a:p>
            <a:pPr marL="342900" indent="-342900">
              <a:buAutoNum type="arabicPeriod"/>
            </a:pPr>
            <a:r>
              <a:rPr lang="fr-FR" b="1" dirty="0">
                <a:solidFill>
                  <a:srgbClr val="7030A0"/>
                </a:solidFill>
              </a:rPr>
              <a:t>Identifie les personnes</a:t>
            </a:r>
          </a:p>
          <a:p>
            <a:pPr marL="342900" indent="-342900">
              <a:buAutoNum type="arabicPeriod"/>
            </a:pPr>
            <a:r>
              <a:rPr lang="fr-FR" b="1" dirty="0">
                <a:solidFill>
                  <a:srgbClr val="7030A0"/>
                </a:solidFill>
              </a:rPr>
              <a:t>Que réclament-elles? Quels sont leurs arguments?</a:t>
            </a:r>
          </a:p>
          <a:p>
            <a:pPr marL="342900" indent="-342900">
              <a:buAutoNum type="arabicPeriod"/>
            </a:pPr>
            <a:r>
              <a:rPr lang="fr-FR" b="1" dirty="0">
                <a:solidFill>
                  <a:srgbClr val="7030A0"/>
                </a:solidFill>
              </a:rPr>
              <a:t>Les femmes obtiennent le droit de vote en 1944: combien de temps après les hommes</a:t>
            </a:r>
          </a:p>
        </p:txBody>
      </p:sp>
      <p:sp>
        <p:nvSpPr>
          <p:cNvPr id="7" name="ZoneTexte 6">
            <a:extLst>
              <a:ext uri="{FF2B5EF4-FFF2-40B4-BE49-F238E27FC236}">
                <a16:creationId xmlns:a16="http://schemas.microsoft.com/office/drawing/2014/main" id="{C90B036C-2C0D-4713-A097-E84E6FCCCB2A}"/>
              </a:ext>
            </a:extLst>
          </p:cNvPr>
          <p:cNvSpPr txBox="1"/>
          <p:nvPr/>
        </p:nvSpPr>
        <p:spPr>
          <a:xfrm>
            <a:off x="10668331" y="6539023"/>
            <a:ext cx="1356718" cy="276999"/>
          </a:xfrm>
          <a:prstGeom prst="rect">
            <a:avLst/>
          </a:prstGeom>
          <a:noFill/>
        </p:spPr>
        <p:txBody>
          <a:bodyPr wrap="none" rtlCol="0">
            <a:spAutoFit/>
          </a:bodyPr>
          <a:lstStyle/>
          <a:p>
            <a:r>
              <a:rPr lang="fr-FR" sz="1200" dirty="0">
                <a:latin typeface="Curlz MT" panose="04040404050702020202" pitchFamily="82" charset="0"/>
              </a:rPr>
              <a:t>www.ardoise-craie.fr</a:t>
            </a:r>
          </a:p>
        </p:txBody>
      </p:sp>
    </p:spTree>
    <p:extLst>
      <p:ext uri="{BB962C8B-B14F-4D97-AF65-F5344CB8AC3E}">
        <p14:creationId xmlns:p14="http://schemas.microsoft.com/office/powerpoint/2010/main" val="228586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6EF854DA-B329-4B9C-A30C-E053FC1B9F63}"/>
              </a:ext>
            </a:extLst>
          </p:cNvPr>
          <p:cNvCxnSpPr/>
          <p:nvPr/>
        </p:nvCxnSpPr>
        <p:spPr>
          <a:xfrm>
            <a:off x="1158949" y="499730"/>
            <a:ext cx="0" cy="5996763"/>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7C14A93F-9047-4930-B31A-B3AA331CA6DF}"/>
              </a:ext>
            </a:extLst>
          </p:cNvPr>
          <p:cNvSpPr txBox="1"/>
          <p:nvPr/>
        </p:nvSpPr>
        <p:spPr>
          <a:xfrm>
            <a:off x="1182388" y="664834"/>
            <a:ext cx="8214621" cy="1477328"/>
          </a:xfrm>
          <a:prstGeom prst="rect">
            <a:avLst/>
          </a:prstGeom>
          <a:noFill/>
        </p:spPr>
        <p:txBody>
          <a:bodyPr wrap="none" rtlCol="0">
            <a:spAutoFit/>
          </a:bodyPr>
          <a:lstStyle/>
          <a:p>
            <a:r>
              <a:rPr lang="fr-FR" u="sng" dirty="0">
                <a:solidFill>
                  <a:srgbClr val="FF0000"/>
                </a:solidFill>
              </a:rPr>
              <a:t>Séance 4 </a:t>
            </a:r>
            <a:r>
              <a:rPr lang="fr-FR" dirty="0">
                <a:solidFill>
                  <a:srgbClr val="FF0000"/>
                </a:solidFill>
              </a:rPr>
              <a:t>: La République et l’égalité</a:t>
            </a:r>
          </a:p>
          <a:p>
            <a:r>
              <a:rPr lang="fr-FR" dirty="0">
                <a:solidFill>
                  <a:srgbClr val="FF0000"/>
                </a:solidFill>
              </a:rPr>
              <a:t>Comment la République complète-t-elle l’égalité en droits acquise sous la Révolution?</a:t>
            </a:r>
          </a:p>
          <a:p>
            <a:endParaRPr lang="fr-FR" dirty="0"/>
          </a:p>
          <a:p>
            <a:endParaRPr lang="fr-FR" dirty="0"/>
          </a:p>
          <a:p>
            <a:endParaRPr lang="fr-FR" dirty="0"/>
          </a:p>
        </p:txBody>
      </p:sp>
      <p:sp>
        <p:nvSpPr>
          <p:cNvPr id="7" name="ZoneTexte 6">
            <a:extLst>
              <a:ext uri="{FF2B5EF4-FFF2-40B4-BE49-F238E27FC236}">
                <a16:creationId xmlns:a16="http://schemas.microsoft.com/office/drawing/2014/main" id="{6317EE23-DD7D-41D2-96CA-95BDD370ACDD}"/>
              </a:ext>
            </a:extLst>
          </p:cNvPr>
          <p:cNvSpPr txBox="1"/>
          <p:nvPr/>
        </p:nvSpPr>
        <p:spPr>
          <a:xfrm>
            <a:off x="1158949" y="1828743"/>
            <a:ext cx="10590028" cy="3338735"/>
          </a:xfrm>
          <a:prstGeom prst="rect">
            <a:avLst/>
          </a:prstGeom>
          <a:noFill/>
        </p:spPr>
        <p:txBody>
          <a:bodyPr wrap="square" rtlCol="0">
            <a:spAutoFit/>
          </a:bodyPr>
          <a:lstStyle/>
          <a:p>
            <a:pPr>
              <a:lnSpc>
                <a:spcPct val="200000"/>
              </a:lnSpc>
            </a:pPr>
            <a:r>
              <a:rPr lang="fr-FR" dirty="0"/>
              <a:t>En </a:t>
            </a:r>
            <a:r>
              <a:rPr lang="fr-FR" u="heavy" dirty="0">
                <a:uFill>
                  <a:solidFill>
                    <a:srgbClr val="FF0000"/>
                  </a:solidFill>
                </a:uFill>
              </a:rPr>
              <a:t>1848</a:t>
            </a:r>
            <a:r>
              <a:rPr lang="fr-FR" dirty="0"/>
              <a:t>, la République accorde le droit de vote à tous les hommes de plus de 21 ans: c’est </a:t>
            </a:r>
            <a:r>
              <a:rPr lang="fr-FR" u="heavy" dirty="0">
                <a:uFill>
                  <a:solidFill>
                    <a:srgbClr val="FF0000"/>
                  </a:solidFill>
                </a:uFill>
              </a:rPr>
              <a:t>le suffrage universel masculin.</a:t>
            </a:r>
          </a:p>
          <a:p>
            <a:pPr>
              <a:lnSpc>
                <a:spcPct val="200000"/>
              </a:lnSpc>
            </a:pPr>
            <a:endParaRPr lang="fr-FR" dirty="0"/>
          </a:p>
          <a:p>
            <a:pPr algn="just">
              <a:lnSpc>
                <a:spcPct val="200000"/>
              </a:lnSpc>
            </a:pPr>
            <a:r>
              <a:rPr lang="fr-FR" dirty="0"/>
              <a:t>A cette époque, </a:t>
            </a:r>
            <a:r>
              <a:rPr lang="fr-FR" u="heavy" dirty="0">
                <a:uFill>
                  <a:solidFill>
                    <a:srgbClr val="FF0000"/>
                  </a:solidFill>
                </a:uFill>
              </a:rPr>
              <a:t>les femmes sont traitées comme inférieures aux hommes</a:t>
            </a:r>
            <a:r>
              <a:rPr lang="fr-FR" dirty="0"/>
              <a:t>: elles devaient obéir à leur mari, ne possédaient rien, ne pouvaient travailler qu’avec l’accord de leur mari et ne pouvaient pas voter. </a:t>
            </a:r>
          </a:p>
          <a:p>
            <a:pPr>
              <a:lnSpc>
                <a:spcPct val="200000"/>
              </a:lnSpc>
            </a:pPr>
            <a:r>
              <a:rPr lang="fr-FR" dirty="0"/>
              <a:t>Ce n’est qu’en </a:t>
            </a:r>
            <a:r>
              <a:rPr lang="fr-FR" u="heavy" dirty="0">
                <a:uFill>
                  <a:solidFill>
                    <a:srgbClr val="FF0000"/>
                  </a:solidFill>
                </a:uFill>
              </a:rPr>
              <a:t>1944</a:t>
            </a:r>
            <a:r>
              <a:rPr lang="fr-FR" dirty="0"/>
              <a:t> qu’elles obtiennent </a:t>
            </a:r>
            <a:r>
              <a:rPr lang="fr-FR" u="heavy" dirty="0">
                <a:uFill>
                  <a:solidFill>
                    <a:srgbClr val="FF0000"/>
                  </a:solidFill>
                </a:uFill>
              </a:rPr>
              <a:t>le droit de vote.</a:t>
            </a:r>
          </a:p>
        </p:txBody>
      </p:sp>
      <p:sp>
        <p:nvSpPr>
          <p:cNvPr id="8" name="Forme libre : forme 7">
            <a:extLst>
              <a:ext uri="{FF2B5EF4-FFF2-40B4-BE49-F238E27FC236}">
                <a16:creationId xmlns:a16="http://schemas.microsoft.com/office/drawing/2014/main" id="{5A53B90B-4BF2-4289-8858-4DCD832B576B}"/>
              </a:ext>
            </a:extLst>
          </p:cNvPr>
          <p:cNvSpPr/>
          <p:nvPr/>
        </p:nvSpPr>
        <p:spPr>
          <a:xfrm>
            <a:off x="1158949" y="1424177"/>
            <a:ext cx="1329070" cy="276446"/>
          </a:xfrm>
          <a:custGeom>
            <a:avLst/>
            <a:gdLst>
              <a:gd name="connsiteX0" fmla="*/ 0 w 1329070"/>
              <a:gd name="connsiteY0" fmla="*/ 159488 h 276446"/>
              <a:gd name="connsiteX1" fmla="*/ 63796 w 1329070"/>
              <a:gd name="connsiteY1" fmla="*/ 106325 h 276446"/>
              <a:gd name="connsiteX2" fmla="*/ 127591 w 1329070"/>
              <a:gd name="connsiteY2" fmla="*/ 42530 h 276446"/>
              <a:gd name="connsiteX3" fmla="*/ 191386 w 1329070"/>
              <a:gd name="connsiteY3" fmla="*/ 0 h 276446"/>
              <a:gd name="connsiteX4" fmla="*/ 233917 w 1329070"/>
              <a:gd name="connsiteY4" fmla="*/ 10632 h 276446"/>
              <a:gd name="connsiteX5" fmla="*/ 244549 w 1329070"/>
              <a:gd name="connsiteY5" fmla="*/ 42530 h 276446"/>
              <a:gd name="connsiteX6" fmla="*/ 255182 w 1329070"/>
              <a:gd name="connsiteY6" fmla="*/ 138223 h 276446"/>
              <a:gd name="connsiteX7" fmla="*/ 265814 w 1329070"/>
              <a:gd name="connsiteY7" fmla="*/ 202018 h 276446"/>
              <a:gd name="connsiteX8" fmla="*/ 297712 w 1329070"/>
              <a:gd name="connsiteY8" fmla="*/ 212651 h 276446"/>
              <a:gd name="connsiteX9" fmla="*/ 372140 w 1329070"/>
              <a:gd name="connsiteY9" fmla="*/ 202018 h 276446"/>
              <a:gd name="connsiteX10" fmla="*/ 435935 w 1329070"/>
              <a:gd name="connsiteY10" fmla="*/ 148855 h 276446"/>
              <a:gd name="connsiteX11" fmla="*/ 542261 w 1329070"/>
              <a:gd name="connsiteY11" fmla="*/ 95693 h 276446"/>
              <a:gd name="connsiteX12" fmla="*/ 595424 w 1329070"/>
              <a:gd name="connsiteY12" fmla="*/ 106325 h 276446"/>
              <a:gd name="connsiteX13" fmla="*/ 637954 w 1329070"/>
              <a:gd name="connsiteY13" fmla="*/ 276446 h 276446"/>
              <a:gd name="connsiteX14" fmla="*/ 701749 w 1329070"/>
              <a:gd name="connsiteY14" fmla="*/ 265814 h 276446"/>
              <a:gd name="connsiteX15" fmla="*/ 754912 w 1329070"/>
              <a:gd name="connsiteY15" fmla="*/ 202018 h 276446"/>
              <a:gd name="connsiteX16" fmla="*/ 808075 w 1329070"/>
              <a:gd name="connsiteY16" fmla="*/ 127590 h 276446"/>
              <a:gd name="connsiteX17" fmla="*/ 871870 w 1329070"/>
              <a:gd name="connsiteY17" fmla="*/ 85060 h 276446"/>
              <a:gd name="connsiteX18" fmla="*/ 1010093 w 1329070"/>
              <a:gd name="connsiteY18" fmla="*/ 106325 h 276446"/>
              <a:gd name="connsiteX19" fmla="*/ 1020726 w 1329070"/>
              <a:gd name="connsiteY19" fmla="*/ 138223 h 276446"/>
              <a:gd name="connsiteX20" fmla="*/ 1031359 w 1329070"/>
              <a:gd name="connsiteY20" fmla="*/ 212651 h 276446"/>
              <a:gd name="connsiteX21" fmla="*/ 1041991 w 1329070"/>
              <a:gd name="connsiteY21" fmla="*/ 265814 h 276446"/>
              <a:gd name="connsiteX22" fmla="*/ 1073889 w 1329070"/>
              <a:gd name="connsiteY22" fmla="*/ 276446 h 276446"/>
              <a:gd name="connsiteX23" fmla="*/ 1233377 w 1329070"/>
              <a:gd name="connsiteY23" fmla="*/ 265814 h 276446"/>
              <a:gd name="connsiteX24" fmla="*/ 1286540 w 1329070"/>
              <a:gd name="connsiteY24" fmla="*/ 223283 h 276446"/>
              <a:gd name="connsiteX25" fmla="*/ 1329070 w 1329070"/>
              <a:gd name="connsiteY25" fmla="*/ 202018 h 27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9070" h="276446">
                <a:moveTo>
                  <a:pt x="0" y="159488"/>
                </a:moveTo>
                <a:cubicBezTo>
                  <a:pt x="21265" y="141767"/>
                  <a:pt x="43391" y="125030"/>
                  <a:pt x="63796" y="106325"/>
                </a:cubicBezTo>
                <a:cubicBezTo>
                  <a:pt x="85965" y="86004"/>
                  <a:pt x="102569" y="59212"/>
                  <a:pt x="127591" y="42530"/>
                </a:cubicBezTo>
                <a:lnTo>
                  <a:pt x="191386" y="0"/>
                </a:lnTo>
                <a:cubicBezTo>
                  <a:pt x="205563" y="3544"/>
                  <a:pt x="222506" y="1503"/>
                  <a:pt x="233917" y="10632"/>
                </a:cubicBezTo>
                <a:cubicBezTo>
                  <a:pt x="242669" y="17633"/>
                  <a:pt x="242706" y="31475"/>
                  <a:pt x="244549" y="42530"/>
                </a:cubicBezTo>
                <a:cubicBezTo>
                  <a:pt x="249825" y="74187"/>
                  <a:pt x="250940" y="106411"/>
                  <a:pt x="255182" y="138223"/>
                </a:cubicBezTo>
                <a:cubicBezTo>
                  <a:pt x="258031" y="159592"/>
                  <a:pt x="255118" y="183300"/>
                  <a:pt x="265814" y="202018"/>
                </a:cubicBezTo>
                <a:cubicBezTo>
                  <a:pt x="271375" y="211749"/>
                  <a:pt x="287079" y="209107"/>
                  <a:pt x="297712" y="212651"/>
                </a:cubicBezTo>
                <a:cubicBezTo>
                  <a:pt x="322521" y="209107"/>
                  <a:pt x="348588" y="210582"/>
                  <a:pt x="372140" y="202018"/>
                </a:cubicBezTo>
                <a:cubicBezTo>
                  <a:pt x="410804" y="187959"/>
                  <a:pt x="408864" y="169158"/>
                  <a:pt x="435935" y="148855"/>
                </a:cubicBezTo>
                <a:cubicBezTo>
                  <a:pt x="499229" y="101384"/>
                  <a:pt x="482175" y="110714"/>
                  <a:pt x="542261" y="95693"/>
                </a:cubicBezTo>
                <a:cubicBezTo>
                  <a:pt x="559982" y="99237"/>
                  <a:pt x="589079" y="89404"/>
                  <a:pt x="595424" y="106325"/>
                </a:cubicBezTo>
                <a:cubicBezTo>
                  <a:pt x="666943" y="297043"/>
                  <a:pt x="542858" y="244749"/>
                  <a:pt x="637954" y="276446"/>
                </a:cubicBezTo>
                <a:cubicBezTo>
                  <a:pt x="659219" y="272902"/>
                  <a:pt x="681733" y="273821"/>
                  <a:pt x="701749" y="265814"/>
                </a:cubicBezTo>
                <a:cubicBezTo>
                  <a:pt x="758025" y="243304"/>
                  <a:pt x="735652" y="240537"/>
                  <a:pt x="754912" y="202018"/>
                </a:cubicBezTo>
                <a:cubicBezTo>
                  <a:pt x="760602" y="190639"/>
                  <a:pt x="803742" y="131441"/>
                  <a:pt x="808075" y="127590"/>
                </a:cubicBezTo>
                <a:cubicBezTo>
                  <a:pt x="827177" y="110611"/>
                  <a:pt x="871870" y="85060"/>
                  <a:pt x="871870" y="85060"/>
                </a:cubicBezTo>
                <a:cubicBezTo>
                  <a:pt x="917944" y="92148"/>
                  <a:pt x="966192" y="90646"/>
                  <a:pt x="1010093" y="106325"/>
                </a:cubicBezTo>
                <a:cubicBezTo>
                  <a:pt x="1020648" y="110095"/>
                  <a:pt x="1018528" y="127233"/>
                  <a:pt x="1020726" y="138223"/>
                </a:cubicBezTo>
                <a:cubicBezTo>
                  <a:pt x="1025641" y="162798"/>
                  <a:pt x="1027239" y="187931"/>
                  <a:pt x="1031359" y="212651"/>
                </a:cubicBezTo>
                <a:cubicBezTo>
                  <a:pt x="1034330" y="230477"/>
                  <a:pt x="1031967" y="250777"/>
                  <a:pt x="1041991" y="265814"/>
                </a:cubicBezTo>
                <a:cubicBezTo>
                  <a:pt x="1048208" y="275139"/>
                  <a:pt x="1063256" y="272902"/>
                  <a:pt x="1073889" y="276446"/>
                </a:cubicBezTo>
                <a:cubicBezTo>
                  <a:pt x="1127052" y="272902"/>
                  <a:pt x="1180821" y="274573"/>
                  <a:pt x="1233377" y="265814"/>
                </a:cubicBezTo>
                <a:cubicBezTo>
                  <a:pt x="1259131" y="261522"/>
                  <a:pt x="1267602" y="235908"/>
                  <a:pt x="1286540" y="223283"/>
                </a:cubicBezTo>
                <a:cubicBezTo>
                  <a:pt x="1299728" y="214491"/>
                  <a:pt x="1329070" y="202018"/>
                  <a:pt x="1329070" y="202018"/>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Forme libre : forme 8">
            <a:extLst>
              <a:ext uri="{FF2B5EF4-FFF2-40B4-BE49-F238E27FC236}">
                <a16:creationId xmlns:a16="http://schemas.microsoft.com/office/drawing/2014/main" id="{2816DCE1-593A-4AA4-9D87-2588C464B4CE}"/>
              </a:ext>
            </a:extLst>
          </p:cNvPr>
          <p:cNvSpPr/>
          <p:nvPr/>
        </p:nvSpPr>
        <p:spPr>
          <a:xfrm>
            <a:off x="1182388" y="3029625"/>
            <a:ext cx="1329070" cy="276446"/>
          </a:xfrm>
          <a:custGeom>
            <a:avLst/>
            <a:gdLst>
              <a:gd name="connsiteX0" fmla="*/ 0 w 1329070"/>
              <a:gd name="connsiteY0" fmla="*/ 159488 h 276446"/>
              <a:gd name="connsiteX1" fmla="*/ 63796 w 1329070"/>
              <a:gd name="connsiteY1" fmla="*/ 106325 h 276446"/>
              <a:gd name="connsiteX2" fmla="*/ 127591 w 1329070"/>
              <a:gd name="connsiteY2" fmla="*/ 42530 h 276446"/>
              <a:gd name="connsiteX3" fmla="*/ 191386 w 1329070"/>
              <a:gd name="connsiteY3" fmla="*/ 0 h 276446"/>
              <a:gd name="connsiteX4" fmla="*/ 233917 w 1329070"/>
              <a:gd name="connsiteY4" fmla="*/ 10632 h 276446"/>
              <a:gd name="connsiteX5" fmla="*/ 244549 w 1329070"/>
              <a:gd name="connsiteY5" fmla="*/ 42530 h 276446"/>
              <a:gd name="connsiteX6" fmla="*/ 255182 w 1329070"/>
              <a:gd name="connsiteY6" fmla="*/ 138223 h 276446"/>
              <a:gd name="connsiteX7" fmla="*/ 265814 w 1329070"/>
              <a:gd name="connsiteY7" fmla="*/ 202018 h 276446"/>
              <a:gd name="connsiteX8" fmla="*/ 297712 w 1329070"/>
              <a:gd name="connsiteY8" fmla="*/ 212651 h 276446"/>
              <a:gd name="connsiteX9" fmla="*/ 372140 w 1329070"/>
              <a:gd name="connsiteY9" fmla="*/ 202018 h 276446"/>
              <a:gd name="connsiteX10" fmla="*/ 435935 w 1329070"/>
              <a:gd name="connsiteY10" fmla="*/ 148855 h 276446"/>
              <a:gd name="connsiteX11" fmla="*/ 542261 w 1329070"/>
              <a:gd name="connsiteY11" fmla="*/ 95693 h 276446"/>
              <a:gd name="connsiteX12" fmla="*/ 595424 w 1329070"/>
              <a:gd name="connsiteY12" fmla="*/ 106325 h 276446"/>
              <a:gd name="connsiteX13" fmla="*/ 637954 w 1329070"/>
              <a:gd name="connsiteY13" fmla="*/ 276446 h 276446"/>
              <a:gd name="connsiteX14" fmla="*/ 701749 w 1329070"/>
              <a:gd name="connsiteY14" fmla="*/ 265814 h 276446"/>
              <a:gd name="connsiteX15" fmla="*/ 754912 w 1329070"/>
              <a:gd name="connsiteY15" fmla="*/ 202018 h 276446"/>
              <a:gd name="connsiteX16" fmla="*/ 808075 w 1329070"/>
              <a:gd name="connsiteY16" fmla="*/ 127590 h 276446"/>
              <a:gd name="connsiteX17" fmla="*/ 871870 w 1329070"/>
              <a:gd name="connsiteY17" fmla="*/ 85060 h 276446"/>
              <a:gd name="connsiteX18" fmla="*/ 1010093 w 1329070"/>
              <a:gd name="connsiteY18" fmla="*/ 106325 h 276446"/>
              <a:gd name="connsiteX19" fmla="*/ 1020726 w 1329070"/>
              <a:gd name="connsiteY19" fmla="*/ 138223 h 276446"/>
              <a:gd name="connsiteX20" fmla="*/ 1031359 w 1329070"/>
              <a:gd name="connsiteY20" fmla="*/ 212651 h 276446"/>
              <a:gd name="connsiteX21" fmla="*/ 1041991 w 1329070"/>
              <a:gd name="connsiteY21" fmla="*/ 265814 h 276446"/>
              <a:gd name="connsiteX22" fmla="*/ 1073889 w 1329070"/>
              <a:gd name="connsiteY22" fmla="*/ 276446 h 276446"/>
              <a:gd name="connsiteX23" fmla="*/ 1233377 w 1329070"/>
              <a:gd name="connsiteY23" fmla="*/ 265814 h 276446"/>
              <a:gd name="connsiteX24" fmla="*/ 1286540 w 1329070"/>
              <a:gd name="connsiteY24" fmla="*/ 223283 h 276446"/>
              <a:gd name="connsiteX25" fmla="*/ 1329070 w 1329070"/>
              <a:gd name="connsiteY25" fmla="*/ 202018 h 27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9070" h="276446">
                <a:moveTo>
                  <a:pt x="0" y="159488"/>
                </a:moveTo>
                <a:cubicBezTo>
                  <a:pt x="21265" y="141767"/>
                  <a:pt x="43391" y="125030"/>
                  <a:pt x="63796" y="106325"/>
                </a:cubicBezTo>
                <a:cubicBezTo>
                  <a:pt x="85965" y="86004"/>
                  <a:pt x="102569" y="59212"/>
                  <a:pt x="127591" y="42530"/>
                </a:cubicBezTo>
                <a:lnTo>
                  <a:pt x="191386" y="0"/>
                </a:lnTo>
                <a:cubicBezTo>
                  <a:pt x="205563" y="3544"/>
                  <a:pt x="222506" y="1503"/>
                  <a:pt x="233917" y="10632"/>
                </a:cubicBezTo>
                <a:cubicBezTo>
                  <a:pt x="242669" y="17633"/>
                  <a:pt x="242706" y="31475"/>
                  <a:pt x="244549" y="42530"/>
                </a:cubicBezTo>
                <a:cubicBezTo>
                  <a:pt x="249825" y="74187"/>
                  <a:pt x="250940" y="106411"/>
                  <a:pt x="255182" y="138223"/>
                </a:cubicBezTo>
                <a:cubicBezTo>
                  <a:pt x="258031" y="159592"/>
                  <a:pt x="255118" y="183300"/>
                  <a:pt x="265814" y="202018"/>
                </a:cubicBezTo>
                <a:cubicBezTo>
                  <a:pt x="271375" y="211749"/>
                  <a:pt x="287079" y="209107"/>
                  <a:pt x="297712" y="212651"/>
                </a:cubicBezTo>
                <a:cubicBezTo>
                  <a:pt x="322521" y="209107"/>
                  <a:pt x="348588" y="210582"/>
                  <a:pt x="372140" y="202018"/>
                </a:cubicBezTo>
                <a:cubicBezTo>
                  <a:pt x="410804" y="187959"/>
                  <a:pt x="408864" y="169158"/>
                  <a:pt x="435935" y="148855"/>
                </a:cubicBezTo>
                <a:cubicBezTo>
                  <a:pt x="499229" y="101384"/>
                  <a:pt x="482175" y="110714"/>
                  <a:pt x="542261" y="95693"/>
                </a:cubicBezTo>
                <a:cubicBezTo>
                  <a:pt x="559982" y="99237"/>
                  <a:pt x="589079" y="89404"/>
                  <a:pt x="595424" y="106325"/>
                </a:cubicBezTo>
                <a:cubicBezTo>
                  <a:pt x="666943" y="297043"/>
                  <a:pt x="542858" y="244749"/>
                  <a:pt x="637954" y="276446"/>
                </a:cubicBezTo>
                <a:cubicBezTo>
                  <a:pt x="659219" y="272902"/>
                  <a:pt x="681733" y="273821"/>
                  <a:pt x="701749" y="265814"/>
                </a:cubicBezTo>
                <a:cubicBezTo>
                  <a:pt x="758025" y="243304"/>
                  <a:pt x="735652" y="240537"/>
                  <a:pt x="754912" y="202018"/>
                </a:cubicBezTo>
                <a:cubicBezTo>
                  <a:pt x="760602" y="190639"/>
                  <a:pt x="803742" y="131441"/>
                  <a:pt x="808075" y="127590"/>
                </a:cubicBezTo>
                <a:cubicBezTo>
                  <a:pt x="827177" y="110611"/>
                  <a:pt x="871870" y="85060"/>
                  <a:pt x="871870" y="85060"/>
                </a:cubicBezTo>
                <a:cubicBezTo>
                  <a:pt x="917944" y="92148"/>
                  <a:pt x="966192" y="90646"/>
                  <a:pt x="1010093" y="106325"/>
                </a:cubicBezTo>
                <a:cubicBezTo>
                  <a:pt x="1020648" y="110095"/>
                  <a:pt x="1018528" y="127233"/>
                  <a:pt x="1020726" y="138223"/>
                </a:cubicBezTo>
                <a:cubicBezTo>
                  <a:pt x="1025641" y="162798"/>
                  <a:pt x="1027239" y="187931"/>
                  <a:pt x="1031359" y="212651"/>
                </a:cubicBezTo>
                <a:cubicBezTo>
                  <a:pt x="1034330" y="230477"/>
                  <a:pt x="1031967" y="250777"/>
                  <a:pt x="1041991" y="265814"/>
                </a:cubicBezTo>
                <a:cubicBezTo>
                  <a:pt x="1048208" y="275139"/>
                  <a:pt x="1063256" y="272902"/>
                  <a:pt x="1073889" y="276446"/>
                </a:cubicBezTo>
                <a:cubicBezTo>
                  <a:pt x="1127052" y="272902"/>
                  <a:pt x="1180821" y="274573"/>
                  <a:pt x="1233377" y="265814"/>
                </a:cubicBezTo>
                <a:cubicBezTo>
                  <a:pt x="1259131" y="261522"/>
                  <a:pt x="1267602" y="235908"/>
                  <a:pt x="1286540" y="223283"/>
                </a:cubicBezTo>
                <a:cubicBezTo>
                  <a:pt x="1299728" y="214491"/>
                  <a:pt x="1329070" y="202018"/>
                  <a:pt x="1329070" y="202018"/>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0" name="Groupe 9">
            <a:extLst>
              <a:ext uri="{FF2B5EF4-FFF2-40B4-BE49-F238E27FC236}">
                <a16:creationId xmlns:a16="http://schemas.microsoft.com/office/drawing/2014/main" id="{993D942F-3C1C-4749-A0BC-D41B31E1F7EE}"/>
              </a:ext>
            </a:extLst>
          </p:cNvPr>
          <p:cNvGrpSpPr/>
          <p:nvPr/>
        </p:nvGrpSpPr>
        <p:grpSpPr>
          <a:xfrm>
            <a:off x="9811017" y="4282069"/>
            <a:ext cx="595423" cy="298350"/>
            <a:chOff x="6475228" y="828701"/>
            <a:chExt cx="595423" cy="298350"/>
          </a:xfrm>
        </p:grpSpPr>
        <p:cxnSp>
          <p:nvCxnSpPr>
            <p:cNvPr id="11" name="Connecteur droit avec flèche 10">
              <a:extLst>
                <a:ext uri="{FF2B5EF4-FFF2-40B4-BE49-F238E27FC236}">
                  <a16:creationId xmlns:a16="http://schemas.microsoft.com/office/drawing/2014/main" id="{D621C523-5B9D-4337-91EE-6F86875F152D}"/>
                </a:ext>
              </a:extLst>
            </p:cNvPr>
            <p:cNvCxnSpPr/>
            <p:nvPr/>
          </p:nvCxnSpPr>
          <p:spPr>
            <a:xfrm flipH="1">
              <a:off x="6475228" y="1127051"/>
              <a:ext cx="59542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E5394E50-2640-4B82-B6C8-B1A41D4E482E}"/>
                </a:ext>
              </a:extLst>
            </p:cNvPr>
            <p:cNvCxnSpPr/>
            <p:nvPr/>
          </p:nvCxnSpPr>
          <p:spPr>
            <a:xfrm flipV="1">
              <a:off x="7060019" y="828701"/>
              <a:ext cx="0" cy="287718"/>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1621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Ã©sultat de recherche d'images pour &quot;avis d'imposition exemple&quot;">
            <a:extLst>
              <a:ext uri="{FF2B5EF4-FFF2-40B4-BE49-F238E27FC236}">
                <a16:creationId xmlns:a16="http://schemas.microsoft.com/office/drawing/2014/main" id="{F6E715A0-D20C-4733-9FD6-48776BF9DE2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06954" y="946183"/>
            <a:ext cx="6285046" cy="4965633"/>
          </a:xfrm>
          <a:prstGeom prst="rect">
            <a:avLst/>
          </a:prstGeom>
          <a:noFill/>
          <a:ln>
            <a:noFill/>
          </a:ln>
        </p:spPr>
      </p:pic>
      <p:sp>
        <p:nvSpPr>
          <p:cNvPr id="5" name="ZoneTexte 4">
            <a:extLst>
              <a:ext uri="{FF2B5EF4-FFF2-40B4-BE49-F238E27FC236}">
                <a16:creationId xmlns:a16="http://schemas.microsoft.com/office/drawing/2014/main" id="{26175A9A-7A86-40C9-9F1F-776B400512A0}"/>
              </a:ext>
            </a:extLst>
          </p:cNvPr>
          <p:cNvSpPr txBox="1"/>
          <p:nvPr/>
        </p:nvSpPr>
        <p:spPr>
          <a:xfrm>
            <a:off x="276446" y="329610"/>
            <a:ext cx="4883516" cy="923330"/>
          </a:xfrm>
          <a:prstGeom prst="rect">
            <a:avLst/>
          </a:prstGeom>
          <a:noFill/>
        </p:spPr>
        <p:txBody>
          <a:bodyPr wrap="none" rtlCol="0">
            <a:spAutoFit/>
          </a:bodyPr>
          <a:lstStyle/>
          <a:p>
            <a:r>
              <a:rPr lang="fr-FR" u="sng" dirty="0"/>
              <a:t>DOC 1 </a:t>
            </a:r>
            <a:r>
              <a:rPr lang="fr-FR" dirty="0"/>
              <a:t>: </a:t>
            </a:r>
            <a:r>
              <a:rPr lang="fr-FR" dirty="0" err="1"/>
              <a:t>Etre</a:t>
            </a:r>
            <a:r>
              <a:rPr lang="fr-FR" dirty="0"/>
              <a:t> citoyen français, les conditions</a:t>
            </a:r>
          </a:p>
          <a:p>
            <a:endParaRPr lang="fr-FR" dirty="0">
              <a:hlinkClick r:id="rId3"/>
            </a:endParaRPr>
          </a:p>
          <a:p>
            <a:r>
              <a:rPr lang="fr-FR" dirty="0">
                <a:hlinkClick r:id="rId3"/>
              </a:rPr>
              <a:t>https://www.youtube.com/watch?v=hzLKgETg1eA</a:t>
            </a:r>
            <a:endParaRPr lang="fr-FR" dirty="0"/>
          </a:p>
        </p:txBody>
      </p:sp>
      <p:sp>
        <p:nvSpPr>
          <p:cNvPr id="6" name="ZoneTexte 5">
            <a:extLst>
              <a:ext uri="{FF2B5EF4-FFF2-40B4-BE49-F238E27FC236}">
                <a16:creationId xmlns:a16="http://schemas.microsoft.com/office/drawing/2014/main" id="{1B2A3B6C-1C1B-4212-B243-926C0AC32592}"/>
              </a:ext>
            </a:extLst>
          </p:cNvPr>
          <p:cNvSpPr txBox="1"/>
          <p:nvPr/>
        </p:nvSpPr>
        <p:spPr>
          <a:xfrm>
            <a:off x="6613451" y="329380"/>
            <a:ext cx="5458225" cy="369332"/>
          </a:xfrm>
          <a:prstGeom prst="rect">
            <a:avLst/>
          </a:prstGeom>
          <a:noFill/>
        </p:spPr>
        <p:txBody>
          <a:bodyPr wrap="none" rtlCol="0">
            <a:spAutoFit/>
          </a:bodyPr>
          <a:lstStyle/>
          <a:p>
            <a:r>
              <a:rPr lang="fr-FR" u="sng" dirty="0"/>
              <a:t>DOC 2 </a:t>
            </a:r>
            <a:r>
              <a:rPr lang="fr-FR" dirty="0"/>
              <a:t>: Exemple de devoir du citoyen: payer ses impôts</a:t>
            </a:r>
          </a:p>
        </p:txBody>
      </p:sp>
      <p:sp>
        <p:nvSpPr>
          <p:cNvPr id="7" name="ZoneTexte 6">
            <a:extLst>
              <a:ext uri="{FF2B5EF4-FFF2-40B4-BE49-F238E27FC236}">
                <a16:creationId xmlns:a16="http://schemas.microsoft.com/office/drawing/2014/main" id="{DD1EDC3F-A92A-46CF-88AC-21DCE73DC747}"/>
              </a:ext>
            </a:extLst>
          </p:cNvPr>
          <p:cNvSpPr txBox="1"/>
          <p:nvPr/>
        </p:nvSpPr>
        <p:spPr>
          <a:xfrm>
            <a:off x="10668331" y="6539023"/>
            <a:ext cx="1356718" cy="276999"/>
          </a:xfrm>
          <a:prstGeom prst="rect">
            <a:avLst/>
          </a:prstGeom>
          <a:noFill/>
        </p:spPr>
        <p:txBody>
          <a:bodyPr wrap="none" rtlCol="0">
            <a:spAutoFit/>
          </a:bodyPr>
          <a:lstStyle/>
          <a:p>
            <a:r>
              <a:rPr lang="fr-FR" sz="1200" dirty="0">
                <a:latin typeface="Curlz MT" panose="04040404050702020202" pitchFamily="82" charset="0"/>
              </a:rPr>
              <a:t>www.ardoise-craie.fr</a:t>
            </a:r>
          </a:p>
        </p:txBody>
      </p:sp>
    </p:spTree>
    <p:extLst>
      <p:ext uri="{BB962C8B-B14F-4D97-AF65-F5344CB8AC3E}">
        <p14:creationId xmlns:p14="http://schemas.microsoft.com/office/powerpoint/2010/main" val="2949838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6EF854DA-B329-4B9C-A30C-E053FC1B9F63}"/>
              </a:ext>
            </a:extLst>
          </p:cNvPr>
          <p:cNvCxnSpPr/>
          <p:nvPr/>
        </p:nvCxnSpPr>
        <p:spPr>
          <a:xfrm>
            <a:off x="1158949" y="499730"/>
            <a:ext cx="0" cy="5996763"/>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7C14A93F-9047-4930-B31A-B3AA331CA6DF}"/>
              </a:ext>
            </a:extLst>
          </p:cNvPr>
          <p:cNvSpPr txBox="1"/>
          <p:nvPr/>
        </p:nvSpPr>
        <p:spPr>
          <a:xfrm>
            <a:off x="1158948" y="361507"/>
            <a:ext cx="4928400" cy="1754326"/>
          </a:xfrm>
          <a:prstGeom prst="rect">
            <a:avLst/>
          </a:prstGeom>
          <a:noFill/>
        </p:spPr>
        <p:txBody>
          <a:bodyPr wrap="none" rtlCol="0">
            <a:spAutoFit/>
          </a:bodyPr>
          <a:lstStyle/>
          <a:p>
            <a:r>
              <a:rPr lang="fr-FR" u="sng" dirty="0">
                <a:solidFill>
                  <a:srgbClr val="FF0000"/>
                </a:solidFill>
              </a:rPr>
              <a:t>Séance 5 </a:t>
            </a:r>
            <a:r>
              <a:rPr lang="fr-FR" dirty="0">
                <a:solidFill>
                  <a:srgbClr val="FF0000"/>
                </a:solidFill>
              </a:rPr>
              <a:t>: La République et les devoirs du citoyens</a:t>
            </a:r>
          </a:p>
          <a:p>
            <a:r>
              <a:rPr lang="fr-FR" dirty="0">
                <a:solidFill>
                  <a:srgbClr val="FF0000"/>
                </a:solidFill>
              </a:rPr>
              <a:t>Quels sont les devoirs du citoyen?</a:t>
            </a:r>
          </a:p>
          <a:p>
            <a:r>
              <a:rPr lang="fr-FR" dirty="0"/>
              <a:t>Voir fiche</a:t>
            </a:r>
          </a:p>
          <a:p>
            <a:endParaRPr lang="fr-FR" dirty="0"/>
          </a:p>
          <a:p>
            <a:endParaRPr lang="fr-FR" dirty="0"/>
          </a:p>
          <a:p>
            <a:endParaRPr lang="fr-FR" dirty="0"/>
          </a:p>
        </p:txBody>
      </p:sp>
      <p:sp>
        <p:nvSpPr>
          <p:cNvPr id="7" name="ZoneTexte 6">
            <a:extLst>
              <a:ext uri="{FF2B5EF4-FFF2-40B4-BE49-F238E27FC236}">
                <a16:creationId xmlns:a16="http://schemas.microsoft.com/office/drawing/2014/main" id="{6317EE23-DD7D-41D2-96CA-95BDD370ACDD}"/>
              </a:ext>
            </a:extLst>
          </p:cNvPr>
          <p:cNvSpPr txBox="1"/>
          <p:nvPr/>
        </p:nvSpPr>
        <p:spPr>
          <a:xfrm>
            <a:off x="1158949" y="1636703"/>
            <a:ext cx="10590028" cy="3927357"/>
          </a:xfrm>
          <a:prstGeom prst="rect">
            <a:avLst/>
          </a:prstGeom>
          <a:noFill/>
        </p:spPr>
        <p:txBody>
          <a:bodyPr wrap="square" rtlCol="0">
            <a:spAutoFit/>
          </a:bodyPr>
          <a:lstStyle/>
          <a:p>
            <a:pPr>
              <a:lnSpc>
                <a:spcPct val="200000"/>
              </a:lnSpc>
            </a:pPr>
            <a:r>
              <a:rPr lang="fr-FR" dirty="0"/>
              <a:t>Pour être citoyen français, il faut:</a:t>
            </a:r>
          </a:p>
          <a:p>
            <a:pPr marL="285750" indent="-285750">
              <a:lnSpc>
                <a:spcPct val="150000"/>
              </a:lnSpc>
              <a:buFontTx/>
              <a:buChar char="-"/>
            </a:pPr>
            <a:r>
              <a:rPr lang="fr-FR" dirty="0"/>
              <a:t>Être de </a:t>
            </a:r>
            <a:r>
              <a:rPr lang="fr-FR" u="heavy" dirty="0">
                <a:uFill>
                  <a:solidFill>
                    <a:srgbClr val="FF0000"/>
                  </a:solidFill>
                </a:uFill>
              </a:rPr>
              <a:t>nationalité française</a:t>
            </a:r>
          </a:p>
          <a:p>
            <a:pPr marL="285750" indent="-285750">
              <a:lnSpc>
                <a:spcPct val="150000"/>
              </a:lnSpc>
              <a:buFontTx/>
              <a:buChar char="-"/>
            </a:pPr>
            <a:r>
              <a:rPr lang="fr-FR" dirty="0"/>
              <a:t>Être </a:t>
            </a:r>
            <a:r>
              <a:rPr lang="fr-FR" u="heavy" dirty="0">
                <a:uFill>
                  <a:solidFill>
                    <a:srgbClr val="FF0000"/>
                  </a:solidFill>
                </a:uFill>
              </a:rPr>
              <a:t>majeur</a:t>
            </a:r>
            <a:r>
              <a:rPr lang="fr-FR" dirty="0"/>
              <a:t>, avoir 18 ans</a:t>
            </a:r>
          </a:p>
          <a:p>
            <a:pPr marL="285750" indent="-285750">
              <a:lnSpc>
                <a:spcPct val="150000"/>
              </a:lnSpc>
              <a:buFontTx/>
              <a:buChar char="-"/>
            </a:pPr>
            <a:endParaRPr lang="fr-FR" dirty="0"/>
          </a:p>
          <a:p>
            <a:pPr>
              <a:lnSpc>
                <a:spcPct val="150000"/>
              </a:lnSpc>
            </a:pPr>
            <a:r>
              <a:rPr lang="fr-FR" dirty="0"/>
              <a:t>Être citoyen implique des devoirs:</a:t>
            </a:r>
          </a:p>
          <a:p>
            <a:pPr marL="285750" indent="-285750">
              <a:lnSpc>
                <a:spcPct val="150000"/>
              </a:lnSpc>
              <a:buFontTx/>
              <a:buChar char="-"/>
            </a:pPr>
            <a:r>
              <a:rPr lang="fr-FR" u="heavy" dirty="0">
                <a:uFill>
                  <a:solidFill>
                    <a:srgbClr val="FF0000"/>
                  </a:solidFill>
                </a:uFill>
              </a:rPr>
              <a:t>Respecter la loi</a:t>
            </a:r>
          </a:p>
          <a:p>
            <a:pPr marL="285750" indent="-285750">
              <a:lnSpc>
                <a:spcPct val="150000"/>
              </a:lnSpc>
              <a:buFontTx/>
              <a:buChar char="-"/>
            </a:pPr>
            <a:r>
              <a:rPr lang="fr-FR" u="heavy" dirty="0">
                <a:uFill>
                  <a:solidFill>
                    <a:srgbClr val="FF0000"/>
                  </a:solidFill>
                </a:uFill>
              </a:rPr>
              <a:t>Respecter les autres</a:t>
            </a:r>
          </a:p>
          <a:p>
            <a:pPr marL="285750" indent="-285750">
              <a:lnSpc>
                <a:spcPct val="150000"/>
              </a:lnSpc>
              <a:buFontTx/>
              <a:buChar char="-"/>
            </a:pPr>
            <a:r>
              <a:rPr lang="fr-FR" u="heavy" dirty="0">
                <a:uFill>
                  <a:solidFill>
                    <a:srgbClr val="FF0000"/>
                  </a:solidFill>
                </a:uFill>
              </a:rPr>
              <a:t>Voter</a:t>
            </a:r>
          </a:p>
          <a:p>
            <a:pPr marL="285750" indent="-285750">
              <a:lnSpc>
                <a:spcPct val="150000"/>
              </a:lnSpc>
              <a:buFontTx/>
              <a:buChar char="-"/>
            </a:pPr>
            <a:r>
              <a:rPr lang="fr-FR" u="heavy" dirty="0">
                <a:uFill>
                  <a:solidFill>
                    <a:srgbClr val="FF0000"/>
                  </a:solidFill>
                </a:uFill>
              </a:rPr>
              <a:t>Payer ses impôts</a:t>
            </a:r>
          </a:p>
        </p:txBody>
      </p:sp>
      <p:sp>
        <p:nvSpPr>
          <p:cNvPr id="8" name="Forme libre : forme 7">
            <a:extLst>
              <a:ext uri="{FF2B5EF4-FFF2-40B4-BE49-F238E27FC236}">
                <a16:creationId xmlns:a16="http://schemas.microsoft.com/office/drawing/2014/main" id="{5A53B90B-4BF2-4289-8858-4DCD832B576B}"/>
              </a:ext>
            </a:extLst>
          </p:cNvPr>
          <p:cNvSpPr/>
          <p:nvPr/>
        </p:nvSpPr>
        <p:spPr>
          <a:xfrm>
            <a:off x="1158949" y="1424177"/>
            <a:ext cx="1329070" cy="276446"/>
          </a:xfrm>
          <a:custGeom>
            <a:avLst/>
            <a:gdLst>
              <a:gd name="connsiteX0" fmla="*/ 0 w 1329070"/>
              <a:gd name="connsiteY0" fmla="*/ 159488 h 276446"/>
              <a:gd name="connsiteX1" fmla="*/ 63796 w 1329070"/>
              <a:gd name="connsiteY1" fmla="*/ 106325 h 276446"/>
              <a:gd name="connsiteX2" fmla="*/ 127591 w 1329070"/>
              <a:gd name="connsiteY2" fmla="*/ 42530 h 276446"/>
              <a:gd name="connsiteX3" fmla="*/ 191386 w 1329070"/>
              <a:gd name="connsiteY3" fmla="*/ 0 h 276446"/>
              <a:gd name="connsiteX4" fmla="*/ 233917 w 1329070"/>
              <a:gd name="connsiteY4" fmla="*/ 10632 h 276446"/>
              <a:gd name="connsiteX5" fmla="*/ 244549 w 1329070"/>
              <a:gd name="connsiteY5" fmla="*/ 42530 h 276446"/>
              <a:gd name="connsiteX6" fmla="*/ 255182 w 1329070"/>
              <a:gd name="connsiteY6" fmla="*/ 138223 h 276446"/>
              <a:gd name="connsiteX7" fmla="*/ 265814 w 1329070"/>
              <a:gd name="connsiteY7" fmla="*/ 202018 h 276446"/>
              <a:gd name="connsiteX8" fmla="*/ 297712 w 1329070"/>
              <a:gd name="connsiteY8" fmla="*/ 212651 h 276446"/>
              <a:gd name="connsiteX9" fmla="*/ 372140 w 1329070"/>
              <a:gd name="connsiteY9" fmla="*/ 202018 h 276446"/>
              <a:gd name="connsiteX10" fmla="*/ 435935 w 1329070"/>
              <a:gd name="connsiteY10" fmla="*/ 148855 h 276446"/>
              <a:gd name="connsiteX11" fmla="*/ 542261 w 1329070"/>
              <a:gd name="connsiteY11" fmla="*/ 95693 h 276446"/>
              <a:gd name="connsiteX12" fmla="*/ 595424 w 1329070"/>
              <a:gd name="connsiteY12" fmla="*/ 106325 h 276446"/>
              <a:gd name="connsiteX13" fmla="*/ 637954 w 1329070"/>
              <a:gd name="connsiteY13" fmla="*/ 276446 h 276446"/>
              <a:gd name="connsiteX14" fmla="*/ 701749 w 1329070"/>
              <a:gd name="connsiteY14" fmla="*/ 265814 h 276446"/>
              <a:gd name="connsiteX15" fmla="*/ 754912 w 1329070"/>
              <a:gd name="connsiteY15" fmla="*/ 202018 h 276446"/>
              <a:gd name="connsiteX16" fmla="*/ 808075 w 1329070"/>
              <a:gd name="connsiteY16" fmla="*/ 127590 h 276446"/>
              <a:gd name="connsiteX17" fmla="*/ 871870 w 1329070"/>
              <a:gd name="connsiteY17" fmla="*/ 85060 h 276446"/>
              <a:gd name="connsiteX18" fmla="*/ 1010093 w 1329070"/>
              <a:gd name="connsiteY18" fmla="*/ 106325 h 276446"/>
              <a:gd name="connsiteX19" fmla="*/ 1020726 w 1329070"/>
              <a:gd name="connsiteY19" fmla="*/ 138223 h 276446"/>
              <a:gd name="connsiteX20" fmla="*/ 1031359 w 1329070"/>
              <a:gd name="connsiteY20" fmla="*/ 212651 h 276446"/>
              <a:gd name="connsiteX21" fmla="*/ 1041991 w 1329070"/>
              <a:gd name="connsiteY21" fmla="*/ 265814 h 276446"/>
              <a:gd name="connsiteX22" fmla="*/ 1073889 w 1329070"/>
              <a:gd name="connsiteY22" fmla="*/ 276446 h 276446"/>
              <a:gd name="connsiteX23" fmla="*/ 1233377 w 1329070"/>
              <a:gd name="connsiteY23" fmla="*/ 265814 h 276446"/>
              <a:gd name="connsiteX24" fmla="*/ 1286540 w 1329070"/>
              <a:gd name="connsiteY24" fmla="*/ 223283 h 276446"/>
              <a:gd name="connsiteX25" fmla="*/ 1329070 w 1329070"/>
              <a:gd name="connsiteY25" fmla="*/ 202018 h 27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9070" h="276446">
                <a:moveTo>
                  <a:pt x="0" y="159488"/>
                </a:moveTo>
                <a:cubicBezTo>
                  <a:pt x="21265" y="141767"/>
                  <a:pt x="43391" y="125030"/>
                  <a:pt x="63796" y="106325"/>
                </a:cubicBezTo>
                <a:cubicBezTo>
                  <a:pt x="85965" y="86004"/>
                  <a:pt x="102569" y="59212"/>
                  <a:pt x="127591" y="42530"/>
                </a:cubicBezTo>
                <a:lnTo>
                  <a:pt x="191386" y="0"/>
                </a:lnTo>
                <a:cubicBezTo>
                  <a:pt x="205563" y="3544"/>
                  <a:pt x="222506" y="1503"/>
                  <a:pt x="233917" y="10632"/>
                </a:cubicBezTo>
                <a:cubicBezTo>
                  <a:pt x="242669" y="17633"/>
                  <a:pt x="242706" y="31475"/>
                  <a:pt x="244549" y="42530"/>
                </a:cubicBezTo>
                <a:cubicBezTo>
                  <a:pt x="249825" y="74187"/>
                  <a:pt x="250940" y="106411"/>
                  <a:pt x="255182" y="138223"/>
                </a:cubicBezTo>
                <a:cubicBezTo>
                  <a:pt x="258031" y="159592"/>
                  <a:pt x="255118" y="183300"/>
                  <a:pt x="265814" y="202018"/>
                </a:cubicBezTo>
                <a:cubicBezTo>
                  <a:pt x="271375" y="211749"/>
                  <a:pt x="287079" y="209107"/>
                  <a:pt x="297712" y="212651"/>
                </a:cubicBezTo>
                <a:cubicBezTo>
                  <a:pt x="322521" y="209107"/>
                  <a:pt x="348588" y="210582"/>
                  <a:pt x="372140" y="202018"/>
                </a:cubicBezTo>
                <a:cubicBezTo>
                  <a:pt x="410804" y="187959"/>
                  <a:pt x="408864" y="169158"/>
                  <a:pt x="435935" y="148855"/>
                </a:cubicBezTo>
                <a:cubicBezTo>
                  <a:pt x="499229" y="101384"/>
                  <a:pt x="482175" y="110714"/>
                  <a:pt x="542261" y="95693"/>
                </a:cubicBezTo>
                <a:cubicBezTo>
                  <a:pt x="559982" y="99237"/>
                  <a:pt x="589079" y="89404"/>
                  <a:pt x="595424" y="106325"/>
                </a:cubicBezTo>
                <a:cubicBezTo>
                  <a:pt x="666943" y="297043"/>
                  <a:pt x="542858" y="244749"/>
                  <a:pt x="637954" y="276446"/>
                </a:cubicBezTo>
                <a:cubicBezTo>
                  <a:pt x="659219" y="272902"/>
                  <a:pt x="681733" y="273821"/>
                  <a:pt x="701749" y="265814"/>
                </a:cubicBezTo>
                <a:cubicBezTo>
                  <a:pt x="758025" y="243304"/>
                  <a:pt x="735652" y="240537"/>
                  <a:pt x="754912" y="202018"/>
                </a:cubicBezTo>
                <a:cubicBezTo>
                  <a:pt x="760602" y="190639"/>
                  <a:pt x="803742" y="131441"/>
                  <a:pt x="808075" y="127590"/>
                </a:cubicBezTo>
                <a:cubicBezTo>
                  <a:pt x="827177" y="110611"/>
                  <a:pt x="871870" y="85060"/>
                  <a:pt x="871870" y="85060"/>
                </a:cubicBezTo>
                <a:cubicBezTo>
                  <a:pt x="917944" y="92148"/>
                  <a:pt x="966192" y="90646"/>
                  <a:pt x="1010093" y="106325"/>
                </a:cubicBezTo>
                <a:cubicBezTo>
                  <a:pt x="1020648" y="110095"/>
                  <a:pt x="1018528" y="127233"/>
                  <a:pt x="1020726" y="138223"/>
                </a:cubicBezTo>
                <a:cubicBezTo>
                  <a:pt x="1025641" y="162798"/>
                  <a:pt x="1027239" y="187931"/>
                  <a:pt x="1031359" y="212651"/>
                </a:cubicBezTo>
                <a:cubicBezTo>
                  <a:pt x="1034330" y="230477"/>
                  <a:pt x="1031967" y="250777"/>
                  <a:pt x="1041991" y="265814"/>
                </a:cubicBezTo>
                <a:cubicBezTo>
                  <a:pt x="1048208" y="275139"/>
                  <a:pt x="1063256" y="272902"/>
                  <a:pt x="1073889" y="276446"/>
                </a:cubicBezTo>
                <a:cubicBezTo>
                  <a:pt x="1127052" y="272902"/>
                  <a:pt x="1180821" y="274573"/>
                  <a:pt x="1233377" y="265814"/>
                </a:cubicBezTo>
                <a:cubicBezTo>
                  <a:pt x="1259131" y="261522"/>
                  <a:pt x="1267602" y="235908"/>
                  <a:pt x="1286540" y="223283"/>
                </a:cubicBezTo>
                <a:cubicBezTo>
                  <a:pt x="1299728" y="214491"/>
                  <a:pt x="1329070" y="202018"/>
                  <a:pt x="1329070" y="202018"/>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Forme libre : forme 8">
            <a:extLst>
              <a:ext uri="{FF2B5EF4-FFF2-40B4-BE49-F238E27FC236}">
                <a16:creationId xmlns:a16="http://schemas.microsoft.com/office/drawing/2014/main" id="{2816DCE1-593A-4AA4-9D87-2588C464B4CE}"/>
              </a:ext>
            </a:extLst>
          </p:cNvPr>
          <p:cNvSpPr/>
          <p:nvPr/>
        </p:nvSpPr>
        <p:spPr>
          <a:xfrm>
            <a:off x="1158949" y="3152554"/>
            <a:ext cx="1329070" cy="276446"/>
          </a:xfrm>
          <a:custGeom>
            <a:avLst/>
            <a:gdLst>
              <a:gd name="connsiteX0" fmla="*/ 0 w 1329070"/>
              <a:gd name="connsiteY0" fmla="*/ 159488 h 276446"/>
              <a:gd name="connsiteX1" fmla="*/ 63796 w 1329070"/>
              <a:gd name="connsiteY1" fmla="*/ 106325 h 276446"/>
              <a:gd name="connsiteX2" fmla="*/ 127591 w 1329070"/>
              <a:gd name="connsiteY2" fmla="*/ 42530 h 276446"/>
              <a:gd name="connsiteX3" fmla="*/ 191386 w 1329070"/>
              <a:gd name="connsiteY3" fmla="*/ 0 h 276446"/>
              <a:gd name="connsiteX4" fmla="*/ 233917 w 1329070"/>
              <a:gd name="connsiteY4" fmla="*/ 10632 h 276446"/>
              <a:gd name="connsiteX5" fmla="*/ 244549 w 1329070"/>
              <a:gd name="connsiteY5" fmla="*/ 42530 h 276446"/>
              <a:gd name="connsiteX6" fmla="*/ 255182 w 1329070"/>
              <a:gd name="connsiteY6" fmla="*/ 138223 h 276446"/>
              <a:gd name="connsiteX7" fmla="*/ 265814 w 1329070"/>
              <a:gd name="connsiteY7" fmla="*/ 202018 h 276446"/>
              <a:gd name="connsiteX8" fmla="*/ 297712 w 1329070"/>
              <a:gd name="connsiteY8" fmla="*/ 212651 h 276446"/>
              <a:gd name="connsiteX9" fmla="*/ 372140 w 1329070"/>
              <a:gd name="connsiteY9" fmla="*/ 202018 h 276446"/>
              <a:gd name="connsiteX10" fmla="*/ 435935 w 1329070"/>
              <a:gd name="connsiteY10" fmla="*/ 148855 h 276446"/>
              <a:gd name="connsiteX11" fmla="*/ 542261 w 1329070"/>
              <a:gd name="connsiteY11" fmla="*/ 95693 h 276446"/>
              <a:gd name="connsiteX12" fmla="*/ 595424 w 1329070"/>
              <a:gd name="connsiteY12" fmla="*/ 106325 h 276446"/>
              <a:gd name="connsiteX13" fmla="*/ 637954 w 1329070"/>
              <a:gd name="connsiteY13" fmla="*/ 276446 h 276446"/>
              <a:gd name="connsiteX14" fmla="*/ 701749 w 1329070"/>
              <a:gd name="connsiteY14" fmla="*/ 265814 h 276446"/>
              <a:gd name="connsiteX15" fmla="*/ 754912 w 1329070"/>
              <a:gd name="connsiteY15" fmla="*/ 202018 h 276446"/>
              <a:gd name="connsiteX16" fmla="*/ 808075 w 1329070"/>
              <a:gd name="connsiteY16" fmla="*/ 127590 h 276446"/>
              <a:gd name="connsiteX17" fmla="*/ 871870 w 1329070"/>
              <a:gd name="connsiteY17" fmla="*/ 85060 h 276446"/>
              <a:gd name="connsiteX18" fmla="*/ 1010093 w 1329070"/>
              <a:gd name="connsiteY18" fmla="*/ 106325 h 276446"/>
              <a:gd name="connsiteX19" fmla="*/ 1020726 w 1329070"/>
              <a:gd name="connsiteY19" fmla="*/ 138223 h 276446"/>
              <a:gd name="connsiteX20" fmla="*/ 1031359 w 1329070"/>
              <a:gd name="connsiteY20" fmla="*/ 212651 h 276446"/>
              <a:gd name="connsiteX21" fmla="*/ 1041991 w 1329070"/>
              <a:gd name="connsiteY21" fmla="*/ 265814 h 276446"/>
              <a:gd name="connsiteX22" fmla="*/ 1073889 w 1329070"/>
              <a:gd name="connsiteY22" fmla="*/ 276446 h 276446"/>
              <a:gd name="connsiteX23" fmla="*/ 1233377 w 1329070"/>
              <a:gd name="connsiteY23" fmla="*/ 265814 h 276446"/>
              <a:gd name="connsiteX24" fmla="*/ 1286540 w 1329070"/>
              <a:gd name="connsiteY24" fmla="*/ 223283 h 276446"/>
              <a:gd name="connsiteX25" fmla="*/ 1329070 w 1329070"/>
              <a:gd name="connsiteY25" fmla="*/ 202018 h 27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9070" h="276446">
                <a:moveTo>
                  <a:pt x="0" y="159488"/>
                </a:moveTo>
                <a:cubicBezTo>
                  <a:pt x="21265" y="141767"/>
                  <a:pt x="43391" y="125030"/>
                  <a:pt x="63796" y="106325"/>
                </a:cubicBezTo>
                <a:cubicBezTo>
                  <a:pt x="85965" y="86004"/>
                  <a:pt x="102569" y="59212"/>
                  <a:pt x="127591" y="42530"/>
                </a:cubicBezTo>
                <a:lnTo>
                  <a:pt x="191386" y="0"/>
                </a:lnTo>
                <a:cubicBezTo>
                  <a:pt x="205563" y="3544"/>
                  <a:pt x="222506" y="1503"/>
                  <a:pt x="233917" y="10632"/>
                </a:cubicBezTo>
                <a:cubicBezTo>
                  <a:pt x="242669" y="17633"/>
                  <a:pt x="242706" y="31475"/>
                  <a:pt x="244549" y="42530"/>
                </a:cubicBezTo>
                <a:cubicBezTo>
                  <a:pt x="249825" y="74187"/>
                  <a:pt x="250940" y="106411"/>
                  <a:pt x="255182" y="138223"/>
                </a:cubicBezTo>
                <a:cubicBezTo>
                  <a:pt x="258031" y="159592"/>
                  <a:pt x="255118" y="183300"/>
                  <a:pt x="265814" y="202018"/>
                </a:cubicBezTo>
                <a:cubicBezTo>
                  <a:pt x="271375" y="211749"/>
                  <a:pt x="287079" y="209107"/>
                  <a:pt x="297712" y="212651"/>
                </a:cubicBezTo>
                <a:cubicBezTo>
                  <a:pt x="322521" y="209107"/>
                  <a:pt x="348588" y="210582"/>
                  <a:pt x="372140" y="202018"/>
                </a:cubicBezTo>
                <a:cubicBezTo>
                  <a:pt x="410804" y="187959"/>
                  <a:pt x="408864" y="169158"/>
                  <a:pt x="435935" y="148855"/>
                </a:cubicBezTo>
                <a:cubicBezTo>
                  <a:pt x="499229" y="101384"/>
                  <a:pt x="482175" y="110714"/>
                  <a:pt x="542261" y="95693"/>
                </a:cubicBezTo>
                <a:cubicBezTo>
                  <a:pt x="559982" y="99237"/>
                  <a:pt x="589079" y="89404"/>
                  <a:pt x="595424" y="106325"/>
                </a:cubicBezTo>
                <a:cubicBezTo>
                  <a:pt x="666943" y="297043"/>
                  <a:pt x="542858" y="244749"/>
                  <a:pt x="637954" y="276446"/>
                </a:cubicBezTo>
                <a:cubicBezTo>
                  <a:pt x="659219" y="272902"/>
                  <a:pt x="681733" y="273821"/>
                  <a:pt x="701749" y="265814"/>
                </a:cubicBezTo>
                <a:cubicBezTo>
                  <a:pt x="758025" y="243304"/>
                  <a:pt x="735652" y="240537"/>
                  <a:pt x="754912" y="202018"/>
                </a:cubicBezTo>
                <a:cubicBezTo>
                  <a:pt x="760602" y="190639"/>
                  <a:pt x="803742" y="131441"/>
                  <a:pt x="808075" y="127590"/>
                </a:cubicBezTo>
                <a:cubicBezTo>
                  <a:pt x="827177" y="110611"/>
                  <a:pt x="871870" y="85060"/>
                  <a:pt x="871870" y="85060"/>
                </a:cubicBezTo>
                <a:cubicBezTo>
                  <a:pt x="917944" y="92148"/>
                  <a:pt x="966192" y="90646"/>
                  <a:pt x="1010093" y="106325"/>
                </a:cubicBezTo>
                <a:cubicBezTo>
                  <a:pt x="1020648" y="110095"/>
                  <a:pt x="1018528" y="127233"/>
                  <a:pt x="1020726" y="138223"/>
                </a:cubicBezTo>
                <a:cubicBezTo>
                  <a:pt x="1025641" y="162798"/>
                  <a:pt x="1027239" y="187931"/>
                  <a:pt x="1031359" y="212651"/>
                </a:cubicBezTo>
                <a:cubicBezTo>
                  <a:pt x="1034330" y="230477"/>
                  <a:pt x="1031967" y="250777"/>
                  <a:pt x="1041991" y="265814"/>
                </a:cubicBezTo>
                <a:cubicBezTo>
                  <a:pt x="1048208" y="275139"/>
                  <a:pt x="1063256" y="272902"/>
                  <a:pt x="1073889" y="276446"/>
                </a:cubicBezTo>
                <a:cubicBezTo>
                  <a:pt x="1127052" y="272902"/>
                  <a:pt x="1180821" y="274573"/>
                  <a:pt x="1233377" y="265814"/>
                </a:cubicBezTo>
                <a:cubicBezTo>
                  <a:pt x="1259131" y="261522"/>
                  <a:pt x="1267602" y="235908"/>
                  <a:pt x="1286540" y="223283"/>
                </a:cubicBezTo>
                <a:cubicBezTo>
                  <a:pt x="1299728" y="214491"/>
                  <a:pt x="1329070" y="202018"/>
                  <a:pt x="1329070" y="202018"/>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a:extLst>
              <a:ext uri="{FF2B5EF4-FFF2-40B4-BE49-F238E27FC236}">
                <a16:creationId xmlns:a16="http://schemas.microsoft.com/office/drawing/2014/main" id="{8465CBBE-4A3E-48BD-B38D-7521C1B293D7}"/>
              </a:ext>
            </a:extLst>
          </p:cNvPr>
          <p:cNvSpPr txBox="1"/>
          <p:nvPr/>
        </p:nvSpPr>
        <p:spPr>
          <a:xfrm>
            <a:off x="10668331" y="6539023"/>
            <a:ext cx="1356718" cy="276999"/>
          </a:xfrm>
          <a:prstGeom prst="rect">
            <a:avLst/>
          </a:prstGeom>
          <a:noFill/>
        </p:spPr>
        <p:txBody>
          <a:bodyPr wrap="none" rtlCol="0">
            <a:spAutoFit/>
          </a:bodyPr>
          <a:lstStyle/>
          <a:p>
            <a:r>
              <a:rPr lang="fr-FR" sz="1200" dirty="0">
                <a:latin typeface="Curlz MT" panose="04040404050702020202" pitchFamily="82" charset="0"/>
              </a:rPr>
              <a:t>www.ardoise-craie.fr</a:t>
            </a:r>
          </a:p>
        </p:txBody>
      </p:sp>
    </p:spTree>
    <p:extLst>
      <p:ext uri="{BB962C8B-B14F-4D97-AF65-F5344CB8AC3E}">
        <p14:creationId xmlns:p14="http://schemas.microsoft.com/office/powerpoint/2010/main" val="391119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57044F-8EEA-44ED-9A13-3B1B319D335C}"/>
              </a:ext>
            </a:extLst>
          </p:cNvPr>
          <p:cNvSpPr/>
          <p:nvPr/>
        </p:nvSpPr>
        <p:spPr>
          <a:xfrm>
            <a:off x="902506" y="2200940"/>
            <a:ext cx="819968" cy="11276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FF93C95C-7C78-4974-BD9A-85CC182BC96B}"/>
              </a:ext>
            </a:extLst>
          </p:cNvPr>
          <p:cNvPicPr>
            <a:picLocks noChangeAspect="1"/>
          </p:cNvPicPr>
          <p:nvPr/>
        </p:nvPicPr>
        <p:blipFill>
          <a:blip r:embed="rId2"/>
          <a:stretch>
            <a:fillRect/>
          </a:stretch>
        </p:blipFill>
        <p:spPr>
          <a:xfrm>
            <a:off x="845309" y="1120294"/>
            <a:ext cx="10501381" cy="4802040"/>
          </a:xfrm>
          <a:prstGeom prst="rect">
            <a:avLst/>
          </a:prstGeom>
        </p:spPr>
      </p:pic>
      <p:sp>
        <p:nvSpPr>
          <p:cNvPr id="8" name="ZoneTexte 7">
            <a:extLst>
              <a:ext uri="{FF2B5EF4-FFF2-40B4-BE49-F238E27FC236}">
                <a16:creationId xmlns:a16="http://schemas.microsoft.com/office/drawing/2014/main" id="{ADECEE01-45EE-4D06-9FF8-C2AE92A11371}"/>
              </a:ext>
            </a:extLst>
          </p:cNvPr>
          <p:cNvSpPr txBox="1"/>
          <p:nvPr/>
        </p:nvSpPr>
        <p:spPr>
          <a:xfrm>
            <a:off x="988828" y="318977"/>
            <a:ext cx="10772116" cy="646331"/>
          </a:xfrm>
          <a:prstGeom prst="rect">
            <a:avLst/>
          </a:prstGeom>
          <a:noFill/>
        </p:spPr>
        <p:txBody>
          <a:bodyPr wrap="none" rtlCol="0">
            <a:spAutoFit/>
          </a:bodyPr>
          <a:lstStyle/>
          <a:p>
            <a:pPr marL="342900" indent="-342900">
              <a:buAutoNum type="arabicPeriod"/>
            </a:pPr>
            <a:r>
              <a:rPr lang="fr-FR" dirty="0"/>
              <a:t>Inscris le nom des chefs politiques</a:t>
            </a:r>
          </a:p>
          <a:p>
            <a:pPr marL="342900" indent="-342900">
              <a:buAutoNum type="arabicPeriod"/>
            </a:pPr>
            <a:r>
              <a:rPr lang="fr-FR" dirty="0"/>
              <a:t>Colorie en bleu les périodes de monarchie, en rose les périodes d’Empire, en vert les périodes de République</a:t>
            </a:r>
          </a:p>
        </p:txBody>
      </p:sp>
      <p:sp>
        <p:nvSpPr>
          <p:cNvPr id="9" name="ZoneTexte 8">
            <a:extLst>
              <a:ext uri="{FF2B5EF4-FFF2-40B4-BE49-F238E27FC236}">
                <a16:creationId xmlns:a16="http://schemas.microsoft.com/office/drawing/2014/main" id="{E352C479-B32E-4439-A567-8C0CD57F5C0C}"/>
              </a:ext>
            </a:extLst>
          </p:cNvPr>
          <p:cNvSpPr txBox="1"/>
          <p:nvPr/>
        </p:nvSpPr>
        <p:spPr>
          <a:xfrm>
            <a:off x="988828" y="3051544"/>
            <a:ext cx="819968" cy="276999"/>
          </a:xfrm>
          <a:prstGeom prst="rect">
            <a:avLst/>
          </a:prstGeom>
          <a:noFill/>
        </p:spPr>
        <p:txBody>
          <a:bodyPr wrap="none" rtlCol="0">
            <a:spAutoFit/>
          </a:bodyPr>
          <a:lstStyle/>
          <a:p>
            <a:r>
              <a:rPr lang="fr-FR" sz="1200" b="1" dirty="0">
                <a:solidFill>
                  <a:srgbClr val="0070C0"/>
                </a:solidFill>
              </a:rPr>
              <a:t>LOUIS XVI</a:t>
            </a:r>
          </a:p>
        </p:txBody>
      </p:sp>
      <p:sp>
        <p:nvSpPr>
          <p:cNvPr id="10" name="ZoneTexte 9">
            <a:extLst>
              <a:ext uri="{FF2B5EF4-FFF2-40B4-BE49-F238E27FC236}">
                <a16:creationId xmlns:a16="http://schemas.microsoft.com/office/drawing/2014/main" id="{8099AB17-DDB8-4BB6-90D7-54DBD4C85B30}"/>
              </a:ext>
            </a:extLst>
          </p:cNvPr>
          <p:cNvSpPr txBox="1"/>
          <p:nvPr/>
        </p:nvSpPr>
        <p:spPr>
          <a:xfrm>
            <a:off x="3586716" y="2576623"/>
            <a:ext cx="903324" cy="276999"/>
          </a:xfrm>
          <a:prstGeom prst="rect">
            <a:avLst/>
          </a:prstGeom>
          <a:noFill/>
        </p:spPr>
        <p:txBody>
          <a:bodyPr wrap="none" rtlCol="0">
            <a:spAutoFit/>
          </a:bodyPr>
          <a:lstStyle/>
          <a:p>
            <a:r>
              <a:rPr lang="fr-FR" sz="1200" b="1" dirty="0">
                <a:solidFill>
                  <a:srgbClr val="0070C0"/>
                </a:solidFill>
              </a:rPr>
              <a:t>LOUIS XVIII</a:t>
            </a:r>
          </a:p>
        </p:txBody>
      </p:sp>
      <p:sp>
        <p:nvSpPr>
          <p:cNvPr id="11" name="ZoneTexte 10">
            <a:extLst>
              <a:ext uri="{FF2B5EF4-FFF2-40B4-BE49-F238E27FC236}">
                <a16:creationId xmlns:a16="http://schemas.microsoft.com/office/drawing/2014/main" id="{8BD88BA3-853A-4AA0-AB66-436F7B395240}"/>
              </a:ext>
            </a:extLst>
          </p:cNvPr>
          <p:cNvSpPr txBox="1"/>
          <p:nvPr/>
        </p:nvSpPr>
        <p:spPr>
          <a:xfrm>
            <a:off x="3586716" y="3051544"/>
            <a:ext cx="875689" cy="276999"/>
          </a:xfrm>
          <a:prstGeom prst="rect">
            <a:avLst/>
          </a:prstGeom>
          <a:noFill/>
        </p:spPr>
        <p:txBody>
          <a:bodyPr wrap="none" rtlCol="0">
            <a:spAutoFit/>
          </a:bodyPr>
          <a:lstStyle/>
          <a:p>
            <a:r>
              <a:rPr lang="fr-FR" sz="1200" b="1" dirty="0">
                <a:solidFill>
                  <a:srgbClr val="0070C0"/>
                </a:solidFill>
              </a:rPr>
              <a:t>CHARLES X</a:t>
            </a:r>
          </a:p>
        </p:txBody>
      </p:sp>
      <p:sp>
        <p:nvSpPr>
          <p:cNvPr id="12" name="ZoneTexte 11">
            <a:extLst>
              <a:ext uri="{FF2B5EF4-FFF2-40B4-BE49-F238E27FC236}">
                <a16:creationId xmlns:a16="http://schemas.microsoft.com/office/drawing/2014/main" id="{C93C4CDC-3ECE-4DAF-89EA-621252F26D1F}"/>
              </a:ext>
            </a:extLst>
          </p:cNvPr>
          <p:cNvSpPr txBox="1"/>
          <p:nvPr/>
        </p:nvSpPr>
        <p:spPr>
          <a:xfrm>
            <a:off x="4926577" y="3051543"/>
            <a:ext cx="1169423" cy="276999"/>
          </a:xfrm>
          <a:prstGeom prst="rect">
            <a:avLst/>
          </a:prstGeom>
          <a:noFill/>
        </p:spPr>
        <p:txBody>
          <a:bodyPr wrap="none" rtlCol="0">
            <a:spAutoFit/>
          </a:bodyPr>
          <a:lstStyle/>
          <a:p>
            <a:r>
              <a:rPr lang="fr-FR" sz="1200" b="1" dirty="0">
                <a:solidFill>
                  <a:srgbClr val="0070C0"/>
                </a:solidFill>
              </a:rPr>
              <a:t>LOUIS PHILIPPE</a:t>
            </a:r>
          </a:p>
        </p:txBody>
      </p:sp>
      <p:sp>
        <p:nvSpPr>
          <p:cNvPr id="13" name="ZoneTexte 12">
            <a:extLst>
              <a:ext uri="{FF2B5EF4-FFF2-40B4-BE49-F238E27FC236}">
                <a16:creationId xmlns:a16="http://schemas.microsoft.com/office/drawing/2014/main" id="{35756688-BBF9-4E67-A108-EC5689C119BA}"/>
              </a:ext>
            </a:extLst>
          </p:cNvPr>
          <p:cNvSpPr txBox="1"/>
          <p:nvPr/>
        </p:nvSpPr>
        <p:spPr>
          <a:xfrm>
            <a:off x="2264735" y="3051544"/>
            <a:ext cx="969304" cy="276999"/>
          </a:xfrm>
          <a:prstGeom prst="rect">
            <a:avLst/>
          </a:prstGeom>
          <a:noFill/>
        </p:spPr>
        <p:txBody>
          <a:bodyPr wrap="none" rtlCol="0">
            <a:spAutoFit/>
          </a:bodyPr>
          <a:lstStyle/>
          <a:p>
            <a:r>
              <a:rPr lang="fr-FR" sz="1200" dirty="0">
                <a:solidFill>
                  <a:srgbClr val="FF33CC"/>
                </a:solidFill>
              </a:rPr>
              <a:t>NAPOLEON I</a:t>
            </a:r>
          </a:p>
        </p:txBody>
      </p:sp>
      <p:sp>
        <p:nvSpPr>
          <p:cNvPr id="15" name="ZoneTexte 14">
            <a:extLst>
              <a:ext uri="{FF2B5EF4-FFF2-40B4-BE49-F238E27FC236}">
                <a16:creationId xmlns:a16="http://schemas.microsoft.com/office/drawing/2014/main" id="{10A47930-AA77-4B2E-8C98-3F92E11B502E}"/>
              </a:ext>
            </a:extLst>
          </p:cNvPr>
          <p:cNvSpPr txBox="1"/>
          <p:nvPr/>
        </p:nvSpPr>
        <p:spPr>
          <a:xfrm>
            <a:off x="6989135" y="3051542"/>
            <a:ext cx="1046248" cy="276999"/>
          </a:xfrm>
          <a:prstGeom prst="rect">
            <a:avLst/>
          </a:prstGeom>
          <a:noFill/>
        </p:spPr>
        <p:txBody>
          <a:bodyPr wrap="none" rtlCol="0">
            <a:spAutoFit/>
          </a:bodyPr>
          <a:lstStyle/>
          <a:p>
            <a:r>
              <a:rPr lang="fr-FR" sz="1200" dirty="0">
                <a:solidFill>
                  <a:srgbClr val="FF33CC"/>
                </a:solidFill>
              </a:rPr>
              <a:t>NAPOLEON III</a:t>
            </a:r>
          </a:p>
        </p:txBody>
      </p:sp>
      <p:sp>
        <p:nvSpPr>
          <p:cNvPr id="16" name="ZoneTexte 15">
            <a:extLst>
              <a:ext uri="{FF2B5EF4-FFF2-40B4-BE49-F238E27FC236}">
                <a16:creationId xmlns:a16="http://schemas.microsoft.com/office/drawing/2014/main" id="{A09A1567-3F8F-4177-9D8B-600873299BA2}"/>
              </a:ext>
            </a:extLst>
          </p:cNvPr>
          <p:cNvSpPr txBox="1"/>
          <p:nvPr/>
        </p:nvSpPr>
        <p:spPr>
          <a:xfrm>
            <a:off x="8697433" y="3051543"/>
            <a:ext cx="1259832" cy="276999"/>
          </a:xfrm>
          <a:prstGeom prst="rect">
            <a:avLst/>
          </a:prstGeom>
          <a:noFill/>
        </p:spPr>
        <p:txBody>
          <a:bodyPr wrap="none" rtlCol="0">
            <a:spAutoFit/>
          </a:bodyPr>
          <a:lstStyle/>
          <a:p>
            <a:r>
              <a:rPr lang="fr-FR" sz="1200" dirty="0">
                <a:solidFill>
                  <a:srgbClr val="00B050"/>
                </a:solidFill>
              </a:rPr>
              <a:t>ADOLPHE THIERS</a:t>
            </a:r>
          </a:p>
        </p:txBody>
      </p:sp>
      <p:sp>
        <p:nvSpPr>
          <p:cNvPr id="3" name="ZoneTexte 2">
            <a:extLst>
              <a:ext uri="{FF2B5EF4-FFF2-40B4-BE49-F238E27FC236}">
                <a16:creationId xmlns:a16="http://schemas.microsoft.com/office/drawing/2014/main" id="{D53C4856-8D0C-40AE-A524-D1492C05F922}"/>
              </a:ext>
            </a:extLst>
          </p:cNvPr>
          <p:cNvSpPr txBox="1"/>
          <p:nvPr/>
        </p:nvSpPr>
        <p:spPr>
          <a:xfrm>
            <a:off x="10668331" y="6539023"/>
            <a:ext cx="1356718" cy="276999"/>
          </a:xfrm>
          <a:prstGeom prst="rect">
            <a:avLst/>
          </a:prstGeom>
          <a:noFill/>
        </p:spPr>
        <p:txBody>
          <a:bodyPr wrap="none" rtlCol="0">
            <a:spAutoFit/>
          </a:bodyPr>
          <a:lstStyle/>
          <a:p>
            <a:r>
              <a:rPr lang="fr-FR" sz="1200" dirty="0">
                <a:latin typeface="Curlz MT" panose="04040404050702020202" pitchFamily="82" charset="0"/>
              </a:rPr>
              <a:t>www.ardoise-craie.fr</a:t>
            </a:r>
          </a:p>
        </p:txBody>
      </p:sp>
    </p:spTree>
    <p:extLst>
      <p:ext uri="{BB962C8B-B14F-4D97-AF65-F5344CB8AC3E}">
        <p14:creationId xmlns:p14="http://schemas.microsoft.com/office/powerpoint/2010/main" val="88180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52E481CF-ED11-4C90-B837-6B80166C5B24}"/>
              </a:ext>
            </a:extLst>
          </p:cNvPr>
          <p:cNvGrpSpPr/>
          <p:nvPr/>
        </p:nvGrpSpPr>
        <p:grpSpPr>
          <a:xfrm>
            <a:off x="1169581" y="520995"/>
            <a:ext cx="967563" cy="5720317"/>
            <a:chOff x="1169581" y="520995"/>
            <a:chExt cx="967563" cy="5720317"/>
          </a:xfrm>
        </p:grpSpPr>
        <p:cxnSp>
          <p:nvCxnSpPr>
            <p:cNvPr id="5" name="Connecteur droit 4">
              <a:extLst>
                <a:ext uri="{FF2B5EF4-FFF2-40B4-BE49-F238E27FC236}">
                  <a16:creationId xmlns:a16="http://schemas.microsoft.com/office/drawing/2014/main" id="{8E60E4D6-C663-48A5-807D-9C115E35FD6E}"/>
                </a:ext>
              </a:extLst>
            </p:cNvPr>
            <p:cNvCxnSpPr/>
            <p:nvPr/>
          </p:nvCxnSpPr>
          <p:spPr>
            <a:xfrm>
              <a:off x="1169581" y="520995"/>
              <a:ext cx="0" cy="5720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CC8A44F7-2BFD-449C-8567-D0EEA9989892}"/>
                </a:ext>
              </a:extLst>
            </p:cNvPr>
            <p:cNvCxnSpPr/>
            <p:nvPr/>
          </p:nvCxnSpPr>
          <p:spPr>
            <a:xfrm>
              <a:off x="1169581" y="754912"/>
              <a:ext cx="9675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9" name="ZoneTexte 8">
            <a:extLst>
              <a:ext uri="{FF2B5EF4-FFF2-40B4-BE49-F238E27FC236}">
                <a16:creationId xmlns:a16="http://schemas.microsoft.com/office/drawing/2014/main" id="{B8345FE9-4884-439E-A9E0-EE7EDFCB30CE}"/>
              </a:ext>
            </a:extLst>
          </p:cNvPr>
          <p:cNvSpPr txBox="1"/>
          <p:nvPr/>
        </p:nvSpPr>
        <p:spPr>
          <a:xfrm>
            <a:off x="2243470" y="531628"/>
            <a:ext cx="3907480" cy="369332"/>
          </a:xfrm>
          <a:prstGeom prst="rect">
            <a:avLst/>
          </a:prstGeom>
          <a:noFill/>
        </p:spPr>
        <p:txBody>
          <a:bodyPr wrap="none" rtlCol="0">
            <a:spAutoFit/>
          </a:bodyPr>
          <a:lstStyle/>
          <a:p>
            <a:r>
              <a:rPr lang="fr-FR" b="1" u="sng" dirty="0">
                <a:solidFill>
                  <a:srgbClr val="FF0000"/>
                </a:solidFill>
              </a:rPr>
              <a:t>Séquence 5:</a:t>
            </a:r>
            <a:r>
              <a:rPr lang="fr-FR" b="1" dirty="0">
                <a:solidFill>
                  <a:srgbClr val="FF0000"/>
                </a:solidFill>
              </a:rPr>
              <a:t> Le temps de la République</a:t>
            </a:r>
          </a:p>
        </p:txBody>
      </p:sp>
      <p:sp>
        <p:nvSpPr>
          <p:cNvPr id="10" name="ZoneTexte 9">
            <a:extLst>
              <a:ext uri="{FF2B5EF4-FFF2-40B4-BE49-F238E27FC236}">
                <a16:creationId xmlns:a16="http://schemas.microsoft.com/office/drawing/2014/main" id="{54F20450-11C9-47A7-AF63-3379A85B0659}"/>
              </a:ext>
            </a:extLst>
          </p:cNvPr>
          <p:cNvSpPr txBox="1"/>
          <p:nvPr/>
        </p:nvSpPr>
        <p:spPr>
          <a:xfrm>
            <a:off x="1169581" y="1127051"/>
            <a:ext cx="10855841" cy="3650358"/>
          </a:xfrm>
          <a:prstGeom prst="rect">
            <a:avLst/>
          </a:prstGeom>
          <a:noFill/>
        </p:spPr>
        <p:txBody>
          <a:bodyPr wrap="square" rtlCol="0">
            <a:spAutoFit/>
          </a:bodyPr>
          <a:lstStyle/>
          <a:p>
            <a:r>
              <a:rPr lang="fr-FR" u="sng" dirty="0">
                <a:solidFill>
                  <a:srgbClr val="FF0000"/>
                </a:solidFill>
              </a:rPr>
              <a:t>Séance 1 </a:t>
            </a:r>
            <a:r>
              <a:rPr lang="fr-FR" dirty="0">
                <a:solidFill>
                  <a:srgbClr val="FF0000"/>
                </a:solidFill>
              </a:rPr>
              <a:t>: Les différents régimes politiques du </a:t>
            </a:r>
            <a:r>
              <a:rPr lang="fr-FR" dirty="0" err="1">
                <a:solidFill>
                  <a:srgbClr val="FF0000"/>
                </a:solidFill>
              </a:rPr>
              <a:t>XIXè</a:t>
            </a:r>
            <a:r>
              <a:rPr lang="fr-FR" dirty="0">
                <a:solidFill>
                  <a:srgbClr val="FF0000"/>
                </a:solidFill>
              </a:rPr>
              <a:t> siècle</a:t>
            </a:r>
          </a:p>
          <a:p>
            <a:r>
              <a:rPr lang="fr-FR" dirty="0">
                <a:solidFill>
                  <a:srgbClr val="FF0000"/>
                </a:solidFill>
              </a:rPr>
              <a:t>Comment la République s’est-elle installée durablement en France?</a:t>
            </a:r>
          </a:p>
          <a:p>
            <a:endParaRPr lang="fr-FR" dirty="0"/>
          </a:p>
          <a:p>
            <a:endParaRPr lang="fr-FR" dirty="0"/>
          </a:p>
          <a:p>
            <a:r>
              <a:rPr lang="fr-FR" dirty="0"/>
              <a:t>Voir frise</a:t>
            </a:r>
          </a:p>
          <a:p>
            <a:endParaRPr lang="fr-FR" dirty="0"/>
          </a:p>
          <a:p>
            <a:endParaRPr lang="fr-FR" dirty="0"/>
          </a:p>
          <a:p>
            <a:pPr>
              <a:lnSpc>
                <a:spcPct val="150000"/>
              </a:lnSpc>
            </a:pPr>
            <a:r>
              <a:rPr lang="fr-FR" dirty="0"/>
              <a:t>Traditionnellement, la France a longtemps été une monarchie: le pouvoir est héréditaire et se transmet de père en </a:t>
            </a:r>
          </a:p>
          <a:p>
            <a:pPr>
              <a:lnSpc>
                <a:spcPct val="150000"/>
              </a:lnSpc>
            </a:pPr>
            <a:r>
              <a:rPr lang="fr-FR" dirty="0"/>
              <a:t>fils.</a:t>
            </a:r>
          </a:p>
          <a:p>
            <a:pPr>
              <a:lnSpc>
                <a:spcPct val="150000"/>
              </a:lnSpc>
            </a:pPr>
            <a:r>
              <a:rPr lang="fr-FR" dirty="0"/>
              <a:t>La Révolution Française et les idées des Lumières marquent un tournant: la République naît en France mais parvient difficilement à se maintenir au cours du </a:t>
            </a:r>
            <a:r>
              <a:rPr lang="fr-FR" dirty="0" err="1"/>
              <a:t>XIXè</a:t>
            </a:r>
            <a:r>
              <a:rPr lang="fr-FR" dirty="0"/>
              <a:t> siècle.</a:t>
            </a:r>
          </a:p>
        </p:txBody>
      </p:sp>
      <p:sp>
        <p:nvSpPr>
          <p:cNvPr id="11" name="Forme libre : forme 10">
            <a:extLst>
              <a:ext uri="{FF2B5EF4-FFF2-40B4-BE49-F238E27FC236}">
                <a16:creationId xmlns:a16="http://schemas.microsoft.com/office/drawing/2014/main" id="{A8745E54-8A6F-455C-8804-BC2F814DED9A}"/>
              </a:ext>
            </a:extLst>
          </p:cNvPr>
          <p:cNvSpPr/>
          <p:nvPr/>
        </p:nvSpPr>
        <p:spPr>
          <a:xfrm>
            <a:off x="1169580" y="1887256"/>
            <a:ext cx="1414130" cy="233916"/>
          </a:xfrm>
          <a:custGeom>
            <a:avLst/>
            <a:gdLst>
              <a:gd name="connsiteX0" fmla="*/ 0 w 1414130"/>
              <a:gd name="connsiteY0" fmla="*/ 85060 h 233916"/>
              <a:gd name="connsiteX1" fmla="*/ 53163 w 1414130"/>
              <a:gd name="connsiteY1" fmla="*/ 21265 h 233916"/>
              <a:gd name="connsiteX2" fmla="*/ 106325 w 1414130"/>
              <a:gd name="connsiteY2" fmla="*/ 10633 h 233916"/>
              <a:gd name="connsiteX3" fmla="*/ 170121 w 1414130"/>
              <a:gd name="connsiteY3" fmla="*/ 0 h 233916"/>
              <a:gd name="connsiteX4" fmla="*/ 329609 w 1414130"/>
              <a:gd name="connsiteY4" fmla="*/ 10633 h 233916"/>
              <a:gd name="connsiteX5" fmla="*/ 361507 w 1414130"/>
              <a:gd name="connsiteY5" fmla="*/ 106326 h 233916"/>
              <a:gd name="connsiteX6" fmla="*/ 372139 w 1414130"/>
              <a:gd name="connsiteY6" fmla="*/ 138223 h 233916"/>
              <a:gd name="connsiteX7" fmla="*/ 435935 w 1414130"/>
              <a:gd name="connsiteY7" fmla="*/ 170121 h 233916"/>
              <a:gd name="connsiteX8" fmla="*/ 606056 w 1414130"/>
              <a:gd name="connsiteY8" fmla="*/ 159488 h 233916"/>
              <a:gd name="connsiteX9" fmla="*/ 637953 w 1414130"/>
              <a:gd name="connsiteY9" fmla="*/ 127591 h 233916"/>
              <a:gd name="connsiteX10" fmla="*/ 680484 w 1414130"/>
              <a:gd name="connsiteY10" fmla="*/ 95693 h 233916"/>
              <a:gd name="connsiteX11" fmla="*/ 712381 w 1414130"/>
              <a:gd name="connsiteY11" fmla="*/ 63795 h 233916"/>
              <a:gd name="connsiteX12" fmla="*/ 808074 w 1414130"/>
              <a:gd name="connsiteY12" fmla="*/ 21265 h 233916"/>
              <a:gd name="connsiteX13" fmla="*/ 839972 w 1414130"/>
              <a:gd name="connsiteY13" fmla="*/ 10633 h 233916"/>
              <a:gd name="connsiteX14" fmla="*/ 914400 w 1414130"/>
              <a:gd name="connsiteY14" fmla="*/ 21265 h 233916"/>
              <a:gd name="connsiteX15" fmla="*/ 925032 w 1414130"/>
              <a:gd name="connsiteY15" fmla="*/ 202019 h 233916"/>
              <a:gd name="connsiteX16" fmla="*/ 946298 w 1414130"/>
              <a:gd name="connsiteY16" fmla="*/ 233916 h 233916"/>
              <a:gd name="connsiteX17" fmla="*/ 1031358 w 1414130"/>
              <a:gd name="connsiteY17" fmla="*/ 212651 h 233916"/>
              <a:gd name="connsiteX18" fmla="*/ 1095153 w 1414130"/>
              <a:gd name="connsiteY18" fmla="*/ 170121 h 233916"/>
              <a:gd name="connsiteX19" fmla="*/ 1190846 w 1414130"/>
              <a:gd name="connsiteY19" fmla="*/ 127591 h 233916"/>
              <a:gd name="connsiteX20" fmla="*/ 1222744 w 1414130"/>
              <a:gd name="connsiteY20" fmla="*/ 106326 h 233916"/>
              <a:gd name="connsiteX21" fmla="*/ 1286539 w 1414130"/>
              <a:gd name="connsiteY21" fmla="*/ 85060 h 233916"/>
              <a:gd name="connsiteX22" fmla="*/ 1360967 w 1414130"/>
              <a:gd name="connsiteY22" fmla="*/ 42530 h 233916"/>
              <a:gd name="connsiteX23" fmla="*/ 1414130 w 1414130"/>
              <a:gd name="connsiteY23" fmla="*/ 21265 h 23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4130" h="233916">
                <a:moveTo>
                  <a:pt x="0" y="85060"/>
                </a:moveTo>
                <a:cubicBezTo>
                  <a:pt x="17721" y="63795"/>
                  <a:pt x="30486" y="37139"/>
                  <a:pt x="53163" y="21265"/>
                </a:cubicBezTo>
                <a:cubicBezTo>
                  <a:pt x="67968" y="10902"/>
                  <a:pt x="88545" y="13866"/>
                  <a:pt x="106325" y="10633"/>
                </a:cubicBezTo>
                <a:cubicBezTo>
                  <a:pt x="127536" y="6776"/>
                  <a:pt x="148856" y="3544"/>
                  <a:pt x="170121" y="0"/>
                </a:cubicBezTo>
                <a:lnTo>
                  <a:pt x="329609" y="10633"/>
                </a:lnTo>
                <a:cubicBezTo>
                  <a:pt x="341257" y="14744"/>
                  <a:pt x="357764" y="93224"/>
                  <a:pt x="361507" y="106326"/>
                </a:cubicBezTo>
                <a:cubicBezTo>
                  <a:pt x="364586" y="117102"/>
                  <a:pt x="365138" y="129472"/>
                  <a:pt x="372139" y="138223"/>
                </a:cubicBezTo>
                <a:cubicBezTo>
                  <a:pt x="387129" y="156960"/>
                  <a:pt x="414923" y="163117"/>
                  <a:pt x="435935" y="170121"/>
                </a:cubicBezTo>
                <a:cubicBezTo>
                  <a:pt x="492642" y="166577"/>
                  <a:pt x="550457" y="171193"/>
                  <a:pt x="606056" y="159488"/>
                </a:cubicBezTo>
                <a:cubicBezTo>
                  <a:pt x="620770" y="156390"/>
                  <a:pt x="626536" y="137377"/>
                  <a:pt x="637953" y="127591"/>
                </a:cubicBezTo>
                <a:cubicBezTo>
                  <a:pt x="651408" y="116058"/>
                  <a:pt x="667029" y="107226"/>
                  <a:pt x="680484" y="95693"/>
                </a:cubicBezTo>
                <a:cubicBezTo>
                  <a:pt x="691901" y="85907"/>
                  <a:pt x="700830" y="73421"/>
                  <a:pt x="712381" y="63795"/>
                </a:cubicBezTo>
                <a:cubicBezTo>
                  <a:pt x="746078" y="35714"/>
                  <a:pt x="761715" y="36718"/>
                  <a:pt x="808074" y="21265"/>
                </a:cubicBezTo>
                <a:lnTo>
                  <a:pt x="839972" y="10633"/>
                </a:lnTo>
                <a:cubicBezTo>
                  <a:pt x="864781" y="14177"/>
                  <a:pt x="904222" y="-1636"/>
                  <a:pt x="914400" y="21265"/>
                </a:cubicBezTo>
                <a:cubicBezTo>
                  <a:pt x="938913" y="76419"/>
                  <a:pt x="916079" y="142331"/>
                  <a:pt x="925032" y="202019"/>
                </a:cubicBezTo>
                <a:cubicBezTo>
                  <a:pt x="926928" y="214656"/>
                  <a:pt x="939209" y="223284"/>
                  <a:pt x="946298" y="233916"/>
                </a:cubicBezTo>
                <a:cubicBezTo>
                  <a:pt x="974651" y="226828"/>
                  <a:pt x="1004495" y="224164"/>
                  <a:pt x="1031358" y="212651"/>
                </a:cubicBezTo>
                <a:cubicBezTo>
                  <a:pt x="1054849" y="202583"/>
                  <a:pt x="1071424" y="179613"/>
                  <a:pt x="1095153" y="170121"/>
                </a:cubicBezTo>
                <a:cubicBezTo>
                  <a:pt x="1133130" y="154930"/>
                  <a:pt x="1156077" y="147459"/>
                  <a:pt x="1190846" y="127591"/>
                </a:cubicBezTo>
                <a:cubicBezTo>
                  <a:pt x="1201941" y="121251"/>
                  <a:pt x="1211067" y="111516"/>
                  <a:pt x="1222744" y="106326"/>
                </a:cubicBezTo>
                <a:cubicBezTo>
                  <a:pt x="1243227" y="97222"/>
                  <a:pt x="1267888" y="97494"/>
                  <a:pt x="1286539" y="85060"/>
                </a:cubicBezTo>
                <a:cubicBezTo>
                  <a:pt x="1318572" y="63705"/>
                  <a:pt x="1323197" y="58717"/>
                  <a:pt x="1360967" y="42530"/>
                </a:cubicBezTo>
                <a:cubicBezTo>
                  <a:pt x="1452921" y="3122"/>
                  <a:pt x="1345691" y="55486"/>
                  <a:pt x="1414130" y="21265"/>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Forme libre : forme 11">
            <a:extLst>
              <a:ext uri="{FF2B5EF4-FFF2-40B4-BE49-F238E27FC236}">
                <a16:creationId xmlns:a16="http://schemas.microsoft.com/office/drawing/2014/main" id="{1EBAA660-81EC-44C3-9AE0-4E7D2476DBD4}"/>
              </a:ext>
            </a:extLst>
          </p:cNvPr>
          <p:cNvSpPr/>
          <p:nvPr/>
        </p:nvSpPr>
        <p:spPr>
          <a:xfrm>
            <a:off x="1169580" y="2647461"/>
            <a:ext cx="1414130" cy="233916"/>
          </a:xfrm>
          <a:custGeom>
            <a:avLst/>
            <a:gdLst>
              <a:gd name="connsiteX0" fmla="*/ 0 w 1414130"/>
              <a:gd name="connsiteY0" fmla="*/ 85060 h 233916"/>
              <a:gd name="connsiteX1" fmla="*/ 53163 w 1414130"/>
              <a:gd name="connsiteY1" fmla="*/ 21265 h 233916"/>
              <a:gd name="connsiteX2" fmla="*/ 106325 w 1414130"/>
              <a:gd name="connsiteY2" fmla="*/ 10633 h 233916"/>
              <a:gd name="connsiteX3" fmla="*/ 170121 w 1414130"/>
              <a:gd name="connsiteY3" fmla="*/ 0 h 233916"/>
              <a:gd name="connsiteX4" fmla="*/ 329609 w 1414130"/>
              <a:gd name="connsiteY4" fmla="*/ 10633 h 233916"/>
              <a:gd name="connsiteX5" fmla="*/ 361507 w 1414130"/>
              <a:gd name="connsiteY5" fmla="*/ 106326 h 233916"/>
              <a:gd name="connsiteX6" fmla="*/ 372139 w 1414130"/>
              <a:gd name="connsiteY6" fmla="*/ 138223 h 233916"/>
              <a:gd name="connsiteX7" fmla="*/ 435935 w 1414130"/>
              <a:gd name="connsiteY7" fmla="*/ 170121 h 233916"/>
              <a:gd name="connsiteX8" fmla="*/ 606056 w 1414130"/>
              <a:gd name="connsiteY8" fmla="*/ 159488 h 233916"/>
              <a:gd name="connsiteX9" fmla="*/ 637953 w 1414130"/>
              <a:gd name="connsiteY9" fmla="*/ 127591 h 233916"/>
              <a:gd name="connsiteX10" fmla="*/ 680484 w 1414130"/>
              <a:gd name="connsiteY10" fmla="*/ 95693 h 233916"/>
              <a:gd name="connsiteX11" fmla="*/ 712381 w 1414130"/>
              <a:gd name="connsiteY11" fmla="*/ 63795 h 233916"/>
              <a:gd name="connsiteX12" fmla="*/ 808074 w 1414130"/>
              <a:gd name="connsiteY12" fmla="*/ 21265 h 233916"/>
              <a:gd name="connsiteX13" fmla="*/ 839972 w 1414130"/>
              <a:gd name="connsiteY13" fmla="*/ 10633 h 233916"/>
              <a:gd name="connsiteX14" fmla="*/ 914400 w 1414130"/>
              <a:gd name="connsiteY14" fmla="*/ 21265 h 233916"/>
              <a:gd name="connsiteX15" fmla="*/ 925032 w 1414130"/>
              <a:gd name="connsiteY15" fmla="*/ 202019 h 233916"/>
              <a:gd name="connsiteX16" fmla="*/ 946298 w 1414130"/>
              <a:gd name="connsiteY16" fmla="*/ 233916 h 233916"/>
              <a:gd name="connsiteX17" fmla="*/ 1031358 w 1414130"/>
              <a:gd name="connsiteY17" fmla="*/ 212651 h 233916"/>
              <a:gd name="connsiteX18" fmla="*/ 1095153 w 1414130"/>
              <a:gd name="connsiteY18" fmla="*/ 170121 h 233916"/>
              <a:gd name="connsiteX19" fmla="*/ 1190846 w 1414130"/>
              <a:gd name="connsiteY19" fmla="*/ 127591 h 233916"/>
              <a:gd name="connsiteX20" fmla="*/ 1222744 w 1414130"/>
              <a:gd name="connsiteY20" fmla="*/ 106326 h 233916"/>
              <a:gd name="connsiteX21" fmla="*/ 1286539 w 1414130"/>
              <a:gd name="connsiteY21" fmla="*/ 85060 h 233916"/>
              <a:gd name="connsiteX22" fmla="*/ 1360967 w 1414130"/>
              <a:gd name="connsiteY22" fmla="*/ 42530 h 233916"/>
              <a:gd name="connsiteX23" fmla="*/ 1414130 w 1414130"/>
              <a:gd name="connsiteY23" fmla="*/ 21265 h 23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4130" h="233916">
                <a:moveTo>
                  <a:pt x="0" y="85060"/>
                </a:moveTo>
                <a:cubicBezTo>
                  <a:pt x="17721" y="63795"/>
                  <a:pt x="30486" y="37139"/>
                  <a:pt x="53163" y="21265"/>
                </a:cubicBezTo>
                <a:cubicBezTo>
                  <a:pt x="67968" y="10902"/>
                  <a:pt x="88545" y="13866"/>
                  <a:pt x="106325" y="10633"/>
                </a:cubicBezTo>
                <a:cubicBezTo>
                  <a:pt x="127536" y="6776"/>
                  <a:pt x="148856" y="3544"/>
                  <a:pt x="170121" y="0"/>
                </a:cubicBezTo>
                <a:lnTo>
                  <a:pt x="329609" y="10633"/>
                </a:lnTo>
                <a:cubicBezTo>
                  <a:pt x="341257" y="14744"/>
                  <a:pt x="357764" y="93224"/>
                  <a:pt x="361507" y="106326"/>
                </a:cubicBezTo>
                <a:cubicBezTo>
                  <a:pt x="364586" y="117102"/>
                  <a:pt x="365138" y="129472"/>
                  <a:pt x="372139" y="138223"/>
                </a:cubicBezTo>
                <a:cubicBezTo>
                  <a:pt x="387129" y="156960"/>
                  <a:pt x="414923" y="163117"/>
                  <a:pt x="435935" y="170121"/>
                </a:cubicBezTo>
                <a:cubicBezTo>
                  <a:pt x="492642" y="166577"/>
                  <a:pt x="550457" y="171193"/>
                  <a:pt x="606056" y="159488"/>
                </a:cubicBezTo>
                <a:cubicBezTo>
                  <a:pt x="620770" y="156390"/>
                  <a:pt x="626536" y="137377"/>
                  <a:pt x="637953" y="127591"/>
                </a:cubicBezTo>
                <a:cubicBezTo>
                  <a:pt x="651408" y="116058"/>
                  <a:pt x="667029" y="107226"/>
                  <a:pt x="680484" y="95693"/>
                </a:cubicBezTo>
                <a:cubicBezTo>
                  <a:pt x="691901" y="85907"/>
                  <a:pt x="700830" y="73421"/>
                  <a:pt x="712381" y="63795"/>
                </a:cubicBezTo>
                <a:cubicBezTo>
                  <a:pt x="746078" y="35714"/>
                  <a:pt x="761715" y="36718"/>
                  <a:pt x="808074" y="21265"/>
                </a:cubicBezTo>
                <a:lnTo>
                  <a:pt x="839972" y="10633"/>
                </a:lnTo>
                <a:cubicBezTo>
                  <a:pt x="864781" y="14177"/>
                  <a:pt x="904222" y="-1636"/>
                  <a:pt x="914400" y="21265"/>
                </a:cubicBezTo>
                <a:cubicBezTo>
                  <a:pt x="938913" y="76419"/>
                  <a:pt x="916079" y="142331"/>
                  <a:pt x="925032" y="202019"/>
                </a:cubicBezTo>
                <a:cubicBezTo>
                  <a:pt x="926928" y="214656"/>
                  <a:pt x="939209" y="223284"/>
                  <a:pt x="946298" y="233916"/>
                </a:cubicBezTo>
                <a:cubicBezTo>
                  <a:pt x="974651" y="226828"/>
                  <a:pt x="1004495" y="224164"/>
                  <a:pt x="1031358" y="212651"/>
                </a:cubicBezTo>
                <a:cubicBezTo>
                  <a:pt x="1054849" y="202583"/>
                  <a:pt x="1071424" y="179613"/>
                  <a:pt x="1095153" y="170121"/>
                </a:cubicBezTo>
                <a:cubicBezTo>
                  <a:pt x="1133130" y="154930"/>
                  <a:pt x="1156077" y="147459"/>
                  <a:pt x="1190846" y="127591"/>
                </a:cubicBezTo>
                <a:cubicBezTo>
                  <a:pt x="1201941" y="121251"/>
                  <a:pt x="1211067" y="111516"/>
                  <a:pt x="1222744" y="106326"/>
                </a:cubicBezTo>
                <a:cubicBezTo>
                  <a:pt x="1243227" y="97222"/>
                  <a:pt x="1267888" y="97494"/>
                  <a:pt x="1286539" y="85060"/>
                </a:cubicBezTo>
                <a:cubicBezTo>
                  <a:pt x="1318572" y="63705"/>
                  <a:pt x="1323197" y="58717"/>
                  <a:pt x="1360967" y="42530"/>
                </a:cubicBezTo>
                <a:cubicBezTo>
                  <a:pt x="1452921" y="3122"/>
                  <a:pt x="1345691" y="55486"/>
                  <a:pt x="1414130" y="21265"/>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ZoneTexte 12">
            <a:extLst>
              <a:ext uri="{FF2B5EF4-FFF2-40B4-BE49-F238E27FC236}">
                <a16:creationId xmlns:a16="http://schemas.microsoft.com/office/drawing/2014/main" id="{C4B8149B-69C3-45DF-A8FA-19E19A41345B}"/>
              </a:ext>
            </a:extLst>
          </p:cNvPr>
          <p:cNvSpPr txBox="1"/>
          <p:nvPr/>
        </p:nvSpPr>
        <p:spPr>
          <a:xfrm>
            <a:off x="670462" y="531628"/>
            <a:ext cx="445956" cy="369332"/>
          </a:xfrm>
          <a:prstGeom prst="rect">
            <a:avLst/>
          </a:prstGeom>
          <a:noFill/>
        </p:spPr>
        <p:txBody>
          <a:bodyPr wrap="none" rtlCol="0">
            <a:spAutoFit/>
          </a:bodyPr>
          <a:lstStyle/>
          <a:p>
            <a:r>
              <a:rPr lang="fr-FR" dirty="0">
                <a:solidFill>
                  <a:srgbClr val="FF0000"/>
                </a:solidFill>
              </a:rPr>
              <a:t>H5</a:t>
            </a:r>
          </a:p>
        </p:txBody>
      </p:sp>
      <p:sp>
        <p:nvSpPr>
          <p:cNvPr id="14" name="ZoneTexte 13">
            <a:extLst>
              <a:ext uri="{FF2B5EF4-FFF2-40B4-BE49-F238E27FC236}">
                <a16:creationId xmlns:a16="http://schemas.microsoft.com/office/drawing/2014/main" id="{6B17650B-9A06-45C3-A59E-020ECE7C1765}"/>
              </a:ext>
            </a:extLst>
          </p:cNvPr>
          <p:cNvSpPr txBox="1"/>
          <p:nvPr/>
        </p:nvSpPr>
        <p:spPr>
          <a:xfrm>
            <a:off x="10668331" y="6539023"/>
            <a:ext cx="1356718" cy="276999"/>
          </a:xfrm>
          <a:prstGeom prst="rect">
            <a:avLst/>
          </a:prstGeom>
          <a:noFill/>
        </p:spPr>
        <p:txBody>
          <a:bodyPr wrap="none" rtlCol="0">
            <a:spAutoFit/>
          </a:bodyPr>
          <a:lstStyle/>
          <a:p>
            <a:r>
              <a:rPr lang="fr-FR" sz="1200" dirty="0">
                <a:latin typeface="Curlz MT" panose="04040404050702020202" pitchFamily="82" charset="0"/>
              </a:rPr>
              <a:t>www.ardoise-craie.fr</a:t>
            </a:r>
          </a:p>
        </p:txBody>
      </p:sp>
    </p:spTree>
    <p:extLst>
      <p:ext uri="{BB962C8B-B14F-4D97-AF65-F5344CB8AC3E}">
        <p14:creationId xmlns:p14="http://schemas.microsoft.com/office/powerpoint/2010/main" val="4217416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ésultat de recherche d'images pour &quot;liberté guidant le peuple&quot;">
            <a:extLst>
              <a:ext uri="{FF2B5EF4-FFF2-40B4-BE49-F238E27FC236}">
                <a16:creationId xmlns:a16="http://schemas.microsoft.com/office/drawing/2014/main" id="{ADD3DDE9-3B9C-42A4-80E8-D4B1560029EB}"/>
              </a:ext>
            </a:extLst>
          </p:cNvPr>
          <p:cNvPicPr/>
          <p:nvPr/>
        </p:nvPicPr>
        <p:blipFill>
          <a:blip r:embed="rId2" cstate="print"/>
          <a:srcRect/>
          <a:stretch>
            <a:fillRect/>
          </a:stretch>
        </p:blipFill>
        <p:spPr bwMode="auto">
          <a:xfrm>
            <a:off x="186955" y="120812"/>
            <a:ext cx="5310077" cy="4259802"/>
          </a:xfrm>
          <a:prstGeom prst="rect">
            <a:avLst/>
          </a:prstGeom>
          <a:noFill/>
          <a:ln w="9525">
            <a:noFill/>
            <a:miter lim="800000"/>
            <a:headEnd/>
            <a:tailEnd/>
          </a:ln>
        </p:spPr>
      </p:pic>
      <p:pic>
        <p:nvPicPr>
          <p:cNvPr id="5" name="Image 4" descr="Résultat de recherche d'images pour &quot;fête de la république pichot&quot;">
            <a:extLst>
              <a:ext uri="{FF2B5EF4-FFF2-40B4-BE49-F238E27FC236}">
                <a16:creationId xmlns:a16="http://schemas.microsoft.com/office/drawing/2014/main" id="{D62F2CD2-BBE5-4BE5-B022-0AC9545328FC}"/>
              </a:ext>
            </a:extLst>
          </p:cNvPr>
          <p:cNvPicPr/>
          <p:nvPr/>
        </p:nvPicPr>
        <p:blipFill>
          <a:blip r:embed="rId3"/>
          <a:srcRect/>
          <a:stretch>
            <a:fillRect/>
          </a:stretch>
        </p:blipFill>
        <p:spPr bwMode="auto">
          <a:xfrm>
            <a:off x="6560752" y="120812"/>
            <a:ext cx="5040055" cy="6120500"/>
          </a:xfrm>
          <a:prstGeom prst="rect">
            <a:avLst/>
          </a:prstGeom>
          <a:noFill/>
          <a:ln w="9525">
            <a:noFill/>
            <a:miter lim="800000"/>
            <a:headEnd/>
            <a:tailEnd/>
          </a:ln>
        </p:spPr>
      </p:pic>
      <p:sp>
        <p:nvSpPr>
          <p:cNvPr id="6" name="Rectangle 5">
            <a:extLst>
              <a:ext uri="{FF2B5EF4-FFF2-40B4-BE49-F238E27FC236}">
                <a16:creationId xmlns:a16="http://schemas.microsoft.com/office/drawing/2014/main" id="{888B86FE-1B69-4F02-9DE2-3D657C5F36FB}"/>
              </a:ext>
            </a:extLst>
          </p:cNvPr>
          <p:cNvSpPr/>
          <p:nvPr/>
        </p:nvSpPr>
        <p:spPr>
          <a:xfrm>
            <a:off x="0" y="4487562"/>
            <a:ext cx="4577920" cy="669222"/>
          </a:xfrm>
          <a:prstGeom prst="rect">
            <a:avLst/>
          </a:prstGeom>
        </p:spPr>
        <p:txBody>
          <a:bodyPr wrap="none">
            <a:spAutoFit/>
          </a:bodyPr>
          <a:lstStyle/>
          <a:p>
            <a:pPr>
              <a:spcAft>
                <a:spcPts val="1000"/>
              </a:spcAft>
            </a:pPr>
            <a:r>
              <a:rPr lang="fr-FR" sz="1400" u="sng" dirty="0">
                <a:latin typeface="Calibri" panose="020F0502020204030204" pitchFamily="34" charset="0"/>
                <a:ea typeface="Calibri" panose="020F0502020204030204" pitchFamily="34" charset="0"/>
                <a:cs typeface="Times New Roman" panose="02020603050405020304" pitchFamily="18" charset="0"/>
              </a:rPr>
              <a:t>DOC 1</a:t>
            </a:r>
          </a:p>
          <a:p>
            <a:pPr>
              <a:lnSpc>
                <a:spcPct val="115000"/>
              </a:lnSpc>
              <a:spcAft>
                <a:spcPts val="1000"/>
              </a:spcAft>
            </a:pPr>
            <a:r>
              <a:rPr lang="fr-FR" sz="1400" i="1" dirty="0">
                <a:latin typeface="Calibri" panose="020F0502020204030204" pitchFamily="34" charset="0"/>
                <a:ea typeface="Calibri" panose="020F0502020204030204" pitchFamily="34" charset="0"/>
                <a:cs typeface="Times New Roman" panose="02020603050405020304" pitchFamily="18" charset="0"/>
              </a:rPr>
              <a:t>Liberté guidant le peuple</a:t>
            </a:r>
            <a:r>
              <a:rPr lang="fr-FR" sz="1400" dirty="0">
                <a:latin typeface="Calibri" panose="020F0502020204030204" pitchFamily="34" charset="0"/>
                <a:ea typeface="Calibri" panose="020F0502020204030204" pitchFamily="34" charset="0"/>
                <a:cs typeface="Times New Roman" panose="02020603050405020304" pitchFamily="18" charset="0"/>
              </a:rPr>
              <a:t>, tableau d’Eugène Delacroix (1830)</a:t>
            </a:r>
          </a:p>
        </p:txBody>
      </p:sp>
      <p:sp>
        <p:nvSpPr>
          <p:cNvPr id="7" name="Rectangle 6">
            <a:extLst>
              <a:ext uri="{FF2B5EF4-FFF2-40B4-BE49-F238E27FC236}">
                <a16:creationId xmlns:a16="http://schemas.microsoft.com/office/drawing/2014/main" id="{3BC69B15-C6EF-43E0-8C44-C68F2D751681}"/>
              </a:ext>
            </a:extLst>
          </p:cNvPr>
          <p:cNvSpPr/>
          <p:nvPr/>
        </p:nvSpPr>
        <p:spPr>
          <a:xfrm>
            <a:off x="6560752" y="6156461"/>
            <a:ext cx="6096000" cy="701539"/>
          </a:xfrm>
          <a:prstGeom prst="rect">
            <a:avLst/>
          </a:prstGeom>
        </p:spPr>
        <p:txBody>
          <a:bodyPr>
            <a:spAutoFit/>
          </a:bodyPr>
          <a:lstStyle/>
          <a:p>
            <a:pPr>
              <a:lnSpc>
                <a:spcPct val="115000"/>
              </a:lnSpc>
              <a:spcAft>
                <a:spcPts val="1000"/>
              </a:spcAft>
            </a:pPr>
            <a:r>
              <a:rPr lang="fr-FR" sz="1400" u="sng" dirty="0">
                <a:latin typeface="Calibri" panose="020F0502020204030204" pitchFamily="34" charset="0"/>
                <a:ea typeface="Calibri" panose="020F0502020204030204" pitchFamily="34" charset="0"/>
                <a:cs typeface="Times New Roman" panose="02020603050405020304" pitchFamily="18" charset="0"/>
              </a:rPr>
              <a:t>DOC 2</a:t>
            </a:r>
          </a:p>
          <a:p>
            <a:pPr>
              <a:lnSpc>
                <a:spcPct val="115000"/>
              </a:lnSpc>
              <a:spcAft>
                <a:spcPts val="1000"/>
              </a:spcAft>
            </a:pPr>
            <a:r>
              <a:rPr lang="fr-FR" sz="1400" i="1" dirty="0">
                <a:latin typeface="Calibri" panose="020F0502020204030204" pitchFamily="34" charset="0"/>
                <a:ea typeface="Calibri" panose="020F0502020204030204" pitchFamily="34" charset="0"/>
                <a:cs typeface="Times New Roman" panose="02020603050405020304" pitchFamily="18" charset="0"/>
              </a:rPr>
              <a:t>Affiche annonçant les fêtes du centenaire de la Première République</a:t>
            </a:r>
            <a:r>
              <a:rPr lang="fr-FR" sz="1400" dirty="0">
                <a:latin typeface="Calibri" panose="020F0502020204030204" pitchFamily="34" charset="0"/>
                <a:ea typeface="Calibri" panose="020F0502020204030204" pitchFamily="34" charset="0"/>
                <a:cs typeface="Times New Roman" panose="02020603050405020304" pitchFamily="18" charset="0"/>
              </a:rPr>
              <a:t> (1892)</a:t>
            </a:r>
          </a:p>
        </p:txBody>
      </p:sp>
      <p:sp>
        <p:nvSpPr>
          <p:cNvPr id="8" name="ZoneTexte 7">
            <a:extLst>
              <a:ext uri="{FF2B5EF4-FFF2-40B4-BE49-F238E27FC236}">
                <a16:creationId xmlns:a16="http://schemas.microsoft.com/office/drawing/2014/main" id="{B2B4955B-C84F-40E7-89FF-050EE9D14A6F}"/>
              </a:ext>
            </a:extLst>
          </p:cNvPr>
          <p:cNvSpPr txBox="1"/>
          <p:nvPr/>
        </p:nvSpPr>
        <p:spPr>
          <a:xfrm>
            <a:off x="808074" y="5263732"/>
            <a:ext cx="5550196" cy="1477328"/>
          </a:xfrm>
          <a:prstGeom prst="rect">
            <a:avLst/>
          </a:prstGeom>
          <a:noFill/>
        </p:spPr>
        <p:txBody>
          <a:bodyPr wrap="square" rtlCol="0">
            <a:spAutoFit/>
          </a:bodyPr>
          <a:lstStyle/>
          <a:p>
            <a:pPr marL="342900" indent="-342900">
              <a:buAutoNum type="arabicPeriod"/>
            </a:pPr>
            <a:r>
              <a:rPr lang="fr-FR" b="1" dirty="0">
                <a:solidFill>
                  <a:srgbClr val="7030A0"/>
                </a:solidFill>
              </a:rPr>
              <a:t>Type de document</a:t>
            </a:r>
          </a:p>
          <a:p>
            <a:pPr marL="342900" indent="-342900">
              <a:buAutoNum type="arabicPeriod"/>
            </a:pPr>
            <a:r>
              <a:rPr lang="fr-FR" b="1" dirty="0">
                <a:solidFill>
                  <a:srgbClr val="7030A0"/>
                </a:solidFill>
              </a:rPr>
              <a:t>Artiste</a:t>
            </a:r>
          </a:p>
          <a:p>
            <a:pPr marL="342900" indent="-342900">
              <a:buAutoNum type="arabicPeriod"/>
            </a:pPr>
            <a:r>
              <a:rPr lang="fr-FR" b="1" dirty="0">
                <a:solidFill>
                  <a:srgbClr val="7030A0"/>
                </a:solidFill>
              </a:rPr>
              <a:t>Date</a:t>
            </a:r>
          </a:p>
          <a:p>
            <a:pPr marL="342900" indent="-342900">
              <a:buAutoNum type="arabicPeriod"/>
            </a:pPr>
            <a:r>
              <a:rPr lang="fr-FR" b="1" dirty="0">
                <a:solidFill>
                  <a:srgbClr val="7030A0"/>
                </a:solidFill>
              </a:rPr>
              <a:t>Décrire ce qu’on voit</a:t>
            </a:r>
          </a:p>
          <a:p>
            <a:pPr marL="342900" indent="-342900">
              <a:buAutoNum type="arabicPeriod"/>
            </a:pPr>
            <a:r>
              <a:rPr lang="fr-FR" b="1" dirty="0">
                <a:solidFill>
                  <a:srgbClr val="7030A0"/>
                </a:solidFill>
              </a:rPr>
              <a:t>Quelle atmosphère se dégage de chaque document?</a:t>
            </a:r>
          </a:p>
        </p:txBody>
      </p:sp>
      <p:sp>
        <p:nvSpPr>
          <p:cNvPr id="9" name="ZoneTexte 8">
            <a:extLst>
              <a:ext uri="{FF2B5EF4-FFF2-40B4-BE49-F238E27FC236}">
                <a16:creationId xmlns:a16="http://schemas.microsoft.com/office/drawing/2014/main" id="{D416CB70-4D93-4B9F-84F9-7804F39FBF02}"/>
              </a:ext>
            </a:extLst>
          </p:cNvPr>
          <p:cNvSpPr txBox="1"/>
          <p:nvPr/>
        </p:nvSpPr>
        <p:spPr>
          <a:xfrm rot="16200000">
            <a:off x="11263430" y="5339602"/>
            <a:ext cx="1356718" cy="276999"/>
          </a:xfrm>
          <a:prstGeom prst="rect">
            <a:avLst/>
          </a:prstGeom>
          <a:noFill/>
        </p:spPr>
        <p:txBody>
          <a:bodyPr wrap="none" rtlCol="0">
            <a:spAutoFit/>
          </a:bodyPr>
          <a:lstStyle/>
          <a:p>
            <a:r>
              <a:rPr lang="fr-FR" sz="1200" dirty="0">
                <a:latin typeface="Curlz MT" panose="04040404050702020202" pitchFamily="82" charset="0"/>
              </a:rPr>
              <a:t>www.ardoise-craie.fr</a:t>
            </a:r>
          </a:p>
        </p:txBody>
      </p:sp>
    </p:spTree>
    <p:extLst>
      <p:ext uri="{BB962C8B-B14F-4D97-AF65-F5344CB8AC3E}">
        <p14:creationId xmlns:p14="http://schemas.microsoft.com/office/powerpoint/2010/main" val="2133451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martial.berthot.free.fr/newsite/3ppec/crepublique/frontonmairie.jpg">
            <a:extLst>
              <a:ext uri="{FF2B5EF4-FFF2-40B4-BE49-F238E27FC236}">
                <a16:creationId xmlns:a16="http://schemas.microsoft.com/office/drawing/2014/main" id="{1443D1B8-A273-4E99-A355-0285B24C46B8}"/>
              </a:ext>
            </a:extLst>
          </p:cNvPr>
          <p:cNvPicPr/>
          <p:nvPr/>
        </p:nvPicPr>
        <p:blipFill>
          <a:blip r:embed="rId2" cstate="print"/>
          <a:srcRect/>
          <a:stretch>
            <a:fillRect/>
          </a:stretch>
        </p:blipFill>
        <p:spPr bwMode="auto">
          <a:xfrm>
            <a:off x="0" y="11975"/>
            <a:ext cx="6037189" cy="3779675"/>
          </a:xfrm>
          <a:prstGeom prst="rect">
            <a:avLst/>
          </a:prstGeom>
          <a:solidFill>
            <a:schemeClr val="bg1"/>
          </a:solidFill>
          <a:ln w="9525">
            <a:noFill/>
            <a:miter lim="800000"/>
            <a:headEnd/>
            <a:tailEnd/>
          </a:ln>
        </p:spPr>
      </p:pic>
      <p:graphicFrame>
        <p:nvGraphicFramePr>
          <p:cNvPr id="5" name="Tableau 4">
            <a:extLst>
              <a:ext uri="{FF2B5EF4-FFF2-40B4-BE49-F238E27FC236}">
                <a16:creationId xmlns:a16="http://schemas.microsoft.com/office/drawing/2014/main" id="{7B3BE8E0-5B23-424F-A209-E734536CEDD4}"/>
              </a:ext>
            </a:extLst>
          </p:cNvPr>
          <p:cNvGraphicFramePr>
            <a:graphicFrameLocks noGrp="1"/>
          </p:cNvGraphicFramePr>
          <p:nvPr>
            <p:extLst>
              <p:ext uri="{D42A27DB-BD31-4B8C-83A1-F6EECF244321}">
                <p14:modId xmlns:p14="http://schemas.microsoft.com/office/powerpoint/2010/main" val="3358686967"/>
              </p:ext>
            </p:extLst>
          </p:nvPr>
        </p:nvGraphicFramePr>
        <p:xfrm>
          <a:off x="6575003" y="245952"/>
          <a:ext cx="4209415" cy="2929954"/>
        </p:xfrm>
        <a:graphic>
          <a:graphicData uri="http://schemas.openxmlformats.org/drawingml/2006/table">
            <a:tbl>
              <a:tblPr firstRow="1" firstCol="1" bandRow="1">
                <a:tableStyleId>{5C22544A-7EE6-4342-B048-85BDC9FD1C3A}</a:tableStyleId>
              </a:tblPr>
              <a:tblGrid>
                <a:gridCol w="4209415">
                  <a:extLst>
                    <a:ext uri="{9D8B030D-6E8A-4147-A177-3AD203B41FA5}">
                      <a16:colId xmlns:a16="http://schemas.microsoft.com/office/drawing/2014/main" val="3643313516"/>
                    </a:ext>
                  </a:extLst>
                </a:gridCol>
              </a:tblGrid>
              <a:tr h="0">
                <a:tc>
                  <a:txBody>
                    <a:bodyPr/>
                    <a:lstStyle/>
                    <a:p>
                      <a:pPr>
                        <a:lnSpc>
                          <a:spcPct val="115000"/>
                        </a:lnSpc>
                        <a:spcAft>
                          <a:spcPts val="0"/>
                        </a:spcAft>
                      </a:pPr>
                      <a:r>
                        <a:rPr lang="fr-FR" sz="1400" b="0" dirty="0">
                          <a:solidFill>
                            <a:schemeClr val="tx1"/>
                          </a:solidFill>
                          <a:effectLst/>
                        </a:rPr>
                        <a:t> </a:t>
                      </a:r>
                      <a:r>
                        <a:rPr lang="fr-FR" sz="1400" b="0" u="sng" dirty="0">
                          <a:solidFill>
                            <a:schemeClr val="tx1"/>
                          </a:solidFill>
                          <a:effectLst/>
                        </a:rPr>
                        <a:t>DOC 2 </a:t>
                      </a:r>
                    </a:p>
                    <a:p>
                      <a:pPr algn="just">
                        <a:lnSpc>
                          <a:spcPct val="115000"/>
                        </a:lnSpc>
                        <a:spcAft>
                          <a:spcPts val="0"/>
                        </a:spcAft>
                      </a:pPr>
                      <a:r>
                        <a:rPr lang="fr-FR" sz="1400" b="0" dirty="0">
                          <a:solidFill>
                            <a:schemeClr val="tx1"/>
                          </a:solidFill>
                          <a:effectLst/>
                        </a:rPr>
                        <a:t>« Messieurs, le 14 juillet est une fête. C’est plus qu’une fête populaire, c’est une fête nationale. C’est plus qu’une fête nationale, c’est une fête universelle. Oui, la chute de cette Bastille, c’était la chute de toutes les Bastilles. L’écroulement de cette citadelle, c’était l’écroulement de toutes les tyrannies, de tous les despotismes*, de toutes les oppressions. »</a:t>
                      </a:r>
                    </a:p>
                    <a:p>
                      <a:pPr>
                        <a:lnSpc>
                          <a:spcPct val="115000"/>
                        </a:lnSpc>
                        <a:spcAft>
                          <a:spcPts val="0"/>
                        </a:spcAft>
                      </a:pPr>
                      <a:r>
                        <a:rPr lang="fr-FR" sz="1400" b="0" dirty="0">
                          <a:solidFill>
                            <a:schemeClr val="tx1"/>
                          </a:solidFill>
                          <a:effectLst/>
                        </a:rPr>
                        <a:t> </a:t>
                      </a:r>
                    </a:p>
                    <a:p>
                      <a:pPr algn="r">
                        <a:lnSpc>
                          <a:spcPct val="115000"/>
                        </a:lnSpc>
                        <a:spcAft>
                          <a:spcPts val="0"/>
                        </a:spcAft>
                      </a:pPr>
                      <a:r>
                        <a:rPr lang="fr-FR" sz="1400" b="0" dirty="0">
                          <a:solidFill>
                            <a:schemeClr val="tx1"/>
                          </a:solidFill>
                          <a:effectLst/>
                        </a:rPr>
                        <a:t>D’après Victor Hugo, discours au Sénat, 3 juillet 1880.</a:t>
                      </a:r>
                    </a:p>
                    <a:p>
                      <a:pPr>
                        <a:lnSpc>
                          <a:spcPct val="115000"/>
                        </a:lnSpc>
                        <a:spcAft>
                          <a:spcPts val="0"/>
                        </a:spcAft>
                      </a:pPr>
                      <a:r>
                        <a:rPr lang="fr-FR" sz="1400" b="0" dirty="0">
                          <a:solidFill>
                            <a:schemeClr val="tx1"/>
                          </a:solidFill>
                          <a:effectLst/>
                        </a:rPr>
                        <a:t> </a:t>
                      </a:r>
                    </a:p>
                    <a:p>
                      <a:pPr>
                        <a:lnSpc>
                          <a:spcPct val="115000"/>
                        </a:lnSpc>
                        <a:spcAft>
                          <a:spcPts val="0"/>
                        </a:spcAft>
                      </a:pPr>
                      <a:r>
                        <a:rPr lang="fr-FR" sz="1400" b="0" dirty="0">
                          <a:solidFill>
                            <a:schemeClr val="tx1"/>
                          </a:solidFill>
                          <a:effectLst/>
                        </a:rPr>
                        <a:t>*despotismes = dictatures.</a:t>
                      </a:r>
                      <a:endParaRPr lang="fr-F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1416226"/>
                  </a:ext>
                </a:extLst>
              </a:tr>
            </a:tbl>
          </a:graphicData>
        </a:graphic>
      </p:graphicFrame>
      <p:pic>
        <p:nvPicPr>
          <p:cNvPr id="6" name="Image 5" descr="Résultat de recherche d'images pour &quot;marianne mairie&quot;">
            <a:extLst>
              <a:ext uri="{FF2B5EF4-FFF2-40B4-BE49-F238E27FC236}">
                <a16:creationId xmlns:a16="http://schemas.microsoft.com/office/drawing/2014/main" id="{9F31A0B0-9054-435A-9207-5954FDD30235}"/>
              </a:ext>
            </a:extLst>
          </p:cNvPr>
          <p:cNvPicPr/>
          <p:nvPr/>
        </p:nvPicPr>
        <p:blipFill>
          <a:blip r:embed="rId3"/>
          <a:srcRect/>
          <a:stretch>
            <a:fillRect/>
          </a:stretch>
        </p:blipFill>
        <p:spPr bwMode="auto">
          <a:xfrm>
            <a:off x="487451" y="3779675"/>
            <a:ext cx="2160056" cy="2897572"/>
          </a:xfrm>
          <a:prstGeom prst="rect">
            <a:avLst/>
          </a:prstGeom>
          <a:noFill/>
          <a:ln w="9525">
            <a:noFill/>
            <a:miter lim="800000"/>
            <a:headEnd/>
            <a:tailEnd/>
          </a:ln>
        </p:spPr>
      </p:pic>
      <p:sp>
        <p:nvSpPr>
          <p:cNvPr id="7" name="ZoneTexte 6">
            <a:extLst>
              <a:ext uri="{FF2B5EF4-FFF2-40B4-BE49-F238E27FC236}">
                <a16:creationId xmlns:a16="http://schemas.microsoft.com/office/drawing/2014/main" id="{8799BFCE-F5B7-4206-B4D7-8288E4BB51DE}"/>
              </a:ext>
            </a:extLst>
          </p:cNvPr>
          <p:cNvSpPr txBox="1"/>
          <p:nvPr/>
        </p:nvSpPr>
        <p:spPr>
          <a:xfrm>
            <a:off x="287078" y="245952"/>
            <a:ext cx="772969" cy="369332"/>
          </a:xfrm>
          <a:prstGeom prst="rect">
            <a:avLst/>
          </a:prstGeom>
          <a:noFill/>
        </p:spPr>
        <p:txBody>
          <a:bodyPr wrap="none" rtlCol="0">
            <a:spAutoFit/>
          </a:bodyPr>
          <a:lstStyle/>
          <a:p>
            <a:r>
              <a:rPr lang="fr-FR" b="1" u="sng" dirty="0">
                <a:solidFill>
                  <a:schemeClr val="bg1"/>
                </a:solidFill>
              </a:rPr>
              <a:t>DOC 1</a:t>
            </a:r>
          </a:p>
        </p:txBody>
      </p:sp>
      <p:sp>
        <p:nvSpPr>
          <p:cNvPr id="8" name="ZoneTexte 7">
            <a:extLst>
              <a:ext uri="{FF2B5EF4-FFF2-40B4-BE49-F238E27FC236}">
                <a16:creationId xmlns:a16="http://schemas.microsoft.com/office/drawing/2014/main" id="{3555E721-F3C4-45F3-9ECA-2B238D287C7E}"/>
              </a:ext>
            </a:extLst>
          </p:cNvPr>
          <p:cNvSpPr txBox="1"/>
          <p:nvPr/>
        </p:nvSpPr>
        <p:spPr>
          <a:xfrm>
            <a:off x="2775098" y="4093535"/>
            <a:ext cx="1760738" cy="584775"/>
          </a:xfrm>
          <a:prstGeom prst="rect">
            <a:avLst/>
          </a:prstGeom>
          <a:noFill/>
        </p:spPr>
        <p:txBody>
          <a:bodyPr wrap="none" rtlCol="0">
            <a:spAutoFit/>
          </a:bodyPr>
          <a:lstStyle/>
          <a:p>
            <a:r>
              <a:rPr lang="fr-FR" sz="1600" u="sng" dirty="0"/>
              <a:t>DOC 3</a:t>
            </a:r>
          </a:p>
          <a:p>
            <a:r>
              <a:rPr lang="fr-FR" sz="1600" dirty="0"/>
              <a:t>Buste de Marianne</a:t>
            </a:r>
          </a:p>
        </p:txBody>
      </p:sp>
      <p:sp>
        <p:nvSpPr>
          <p:cNvPr id="9" name="ZoneTexte 8">
            <a:extLst>
              <a:ext uri="{FF2B5EF4-FFF2-40B4-BE49-F238E27FC236}">
                <a16:creationId xmlns:a16="http://schemas.microsoft.com/office/drawing/2014/main" id="{27948FB0-7674-4BE6-8B7F-48DA24F9F1E9}"/>
              </a:ext>
            </a:extLst>
          </p:cNvPr>
          <p:cNvSpPr txBox="1"/>
          <p:nvPr/>
        </p:nvSpPr>
        <p:spPr>
          <a:xfrm>
            <a:off x="4795284" y="4970522"/>
            <a:ext cx="6734279" cy="923330"/>
          </a:xfrm>
          <a:prstGeom prst="rect">
            <a:avLst/>
          </a:prstGeom>
          <a:noFill/>
        </p:spPr>
        <p:txBody>
          <a:bodyPr wrap="none" rtlCol="0">
            <a:spAutoFit/>
          </a:bodyPr>
          <a:lstStyle/>
          <a:p>
            <a:pPr marL="342900" indent="-342900">
              <a:buAutoNum type="arabicPeriod"/>
            </a:pPr>
            <a:r>
              <a:rPr lang="fr-FR" b="1" dirty="0">
                <a:solidFill>
                  <a:srgbClr val="7030A0"/>
                </a:solidFill>
              </a:rPr>
              <a:t>Identifier les symboles républicains présents dans ces documents</a:t>
            </a:r>
          </a:p>
          <a:p>
            <a:pPr marL="342900" indent="-342900">
              <a:buAutoNum type="arabicPeriod"/>
            </a:pPr>
            <a:r>
              <a:rPr lang="fr-FR" b="1" dirty="0">
                <a:solidFill>
                  <a:srgbClr val="7030A0"/>
                </a:solidFill>
              </a:rPr>
              <a:t>Où trouve-t-on les symboles de la République?</a:t>
            </a:r>
          </a:p>
          <a:p>
            <a:pPr marL="342900" indent="-342900">
              <a:buAutoNum type="arabicPeriod"/>
            </a:pPr>
            <a:r>
              <a:rPr lang="fr-FR" b="1" dirty="0">
                <a:solidFill>
                  <a:srgbClr val="7030A0"/>
                </a:solidFill>
              </a:rPr>
              <a:t>Un symbole est absent de cette diapo. Peux-tu trouver lequel?</a:t>
            </a:r>
          </a:p>
        </p:txBody>
      </p:sp>
      <p:sp>
        <p:nvSpPr>
          <p:cNvPr id="10" name="ZoneTexte 9">
            <a:extLst>
              <a:ext uri="{FF2B5EF4-FFF2-40B4-BE49-F238E27FC236}">
                <a16:creationId xmlns:a16="http://schemas.microsoft.com/office/drawing/2014/main" id="{278CDF82-0407-498F-A644-99D0263A6D24}"/>
              </a:ext>
            </a:extLst>
          </p:cNvPr>
          <p:cNvSpPr txBox="1"/>
          <p:nvPr/>
        </p:nvSpPr>
        <p:spPr>
          <a:xfrm>
            <a:off x="10668331" y="6539023"/>
            <a:ext cx="1356718" cy="276999"/>
          </a:xfrm>
          <a:prstGeom prst="rect">
            <a:avLst/>
          </a:prstGeom>
          <a:noFill/>
        </p:spPr>
        <p:txBody>
          <a:bodyPr wrap="none" rtlCol="0">
            <a:spAutoFit/>
          </a:bodyPr>
          <a:lstStyle/>
          <a:p>
            <a:r>
              <a:rPr lang="fr-FR" sz="1200" dirty="0">
                <a:latin typeface="Curlz MT" panose="04040404050702020202" pitchFamily="82" charset="0"/>
              </a:rPr>
              <a:t>www.ardoise-craie.fr</a:t>
            </a:r>
          </a:p>
        </p:txBody>
      </p:sp>
    </p:spTree>
    <p:extLst>
      <p:ext uri="{BB962C8B-B14F-4D97-AF65-F5344CB8AC3E}">
        <p14:creationId xmlns:p14="http://schemas.microsoft.com/office/powerpoint/2010/main" val="1565620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7A6307EB-1F48-4DBE-B8AB-DB1C2646CB77}"/>
              </a:ext>
            </a:extLst>
          </p:cNvPr>
          <p:cNvCxnSpPr/>
          <p:nvPr/>
        </p:nvCxnSpPr>
        <p:spPr>
          <a:xfrm>
            <a:off x="1254642" y="212651"/>
            <a:ext cx="0" cy="6188149"/>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E647B9D9-2F7F-44E6-812C-EA76F8AA354A}"/>
              </a:ext>
            </a:extLst>
          </p:cNvPr>
          <p:cNvSpPr txBox="1"/>
          <p:nvPr/>
        </p:nvSpPr>
        <p:spPr>
          <a:xfrm>
            <a:off x="1274135" y="75071"/>
            <a:ext cx="9494863" cy="6647974"/>
          </a:xfrm>
          <a:prstGeom prst="rect">
            <a:avLst/>
          </a:prstGeom>
          <a:noFill/>
        </p:spPr>
        <p:txBody>
          <a:bodyPr wrap="square" rtlCol="0">
            <a:spAutoFit/>
          </a:bodyPr>
          <a:lstStyle/>
          <a:p>
            <a:r>
              <a:rPr lang="fr-FR" sz="1600" u="sng" dirty="0">
                <a:solidFill>
                  <a:srgbClr val="FF0000"/>
                </a:solidFill>
              </a:rPr>
              <a:t>Séance 2 </a:t>
            </a:r>
            <a:r>
              <a:rPr lang="fr-FR" sz="1600" dirty="0">
                <a:solidFill>
                  <a:srgbClr val="FF0000"/>
                </a:solidFill>
              </a:rPr>
              <a:t>: La République française</a:t>
            </a:r>
          </a:p>
          <a:p>
            <a:endParaRPr lang="fr-FR" sz="1600" dirty="0"/>
          </a:p>
          <a:p>
            <a:r>
              <a:rPr lang="fr-FR" sz="1600" dirty="0"/>
              <a:t>Voir fiche </a:t>
            </a:r>
          </a:p>
          <a:p>
            <a:endParaRPr lang="fr-FR" sz="1600" dirty="0"/>
          </a:p>
          <a:p>
            <a:pPr marL="342900" lvl="0" indent="-342900">
              <a:buAutoNum type="alphaUcParenR"/>
            </a:pPr>
            <a:r>
              <a:rPr lang="fr-FR" sz="1600" u="sng" dirty="0">
                <a:solidFill>
                  <a:srgbClr val="FF33CC"/>
                </a:solidFill>
              </a:rPr>
              <a:t>L’affirmation de la République</a:t>
            </a:r>
          </a:p>
          <a:p>
            <a:pPr lvl="0"/>
            <a:endParaRPr lang="fr-FR" sz="1600" u="sng" dirty="0">
              <a:solidFill>
                <a:srgbClr val="FF33CC"/>
              </a:solidFill>
            </a:endParaRPr>
          </a:p>
          <a:p>
            <a:pPr>
              <a:lnSpc>
                <a:spcPct val="150000"/>
              </a:lnSpc>
            </a:pPr>
            <a:r>
              <a:rPr lang="fr-FR" sz="1600" dirty="0"/>
              <a:t> En 1892, la France est une République : elle fête </a:t>
            </a:r>
            <a:r>
              <a:rPr lang="fr-FR" sz="1600" u="heavy" dirty="0">
                <a:uFill>
                  <a:solidFill>
                    <a:srgbClr val="FF0000"/>
                  </a:solidFill>
                </a:uFill>
              </a:rPr>
              <a:t>le centenaire de la Première République </a:t>
            </a:r>
            <a:r>
              <a:rPr lang="fr-FR" sz="1600" dirty="0"/>
              <a:t>(proclamée le 22 septembre 1792 pendant la Révolution Française). </a:t>
            </a:r>
          </a:p>
          <a:p>
            <a:pPr>
              <a:lnSpc>
                <a:spcPct val="150000"/>
              </a:lnSpc>
            </a:pPr>
            <a:r>
              <a:rPr lang="fr-FR" sz="1600" dirty="0"/>
              <a:t>Les Français sont attachés à la République car elle protège la liberté et l’égalité en droits (article 1 de la Déclaration des Droits de l’Homme et du Citoyen).</a:t>
            </a:r>
          </a:p>
          <a:p>
            <a:r>
              <a:rPr lang="fr-FR" sz="1600" dirty="0"/>
              <a:t> </a:t>
            </a:r>
          </a:p>
          <a:p>
            <a:pPr lvl="0"/>
            <a:r>
              <a:rPr lang="fr-FR" sz="1600" u="sng" dirty="0">
                <a:solidFill>
                  <a:srgbClr val="FF33CC"/>
                </a:solidFill>
              </a:rPr>
              <a:t>B) La confirmation des symboles républicains</a:t>
            </a:r>
          </a:p>
          <a:p>
            <a:r>
              <a:rPr lang="fr-FR" sz="1600" dirty="0"/>
              <a:t> </a:t>
            </a:r>
          </a:p>
          <a:p>
            <a:pPr>
              <a:lnSpc>
                <a:spcPct val="150000"/>
              </a:lnSpc>
            </a:pPr>
            <a:r>
              <a:rPr lang="fr-FR" sz="1600" dirty="0"/>
              <a:t>Les symboles de la Républiques sont :</a:t>
            </a:r>
          </a:p>
          <a:p>
            <a:pPr marL="285750" lvl="0" indent="-285750">
              <a:lnSpc>
                <a:spcPct val="150000"/>
              </a:lnSpc>
              <a:buFont typeface="Arial" panose="020B0604020202020204" pitchFamily="34" charset="0"/>
              <a:buChar char="•"/>
            </a:pPr>
            <a:r>
              <a:rPr lang="fr-FR" sz="1600" dirty="0"/>
              <a:t>le </a:t>
            </a:r>
            <a:r>
              <a:rPr lang="fr-FR" sz="1600" u="heavy" dirty="0">
                <a:uFill>
                  <a:solidFill>
                    <a:srgbClr val="FF0000"/>
                  </a:solidFill>
                </a:uFill>
              </a:rPr>
              <a:t>drapeau</a:t>
            </a:r>
            <a:r>
              <a:rPr lang="fr-FR" sz="1600" dirty="0"/>
              <a:t> tricolore, </a:t>
            </a:r>
          </a:p>
          <a:p>
            <a:pPr marL="285750" lvl="0" indent="-285750">
              <a:lnSpc>
                <a:spcPct val="150000"/>
              </a:lnSpc>
              <a:buFont typeface="Arial" panose="020B0604020202020204" pitchFamily="34" charset="0"/>
              <a:buChar char="•"/>
            </a:pPr>
            <a:r>
              <a:rPr lang="fr-FR" sz="1600" dirty="0"/>
              <a:t>la </a:t>
            </a:r>
            <a:r>
              <a:rPr lang="fr-FR" sz="1600" u="heavy" dirty="0">
                <a:uFill>
                  <a:solidFill>
                    <a:srgbClr val="FF0000"/>
                  </a:solidFill>
                </a:uFill>
              </a:rPr>
              <a:t>Marianne</a:t>
            </a:r>
            <a:r>
              <a:rPr lang="fr-FR" sz="1600" dirty="0"/>
              <a:t> coiffée d’un bonnet phrygien (dans les mairies, sur les timbres)</a:t>
            </a:r>
          </a:p>
          <a:p>
            <a:pPr marL="285750" lvl="0" indent="-285750">
              <a:lnSpc>
                <a:spcPct val="150000"/>
              </a:lnSpc>
              <a:buFont typeface="Arial" panose="020B0604020202020204" pitchFamily="34" charset="0"/>
              <a:buChar char="•"/>
            </a:pPr>
            <a:r>
              <a:rPr lang="fr-FR" sz="1600" dirty="0"/>
              <a:t>la </a:t>
            </a:r>
            <a:r>
              <a:rPr lang="fr-FR" sz="1600" u="heavy" dirty="0">
                <a:uFill>
                  <a:solidFill>
                    <a:srgbClr val="FF0000"/>
                  </a:solidFill>
                </a:uFill>
              </a:rPr>
              <a:t>devise « liberté, égalité, fraternité » </a:t>
            </a:r>
            <a:r>
              <a:rPr lang="fr-FR" sz="1600" dirty="0"/>
              <a:t>(qu’on trouve sur le fronton des mairies, des écoles, des palais de justice, sur les pièces de monnaie), </a:t>
            </a:r>
          </a:p>
          <a:p>
            <a:pPr marL="285750" lvl="0" indent="-285750">
              <a:lnSpc>
                <a:spcPct val="150000"/>
              </a:lnSpc>
              <a:buFont typeface="Arial" panose="020B0604020202020204" pitchFamily="34" charset="0"/>
              <a:buChar char="•"/>
            </a:pPr>
            <a:r>
              <a:rPr lang="fr-FR" sz="1600" u="heavy" dirty="0">
                <a:uFill>
                  <a:solidFill>
                    <a:srgbClr val="FF0000"/>
                  </a:solidFill>
                </a:uFill>
              </a:rPr>
              <a:t>l’hymne nationale « la Marseillaise » </a:t>
            </a:r>
            <a:r>
              <a:rPr lang="fr-FR" sz="1600" dirty="0"/>
              <a:t>(écrit pendant la Révolution) </a:t>
            </a:r>
          </a:p>
          <a:p>
            <a:pPr marL="285750" lvl="0" indent="-285750">
              <a:lnSpc>
                <a:spcPct val="150000"/>
              </a:lnSpc>
              <a:buFont typeface="Arial" panose="020B0604020202020204" pitchFamily="34" charset="0"/>
              <a:buChar char="•"/>
            </a:pPr>
            <a:r>
              <a:rPr lang="fr-FR" sz="1600" dirty="0"/>
              <a:t>la </a:t>
            </a:r>
            <a:r>
              <a:rPr lang="fr-FR" sz="1600" u="heavy" dirty="0">
                <a:uFill>
                  <a:solidFill>
                    <a:srgbClr val="FF0000"/>
                  </a:solidFill>
                </a:uFill>
              </a:rPr>
              <a:t>fête nationale le 14 juillet</a:t>
            </a:r>
          </a:p>
          <a:p>
            <a:endParaRPr lang="fr-FR" dirty="0"/>
          </a:p>
        </p:txBody>
      </p:sp>
      <p:sp>
        <p:nvSpPr>
          <p:cNvPr id="7" name="Forme libre : forme 6">
            <a:extLst>
              <a:ext uri="{FF2B5EF4-FFF2-40B4-BE49-F238E27FC236}">
                <a16:creationId xmlns:a16="http://schemas.microsoft.com/office/drawing/2014/main" id="{3536DA26-7A5C-4EF0-A414-41F571D408C3}"/>
              </a:ext>
            </a:extLst>
          </p:cNvPr>
          <p:cNvSpPr/>
          <p:nvPr/>
        </p:nvSpPr>
        <p:spPr>
          <a:xfrm>
            <a:off x="1254642" y="412352"/>
            <a:ext cx="1860698" cy="181392"/>
          </a:xfrm>
          <a:custGeom>
            <a:avLst/>
            <a:gdLst>
              <a:gd name="connsiteX0" fmla="*/ 0 w 1860698"/>
              <a:gd name="connsiteY0" fmla="*/ 85699 h 181392"/>
              <a:gd name="connsiteX1" fmla="*/ 63796 w 1860698"/>
              <a:gd name="connsiteY1" fmla="*/ 75066 h 181392"/>
              <a:gd name="connsiteX2" fmla="*/ 106326 w 1860698"/>
              <a:gd name="connsiteY2" fmla="*/ 53801 h 181392"/>
              <a:gd name="connsiteX3" fmla="*/ 138224 w 1860698"/>
              <a:gd name="connsiteY3" fmla="*/ 43169 h 181392"/>
              <a:gd name="connsiteX4" fmla="*/ 223284 w 1860698"/>
              <a:gd name="connsiteY4" fmla="*/ 53801 h 181392"/>
              <a:gd name="connsiteX5" fmla="*/ 233917 w 1860698"/>
              <a:gd name="connsiteY5" fmla="*/ 85699 h 181392"/>
              <a:gd name="connsiteX6" fmla="*/ 297712 w 1860698"/>
              <a:gd name="connsiteY6" fmla="*/ 117597 h 181392"/>
              <a:gd name="connsiteX7" fmla="*/ 478465 w 1860698"/>
              <a:gd name="connsiteY7" fmla="*/ 106964 h 181392"/>
              <a:gd name="connsiteX8" fmla="*/ 520996 w 1860698"/>
              <a:gd name="connsiteY8" fmla="*/ 85699 h 181392"/>
              <a:gd name="connsiteX9" fmla="*/ 584791 w 1860698"/>
              <a:gd name="connsiteY9" fmla="*/ 64434 h 181392"/>
              <a:gd name="connsiteX10" fmla="*/ 680484 w 1860698"/>
              <a:gd name="connsiteY10" fmla="*/ 32536 h 181392"/>
              <a:gd name="connsiteX11" fmla="*/ 712382 w 1860698"/>
              <a:gd name="connsiteY11" fmla="*/ 11271 h 181392"/>
              <a:gd name="connsiteX12" fmla="*/ 956931 w 1860698"/>
              <a:gd name="connsiteY12" fmla="*/ 21904 h 181392"/>
              <a:gd name="connsiteX13" fmla="*/ 967563 w 1860698"/>
              <a:gd name="connsiteY13" fmla="*/ 138862 h 181392"/>
              <a:gd name="connsiteX14" fmla="*/ 978196 w 1860698"/>
              <a:gd name="connsiteY14" fmla="*/ 170759 h 181392"/>
              <a:gd name="connsiteX15" fmla="*/ 1010093 w 1860698"/>
              <a:gd name="connsiteY15" fmla="*/ 181392 h 181392"/>
              <a:gd name="connsiteX16" fmla="*/ 1105786 w 1860698"/>
              <a:gd name="connsiteY16" fmla="*/ 138862 h 181392"/>
              <a:gd name="connsiteX17" fmla="*/ 1148317 w 1860698"/>
              <a:gd name="connsiteY17" fmla="*/ 128229 h 181392"/>
              <a:gd name="connsiteX18" fmla="*/ 1212112 w 1860698"/>
              <a:gd name="connsiteY18" fmla="*/ 106964 h 181392"/>
              <a:gd name="connsiteX19" fmla="*/ 1286540 w 1860698"/>
              <a:gd name="connsiteY19" fmla="*/ 75066 h 181392"/>
              <a:gd name="connsiteX20" fmla="*/ 1371600 w 1860698"/>
              <a:gd name="connsiteY20" fmla="*/ 21904 h 181392"/>
              <a:gd name="connsiteX21" fmla="*/ 1446028 w 1860698"/>
              <a:gd name="connsiteY21" fmla="*/ 32536 h 181392"/>
              <a:gd name="connsiteX22" fmla="*/ 1541721 w 1860698"/>
              <a:gd name="connsiteY22" fmla="*/ 117597 h 181392"/>
              <a:gd name="connsiteX23" fmla="*/ 1584251 w 1860698"/>
              <a:gd name="connsiteY23" fmla="*/ 138862 h 181392"/>
              <a:gd name="connsiteX24" fmla="*/ 1786270 w 1860698"/>
              <a:gd name="connsiteY24" fmla="*/ 128229 h 181392"/>
              <a:gd name="connsiteX25" fmla="*/ 1850065 w 1860698"/>
              <a:gd name="connsiteY25" fmla="*/ 106964 h 181392"/>
              <a:gd name="connsiteX26" fmla="*/ 1860698 w 1860698"/>
              <a:gd name="connsiteY26" fmla="*/ 106964 h 1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60698" h="181392">
                <a:moveTo>
                  <a:pt x="0" y="85699"/>
                </a:moveTo>
                <a:cubicBezTo>
                  <a:pt x="21265" y="82155"/>
                  <a:pt x="43147" y="81261"/>
                  <a:pt x="63796" y="75066"/>
                </a:cubicBezTo>
                <a:cubicBezTo>
                  <a:pt x="78978" y="70512"/>
                  <a:pt x="91758" y="60045"/>
                  <a:pt x="106326" y="53801"/>
                </a:cubicBezTo>
                <a:cubicBezTo>
                  <a:pt x="116628" y="49386"/>
                  <a:pt x="127591" y="46713"/>
                  <a:pt x="138224" y="43169"/>
                </a:cubicBezTo>
                <a:cubicBezTo>
                  <a:pt x="166577" y="46713"/>
                  <a:pt x="197173" y="42196"/>
                  <a:pt x="223284" y="53801"/>
                </a:cubicBezTo>
                <a:cubicBezTo>
                  <a:pt x="233526" y="58353"/>
                  <a:pt x="226916" y="76947"/>
                  <a:pt x="233917" y="85699"/>
                </a:cubicBezTo>
                <a:cubicBezTo>
                  <a:pt x="248907" y="104437"/>
                  <a:pt x="276699" y="110593"/>
                  <a:pt x="297712" y="117597"/>
                </a:cubicBezTo>
                <a:cubicBezTo>
                  <a:pt x="357963" y="114053"/>
                  <a:pt x="418716" y="115500"/>
                  <a:pt x="478465" y="106964"/>
                </a:cubicBezTo>
                <a:cubicBezTo>
                  <a:pt x="494156" y="104722"/>
                  <a:pt x="506279" y="91586"/>
                  <a:pt x="520996" y="85699"/>
                </a:cubicBezTo>
                <a:cubicBezTo>
                  <a:pt x="541808" y="77374"/>
                  <a:pt x="563979" y="72759"/>
                  <a:pt x="584791" y="64434"/>
                </a:cubicBezTo>
                <a:cubicBezTo>
                  <a:pt x="672833" y="29217"/>
                  <a:pt x="578316" y="52970"/>
                  <a:pt x="680484" y="32536"/>
                </a:cubicBezTo>
                <a:cubicBezTo>
                  <a:pt x="691117" y="25448"/>
                  <a:pt x="700417" y="15758"/>
                  <a:pt x="712382" y="11271"/>
                </a:cubicBezTo>
                <a:cubicBezTo>
                  <a:pt x="786688" y="-16593"/>
                  <a:pt x="896045" y="15139"/>
                  <a:pt x="956931" y="21904"/>
                </a:cubicBezTo>
                <a:cubicBezTo>
                  <a:pt x="960475" y="60890"/>
                  <a:pt x="962027" y="100109"/>
                  <a:pt x="967563" y="138862"/>
                </a:cubicBezTo>
                <a:cubicBezTo>
                  <a:pt x="969148" y="149957"/>
                  <a:pt x="970271" y="162834"/>
                  <a:pt x="978196" y="170759"/>
                </a:cubicBezTo>
                <a:cubicBezTo>
                  <a:pt x="986121" y="178684"/>
                  <a:pt x="999461" y="177848"/>
                  <a:pt x="1010093" y="181392"/>
                </a:cubicBezTo>
                <a:cubicBezTo>
                  <a:pt x="1129065" y="157597"/>
                  <a:pt x="1001308" y="191101"/>
                  <a:pt x="1105786" y="138862"/>
                </a:cubicBezTo>
                <a:cubicBezTo>
                  <a:pt x="1118857" y="132327"/>
                  <a:pt x="1134320" y="132428"/>
                  <a:pt x="1148317" y="128229"/>
                </a:cubicBezTo>
                <a:cubicBezTo>
                  <a:pt x="1169787" y="121788"/>
                  <a:pt x="1191629" y="116068"/>
                  <a:pt x="1212112" y="106964"/>
                </a:cubicBezTo>
                <a:cubicBezTo>
                  <a:pt x="1306521" y="65005"/>
                  <a:pt x="1174033" y="103194"/>
                  <a:pt x="1286540" y="75066"/>
                </a:cubicBezTo>
                <a:cubicBezTo>
                  <a:pt x="1301237" y="64044"/>
                  <a:pt x="1349456" y="23917"/>
                  <a:pt x="1371600" y="21904"/>
                </a:cubicBezTo>
                <a:cubicBezTo>
                  <a:pt x="1396558" y="19635"/>
                  <a:pt x="1421219" y="28992"/>
                  <a:pt x="1446028" y="32536"/>
                </a:cubicBezTo>
                <a:cubicBezTo>
                  <a:pt x="1489089" y="75597"/>
                  <a:pt x="1497451" y="92300"/>
                  <a:pt x="1541721" y="117597"/>
                </a:cubicBezTo>
                <a:cubicBezTo>
                  <a:pt x="1555483" y="125461"/>
                  <a:pt x="1570074" y="131774"/>
                  <a:pt x="1584251" y="138862"/>
                </a:cubicBezTo>
                <a:cubicBezTo>
                  <a:pt x="1651591" y="135318"/>
                  <a:pt x="1719317" y="136263"/>
                  <a:pt x="1786270" y="128229"/>
                </a:cubicBezTo>
                <a:cubicBezTo>
                  <a:pt x="1808526" y="125558"/>
                  <a:pt x="1827650" y="106964"/>
                  <a:pt x="1850065" y="106964"/>
                </a:cubicBezTo>
                <a:lnTo>
                  <a:pt x="1860698" y="106964"/>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 name="Forme libre : forme 7">
            <a:extLst>
              <a:ext uri="{FF2B5EF4-FFF2-40B4-BE49-F238E27FC236}">
                <a16:creationId xmlns:a16="http://schemas.microsoft.com/office/drawing/2014/main" id="{1B96BF67-1743-4583-9AA4-08D0033F6B2A}"/>
              </a:ext>
            </a:extLst>
          </p:cNvPr>
          <p:cNvSpPr/>
          <p:nvPr/>
        </p:nvSpPr>
        <p:spPr>
          <a:xfrm>
            <a:off x="1240467" y="3114180"/>
            <a:ext cx="1860698" cy="181392"/>
          </a:xfrm>
          <a:custGeom>
            <a:avLst/>
            <a:gdLst>
              <a:gd name="connsiteX0" fmla="*/ 0 w 1860698"/>
              <a:gd name="connsiteY0" fmla="*/ 85699 h 181392"/>
              <a:gd name="connsiteX1" fmla="*/ 63796 w 1860698"/>
              <a:gd name="connsiteY1" fmla="*/ 75066 h 181392"/>
              <a:gd name="connsiteX2" fmla="*/ 106326 w 1860698"/>
              <a:gd name="connsiteY2" fmla="*/ 53801 h 181392"/>
              <a:gd name="connsiteX3" fmla="*/ 138224 w 1860698"/>
              <a:gd name="connsiteY3" fmla="*/ 43169 h 181392"/>
              <a:gd name="connsiteX4" fmla="*/ 223284 w 1860698"/>
              <a:gd name="connsiteY4" fmla="*/ 53801 h 181392"/>
              <a:gd name="connsiteX5" fmla="*/ 233917 w 1860698"/>
              <a:gd name="connsiteY5" fmla="*/ 85699 h 181392"/>
              <a:gd name="connsiteX6" fmla="*/ 297712 w 1860698"/>
              <a:gd name="connsiteY6" fmla="*/ 117597 h 181392"/>
              <a:gd name="connsiteX7" fmla="*/ 478465 w 1860698"/>
              <a:gd name="connsiteY7" fmla="*/ 106964 h 181392"/>
              <a:gd name="connsiteX8" fmla="*/ 520996 w 1860698"/>
              <a:gd name="connsiteY8" fmla="*/ 85699 h 181392"/>
              <a:gd name="connsiteX9" fmla="*/ 584791 w 1860698"/>
              <a:gd name="connsiteY9" fmla="*/ 64434 h 181392"/>
              <a:gd name="connsiteX10" fmla="*/ 680484 w 1860698"/>
              <a:gd name="connsiteY10" fmla="*/ 32536 h 181392"/>
              <a:gd name="connsiteX11" fmla="*/ 712382 w 1860698"/>
              <a:gd name="connsiteY11" fmla="*/ 11271 h 181392"/>
              <a:gd name="connsiteX12" fmla="*/ 956931 w 1860698"/>
              <a:gd name="connsiteY12" fmla="*/ 21904 h 181392"/>
              <a:gd name="connsiteX13" fmla="*/ 967563 w 1860698"/>
              <a:gd name="connsiteY13" fmla="*/ 138862 h 181392"/>
              <a:gd name="connsiteX14" fmla="*/ 978196 w 1860698"/>
              <a:gd name="connsiteY14" fmla="*/ 170759 h 181392"/>
              <a:gd name="connsiteX15" fmla="*/ 1010093 w 1860698"/>
              <a:gd name="connsiteY15" fmla="*/ 181392 h 181392"/>
              <a:gd name="connsiteX16" fmla="*/ 1105786 w 1860698"/>
              <a:gd name="connsiteY16" fmla="*/ 138862 h 181392"/>
              <a:gd name="connsiteX17" fmla="*/ 1148317 w 1860698"/>
              <a:gd name="connsiteY17" fmla="*/ 128229 h 181392"/>
              <a:gd name="connsiteX18" fmla="*/ 1212112 w 1860698"/>
              <a:gd name="connsiteY18" fmla="*/ 106964 h 181392"/>
              <a:gd name="connsiteX19" fmla="*/ 1286540 w 1860698"/>
              <a:gd name="connsiteY19" fmla="*/ 75066 h 181392"/>
              <a:gd name="connsiteX20" fmla="*/ 1371600 w 1860698"/>
              <a:gd name="connsiteY20" fmla="*/ 21904 h 181392"/>
              <a:gd name="connsiteX21" fmla="*/ 1446028 w 1860698"/>
              <a:gd name="connsiteY21" fmla="*/ 32536 h 181392"/>
              <a:gd name="connsiteX22" fmla="*/ 1541721 w 1860698"/>
              <a:gd name="connsiteY22" fmla="*/ 117597 h 181392"/>
              <a:gd name="connsiteX23" fmla="*/ 1584251 w 1860698"/>
              <a:gd name="connsiteY23" fmla="*/ 138862 h 181392"/>
              <a:gd name="connsiteX24" fmla="*/ 1786270 w 1860698"/>
              <a:gd name="connsiteY24" fmla="*/ 128229 h 181392"/>
              <a:gd name="connsiteX25" fmla="*/ 1850065 w 1860698"/>
              <a:gd name="connsiteY25" fmla="*/ 106964 h 181392"/>
              <a:gd name="connsiteX26" fmla="*/ 1860698 w 1860698"/>
              <a:gd name="connsiteY26" fmla="*/ 106964 h 1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60698" h="181392">
                <a:moveTo>
                  <a:pt x="0" y="85699"/>
                </a:moveTo>
                <a:cubicBezTo>
                  <a:pt x="21265" y="82155"/>
                  <a:pt x="43147" y="81261"/>
                  <a:pt x="63796" y="75066"/>
                </a:cubicBezTo>
                <a:cubicBezTo>
                  <a:pt x="78978" y="70512"/>
                  <a:pt x="91758" y="60045"/>
                  <a:pt x="106326" y="53801"/>
                </a:cubicBezTo>
                <a:cubicBezTo>
                  <a:pt x="116628" y="49386"/>
                  <a:pt x="127591" y="46713"/>
                  <a:pt x="138224" y="43169"/>
                </a:cubicBezTo>
                <a:cubicBezTo>
                  <a:pt x="166577" y="46713"/>
                  <a:pt x="197173" y="42196"/>
                  <a:pt x="223284" y="53801"/>
                </a:cubicBezTo>
                <a:cubicBezTo>
                  <a:pt x="233526" y="58353"/>
                  <a:pt x="226916" y="76947"/>
                  <a:pt x="233917" y="85699"/>
                </a:cubicBezTo>
                <a:cubicBezTo>
                  <a:pt x="248907" y="104437"/>
                  <a:pt x="276699" y="110593"/>
                  <a:pt x="297712" y="117597"/>
                </a:cubicBezTo>
                <a:cubicBezTo>
                  <a:pt x="357963" y="114053"/>
                  <a:pt x="418716" y="115500"/>
                  <a:pt x="478465" y="106964"/>
                </a:cubicBezTo>
                <a:cubicBezTo>
                  <a:pt x="494156" y="104722"/>
                  <a:pt x="506279" y="91586"/>
                  <a:pt x="520996" y="85699"/>
                </a:cubicBezTo>
                <a:cubicBezTo>
                  <a:pt x="541808" y="77374"/>
                  <a:pt x="563979" y="72759"/>
                  <a:pt x="584791" y="64434"/>
                </a:cubicBezTo>
                <a:cubicBezTo>
                  <a:pt x="672833" y="29217"/>
                  <a:pt x="578316" y="52970"/>
                  <a:pt x="680484" y="32536"/>
                </a:cubicBezTo>
                <a:cubicBezTo>
                  <a:pt x="691117" y="25448"/>
                  <a:pt x="700417" y="15758"/>
                  <a:pt x="712382" y="11271"/>
                </a:cubicBezTo>
                <a:cubicBezTo>
                  <a:pt x="786688" y="-16593"/>
                  <a:pt x="896045" y="15139"/>
                  <a:pt x="956931" y="21904"/>
                </a:cubicBezTo>
                <a:cubicBezTo>
                  <a:pt x="960475" y="60890"/>
                  <a:pt x="962027" y="100109"/>
                  <a:pt x="967563" y="138862"/>
                </a:cubicBezTo>
                <a:cubicBezTo>
                  <a:pt x="969148" y="149957"/>
                  <a:pt x="970271" y="162834"/>
                  <a:pt x="978196" y="170759"/>
                </a:cubicBezTo>
                <a:cubicBezTo>
                  <a:pt x="986121" y="178684"/>
                  <a:pt x="999461" y="177848"/>
                  <a:pt x="1010093" y="181392"/>
                </a:cubicBezTo>
                <a:cubicBezTo>
                  <a:pt x="1129065" y="157597"/>
                  <a:pt x="1001308" y="191101"/>
                  <a:pt x="1105786" y="138862"/>
                </a:cubicBezTo>
                <a:cubicBezTo>
                  <a:pt x="1118857" y="132327"/>
                  <a:pt x="1134320" y="132428"/>
                  <a:pt x="1148317" y="128229"/>
                </a:cubicBezTo>
                <a:cubicBezTo>
                  <a:pt x="1169787" y="121788"/>
                  <a:pt x="1191629" y="116068"/>
                  <a:pt x="1212112" y="106964"/>
                </a:cubicBezTo>
                <a:cubicBezTo>
                  <a:pt x="1306521" y="65005"/>
                  <a:pt x="1174033" y="103194"/>
                  <a:pt x="1286540" y="75066"/>
                </a:cubicBezTo>
                <a:cubicBezTo>
                  <a:pt x="1301237" y="64044"/>
                  <a:pt x="1349456" y="23917"/>
                  <a:pt x="1371600" y="21904"/>
                </a:cubicBezTo>
                <a:cubicBezTo>
                  <a:pt x="1396558" y="19635"/>
                  <a:pt x="1421219" y="28992"/>
                  <a:pt x="1446028" y="32536"/>
                </a:cubicBezTo>
                <a:cubicBezTo>
                  <a:pt x="1489089" y="75597"/>
                  <a:pt x="1497451" y="92300"/>
                  <a:pt x="1541721" y="117597"/>
                </a:cubicBezTo>
                <a:cubicBezTo>
                  <a:pt x="1555483" y="125461"/>
                  <a:pt x="1570074" y="131774"/>
                  <a:pt x="1584251" y="138862"/>
                </a:cubicBezTo>
                <a:cubicBezTo>
                  <a:pt x="1651591" y="135318"/>
                  <a:pt x="1719317" y="136263"/>
                  <a:pt x="1786270" y="128229"/>
                </a:cubicBezTo>
                <a:cubicBezTo>
                  <a:pt x="1808526" y="125558"/>
                  <a:pt x="1827650" y="106964"/>
                  <a:pt x="1850065" y="106964"/>
                </a:cubicBezTo>
                <a:lnTo>
                  <a:pt x="1860698" y="106964"/>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3" name="Groupe 12">
            <a:extLst>
              <a:ext uri="{FF2B5EF4-FFF2-40B4-BE49-F238E27FC236}">
                <a16:creationId xmlns:a16="http://schemas.microsoft.com/office/drawing/2014/main" id="{65A1BE6B-25DB-4E7C-A08B-269AD97F1500}"/>
              </a:ext>
            </a:extLst>
          </p:cNvPr>
          <p:cNvGrpSpPr/>
          <p:nvPr/>
        </p:nvGrpSpPr>
        <p:grpSpPr>
          <a:xfrm>
            <a:off x="7410894" y="4624524"/>
            <a:ext cx="595423" cy="298350"/>
            <a:chOff x="6475228" y="828701"/>
            <a:chExt cx="595423" cy="298350"/>
          </a:xfrm>
        </p:grpSpPr>
        <p:cxnSp>
          <p:nvCxnSpPr>
            <p:cNvPr id="10" name="Connecteur droit avec flèche 9">
              <a:extLst>
                <a:ext uri="{FF2B5EF4-FFF2-40B4-BE49-F238E27FC236}">
                  <a16:creationId xmlns:a16="http://schemas.microsoft.com/office/drawing/2014/main" id="{A9825DFA-A994-4DA9-99BC-A464559D2EF5}"/>
                </a:ext>
              </a:extLst>
            </p:cNvPr>
            <p:cNvCxnSpPr/>
            <p:nvPr/>
          </p:nvCxnSpPr>
          <p:spPr>
            <a:xfrm flipH="1">
              <a:off x="6475228" y="1127051"/>
              <a:ext cx="59542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20F17DE4-0092-472B-B4FB-E331704CC483}"/>
                </a:ext>
              </a:extLst>
            </p:cNvPr>
            <p:cNvCxnSpPr/>
            <p:nvPr/>
          </p:nvCxnSpPr>
          <p:spPr>
            <a:xfrm flipV="1">
              <a:off x="7060019" y="828701"/>
              <a:ext cx="0" cy="28771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4" name="Forme libre : forme 13">
            <a:extLst>
              <a:ext uri="{FF2B5EF4-FFF2-40B4-BE49-F238E27FC236}">
                <a16:creationId xmlns:a16="http://schemas.microsoft.com/office/drawing/2014/main" id="{E6AD8533-4F4D-4CB4-B48F-E6EE86161CBA}"/>
              </a:ext>
            </a:extLst>
          </p:cNvPr>
          <p:cNvSpPr/>
          <p:nvPr/>
        </p:nvSpPr>
        <p:spPr>
          <a:xfrm>
            <a:off x="1240467" y="1488315"/>
            <a:ext cx="1860698" cy="181392"/>
          </a:xfrm>
          <a:custGeom>
            <a:avLst/>
            <a:gdLst>
              <a:gd name="connsiteX0" fmla="*/ 0 w 1860698"/>
              <a:gd name="connsiteY0" fmla="*/ 85699 h 181392"/>
              <a:gd name="connsiteX1" fmla="*/ 63796 w 1860698"/>
              <a:gd name="connsiteY1" fmla="*/ 75066 h 181392"/>
              <a:gd name="connsiteX2" fmla="*/ 106326 w 1860698"/>
              <a:gd name="connsiteY2" fmla="*/ 53801 h 181392"/>
              <a:gd name="connsiteX3" fmla="*/ 138224 w 1860698"/>
              <a:gd name="connsiteY3" fmla="*/ 43169 h 181392"/>
              <a:gd name="connsiteX4" fmla="*/ 223284 w 1860698"/>
              <a:gd name="connsiteY4" fmla="*/ 53801 h 181392"/>
              <a:gd name="connsiteX5" fmla="*/ 233917 w 1860698"/>
              <a:gd name="connsiteY5" fmla="*/ 85699 h 181392"/>
              <a:gd name="connsiteX6" fmla="*/ 297712 w 1860698"/>
              <a:gd name="connsiteY6" fmla="*/ 117597 h 181392"/>
              <a:gd name="connsiteX7" fmla="*/ 478465 w 1860698"/>
              <a:gd name="connsiteY7" fmla="*/ 106964 h 181392"/>
              <a:gd name="connsiteX8" fmla="*/ 520996 w 1860698"/>
              <a:gd name="connsiteY8" fmla="*/ 85699 h 181392"/>
              <a:gd name="connsiteX9" fmla="*/ 584791 w 1860698"/>
              <a:gd name="connsiteY9" fmla="*/ 64434 h 181392"/>
              <a:gd name="connsiteX10" fmla="*/ 680484 w 1860698"/>
              <a:gd name="connsiteY10" fmla="*/ 32536 h 181392"/>
              <a:gd name="connsiteX11" fmla="*/ 712382 w 1860698"/>
              <a:gd name="connsiteY11" fmla="*/ 11271 h 181392"/>
              <a:gd name="connsiteX12" fmla="*/ 956931 w 1860698"/>
              <a:gd name="connsiteY12" fmla="*/ 21904 h 181392"/>
              <a:gd name="connsiteX13" fmla="*/ 967563 w 1860698"/>
              <a:gd name="connsiteY13" fmla="*/ 138862 h 181392"/>
              <a:gd name="connsiteX14" fmla="*/ 978196 w 1860698"/>
              <a:gd name="connsiteY14" fmla="*/ 170759 h 181392"/>
              <a:gd name="connsiteX15" fmla="*/ 1010093 w 1860698"/>
              <a:gd name="connsiteY15" fmla="*/ 181392 h 181392"/>
              <a:gd name="connsiteX16" fmla="*/ 1105786 w 1860698"/>
              <a:gd name="connsiteY16" fmla="*/ 138862 h 181392"/>
              <a:gd name="connsiteX17" fmla="*/ 1148317 w 1860698"/>
              <a:gd name="connsiteY17" fmla="*/ 128229 h 181392"/>
              <a:gd name="connsiteX18" fmla="*/ 1212112 w 1860698"/>
              <a:gd name="connsiteY18" fmla="*/ 106964 h 181392"/>
              <a:gd name="connsiteX19" fmla="*/ 1286540 w 1860698"/>
              <a:gd name="connsiteY19" fmla="*/ 75066 h 181392"/>
              <a:gd name="connsiteX20" fmla="*/ 1371600 w 1860698"/>
              <a:gd name="connsiteY20" fmla="*/ 21904 h 181392"/>
              <a:gd name="connsiteX21" fmla="*/ 1446028 w 1860698"/>
              <a:gd name="connsiteY21" fmla="*/ 32536 h 181392"/>
              <a:gd name="connsiteX22" fmla="*/ 1541721 w 1860698"/>
              <a:gd name="connsiteY22" fmla="*/ 117597 h 181392"/>
              <a:gd name="connsiteX23" fmla="*/ 1584251 w 1860698"/>
              <a:gd name="connsiteY23" fmla="*/ 138862 h 181392"/>
              <a:gd name="connsiteX24" fmla="*/ 1786270 w 1860698"/>
              <a:gd name="connsiteY24" fmla="*/ 128229 h 181392"/>
              <a:gd name="connsiteX25" fmla="*/ 1850065 w 1860698"/>
              <a:gd name="connsiteY25" fmla="*/ 106964 h 181392"/>
              <a:gd name="connsiteX26" fmla="*/ 1860698 w 1860698"/>
              <a:gd name="connsiteY26" fmla="*/ 106964 h 1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60698" h="181392">
                <a:moveTo>
                  <a:pt x="0" y="85699"/>
                </a:moveTo>
                <a:cubicBezTo>
                  <a:pt x="21265" y="82155"/>
                  <a:pt x="43147" y="81261"/>
                  <a:pt x="63796" y="75066"/>
                </a:cubicBezTo>
                <a:cubicBezTo>
                  <a:pt x="78978" y="70512"/>
                  <a:pt x="91758" y="60045"/>
                  <a:pt x="106326" y="53801"/>
                </a:cubicBezTo>
                <a:cubicBezTo>
                  <a:pt x="116628" y="49386"/>
                  <a:pt x="127591" y="46713"/>
                  <a:pt x="138224" y="43169"/>
                </a:cubicBezTo>
                <a:cubicBezTo>
                  <a:pt x="166577" y="46713"/>
                  <a:pt x="197173" y="42196"/>
                  <a:pt x="223284" y="53801"/>
                </a:cubicBezTo>
                <a:cubicBezTo>
                  <a:pt x="233526" y="58353"/>
                  <a:pt x="226916" y="76947"/>
                  <a:pt x="233917" y="85699"/>
                </a:cubicBezTo>
                <a:cubicBezTo>
                  <a:pt x="248907" y="104437"/>
                  <a:pt x="276699" y="110593"/>
                  <a:pt x="297712" y="117597"/>
                </a:cubicBezTo>
                <a:cubicBezTo>
                  <a:pt x="357963" y="114053"/>
                  <a:pt x="418716" y="115500"/>
                  <a:pt x="478465" y="106964"/>
                </a:cubicBezTo>
                <a:cubicBezTo>
                  <a:pt x="494156" y="104722"/>
                  <a:pt x="506279" y="91586"/>
                  <a:pt x="520996" y="85699"/>
                </a:cubicBezTo>
                <a:cubicBezTo>
                  <a:pt x="541808" y="77374"/>
                  <a:pt x="563979" y="72759"/>
                  <a:pt x="584791" y="64434"/>
                </a:cubicBezTo>
                <a:cubicBezTo>
                  <a:pt x="672833" y="29217"/>
                  <a:pt x="578316" y="52970"/>
                  <a:pt x="680484" y="32536"/>
                </a:cubicBezTo>
                <a:cubicBezTo>
                  <a:pt x="691117" y="25448"/>
                  <a:pt x="700417" y="15758"/>
                  <a:pt x="712382" y="11271"/>
                </a:cubicBezTo>
                <a:cubicBezTo>
                  <a:pt x="786688" y="-16593"/>
                  <a:pt x="896045" y="15139"/>
                  <a:pt x="956931" y="21904"/>
                </a:cubicBezTo>
                <a:cubicBezTo>
                  <a:pt x="960475" y="60890"/>
                  <a:pt x="962027" y="100109"/>
                  <a:pt x="967563" y="138862"/>
                </a:cubicBezTo>
                <a:cubicBezTo>
                  <a:pt x="969148" y="149957"/>
                  <a:pt x="970271" y="162834"/>
                  <a:pt x="978196" y="170759"/>
                </a:cubicBezTo>
                <a:cubicBezTo>
                  <a:pt x="986121" y="178684"/>
                  <a:pt x="999461" y="177848"/>
                  <a:pt x="1010093" y="181392"/>
                </a:cubicBezTo>
                <a:cubicBezTo>
                  <a:pt x="1129065" y="157597"/>
                  <a:pt x="1001308" y="191101"/>
                  <a:pt x="1105786" y="138862"/>
                </a:cubicBezTo>
                <a:cubicBezTo>
                  <a:pt x="1118857" y="132327"/>
                  <a:pt x="1134320" y="132428"/>
                  <a:pt x="1148317" y="128229"/>
                </a:cubicBezTo>
                <a:cubicBezTo>
                  <a:pt x="1169787" y="121788"/>
                  <a:pt x="1191629" y="116068"/>
                  <a:pt x="1212112" y="106964"/>
                </a:cubicBezTo>
                <a:cubicBezTo>
                  <a:pt x="1306521" y="65005"/>
                  <a:pt x="1174033" y="103194"/>
                  <a:pt x="1286540" y="75066"/>
                </a:cubicBezTo>
                <a:cubicBezTo>
                  <a:pt x="1301237" y="64044"/>
                  <a:pt x="1349456" y="23917"/>
                  <a:pt x="1371600" y="21904"/>
                </a:cubicBezTo>
                <a:cubicBezTo>
                  <a:pt x="1396558" y="19635"/>
                  <a:pt x="1421219" y="28992"/>
                  <a:pt x="1446028" y="32536"/>
                </a:cubicBezTo>
                <a:cubicBezTo>
                  <a:pt x="1489089" y="75597"/>
                  <a:pt x="1497451" y="92300"/>
                  <a:pt x="1541721" y="117597"/>
                </a:cubicBezTo>
                <a:cubicBezTo>
                  <a:pt x="1555483" y="125461"/>
                  <a:pt x="1570074" y="131774"/>
                  <a:pt x="1584251" y="138862"/>
                </a:cubicBezTo>
                <a:cubicBezTo>
                  <a:pt x="1651591" y="135318"/>
                  <a:pt x="1719317" y="136263"/>
                  <a:pt x="1786270" y="128229"/>
                </a:cubicBezTo>
                <a:cubicBezTo>
                  <a:pt x="1808526" y="125558"/>
                  <a:pt x="1827650" y="106964"/>
                  <a:pt x="1850065" y="106964"/>
                </a:cubicBezTo>
                <a:lnTo>
                  <a:pt x="1860698" y="106964"/>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 name="Forme libre : forme 14">
            <a:extLst>
              <a:ext uri="{FF2B5EF4-FFF2-40B4-BE49-F238E27FC236}">
                <a16:creationId xmlns:a16="http://schemas.microsoft.com/office/drawing/2014/main" id="{58BD0569-2E93-4596-8FA3-9DE5302EF3E7}"/>
              </a:ext>
            </a:extLst>
          </p:cNvPr>
          <p:cNvSpPr/>
          <p:nvPr/>
        </p:nvSpPr>
        <p:spPr>
          <a:xfrm>
            <a:off x="1268818" y="931025"/>
            <a:ext cx="1860698" cy="181392"/>
          </a:xfrm>
          <a:custGeom>
            <a:avLst/>
            <a:gdLst>
              <a:gd name="connsiteX0" fmla="*/ 0 w 1860698"/>
              <a:gd name="connsiteY0" fmla="*/ 85699 h 181392"/>
              <a:gd name="connsiteX1" fmla="*/ 63796 w 1860698"/>
              <a:gd name="connsiteY1" fmla="*/ 75066 h 181392"/>
              <a:gd name="connsiteX2" fmla="*/ 106326 w 1860698"/>
              <a:gd name="connsiteY2" fmla="*/ 53801 h 181392"/>
              <a:gd name="connsiteX3" fmla="*/ 138224 w 1860698"/>
              <a:gd name="connsiteY3" fmla="*/ 43169 h 181392"/>
              <a:gd name="connsiteX4" fmla="*/ 223284 w 1860698"/>
              <a:gd name="connsiteY4" fmla="*/ 53801 h 181392"/>
              <a:gd name="connsiteX5" fmla="*/ 233917 w 1860698"/>
              <a:gd name="connsiteY5" fmla="*/ 85699 h 181392"/>
              <a:gd name="connsiteX6" fmla="*/ 297712 w 1860698"/>
              <a:gd name="connsiteY6" fmla="*/ 117597 h 181392"/>
              <a:gd name="connsiteX7" fmla="*/ 478465 w 1860698"/>
              <a:gd name="connsiteY7" fmla="*/ 106964 h 181392"/>
              <a:gd name="connsiteX8" fmla="*/ 520996 w 1860698"/>
              <a:gd name="connsiteY8" fmla="*/ 85699 h 181392"/>
              <a:gd name="connsiteX9" fmla="*/ 584791 w 1860698"/>
              <a:gd name="connsiteY9" fmla="*/ 64434 h 181392"/>
              <a:gd name="connsiteX10" fmla="*/ 680484 w 1860698"/>
              <a:gd name="connsiteY10" fmla="*/ 32536 h 181392"/>
              <a:gd name="connsiteX11" fmla="*/ 712382 w 1860698"/>
              <a:gd name="connsiteY11" fmla="*/ 11271 h 181392"/>
              <a:gd name="connsiteX12" fmla="*/ 956931 w 1860698"/>
              <a:gd name="connsiteY12" fmla="*/ 21904 h 181392"/>
              <a:gd name="connsiteX13" fmla="*/ 967563 w 1860698"/>
              <a:gd name="connsiteY13" fmla="*/ 138862 h 181392"/>
              <a:gd name="connsiteX14" fmla="*/ 978196 w 1860698"/>
              <a:gd name="connsiteY14" fmla="*/ 170759 h 181392"/>
              <a:gd name="connsiteX15" fmla="*/ 1010093 w 1860698"/>
              <a:gd name="connsiteY15" fmla="*/ 181392 h 181392"/>
              <a:gd name="connsiteX16" fmla="*/ 1105786 w 1860698"/>
              <a:gd name="connsiteY16" fmla="*/ 138862 h 181392"/>
              <a:gd name="connsiteX17" fmla="*/ 1148317 w 1860698"/>
              <a:gd name="connsiteY17" fmla="*/ 128229 h 181392"/>
              <a:gd name="connsiteX18" fmla="*/ 1212112 w 1860698"/>
              <a:gd name="connsiteY18" fmla="*/ 106964 h 181392"/>
              <a:gd name="connsiteX19" fmla="*/ 1286540 w 1860698"/>
              <a:gd name="connsiteY19" fmla="*/ 75066 h 181392"/>
              <a:gd name="connsiteX20" fmla="*/ 1371600 w 1860698"/>
              <a:gd name="connsiteY20" fmla="*/ 21904 h 181392"/>
              <a:gd name="connsiteX21" fmla="*/ 1446028 w 1860698"/>
              <a:gd name="connsiteY21" fmla="*/ 32536 h 181392"/>
              <a:gd name="connsiteX22" fmla="*/ 1541721 w 1860698"/>
              <a:gd name="connsiteY22" fmla="*/ 117597 h 181392"/>
              <a:gd name="connsiteX23" fmla="*/ 1584251 w 1860698"/>
              <a:gd name="connsiteY23" fmla="*/ 138862 h 181392"/>
              <a:gd name="connsiteX24" fmla="*/ 1786270 w 1860698"/>
              <a:gd name="connsiteY24" fmla="*/ 128229 h 181392"/>
              <a:gd name="connsiteX25" fmla="*/ 1850065 w 1860698"/>
              <a:gd name="connsiteY25" fmla="*/ 106964 h 181392"/>
              <a:gd name="connsiteX26" fmla="*/ 1860698 w 1860698"/>
              <a:gd name="connsiteY26" fmla="*/ 106964 h 1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60698" h="181392">
                <a:moveTo>
                  <a:pt x="0" y="85699"/>
                </a:moveTo>
                <a:cubicBezTo>
                  <a:pt x="21265" y="82155"/>
                  <a:pt x="43147" y="81261"/>
                  <a:pt x="63796" y="75066"/>
                </a:cubicBezTo>
                <a:cubicBezTo>
                  <a:pt x="78978" y="70512"/>
                  <a:pt x="91758" y="60045"/>
                  <a:pt x="106326" y="53801"/>
                </a:cubicBezTo>
                <a:cubicBezTo>
                  <a:pt x="116628" y="49386"/>
                  <a:pt x="127591" y="46713"/>
                  <a:pt x="138224" y="43169"/>
                </a:cubicBezTo>
                <a:cubicBezTo>
                  <a:pt x="166577" y="46713"/>
                  <a:pt x="197173" y="42196"/>
                  <a:pt x="223284" y="53801"/>
                </a:cubicBezTo>
                <a:cubicBezTo>
                  <a:pt x="233526" y="58353"/>
                  <a:pt x="226916" y="76947"/>
                  <a:pt x="233917" y="85699"/>
                </a:cubicBezTo>
                <a:cubicBezTo>
                  <a:pt x="248907" y="104437"/>
                  <a:pt x="276699" y="110593"/>
                  <a:pt x="297712" y="117597"/>
                </a:cubicBezTo>
                <a:cubicBezTo>
                  <a:pt x="357963" y="114053"/>
                  <a:pt x="418716" y="115500"/>
                  <a:pt x="478465" y="106964"/>
                </a:cubicBezTo>
                <a:cubicBezTo>
                  <a:pt x="494156" y="104722"/>
                  <a:pt x="506279" y="91586"/>
                  <a:pt x="520996" y="85699"/>
                </a:cubicBezTo>
                <a:cubicBezTo>
                  <a:pt x="541808" y="77374"/>
                  <a:pt x="563979" y="72759"/>
                  <a:pt x="584791" y="64434"/>
                </a:cubicBezTo>
                <a:cubicBezTo>
                  <a:pt x="672833" y="29217"/>
                  <a:pt x="578316" y="52970"/>
                  <a:pt x="680484" y="32536"/>
                </a:cubicBezTo>
                <a:cubicBezTo>
                  <a:pt x="691117" y="25448"/>
                  <a:pt x="700417" y="15758"/>
                  <a:pt x="712382" y="11271"/>
                </a:cubicBezTo>
                <a:cubicBezTo>
                  <a:pt x="786688" y="-16593"/>
                  <a:pt x="896045" y="15139"/>
                  <a:pt x="956931" y="21904"/>
                </a:cubicBezTo>
                <a:cubicBezTo>
                  <a:pt x="960475" y="60890"/>
                  <a:pt x="962027" y="100109"/>
                  <a:pt x="967563" y="138862"/>
                </a:cubicBezTo>
                <a:cubicBezTo>
                  <a:pt x="969148" y="149957"/>
                  <a:pt x="970271" y="162834"/>
                  <a:pt x="978196" y="170759"/>
                </a:cubicBezTo>
                <a:cubicBezTo>
                  <a:pt x="986121" y="178684"/>
                  <a:pt x="999461" y="177848"/>
                  <a:pt x="1010093" y="181392"/>
                </a:cubicBezTo>
                <a:cubicBezTo>
                  <a:pt x="1129065" y="157597"/>
                  <a:pt x="1001308" y="191101"/>
                  <a:pt x="1105786" y="138862"/>
                </a:cubicBezTo>
                <a:cubicBezTo>
                  <a:pt x="1118857" y="132327"/>
                  <a:pt x="1134320" y="132428"/>
                  <a:pt x="1148317" y="128229"/>
                </a:cubicBezTo>
                <a:cubicBezTo>
                  <a:pt x="1169787" y="121788"/>
                  <a:pt x="1191629" y="116068"/>
                  <a:pt x="1212112" y="106964"/>
                </a:cubicBezTo>
                <a:cubicBezTo>
                  <a:pt x="1306521" y="65005"/>
                  <a:pt x="1174033" y="103194"/>
                  <a:pt x="1286540" y="75066"/>
                </a:cubicBezTo>
                <a:cubicBezTo>
                  <a:pt x="1301237" y="64044"/>
                  <a:pt x="1349456" y="23917"/>
                  <a:pt x="1371600" y="21904"/>
                </a:cubicBezTo>
                <a:cubicBezTo>
                  <a:pt x="1396558" y="19635"/>
                  <a:pt x="1421219" y="28992"/>
                  <a:pt x="1446028" y="32536"/>
                </a:cubicBezTo>
                <a:cubicBezTo>
                  <a:pt x="1489089" y="75597"/>
                  <a:pt x="1497451" y="92300"/>
                  <a:pt x="1541721" y="117597"/>
                </a:cubicBezTo>
                <a:cubicBezTo>
                  <a:pt x="1555483" y="125461"/>
                  <a:pt x="1570074" y="131774"/>
                  <a:pt x="1584251" y="138862"/>
                </a:cubicBezTo>
                <a:cubicBezTo>
                  <a:pt x="1651591" y="135318"/>
                  <a:pt x="1719317" y="136263"/>
                  <a:pt x="1786270" y="128229"/>
                </a:cubicBezTo>
                <a:cubicBezTo>
                  <a:pt x="1808526" y="125558"/>
                  <a:pt x="1827650" y="106964"/>
                  <a:pt x="1850065" y="106964"/>
                </a:cubicBezTo>
                <a:lnTo>
                  <a:pt x="1860698" y="106964"/>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16" name="Groupe 15">
            <a:extLst>
              <a:ext uri="{FF2B5EF4-FFF2-40B4-BE49-F238E27FC236}">
                <a16:creationId xmlns:a16="http://schemas.microsoft.com/office/drawing/2014/main" id="{669F449F-29E8-4D29-B4A7-E0C52DB96EE6}"/>
              </a:ext>
            </a:extLst>
          </p:cNvPr>
          <p:cNvGrpSpPr/>
          <p:nvPr/>
        </p:nvGrpSpPr>
        <p:grpSpPr>
          <a:xfrm>
            <a:off x="4054549" y="3851892"/>
            <a:ext cx="595423" cy="298350"/>
            <a:chOff x="6475228" y="828701"/>
            <a:chExt cx="595423" cy="298350"/>
          </a:xfrm>
        </p:grpSpPr>
        <p:cxnSp>
          <p:nvCxnSpPr>
            <p:cNvPr id="17" name="Connecteur droit avec flèche 16">
              <a:extLst>
                <a:ext uri="{FF2B5EF4-FFF2-40B4-BE49-F238E27FC236}">
                  <a16:creationId xmlns:a16="http://schemas.microsoft.com/office/drawing/2014/main" id="{0F6B4DEE-4497-4805-A0D9-C5BC7FC26DC3}"/>
                </a:ext>
              </a:extLst>
            </p:cNvPr>
            <p:cNvCxnSpPr/>
            <p:nvPr/>
          </p:nvCxnSpPr>
          <p:spPr>
            <a:xfrm flipH="1">
              <a:off x="6475228" y="1127051"/>
              <a:ext cx="59542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C5A83613-1CB6-48AB-B7F6-61A4F9FDB4E4}"/>
                </a:ext>
              </a:extLst>
            </p:cNvPr>
            <p:cNvCxnSpPr/>
            <p:nvPr/>
          </p:nvCxnSpPr>
          <p:spPr>
            <a:xfrm flipV="1">
              <a:off x="7060019" y="828701"/>
              <a:ext cx="0" cy="28771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9" name="Groupe 18">
            <a:extLst>
              <a:ext uri="{FF2B5EF4-FFF2-40B4-BE49-F238E27FC236}">
                <a16:creationId xmlns:a16="http://schemas.microsoft.com/office/drawing/2014/main" id="{84919D62-0E44-4128-ABA8-46940AF3DD98}"/>
              </a:ext>
            </a:extLst>
          </p:cNvPr>
          <p:cNvGrpSpPr/>
          <p:nvPr/>
        </p:nvGrpSpPr>
        <p:grpSpPr>
          <a:xfrm>
            <a:off x="4043917" y="5312279"/>
            <a:ext cx="595423" cy="298350"/>
            <a:chOff x="6475228" y="828701"/>
            <a:chExt cx="595423" cy="298350"/>
          </a:xfrm>
        </p:grpSpPr>
        <p:cxnSp>
          <p:nvCxnSpPr>
            <p:cNvPr id="20" name="Connecteur droit avec flèche 19">
              <a:extLst>
                <a:ext uri="{FF2B5EF4-FFF2-40B4-BE49-F238E27FC236}">
                  <a16:creationId xmlns:a16="http://schemas.microsoft.com/office/drawing/2014/main" id="{76C0B3CE-9B5B-4824-99E6-44D88DA201AB}"/>
                </a:ext>
              </a:extLst>
            </p:cNvPr>
            <p:cNvCxnSpPr/>
            <p:nvPr/>
          </p:nvCxnSpPr>
          <p:spPr>
            <a:xfrm flipH="1">
              <a:off x="6475228" y="1127051"/>
              <a:ext cx="59542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1E56E89C-838A-42F0-8C63-CFD3E4B11BE0}"/>
                </a:ext>
              </a:extLst>
            </p:cNvPr>
            <p:cNvCxnSpPr/>
            <p:nvPr/>
          </p:nvCxnSpPr>
          <p:spPr>
            <a:xfrm flipV="1">
              <a:off x="7060019" y="828701"/>
              <a:ext cx="0" cy="28771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2" name="Groupe 21">
            <a:extLst>
              <a:ext uri="{FF2B5EF4-FFF2-40B4-BE49-F238E27FC236}">
                <a16:creationId xmlns:a16="http://schemas.microsoft.com/office/drawing/2014/main" id="{38927055-A35E-4110-AAF8-D0F3960B6E8C}"/>
              </a:ext>
            </a:extLst>
          </p:cNvPr>
          <p:cNvGrpSpPr/>
          <p:nvPr/>
        </p:nvGrpSpPr>
        <p:grpSpPr>
          <a:xfrm>
            <a:off x="6546112" y="5638983"/>
            <a:ext cx="595423" cy="298350"/>
            <a:chOff x="6475228" y="828701"/>
            <a:chExt cx="595423" cy="298350"/>
          </a:xfrm>
        </p:grpSpPr>
        <p:cxnSp>
          <p:nvCxnSpPr>
            <p:cNvPr id="23" name="Connecteur droit avec flèche 22">
              <a:extLst>
                <a:ext uri="{FF2B5EF4-FFF2-40B4-BE49-F238E27FC236}">
                  <a16:creationId xmlns:a16="http://schemas.microsoft.com/office/drawing/2014/main" id="{E536435A-70DB-4E7A-8736-45765DFCE46B}"/>
                </a:ext>
              </a:extLst>
            </p:cNvPr>
            <p:cNvCxnSpPr/>
            <p:nvPr/>
          </p:nvCxnSpPr>
          <p:spPr>
            <a:xfrm flipH="1">
              <a:off x="6475228" y="1127051"/>
              <a:ext cx="59542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DEEB818F-7832-443D-A22F-9B723CD766F6}"/>
                </a:ext>
              </a:extLst>
            </p:cNvPr>
            <p:cNvCxnSpPr/>
            <p:nvPr/>
          </p:nvCxnSpPr>
          <p:spPr>
            <a:xfrm flipV="1">
              <a:off x="7060019" y="828701"/>
              <a:ext cx="0" cy="28771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 name="Groupe 24">
            <a:extLst>
              <a:ext uri="{FF2B5EF4-FFF2-40B4-BE49-F238E27FC236}">
                <a16:creationId xmlns:a16="http://schemas.microsoft.com/office/drawing/2014/main" id="{1454D76D-77C8-489B-87A2-6F81FA3D34B7}"/>
              </a:ext>
            </a:extLst>
          </p:cNvPr>
          <p:cNvGrpSpPr/>
          <p:nvPr/>
        </p:nvGrpSpPr>
        <p:grpSpPr>
          <a:xfrm>
            <a:off x="3076356" y="4231120"/>
            <a:ext cx="595423" cy="298350"/>
            <a:chOff x="6475228" y="828701"/>
            <a:chExt cx="595423" cy="298350"/>
          </a:xfrm>
        </p:grpSpPr>
        <p:cxnSp>
          <p:nvCxnSpPr>
            <p:cNvPr id="26" name="Connecteur droit avec flèche 25">
              <a:extLst>
                <a:ext uri="{FF2B5EF4-FFF2-40B4-BE49-F238E27FC236}">
                  <a16:creationId xmlns:a16="http://schemas.microsoft.com/office/drawing/2014/main" id="{9693134D-D119-4577-8ECC-F9C2D7BF9AA5}"/>
                </a:ext>
              </a:extLst>
            </p:cNvPr>
            <p:cNvCxnSpPr/>
            <p:nvPr/>
          </p:nvCxnSpPr>
          <p:spPr>
            <a:xfrm flipH="1">
              <a:off x="6475228" y="1127051"/>
              <a:ext cx="59542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99B42298-8045-4F20-88CF-2C1586FD382B}"/>
                </a:ext>
              </a:extLst>
            </p:cNvPr>
            <p:cNvCxnSpPr/>
            <p:nvPr/>
          </p:nvCxnSpPr>
          <p:spPr>
            <a:xfrm flipV="1">
              <a:off x="7060019" y="828701"/>
              <a:ext cx="0" cy="28771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8" name="ZoneTexte 27">
            <a:extLst>
              <a:ext uri="{FF2B5EF4-FFF2-40B4-BE49-F238E27FC236}">
                <a16:creationId xmlns:a16="http://schemas.microsoft.com/office/drawing/2014/main" id="{E181AE98-2404-4B98-924B-03E1281E916D}"/>
              </a:ext>
            </a:extLst>
          </p:cNvPr>
          <p:cNvSpPr txBox="1"/>
          <p:nvPr/>
        </p:nvSpPr>
        <p:spPr>
          <a:xfrm>
            <a:off x="10668331" y="6539023"/>
            <a:ext cx="1356718" cy="276999"/>
          </a:xfrm>
          <a:prstGeom prst="rect">
            <a:avLst/>
          </a:prstGeom>
          <a:noFill/>
        </p:spPr>
        <p:txBody>
          <a:bodyPr wrap="none" rtlCol="0">
            <a:spAutoFit/>
          </a:bodyPr>
          <a:lstStyle/>
          <a:p>
            <a:r>
              <a:rPr lang="fr-FR" sz="1200" dirty="0">
                <a:latin typeface="Curlz MT" panose="04040404050702020202" pitchFamily="82" charset="0"/>
              </a:rPr>
              <a:t>www.ardoise-craie.fr</a:t>
            </a:r>
          </a:p>
        </p:txBody>
      </p:sp>
    </p:spTree>
    <p:extLst>
      <p:ext uri="{BB962C8B-B14F-4D97-AF65-F5344CB8AC3E}">
        <p14:creationId xmlns:p14="http://schemas.microsoft.com/office/powerpoint/2010/main" val="9850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Ã©e">
            <a:extLst>
              <a:ext uri="{FF2B5EF4-FFF2-40B4-BE49-F238E27FC236}">
                <a16:creationId xmlns:a16="http://schemas.microsoft.com/office/drawing/2014/main" id="{7E81A400-9D6B-45D9-A308-EFB787E77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40" y="726531"/>
            <a:ext cx="9030586" cy="601451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8E60B64-1C58-47E5-8455-FBA52CDFD97B}"/>
              </a:ext>
            </a:extLst>
          </p:cNvPr>
          <p:cNvSpPr txBox="1"/>
          <p:nvPr/>
        </p:nvSpPr>
        <p:spPr>
          <a:xfrm>
            <a:off x="531628" y="255181"/>
            <a:ext cx="7533088" cy="369332"/>
          </a:xfrm>
          <a:prstGeom prst="rect">
            <a:avLst/>
          </a:prstGeom>
          <a:noFill/>
        </p:spPr>
        <p:txBody>
          <a:bodyPr wrap="none" rtlCol="0">
            <a:spAutoFit/>
          </a:bodyPr>
          <a:lstStyle/>
          <a:p>
            <a:r>
              <a:rPr lang="fr-FR" dirty="0"/>
              <a:t>L’abolition de l’esclavage dans les colonies françaises en 1848, tableau de 1849</a:t>
            </a:r>
          </a:p>
        </p:txBody>
      </p:sp>
      <p:sp>
        <p:nvSpPr>
          <p:cNvPr id="5" name="ZoneTexte 4">
            <a:extLst>
              <a:ext uri="{FF2B5EF4-FFF2-40B4-BE49-F238E27FC236}">
                <a16:creationId xmlns:a16="http://schemas.microsoft.com/office/drawing/2014/main" id="{F342853A-3BA1-4876-8A90-7094F0FE4261}"/>
              </a:ext>
            </a:extLst>
          </p:cNvPr>
          <p:cNvSpPr txBox="1"/>
          <p:nvPr/>
        </p:nvSpPr>
        <p:spPr>
          <a:xfrm>
            <a:off x="9350829" y="0"/>
            <a:ext cx="2710543" cy="7017306"/>
          </a:xfrm>
          <a:prstGeom prst="rect">
            <a:avLst/>
          </a:prstGeom>
          <a:noFill/>
        </p:spPr>
        <p:txBody>
          <a:bodyPr wrap="square" rtlCol="0">
            <a:spAutoFit/>
          </a:bodyPr>
          <a:lstStyle/>
          <a:p>
            <a:pPr>
              <a:lnSpc>
                <a:spcPct val="150000"/>
              </a:lnSpc>
            </a:pPr>
            <a:r>
              <a:rPr lang="fr-FR" b="1" dirty="0">
                <a:solidFill>
                  <a:srgbClr val="7030A0"/>
                </a:solidFill>
              </a:rPr>
              <a:t>1. Identifier le document</a:t>
            </a:r>
          </a:p>
          <a:p>
            <a:pPr>
              <a:lnSpc>
                <a:spcPct val="150000"/>
              </a:lnSpc>
            </a:pPr>
            <a:r>
              <a:rPr lang="fr-FR" b="1" dirty="0">
                <a:solidFill>
                  <a:srgbClr val="7030A0"/>
                </a:solidFill>
              </a:rPr>
              <a:t>2. Date</a:t>
            </a:r>
          </a:p>
          <a:p>
            <a:pPr>
              <a:lnSpc>
                <a:spcPct val="150000"/>
              </a:lnSpc>
            </a:pPr>
            <a:r>
              <a:rPr lang="fr-FR" b="1" dirty="0">
                <a:solidFill>
                  <a:srgbClr val="7030A0"/>
                </a:solidFill>
              </a:rPr>
              <a:t>3. Décris ce tableau (personnages, costumes, attitude)</a:t>
            </a:r>
          </a:p>
          <a:p>
            <a:pPr>
              <a:lnSpc>
                <a:spcPct val="150000"/>
              </a:lnSpc>
            </a:pPr>
            <a:r>
              <a:rPr lang="fr-FR" b="1" dirty="0">
                <a:solidFill>
                  <a:srgbClr val="7030A0"/>
                </a:solidFill>
              </a:rPr>
              <a:t>4. Quel indice prouve que cette scène se déroule sur un territoire français?</a:t>
            </a:r>
          </a:p>
          <a:p>
            <a:pPr>
              <a:lnSpc>
                <a:spcPct val="150000"/>
              </a:lnSpc>
            </a:pPr>
            <a:r>
              <a:rPr lang="fr-FR" b="1" dirty="0">
                <a:solidFill>
                  <a:srgbClr val="7030A0"/>
                </a:solidFill>
              </a:rPr>
              <a:t>5. Quelle nouvelle le député vient-il annoncer?</a:t>
            </a:r>
          </a:p>
          <a:p>
            <a:pPr>
              <a:lnSpc>
                <a:spcPct val="150000"/>
              </a:lnSpc>
            </a:pPr>
            <a:r>
              <a:rPr lang="fr-FR" b="1" dirty="0">
                <a:solidFill>
                  <a:srgbClr val="7030A0"/>
                </a:solidFill>
              </a:rPr>
              <a:t>6. Quel est le régime politique de la France à cette époque?</a:t>
            </a:r>
          </a:p>
          <a:p>
            <a:pPr>
              <a:lnSpc>
                <a:spcPct val="150000"/>
              </a:lnSpc>
            </a:pPr>
            <a:r>
              <a:rPr lang="fr-FR" b="1" dirty="0">
                <a:solidFill>
                  <a:srgbClr val="7030A0"/>
                </a:solidFill>
              </a:rPr>
              <a:t>7. Comment réagissent les esclaves noirs? A ton avis pourquoi?</a:t>
            </a:r>
          </a:p>
          <a:p>
            <a:endParaRPr lang="fr-FR" b="1" dirty="0">
              <a:solidFill>
                <a:srgbClr val="7030A0"/>
              </a:solidFill>
            </a:endParaRPr>
          </a:p>
        </p:txBody>
      </p:sp>
      <p:sp>
        <p:nvSpPr>
          <p:cNvPr id="6" name="ZoneTexte 5">
            <a:extLst>
              <a:ext uri="{FF2B5EF4-FFF2-40B4-BE49-F238E27FC236}">
                <a16:creationId xmlns:a16="http://schemas.microsoft.com/office/drawing/2014/main" id="{B70DF7F5-37EE-4215-968F-8FA87C2AC494}"/>
              </a:ext>
            </a:extLst>
          </p:cNvPr>
          <p:cNvSpPr txBox="1"/>
          <p:nvPr/>
        </p:nvSpPr>
        <p:spPr>
          <a:xfrm>
            <a:off x="10668331" y="6539023"/>
            <a:ext cx="1356718" cy="276999"/>
          </a:xfrm>
          <a:prstGeom prst="rect">
            <a:avLst/>
          </a:prstGeom>
          <a:noFill/>
        </p:spPr>
        <p:txBody>
          <a:bodyPr wrap="none" rtlCol="0">
            <a:spAutoFit/>
          </a:bodyPr>
          <a:lstStyle/>
          <a:p>
            <a:r>
              <a:rPr lang="fr-FR" sz="1200" dirty="0">
                <a:latin typeface="Curlz MT" panose="04040404050702020202" pitchFamily="82" charset="0"/>
              </a:rPr>
              <a:t>www.ardoise-craie.fr</a:t>
            </a:r>
          </a:p>
        </p:txBody>
      </p:sp>
    </p:spTree>
    <p:extLst>
      <p:ext uri="{BB962C8B-B14F-4D97-AF65-F5344CB8AC3E}">
        <p14:creationId xmlns:p14="http://schemas.microsoft.com/office/powerpoint/2010/main" val="111179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05ABBFA-70D5-45E1-AD4F-ABEC07F9BB66}"/>
              </a:ext>
            </a:extLst>
          </p:cNvPr>
          <p:cNvPicPr>
            <a:picLocks noChangeAspect="1"/>
          </p:cNvPicPr>
          <p:nvPr/>
        </p:nvPicPr>
        <p:blipFill>
          <a:blip r:embed="rId2"/>
          <a:stretch>
            <a:fillRect/>
          </a:stretch>
        </p:blipFill>
        <p:spPr>
          <a:xfrm>
            <a:off x="0" y="13708"/>
            <a:ext cx="3418114" cy="4517924"/>
          </a:xfrm>
          <a:prstGeom prst="rect">
            <a:avLst/>
          </a:prstGeom>
        </p:spPr>
      </p:pic>
      <p:sp>
        <p:nvSpPr>
          <p:cNvPr id="5" name="ZoneTexte 4">
            <a:extLst>
              <a:ext uri="{FF2B5EF4-FFF2-40B4-BE49-F238E27FC236}">
                <a16:creationId xmlns:a16="http://schemas.microsoft.com/office/drawing/2014/main" id="{AAAA04D8-EA33-40A0-9457-8709D2DCEF5C}"/>
              </a:ext>
            </a:extLst>
          </p:cNvPr>
          <p:cNvSpPr txBox="1"/>
          <p:nvPr/>
        </p:nvSpPr>
        <p:spPr>
          <a:xfrm>
            <a:off x="3581019" y="13708"/>
            <a:ext cx="1557037" cy="1477328"/>
          </a:xfrm>
          <a:prstGeom prst="rect">
            <a:avLst/>
          </a:prstGeom>
          <a:noFill/>
        </p:spPr>
        <p:txBody>
          <a:bodyPr wrap="square" rtlCol="0">
            <a:spAutoFit/>
          </a:bodyPr>
          <a:lstStyle/>
          <a:p>
            <a:r>
              <a:rPr lang="fr-FR" dirty="0">
                <a:solidFill>
                  <a:srgbClr val="7030A0"/>
                </a:solidFill>
                <a:sym typeface="Wingdings" panose="05000000000000000000" pitchFamily="2" charset="2"/>
              </a:rPr>
              <a:t> </a:t>
            </a:r>
            <a:r>
              <a:rPr lang="fr-FR" u="sng" dirty="0">
                <a:solidFill>
                  <a:srgbClr val="7030A0"/>
                </a:solidFill>
              </a:rPr>
              <a:t>DOC 1</a:t>
            </a:r>
            <a:r>
              <a:rPr lang="fr-FR" dirty="0">
                <a:solidFill>
                  <a:srgbClr val="7030A0"/>
                </a:solidFill>
              </a:rPr>
              <a:t>: Vendeur de journaux, gravure de 1893</a:t>
            </a:r>
          </a:p>
        </p:txBody>
      </p:sp>
      <p:sp>
        <p:nvSpPr>
          <p:cNvPr id="6" name="ZoneTexte 5">
            <a:extLst>
              <a:ext uri="{FF2B5EF4-FFF2-40B4-BE49-F238E27FC236}">
                <a16:creationId xmlns:a16="http://schemas.microsoft.com/office/drawing/2014/main" id="{46D4FC8E-6E79-45B6-8E47-0940CCDEEC55}"/>
              </a:ext>
            </a:extLst>
          </p:cNvPr>
          <p:cNvSpPr txBox="1"/>
          <p:nvPr/>
        </p:nvSpPr>
        <p:spPr>
          <a:xfrm>
            <a:off x="3439503" y="3370595"/>
            <a:ext cx="4114800" cy="2862322"/>
          </a:xfrm>
          <a:prstGeom prst="rect">
            <a:avLst/>
          </a:prstGeom>
          <a:noFill/>
        </p:spPr>
        <p:txBody>
          <a:bodyPr wrap="square" rtlCol="0">
            <a:spAutoFit/>
          </a:bodyPr>
          <a:lstStyle/>
          <a:p>
            <a:pPr algn="just"/>
            <a:r>
              <a:rPr lang="fr-FR" u="sng" dirty="0">
                <a:solidFill>
                  <a:srgbClr val="7030A0"/>
                </a:solidFill>
              </a:rPr>
              <a:t>DOC 2:</a:t>
            </a:r>
          </a:p>
          <a:p>
            <a:pPr algn="just"/>
            <a:r>
              <a:rPr lang="fr-FR" dirty="0"/>
              <a:t>Article 11: La libre communication des pensées et des opinions est un des droits les plus précieux de l’Homme: tout citoyen peut donc parler, écrire, imprimer librement, sauf à répondre de l’abus de cette liberté dans les cas déterminés par la loi.</a:t>
            </a:r>
          </a:p>
          <a:p>
            <a:pPr algn="r"/>
            <a:r>
              <a:rPr lang="fr-FR" i="1" dirty="0"/>
              <a:t>Déclaration des Droits de l’Homme et du Citoyen, 1789</a:t>
            </a:r>
          </a:p>
        </p:txBody>
      </p:sp>
      <p:pic>
        <p:nvPicPr>
          <p:cNvPr id="2054" name="Picture 6" descr="RÃ©sultat de recherche d'images pour &quot;massacre de la saint barthÃ©lÃ©my&quot;">
            <a:extLst>
              <a:ext uri="{FF2B5EF4-FFF2-40B4-BE49-F238E27FC236}">
                <a16:creationId xmlns:a16="http://schemas.microsoft.com/office/drawing/2014/main" id="{C271C6CD-348E-4DB6-8DCA-6B8BA07FF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056" y="157337"/>
            <a:ext cx="4905223" cy="294313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B988A2EC-D34F-4C27-B607-DCC38D42C20B}"/>
              </a:ext>
            </a:extLst>
          </p:cNvPr>
          <p:cNvSpPr txBox="1"/>
          <p:nvPr/>
        </p:nvSpPr>
        <p:spPr>
          <a:xfrm>
            <a:off x="3235555" y="1746273"/>
            <a:ext cx="1912935" cy="1477328"/>
          </a:xfrm>
          <a:prstGeom prst="rect">
            <a:avLst/>
          </a:prstGeom>
          <a:noFill/>
        </p:spPr>
        <p:txBody>
          <a:bodyPr wrap="square" rtlCol="0">
            <a:spAutoFit/>
          </a:bodyPr>
          <a:lstStyle/>
          <a:p>
            <a:pPr algn="r"/>
            <a:r>
              <a:rPr lang="fr-FR" dirty="0">
                <a:solidFill>
                  <a:srgbClr val="00B050"/>
                </a:solidFill>
                <a:sym typeface="Wingdings" panose="05000000000000000000" pitchFamily="2" charset="2"/>
              </a:rPr>
              <a:t> </a:t>
            </a:r>
            <a:r>
              <a:rPr lang="fr-FR" u="sng" dirty="0">
                <a:solidFill>
                  <a:srgbClr val="00B050"/>
                </a:solidFill>
              </a:rPr>
              <a:t>DOC 3</a:t>
            </a:r>
            <a:r>
              <a:rPr lang="fr-FR" dirty="0">
                <a:solidFill>
                  <a:srgbClr val="00B050"/>
                </a:solidFill>
              </a:rPr>
              <a:t>     </a:t>
            </a:r>
            <a:r>
              <a:rPr lang="fr-FR" dirty="0">
                <a:solidFill>
                  <a:srgbClr val="00B050"/>
                </a:solidFill>
                <a:sym typeface="Wingdings" panose="05000000000000000000" pitchFamily="2" charset="2"/>
              </a:rPr>
              <a:t></a:t>
            </a:r>
            <a:r>
              <a:rPr lang="fr-FR" u="sng" dirty="0">
                <a:solidFill>
                  <a:srgbClr val="00B050"/>
                </a:solidFill>
                <a:sym typeface="Wingdings" panose="05000000000000000000" pitchFamily="2" charset="2"/>
              </a:rPr>
              <a:t> </a:t>
            </a:r>
            <a:r>
              <a:rPr lang="fr-FR" u="sng" dirty="0">
                <a:solidFill>
                  <a:srgbClr val="00B050"/>
                </a:solidFill>
              </a:rPr>
              <a:t> </a:t>
            </a:r>
            <a:r>
              <a:rPr lang="fr-FR" u="sng" dirty="0">
                <a:solidFill>
                  <a:srgbClr val="00B050"/>
                </a:solidFill>
                <a:sym typeface="Wingdings" panose="05000000000000000000" pitchFamily="2" charset="2"/>
              </a:rPr>
              <a:t> </a:t>
            </a:r>
            <a:r>
              <a:rPr lang="fr-FR" u="sng" dirty="0">
                <a:solidFill>
                  <a:srgbClr val="00B050"/>
                </a:solidFill>
              </a:rPr>
              <a:t> </a:t>
            </a:r>
            <a:r>
              <a:rPr lang="fr-FR" dirty="0">
                <a:solidFill>
                  <a:srgbClr val="00B050"/>
                </a:solidFill>
              </a:rPr>
              <a:t>Massacre de la Saint Barthélémy, 23 au 24 août 1572 </a:t>
            </a:r>
          </a:p>
        </p:txBody>
      </p:sp>
      <p:sp>
        <p:nvSpPr>
          <p:cNvPr id="8" name="ZoneTexte 7">
            <a:extLst>
              <a:ext uri="{FF2B5EF4-FFF2-40B4-BE49-F238E27FC236}">
                <a16:creationId xmlns:a16="http://schemas.microsoft.com/office/drawing/2014/main" id="{0F4AFE52-4D5B-4B43-87A2-CF5EEB40F461}"/>
              </a:ext>
            </a:extLst>
          </p:cNvPr>
          <p:cNvSpPr txBox="1"/>
          <p:nvPr/>
        </p:nvSpPr>
        <p:spPr>
          <a:xfrm>
            <a:off x="8203975" y="3100471"/>
            <a:ext cx="3526972" cy="2862322"/>
          </a:xfrm>
          <a:prstGeom prst="rect">
            <a:avLst/>
          </a:prstGeom>
          <a:noFill/>
        </p:spPr>
        <p:txBody>
          <a:bodyPr wrap="square" rtlCol="0">
            <a:spAutoFit/>
          </a:bodyPr>
          <a:lstStyle/>
          <a:p>
            <a:r>
              <a:rPr lang="fr-FR" u="sng" dirty="0">
                <a:solidFill>
                  <a:srgbClr val="00B050"/>
                </a:solidFill>
              </a:rPr>
              <a:t>DOC 4:</a:t>
            </a:r>
          </a:p>
          <a:p>
            <a:pPr algn="just"/>
            <a:r>
              <a:rPr lang="fr-FR" dirty="0"/>
              <a:t>Article 1: La République assure la liberté de conscience. Elle garantit le libre exercice des cultes* dans la limite de l’ordre public.</a:t>
            </a:r>
          </a:p>
          <a:p>
            <a:pPr algn="just"/>
            <a:r>
              <a:rPr lang="fr-FR" dirty="0"/>
              <a:t>Article 2: La République ne reconnaît, ni ne subventionne aucun culte.</a:t>
            </a:r>
          </a:p>
          <a:p>
            <a:pPr algn="r"/>
            <a:r>
              <a:rPr lang="fr-FR" i="1" dirty="0"/>
              <a:t>Extrait de la loi du 9 décembre 1905</a:t>
            </a:r>
          </a:p>
          <a:p>
            <a:r>
              <a:rPr lang="fr-FR" dirty="0"/>
              <a:t>* Pratique d’une religion</a:t>
            </a:r>
          </a:p>
        </p:txBody>
      </p:sp>
      <p:sp>
        <p:nvSpPr>
          <p:cNvPr id="9" name="ZoneTexte 8">
            <a:extLst>
              <a:ext uri="{FF2B5EF4-FFF2-40B4-BE49-F238E27FC236}">
                <a16:creationId xmlns:a16="http://schemas.microsoft.com/office/drawing/2014/main" id="{093006A3-33F9-429F-99EC-FBE2E4D29921}"/>
              </a:ext>
            </a:extLst>
          </p:cNvPr>
          <p:cNvSpPr txBox="1"/>
          <p:nvPr/>
        </p:nvSpPr>
        <p:spPr>
          <a:xfrm>
            <a:off x="0" y="4671537"/>
            <a:ext cx="3657600" cy="2031325"/>
          </a:xfrm>
          <a:prstGeom prst="rect">
            <a:avLst/>
          </a:prstGeom>
          <a:noFill/>
        </p:spPr>
        <p:txBody>
          <a:bodyPr wrap="square" rtlCol="0">
            <a:spAutoFit/>
          </a:bodyPr>
          <a:lstStyle/>
          <a:p>
            <a:pPr marL="342900" indent="-342900">
              <a:buAutoNum type="arabicPeriod"/>
            </a:pPr>
            <a:r>
              <a:rPr lang="fr-FR" b="1" dirty="0">
                <a:solidFill>
                  <a:srgbClr val="7030A0"/>
                </a:solidFill>
              </a:rPr>
              <a:t>Qu’autorise l’article 11 de la DDHC ?</a:t>
            </a:r>
          </a:p>
          <a:p>
            <a:pPr marL="342900" indent="-342900">
              <a:buAutoNum type="arabicPeriod"/>
            </a:pPr>
            <a:r>
              <a:rPr lang="fr-FR" b="1" dirty="0">
                <a:solidFill>
                  <a:srgbClr val="7030A0"/>
                </a:solidFill>
              </a:rPr>
              <a:t>La liberté d’expression est-elle sans limite?</a:t>
            </a:r>
          </a:p>
          <a:p>
            <a:pPr marL="342900" indent="-342900">
              <a:buAutoNum type="arabicPeriod"/>
            </a:pPr>
            <a:r>
              <a:rPr lang="fr-FR" b="1" dirty="0">
                <a:solidFill>
                  <a:srgbClr val="7030A0"/>
                </a:solidFill>
              </a:rPr>
              <a:t>Pourquoi la liberté d’expression a-t-elle entraîné le développement des journaux?</a:t>
            </a:r>
          </a:p>
        </p:txBody>
      </p:sp>
      <p:sp>
        <p:nvSpPr>
          <p:cNvPr id="10" name="ZoneTexte 9">
            <a:extLst>
              <a:ext uri="{FF2B5EF4-FFF2-40B4-BE49-F238E27FC236}">
                <a16:creationId xmlns:a16="http://schemas.microsoft.com/office/drawing/2014/main" id="{936BB5E0-5383-4597-AE9B-0B09508690B1}"/>
              </a:ext>
            </a:extLst>
          </p:cNvPr>
          <p:cNvSpPr txBox="1"/>
          <p:nvPr/>
        </p:nvSpPr>
        <p:spPr>
          <a:xfrm>
            <a:off x="10002916" y="41180"/>
            <a:ext cx="2148721" cy="2957861"/>
          </a:xfrm>
          <a:prstGeom prst="rect">
            <a:avLst/>
          </a:prstGeom>
          <a:noFill/>
        </p:spPr>
        <p:txBody>
          <a:bodyPr wrap="square" rtlCol="0">
            <a:spAutoFit/>
          </a:bodyPr>
          <a:lstStyle/>
          <a:p>
            <a:pPr marL="342900" indent="-342900">
              <a:lnSpc>
                <a:spcPct val="150000"/>
              </a:lnSpc>
              <a:buAutoNum type="arabicPeriod"/>
            </a:pPr>
            <a:r>
              <a:rPr lang="fr-FR" b="1" dirty="0">
                <a:solidFill>
                  <a:srgbClr val="00B050"/>
                </a:solidFill>
              </a:rPr>
              <a:t>Que provoquait l’intolérance religieuse?</a:t>
            </a:r>
          </a:p>
          <a:p>
            <a:pPr marL="342900" indent="-342900">
              <a:lnSpc>
                <a:spcPct val="150000"/>
              </a:lnSpc>
              <a:buFontTx/>
              <a:buAutoNum type="arabicPeriod"/>
            </a:pPr>
            <a:r>
              <a:rPr lang="fr-FR" b="1" dirty="0">
                <a:solidFill>
                  <a:srgbClr val="00B050"/>
                </a:solidFill>
              </a:rPr>
              <a:t>Que permet la loi de 1905?</a:t>
            </a:r>
          </a:p>
          <a:p>
            <a:pPr marL="342900" indent="-342900">
              <a:lnSpc>
                <a:spcPct val="150000"/>
              </a:lnSpc>
              <a:buAutoNum type="arabicPeriod"/>
            </a:pPr>
            <a:r>
              <a:rPr lang="fr-FR" b="1" dirty="0">
                <a:solidFill>
                  <a:srgbClr val="00B050"/>
                </a:solidFill>
              </a:rPr>
              <a:t>En quoi est-ce un progrès?</a:t>
            </a:r>
          </a:p>
        </p:txBody>
      </p:sp>
      <p:sp>
        <p:nvSpPr>
          <p:cNvPr id="11" name="ZoneTexte 10">
            <a:extLst>
              <a:ext uri="{FF2B5EF4-FFF2-40B4-BE49-F238E27FC236}">
                <a16:creationId xmlns:a16="http://schemas.microsoft.com/office/drawing/2014/main" id="{8517C972-202C-4B40-87F5-D38C3EE86C5C}"/>
              </a:ext>
            </a:extLst>
          </p:cNvPr>
          <p:cNvSpPr txBox="1"/>
          <p:nvPr/>
        </p:nvSpPr>
        <p:spPr>
          <a:xfrm>
            <a:off x="10668331" y="6539023"/>
            <a:ext cx="1356718" cy="276999"/>
          </a:xfrm>
          <a:prstGeom prst="rect">
            <a:avLst/>
          </a:prstGeom>
          <a:noFill/>
        </p:spPr>
        <p:txBody>
          <a:bodyPr wrap="none" rtlCol="0">
            <a:spAutoFit/>
          </a:bodyPr>
          <a:lstStyle/>
          <a:p>
            <a:r>
              <a:rPr lang="fr-FR" sz="1200" dirty="0">
                <a:latin typeface="Curlz MT" panose="04040404050702020202" pitchFamily="82" charset="0"/>
              </a:rPr>
              <a:t>www.ardoise-craie.fr</a:t>
            </a:r>
          </a:p>
        </p:txBody>
      </p:sp>
    </p:spTree>
    <p:extLst>
      <p:ext uri="{BB962C8B-B14F-4D97-AF65-F5344CB8AC3E}">
        <p14:creationId xmlns:p14="http://schemas.microsoft.com/office/powerpoint/2010/main" val="3029954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CD73027A-9D95-4502-ADE8-47CC59B1FA4F}"/>
              </a:ext>
            </a:extLst>
          </p:cNvPr>
          <p:cNvCxnSpPr/>
          <p:nvPr/>
        </p:nvCxnSpPr>
        <p:spPr>
          <a:xfrm>
            <a:off x="1116419" y="223284"/>
            <a:ext cx="0" cy="6507125"/>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4130FA55-0592-492A-8A0D-6016E191A8DF}"/>
              </a:ext>
            </a:extLst>
          </p:cNvPr>
          <p:cNvSpPr txBox="1"/>
          <p:nvPr/>
        </p:nvSpPr>
        <p:spPr>
          <a:xfrm>
            <a:off x="1212113" y="287079"/>
            <a:ext cx="10111562" cy="3892732"/>
          </a:xfrm>
          <a:prstGeom prst="rect">
            <a:avLst/>
          </a:prstGeom>
          <a:noFill/>
        </p:spPr>
        <p:txBody>
          <a:bodyPr wrap="square" rtlCol="0">
            <a:spAutoFit/>
          </a:bodyPr>
          <a:lstStyle/>
          <a:p>
            <a:pPr algn="just"/>
            <a:r>
              <a:rPr lang="fr-FR" u="sng" dirty="0">
                <a:solidFill>
                  <a:srgbClr val="FF0000"/>
                </a:solidFill>
              </a:rPr>
              <a:t>Séance 3: </a:t>
            </a:r>
            <a:r>
              <a:rPr lang="fr-FR" dirty="0">
                <a:solidFill>
                  <a:srgbClr val="FF0000"/>
                </a:solidFill>
              </a:rPr>
              <a:t>La République et les libertés</a:t>
            </a:r>
          </a:p>
          <a:p>
            <a:pPr algn="just"/>
            <a:r>
              <a:rPr lang="fr-FR" dirty="0">
                <a:solidFill>
                  <a:srgbClr val="FF0000"/>
                </a:solidFill>
              </a:rPr>
              <a:t>Quelles libertés la République accorde-t-elle?</a:t>
            </a:r>
          </a:p>
          <a:p>
            <a:pPr algn="just"/>
            <a:endParaRPr lang="fr-FR" dirty="0">
              <a:solidFill>
                <a:srgbClr val="FF0000"/>
              </a:solidFill>
            </a:endParaRPr>
          </a:p>
          <a:p>
            <a:pPr algn="just"/>
            <a:endParaRPr lang="fr-FR" dirty="0">
              <a:solidFill>
                <a:srgbClr val="FF0000"/>
              </a:solidFill>
            </a:endParaRPr>
          </a:p>
          <a:p>
            <a:pPr algn="just"/>
            <a:r>
              <a:rPr lang="fr-FR" dirty="0"/>
              <a:t>Voir Fiche</a:t>
            </a:r>
          </a:p>
          <a:p>
            <a:pPr algn="just"/>
            <a:endParaRPr lang="fr-FR" dirty="0"/>
          </a:p>
          <a:p>
            <a:pPr algn="just">
              <a:lnSpc>
                <a:spcPct val="200000"/>
              </a:lnSpc>
            </a:pPr>
            <a:r>
              <a:rPr lang="fr-FR" dirty="0"/>
              <a:t>En </a:t>
            </a:r>
            <a:r>
              <a:rPr lang="fr-FR" u="heavy" dirty="0">
                <a:uFill>
                  <a:solidFill>
                    <a:srgbClr val="FF0000"/>
                  </a:solidFill>
                </a:uFill>
              </a:rPr>
              <a:t>1848</a:t>
            </a:r>
            <a:r>
              <a:rPr lang="fr-FR" dirty="0"/>
              <a:t>, la République abolit </a:t>
            </a:r>
            <a:r>
              <a:rPr lang="fr-FR" u="heavy" dirty="0">
                <a:uFill>
                  <a:solidFill>
                    <a:srgbClr val="FF0000"/>
                  </a:solidFill>
                </a:uFill>
              </a:rPr>
              <a:t>l’esclavage</a:t>
            </a:r>
            <a:r>
              <a:rPr lang="fr-FR" dirty="0"/>
              <a:t>.</a:t>
            </a:r>
          </a:p>
          <a:p>
            <a:pPr algn="just">
              <a:lnSpc>
                <a:spcPct val="200000"/>
              </a:lnSpc>
            </a:pPr>
            <a:r>
              <a:rPr lang="fr-FR" dirty="0"/>
              <a:t>Les Français obtiennent </a:t>
            </a:r>
            <a:r>
              <a:rPr lang="fr-FR" u="heavy" dirty="0">
                <a:uFill>
                  <a:solidFill>
                    <a:srgbClr val="FF0000"/>
                  </a:solidFill>
                </a:uFill>
              </a:rPr>
              <a:t>la liberté de penser </a:t>
            </a:r>
            <a:r>
              <a:rPr lang="fr-FR" dirty="0"/>
              <a:t>(avoir leur propre opinion) et </a:t>
            </a:r>
            <a:r>
              <a:rPr lang="fr-FR" u="heavy" dirty="0">
                <a:uFill>
                  <a:solidFill>
                    <a:srgbClr val="FF0000"/>
                  </a:solidFill>
                </a:uFill>
              </a:rPr>
              <a:t>la liberté d’expression</a:t>
            </a:r>
            <a:r>
              <a:rPr lang="fr-FR" dirty="0"/>
              <a:t> (pouvoir dire et écrire ses opinions).</a:t>
            </a:r>
          </a:p>
          <a:p>
            <a:pPr algn="just">
              <a:lnSpc>
                <a:spcPct val="200000"/>
              </a:lnSpc>
            </a:pPr>
            <a:r>
              <a:rPr lang="fr-FR" dirty="0"/>
              <a:t>La République garantit </a:t>
            </a:r>
            <a:r>
              <a:rPr lang="fr-FR" u="heavy" dirty="0">
                <a:uFill>
                  <a:solidFill>
                    <a:srgbClr val="FF0000"/>
                  </a:solidFill>
                </a:uFill>
              </a:rPr>
              <a:t>la liberté de culte </a:t>
            </a:r>
            <a:r>
              <a:rPr lang="fr-FR" dirty="0"/>
              <a:t>(choisir sa religion et la pratiquer librement) </a:t>
            </a:r>
          </a:p>
        </p:txBody>
      </p:sp>
      <p:sp>
        <p:nvSpPr>
          <p:cNvPr id="7" name="Forme libre : forme 6">
            <a:extLst>
              <a:ext uri="{FF2B5EF4-FFF2-40B4-BE49-F238E27FC236}">
                <a16:creationId xmlns:a16="http://schemas.microsoft.com/office/drawing/2014/main" id="{B4D42339-4F7A-4C7C-AB91-E96D954B2668}"/>
              </a:ext>
            </a:extLst>
          </p:cNvPr>
          <p:cNvSpPr/>
          <p:nvPr/>
        </p:nvSpPr>
        <p:spPr>
          <a:xfrm>
            <a:off x="1116419" y="976910"/>
            <a:ext cx="1265274" cy="182039"/>
          </a:xfrm>
          <a:custGeom>
            <a:avLst/>
            <a:gdLst>
              <a:gd name="connsiteX0" fmla="*/ 0 w 1265274"/>
              <a:gd name="connsiteY0" fmla="*/ 43816 h 182039"/>
              <a:gd name="connsiteX1" fmla="*/ 95693 w 1265274"/>
              <a:gd name="connsiteY1" fmla="*/ 1286 h 182039"/>
              <a:gd name="connsiteX2" fmla="*/ 138223 w 1265274"/>
              <a:gd name="connsiteY2" fmla="*/ 11918 h 182039"/>
              <a:gd name="connsiteX3" fmla="*/ 159488 w 1265274"/>
              <a:gd name="connsiteY3" fmla="*/ 75714 h 182039"/>
              <a:gd name="connsiteX4" fmla="*/ 170121 w 1265274"/>
              <a:gd name="connsiteY4" fmla="*/ 107611 h 182039"/>
              <a:gd name="connsiteX5" fmla="*/ 180753 w 1265274"/>
              <a:gd name="connsiteY5" fmla="*/ 139509 h 182039"/>
              <a:gd name="connsiteX6" fmla="*/ 212651 w 1265274"/>
              <a:gd name="connsiteY6" fmla="*/ 160774 h 182039"/>
              <a:gd name="connsiteX7" fmla="*/ 244548 w 1265274"/>
              <a:gd name="connsiteY7" fmla="*/ 139509 h 182039"/>
              <a:gd name="connsiteX8" fmla="*/ 255181 w 1265274"/>
              <a:gd name="connsiteY8" fmla="*/ 107611 h 182039"/>
              <a:gd name="connsiteX9" fmla="*/ 308344 w 1265274"/>
              <a:gd name="connsiteY9" fmla="*/ 43816 h 182039"/>
              <a:gd name="connsiteX10" fmla="*/ 340241 w 1265274"/>
              <a:gd name="connsiteY10" fmla="*/ 33184 h 182039"/>
              <a:gd name="connsiteX11" fmla="*/ 404037 w 1265274"/>
              <a:gd name="connsiteY11" fmla="*/ 43816 h 182039"/>
              <a:gd name="connsiteX12" fmla="*/ 414669 w 1265274"/>
              <a:gd name="connsiteY12" fmla="*/ 75714 h 182039"/>
              <a:gd name="connsiteX13" fmla="*/ 425302 w 1265274"/>
              <a:gd name="connsiteY13" fmla="*/ 139509 h 182039"/>
              <a:gd name="connsiteX14" fmla="*/ 457200 w 1265274"/>
              <a:gd name="connsiteY14" fmla="*/ 150142 h 182039"/>
              <a:gd name="connsiteX15" fmla="*/ 499730 w 1265274"/>
              <a:gd name="connsiteY15" fmla="*/ 139509 h 182039"/>
              <a:gd name="connsiteX16" fmla="*/ 552893 w 1265274"/>
              <a:gd name="connsiteY16" fmla="*/ 75714 h 182039"/>
              <a:gd name="connsiteX17" fmla="*/ 584790 w 1265274"/>
              <a:gd name="connsiteY17" fmla="*/ 54449 h 182039"/>
              <a:gd name="connsiteX18" fmla="*/ 648586 w 1265274"/>
              <a:gd name="connsiteY18" fmla="*/ 11918 h 182039"/>
              <a:gd name="connsiteX19" fmla="*/ 723014 w 1265274"/>
              <a:gd name="connsiteY19" fmla="*/ 22551 h 182039"/>
              <a:gd name="connsiteX20" fmla="*/ 733646 w 1265274"/>
              <a:gd name="connsiteY20" fmla="*/ 54449 h 182039"/>
              <a:gd name="connsiteX21" fmla="*/ 744279 w 1265274"/>
              <a:gd name="connsiteY21" fmla="*/ 139509 h 182039"/>
              <a:gd name="connsiteX22" fmla="*/ 797441 w 1265274"/>
              <a:gd name="connsiteY22" fmla="*/ 182039 h 182039"/>
              <a:gd name="connsiteX23" fmla="*/ 893134 w 1265274"/>
              <a:gd name="connsiteY23" fmla="*/ 128877 h 182039"/>
              <a:gd name="connsiteX24" fmla="*/ 903767 w 1265274"/>
              <a:gd name="connsiteY24" fmla="*/ 96979 h 182039"/>
              <a:gd name="connsiteX25" fmla="*/ 978195 w 1265274"/>
              <a:gd name="connsiteY25" fmla="*/ 65081 h 182039"/>
              <a:gd name="connsiteX26" fmla="*/ 1020725 w 1265274"/>
              <a:gd name="connsiteY26" fmla="*/ 43816 h 182039"/>
              <a:gd name="connsiteX27" fmla="*/ 1105786 w 1265274"/>
              <a:gd name="connsiteY27" fmla="*/ 65081 h 182039"/>
              <a:gd name="connsiteX28" fmla="*/ 1116418 w 1265274"/>
              <a:gd name="connsiteY28" fmla="*/ 118244 h 182039"/>
              <a:gd name="connsiteX29" fmla="*/ 1127051 w 1265274"/>
              <a:gd name="connsiteY29" fmla="*/ 150142 h 182039"/>
              <a:gd name="connsiteX30" fmla="*/ 1265274 w 1265274"/>
              <a:gd name="connsiteY30" fmla="*/ 171407 h 18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65274" h="182039">
                <a:moveTo>
                  <a:pt x="0" y="43816"/>
                </a:moveTo>
                <a:cubicBezTo>
                  <a:pt x="31898" y="29639"/>
                  <a:pt x="61681" y="9135"/>
                  <a:pt x="95693" y="1286"/>
                </a:cubicBezTo>
                <a:cubicBezTo>
                  <a:pt x="109932" y="-2000"/>
                  <a:pt x="128713" y="823"/>
                  <a:pt x="138223" y="11918"/>
                </a:cubicBezTo>
                <a:cubicBezTo>
                  <a:pt x="152811" y="28937"/>
                  <a:pt x="152399" y="54449"/>
                  <a:pt x="159488" y="75714"/>
                </a:cubicBezTo>
                <a:lnTo>
                  <a:pt x="170121" y="107611"/>
                </a:lnTo>
                <a:cubicBezTo>
                  <a:pt x="173665" y="118244"/>
                  <a:pt x="171428" y="133292"/>
                  <a:pt x="180753" y="139509"/>
                </a:cubicBezTo>
                <a:lnTo>
                  <a:pt x="212651" y="160774"/>
                </a:lnTo>
                <a:cubicBezTo>
                  <a:pt x="223283" y="153686"/>
                  <a:pt x="236565" y="149487"/>
                  <a:pt x="244548" y="139509"/>
                </a:cubicBezTo>
                <a:cubicBezTo>
                  <a:pt x="251549" y="130757"/>
                  <a:pt x="250169" y="117636"/>
                  <a:pt x="255181" y="107611"/>
                </a:cubicBezTo>
                <a:cubicBezTo>
                  <a:pt x="264988" y="87997"/>
                  <a:pt x="290708" y="55573"/>
                  <a:pt x="308344" y="43816"/>
                </a:cubicBezTo>
                <a:cubicBezTo>
                  <a:pt x="317669" y="37599"/>
                  <a:pt x="329609" y="36728"/>
                  <a:pt x="340241" y="33184"/>
                </a:cubicBezTo>
                <a:cubicBezTo>
                  <a:pt x="361506" y="36728"/>
                  <a:pt x="385319" y="33120"/>
                  <a:pt x="404037" y="43816"/>
                </a:cubicBezTo>
                <a:cubicBezTo>
                  <a:pt x="413768" y="49377"/>
                  <a:pt x="412238" y="64773"/>
                  <a:pt x="414669" y="75714"/>
                </a:cubicBezTo>
                <a:cubicBezTo>
                  <a:pt x="419346" y="96759"/>
                  <a:pt x="414606" y="120791"/>
                  <a:pt x="425302" y="139509"/>
                </a:cubicBezTo>
                <a:cubicBezTo>
                  <a:pt x="430863" y="149240"/>
                  <a:pt x="446567" y="146598"/>
                  <a:pt x="457200" y="150142"/>
                </a:cubicBezTo>
                <a:cubicBezTo>
                  <a:pt x="471377" y="146598"/>
                  <a:pt x="487042" y="146759"/>
                  <a:pt x="499730" y="139509"/>
                </a:cubicBezTo>
                <a:cubicBezTo>
                  <a:pt x="540374" y="116284"/>
                  <a:pt x="523534" y="105073"/>
                  <a:pt x="552893" y="75714"/>
                </a:cubicBezTo>
                <a:cubicBezTo>
                  <a:pt x="561929" y="66678"/>
                  <a:pt x="574973" y="62630"/>
                  <a:pt x="584790" y="54449"/>
                </a:cubicBezTo>
                <a:cubicBezTo>
                  <a:pt x="637887" y="10201"/>
                  <a:pt x="592529" y="30604"/>
                  <a:pt x="648586" y="11918"/>
                </a:cubicBezTo>
                <a:cubicBezTo>
                  <a:pt x="673395" y="15462"/>
                  <a:pt x="700599" y="11343"/>
                  <a:pt x="723014" y="22551"/>
                </a:cubicBezTo>
                <a:cubicBezTo>
                  <a:pt x="733038" y="27563"/>
                  <a:pt x="731641" y="43422"/>
                  <a:pt x="733646" y="54449"/>
                </a:cubicBezTo>
                <a:cubicBezTo>
                  <a:pt x="738757" y="82562"/>
                  <a:pt x="736761" y="111942"/>
                  <a:pt x="744279" y="139509"/>
                </a:cubicBezTo>
                <a:cubicBezTo>
                  <a:pt x="753898" y="174778"/>
                  <a:pt x="769087" y="172588"/>
                  <a:pt x="797441" y="182039"/>
                </a:cubicBezTo>
                <a:cubicBezTo>
                  <a:pt x="863203" y="163250"/>
                  <a:pt x="867933" y="179278"/>
                  <a:pt x="893134" y="128877"/>
                </a:cubicBezTo>
                <a:cubicBezTo>
                  <a:pt x="898146" y="118852"/>
                  <a:pt x="896765" y="105731"/>
                  <a:pt x="903767" y="96979"/>
                </a:cubicBezTo>
                <a:cubicBezTo>
                  <a:pt x="925314" y="70046"/>
                  <a:pt x="949009" y="76026"/>
                  <a:pt x="978195" y="65081"/>
                </a:cubicBezTo>
                <a:cubicBezTo>
                  <a:pt x="993036" y="59516"/>
                  <a:pt x="1006548" y="50904"/>
                  <a:pt x="1020725" y="43816"/>
                </a:cubicBezTo>
                <a:cubicBezTo>
                  <a:pt x="1049079" y="50904"/>
                  <a:pt x="1082716" y="47138"/>
                  <a:pt x="1105786" y="65081"/>
                </a:cubicBezTo>
                <a:cubicBezTo>
                  <a:pt x="1120051" y="76176"/>
                  <a:pt x="1112035" y="100712"/>
                  <a:pt x="1116418" y="118244"/>
                </a:cubicBezTo>
                <a:cubicBezTo>
                  <a:pt x="1119136" y="129117"/>
                  <a:pt x="1117931" y="143628"/>
                  <a:pt x="1127051" y="150142"/>
                </a:cubicBezTo>
                <a:cubicBezTo>
                  <a:pt x="1167805" y="179252"/>
                  <a:pt x="1219982" y="171407"/>
                  <a:pt x="1265274" y="17140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0" name="Groupe 9">
            <a:extLst>
              <a:ext uri="{FF2B5EF4-FFF2-40B4-BE49-F238E27FC236}">
                <a16:creationId xmlns:a16="http://schemas.microsoft.com/office/drawing/2014/main" id="{D72A691C-ABE2-41B4-92F8-A8368B836B25}"/>
              </a:ext>
            </a:extLst>
          </p:cNvPr>
          <p:cNvGrpSpPr/>
          <p:nvPr/>
        </p:nvGrpSpPr>
        <p:grpSpPr>
          <a:xfrm>
            <a:off x="4851992" y="2242792"/>
            <a:ext cx="595423" cy="298350"/>
            <a:chOff x="6475228" y="828701"/>
            <a:chExt cx="595423" cy="298350"/>
          </a:xfrm>
        </p:grpSpPr>
        <p:cxnSp>
          <p:nvCxnSpPr>
            <p:cNvPr id="11" name="Connecteur droit avec flèche 10">
              <a:extLst>
                <a:ext uri="{FF2B5EF4-FFF2-40B4-BE49-F238E27FC236}">
                  <a16:creationId xmlns:a16="http://schemas.microsoft.com/office/drawing/2014/main" id="{2CAB0EDB-A61F-4B72-91C8-6A9D0C76D3AF}"/>
                </a:ext>
              </a:extLst>
            </p:cNvPr>
            <p:cNvCxnSpPr/>
            <p:nvPr/>
          </p:nvCxnSpPr>
          <p:spPr>
            <a:xfrm flipH="1">
              <a:off x="6475228" y="1127051"/>
              <a:ext cx="59542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7207BFD5-5911-4AC4-8E6F-B28D22465688}"/>
                </a:ext>
              </a:extLst>
            </p:cNvPr>
            <p:cNvCxnSpPr/>
            <p:nvPr/>
          </p:nvCxnSpPr>
          <p:spPr>
            <a:xfrm flipV="1">
              <a:off x="7060019" y="828701"/>
              <a:ext cx="0" cy="28771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3" name="Groupe 12">
            <a:extLst>
              <a:ext uri="{FF2B5EF4-FFF2-40B4-BE49-F238E27FC236}">
                <a16:creationId xmlns:a16="http://schemas.microsoft.com/office/drawing/2014/main" id="{9ADAC217-FE6F-4F63-8F46-4485E55EA332}"/>
              </a:ext>
            </a:extLst>
          </p:cNvPr>
          <p:cNvGrpSpPr/>
          <p:nvPr/>
        </p:nvGrpSpPr>
        <p:grpSpPr>
          <a:xfrm>
            <a:off x="3576084" y="3318810"/>
            <a:ext cx="595423" cy="316071"/>
            <a:chOff x="6475228" y="828701"/>
            <a:chExt cx="595423" cy="298350"/>
          </a:xfrm>
        </p:grpSpPr>
        <p:cxnSp>
          <p:nvCxnSpPr>
            <p:cNvPr id="14" name="Connecteur droit avec flèche 13">
              <a:extLst>
                <a:ext uri="{FF2B5EF4-FFF2-40B4-BE49-F238E27FC236}">
                  <a16:creationId xmlns:a16="http://schemas.microsoft.com/office/drawing/2014/main" id="{BFE76748-65BF-411B-BE8F-9039D125EDBB}"/>
                </a:ext>
              </a:extLst>
            </p:cNvPr>
            <p:cNvCxnSpPr/>
            <p:nvPr/>
          </p:nvCxnSpPr>
          <p:spPr>
            <a:xfrm flipH="1">
              <a:off x="6475228" y="1127051"/>
              <a:ext cx="59542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94D1C083-1FF3-41A1-B840-6215C44BB13A}"/>
                </a:ext>
              </a:extLst>
            </p:cNvPr>
            <p:cNvCxnSpPr/>
            <p:nvPr/>
          </p:nvCxnSpPr>
          <p:spPr>
            <a:xfrm flipV="1">
              <a:off x="7060019" y="828701"/>
              <a:ext cx="0" cy="28771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6" name="Forme libre : forme 15">
            <a:extLst>
              <a:ext uri="{FF2B5EF4-FFF2-40B4-BE49-F238E27FC236}">
                <a16:creationId xmlns:a16="http://schemas.microsoft.com/office/drawing/2014/main" id="{887399A4-6208-4F0F-9CA2-F70E98ED4274}"/>
              </a:ext>
            </a:extLst>
          </p:cNvPr>
          <p:cNvSpPr/>
          <p:nvPr/>
        </p:nvSpPr>
        <p:spPr>
          <a:xfrm>
            <a:off x="1116419" y="1786830"/>
            <a:ext cx="1265274" cy="182039"/>
          </a:xfrm>
          <a:custGeom>
            <a:avLst/>
            <a:gdLst>
              <a:gd name="connsiteX0" fmla="*/ 0 w 1265274"/>
              <a:gd name="connsiteY0" fmla="*/ 43816 h 182039"/>
              <a:gd name="connsiteX1" fmla="*/ 95693 w 1265274"/>
              <a:gd name="connsiteY1" fmla="*/ 1286 h 182039"/>
              <a:gd name="connsiteX2" fmla="*/ 138223 w 1265274"/>
              <a:gd name="connsiteY2" fmla="*/ 11918 h 182039"/>
              <a:gd name="connsiteX3" fmla="*/ 159488 w 1265274"/>
              <a:gd name="connsiteY3" fmla="*/ 75714 h 182039"/>
              <a:gd name="connsiteX4" fmla="*/ 170121 w 1265274"/>
              <a:gd name="connsiteY4" fmla="*/ 107611 h 182039"/>
              <a:gd name="connsiteX5" fmla="*/ 180753 w 1265274"/>
              <a:gd name="connsiteY5" fmla="*/ 139509 h 182039"/>
              <a:gd name="connsiteX6" fmla="*/ 212651 w 1265274"/>
              <a:gd name="connsiteY6" fmla="*/ 160774 h 182039"/>
              <a:gd name="connsiteX7" fmla="*/ 244548 w 1265274"/>
              <a:gd name="connsiteY7" fmla="*/ 139509 h 182039"/>
              <a:gd name="connsiteX8" fmla="*/ 255181 w 1265274"/>
              <a:gd name="connsiteY8" fmla="*/ 107611 h 182039"/>
              <a:gd name="connsiteX9" fmla="*/ 308344 w 1265274"/>
              <a:gd name="connsiteY9" fmla="*/ 43816 h 182039"/>
              <a:gd name="connsiteX10" fmla="*/ 340241 w 1265274"/>
              <a:gd name="connsiteY10" fmla="*/ 33184 h 182039"/>
              <a:gd name="connsiteX11" fmla="*/ 404037 w 1265274"/>
              <a:gd name="connsiteY11" fmla="*/ 43816 h 182039"/>
              <a:gd name="connsiteX12" fmla="*/ 414669 w 1265274"/>
              <a:gd name="connsiteY12" fmla="*/ 75714 h 182039"/>
              <a:gd name="connsiteX13" fmla="*/ 425302 w 1265274"/>
              <a:gd name="connsiteY13" fmla="*/ 139509 h 182039"/>
              <a:gd name="connsiteX14" fmla="*/ 457200 w 1265274"/>
              <a:gd name="connsiteY14" fmla="*/ 150142 h 182039"/>
              <a:gd name="connsiteX15" fmla="*/ 499730 w 1265274"/>
              <a:gd name="connsiteY15" fmla="*/ 139509 h 182039"/>
              <a:gd name="connsiteX16" fmla="*/ 552893 w 1265274"/>
              <a:gd name="connsiteY16" fmla="*/ 75714 h 182039"/>
              <a:gd name="connsiteX17" fmla="*/ 584790 w 1265274"/>
              <a:gd name="connsiteY17" fmla="*/ 54449 h 182039"/>
              <a:gd name="connsiteX18" fmla="*/ 648586 w 1265274"/>
              <a:gd name="connsiteY18" fmla="*/ 11918 h 182039"/>
              <a:gd name="connsiteX19" fmla="*/ 723014 w 1265274"/>
              <a:gd name="connsiteY19" fmla="*/ 22551 h 182039"/>
              <a:gd name="connsiteX20" fmla="*/ 733646 w 1265274"/>
              <a:gd name="connsiteY20" fmla="*/ 54449 h 182039"/>
              <a:gd name="connsiteX21" fmla="*/ 744279 w 1265274"/>
              <a:gd name="connsiteY21" fmla="*/ 139509 h 182039"/>
              <a:gd name="connsiteX22" fmla="*/ 797441 w 1265274"/>
              <a:gd name="connsiteY22" fmla="*/ 182039 h 182039"/>
              <a:gd name="connsiteX23" fmla="*/ 893134 w 1265274"/>
              <a:gd name="connsiteY23" fmla="*/ 128877 h 182039"/>
              <a:gd name="connsiteX24" fmla="*/ 903767 w 1265274"/>
              <a:gd name="connsiteY24" fmla="*/ 96979 h 182039"/>
              <a:gd name="connsiteX25" fmla="*/ 978195 w 1265274"/>
              <a:gd name="connsiteY25" fmla="*/ 65081 h 182039"/>
              <a:gd name="connsiteX26" fmla="*/ 1020725 w 1265274"/>
              <a:gd name="connsiteY26" fmla="*/ 43816 h 182039"/>
              <a:gd name="connsiteX27" fmla="*/ 1105786 w 1265274"/>
              <a:gd name="connsiteY27" fmla="*/ 65081 h 182039"/>
              <a:gd name="connsiteX28" fmla="*/ 1116418 w 1265274"/>
              <a:gd name="connsiteY28" fmla="*/ 118244 h 182039"/>
              <a:gd name="connsiteX29" fmla="*/ 1127051 w 1265274"/>
              <a:gd name="connsiteY29" fmla="*/ 150142 h 182039"/>
              <a:gd name="connsiteX30" fmla="*/ 1265274 w 1265274"/>
              <a:gd name="connsiteY30" fmla="*/ 171407 h 18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65274" h="182039">
                <a:moveTo>
                  <a:pt x="0" y="43816"/>
                </a:moveTo>
                <a:cubicBezTo>
                  <a:pt x="31898" y="29639"/>
                  <a:pt x="61681" y="9135"/>
                  <a:pt x="95693" y="1286"/>
                </a:cubicBezTo>
                <a:cubicBezTo>
                  <a:pt x="109932" y="-2000"/>
                  <a:pt x="128713" y="823"/>
                  <a:pt x="138223" y="11918"/>
                </a:cubicBezTo>
                <a:cubicBezTo>
                  <a:pt x="152811" y="28937"/>
                  <a:pt x="152399" y="54449"/>
                  <a:pt x="159488" y="75714"/>
                </a:cubicBezTo>
                <a:lnTo>
                  <a:pt x="170121" y="107611"/>
                </a:lnTo>
                <a:cubicBezTo>
                  <a:pt x="173665" y="118244"/>
                  <a:pt x="171428" y="133292"/>
                  <a:pt x="180753" y="139509"/>
                </a:cubicBezTo>
                <a:lnTo>
                  <a:pt x="212651" y="160774"/>
                </a:lnTo>
                <a:cubicBezTo>
                  <a:pt x="223283" y="153686"/>
                  <a:pt x="236565" y="149487"/>
                  <a:pt x="244548" y="139509"/>
                </a:cubicBezTo>
                <a:cubicBezTo>
                  <a:pt x="251549" y="130757"/>
                  <a:pt x="250169" y="117636"/>
                  <a:pt x="255181" y="107611"/>
                </a:cubicBezTo>
                <a:cubicBezTo>
                  <a:pt x="264988" y="87997"/>
                  <a:pt x="290708" y="55573"/>
                  <a:pt x="308344" y="43816"/>
                </a:cubicBezTo>
                <a:cubicBezTo>
                  <a:pt x="317669" y="37599"/>
                  <a:pt x="329609" y="36728"/>
                  <a:pt x="340241" y="33184"/>
                </a:cubicBezTo>
                <a:cubicBezTo>
                  <a:pt x="361506" y="36728"/>
                  <a:pt x="385319" y="33120"/>
                  <a:pt x="404037" y="43816"/>
                </a:cubicBezTo>
                <a:cubicBezTo>
                  <a:pt x="413768" y="49377"/>
                  <a:pt x="412238" y="64773"/>
                  <a:pt x="414669" y="75714"/>
                </a:cubicBezTo>
                <a:cubicBezTo>
                  <a:pt x="419346" y="96759"/>
                  <a:pt x="414606" y="120791"/>
                  <a:pt x="425302" y="139509"/>
                </a:cubicBezTo>
                <a:cubicBezTo>
                  <a:pt x="430863" y="149240"/>
                  <a:pt x="446567" y="146598"/>
                  <a:pt x="457200" y="150142"/>
                </a:cubicBezTo>
                <a:cubicBezTo>
                  <a:pt x="471377" y="146598"/>
                  <a:pt x="487042" y="146759"/>
                  <a:pt x="499730" y="139509"/>
                </a:cubicBezTo>
                <a:cubicBezTo>
                  <a:pt x="540374" y="116284"/>
                  <a:pt x="523534" y="105073"/>
                  <a:pt x="552893" y="75714"/>
                </a:cubicBezTo>
                <a:cubicBezTo>
                  <a:pt x="561929" y="66678"/>
                  <a:pt x="574973" y="62630"/>
                  <a:pt x="584790" y="54449"/>
                </a:cubicBezTo>
                <a:cubicBezTo>
                  <a:pt x="637887" y="10201"/>
                  <a:pt x="592529" y="30604"/>
                  <a:pt x="648586" y="11918"/>
                </a:cubicBezTo>
                <a:cubicBezTo>
                  <a:pt x="673395" y="15462"/>
                  <a:pt x="700599" y="11343"/>
                  <a:pt x="723014" y="22551"/>
                </a:cubicBezTo>
                <a:cubicBezTo>
                  <a:pt x="733038" y="27563"/>
                  <a:pt x="731641" y="43422"/>
                  <a:pt x="733646" y="54449"/>
                </a:cubicBezTo>
                <a:cubicBezTo>
                  <a:pt x="738757" y="82562"/>
                  <a:pt x="736761" y="111942"/>
                  <a:pt x="744279" y="139509"/>
                </a:cubicBezTo>
                <a:cubicBezTo>
                  <a:pt x="753898" y="174778"/>
                  <a:pt x="769087" y="172588"/>
                  <a:pt x="797441" y="182039"/>
                </a:cubicBezTo>
                <a:cubicBezTo>
                  <a:pt x="863203" y="163250"/>
                  <a:pt x="867933" y="179278"/>
                  <a:pt x="893134" y="128877"/>
                </a:cubicBezTo>
                <a:cubicBezTo>
                  <a:pt x="898146" y="118852"/>
                  <a:pt x="896765" y="105731"/>
                  <a:pt x="903767" y="96979"/>
                </a:cubicBezTo>
                <a:cubicBezTo>
                  <a:pt x="925314" y="70046"/>
                  <a:pt x="949009" y="76026"/>
                  <a:pt x="978195" y="65081"/>
                </a:cubicBezTo>
                <a:cubicBezTo>
                  <a:pt x="993036" y="59516"/>
                  <a:pt x="1006548" y="50904"/>
                  <a:pt x="1020725" y="43816"/>
                </a:cubicBezTo>
                <a:cubicBezTo>
                  <a:pt x="1049079" y="50904"/>
                  <a:pt x="1082716" y="47138"/>
                  <a:pt x="1105786" y="65081"/>
                </a:cubicBezTo>
                <a:cubicBezTo>
                  <a:pt x="1120051" y="76176"/>
                  <a:pt x="1112035" y="100712"/>
                  <a:pt x="1116418" y="118244"/>
                </a:cubicBezTo>
                <a:cubicBezTo>
                  <a:pt x="1119136" y="129117"/>
                  <a:pt x="1117931" y="143628"/>
                  <a:pt x="1127051" y="150142"/>
                </a:cubicBezTo>
                <a:cubicBezTo>
                  <a:pt x="1167805" y="179252"/>
                  <a:pt x="1219982" y="171407"/>
                  <a:pt x="1265274" y="171407"/>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ZoneTexte 16">
            <a:extLst>
              <a:ext uri="{FF2B5EF4-FFF2-40B4-BE49-F238E27FC236}">
                <a16:creationId xmlns:a16="http://schemas.microsoft.com/office/drawing/2014/main" id="{197EDB3C-ABFA-4110-8ECC-AC6532D13BC5}"/>
              </a:ext>
            </a:extLst>
          </p:cNvPr>
          <p:cNvSpPr txBox="1"/>
          <p:nvPr/>
        </p:nvSpPr>
        <p:spPr>
          <a:xfrm>
            <a:off x="10668331" y="6539023"/>
            <a:ext cx="1356718" cy="276999"/>
          </a:xfrm>
          <a:prstGeom prst="rect">
            <a:avLst/>
          </a:prstGeom>
          <a:noFill/>
        </p:spPr>
        <p:txBody>
          <a:bodyPr wrap="none" rtlCol="0">
            <a:spAutoFit/>
          </a:bodyPr>
          <a:lstStyle/>
          <a:p>
            <a:r>
              <a:rPr lang="fr-FR" sz="1200" dirty="0">
                <a:latin typeface="Curlz MT" panose="04040404050702020202" pitchFamily="82" charset="0"/>
              </a:rPr>
              <a:t>www.ardoise-craie.fr</a:t>
            </a:r>
          </a:p>
        </p:txBody>
      </p:sp>
    </p:spTree>
    <p:extLst>
      <p:ext uri="{BB962C8B-B14F-4D97-AF65-F5344CB8AC3E}">
        <p14:creationId xmlns:p14="http://schemas.microsoft.com/office/powerpoint/2010/main" val="214296679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1105</Words>
  <Application>Microsoft Office PowerPoint</Application>
  <PresentationFormat>Grand écran</PresentationFormat>
  <Paragraphs>154</Paragraphs>
  <Slides>15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Calibri Light</vt:lpstr>
      <vt:lpstr>Curlz MT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candice</dc:creator>
  <cp:lastModifiedBy>candice</cp:lastModifiedBy>
  <cp:revision>20</cp:revision>
  <dcterms:created xsi:type="dcterms:W3CDTF">2019-07-11T13:14:11Z</dcterms:created>
  <dcterms:modified xsi:type="dcterms:W3CDTF">2019-09-01T11:34:01Z</dcterms:modified>
</cp:coreProperties>
</file>