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4258E6-09A4-42AE-B75E-8437FB0A9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CA839B-ED85-462F-9876-E52A078E8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5E008B-820D-4BA1-99C6-B9C86CECB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49CFD7-8227-41A2-AA34-38FCA542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113C90-70A3-4A3B-ADE2-4DA11EDD0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40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098513-5A0C-4F24-B5FF-CEF1D841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51F8CDF-703A-4114-B4F8-4DF4EE897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033A32-6B56-4985-8DEF-CF24A0E84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EDEA82-CDC8-4933-9B24-3E5FB7D94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34EBF8-6E7B-491D-847C-6E0F82C2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10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4C95A6A-C543-418C-8031-F4505466F8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6DBA815-BC5A-4485-B557-6CB653B5E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3AB8C6-E9E9-49E9-9EC9-5AB1CE58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B9B020-7E0E-4788-8FBB-780618EA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097B41-233D-4184-B5B4-280C839B9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59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09EF73-DAE3-4FDC-AEDF-838D36CDF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BBF7C3-6E35-4766-849E-D3D7E6643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354318-F3B1-40E4-BDD5-F20CE2698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925B15-7027-4945-A04D-937444625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B4E4A4-8907-4FC6-BE3D-225360783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90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955B1D-0AAA-49BB-9B60-34FC15DBC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1181DA-A358-4CA9-86F1-B677B3EE3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962BEA-AE48-4051-848C-EB8D711AF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F9D33A-2C79-41AC-8439-3FD40E401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B2CAFB-35FD-443E-93BA-19770A694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8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60F285-1521-480C-AC6E-AA5362E9B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6BE57A-84E7-4286-B80C-B21473816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7F8F3E-38B6-4F49-9A95-C04D243DE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97580C-D75D-465E-B964-ACDC2A6F9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55884A-7DCF-4774-B4FF-CE33F7AED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926283-3FA7-4E05-86C0-91E2117C4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02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1ECD65-83BF-4EE5-931A-5607BD099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F30B33-111C-4A85-91CD-9A2FF829D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1BFB19-4A78-4A33-AECF-A14AD25C0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15FD501-7397-4800-B3FD-ED4909C74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25E126F-1424-4621-A43F-EFFA97D841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8D7B39F-F2F7-4C70-9CDB-D5F8646D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ABF42D4-DB40-4DFA-BA7E-15CB3E4F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A3B8016-B473-455D-AC4A-7371575C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19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55F263-D331-4B04-A7E6-E390E6F4F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0C2C59-417C-42DB-B0B7-CD2BA6862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CA2EB50-7FF0-431B-A16F-DE47C4E8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27A5F05-55D3-401E-9FD1-F4AA8D29F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95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CFB7BE3-57CE-4EFE-8F97-83DD7040E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EA2F4E8-4A98-4DA5-8986-0B28CFE5D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53D912-0097-4C52-8EA8-FCBA3F0C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04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371A02-1BB8-44C8-B81F-8FBA6D27B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A5C29B-EAE8-4CDB-86C8-48F4C7443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F5B8A7-5AAD-41DD-9D75-B7DF8BE72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8C2D07-F13B-4B37-A56B-42A6EA7BA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718037-C924-4671-BE3D-A8715D784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44751A-0111-46FF-A307-CA5215B4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83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69F66D-5A32-4E55-93C3-DB6B7B6FD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29973DE-8A40-4E4F-AECD-F94CBA02A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68F864-78C7-4F03-9965-FED2CB84C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C56CF2-CEFD-4DA5-8126-59412DA25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2EE0FB-C278-42F5-94A6-4DF944F4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B96579-437D-4488-B71F-C375EFE6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89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0DDCB4-3563-4181-8062-63B0F7AC0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16B138-16BF-478E-869E-9AEBE043F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26303C-8365-4270-A5BC-FD4F8454C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4CEF7-6887-4FB0-8E6E-3D23DA40FDFB}" type="datetimeFigureOut">
              <a:rPr lang="fr-FR" smtClean="0"/>
              <a:t>28/07/2020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AF0B37-FBCD-4E49-976C-B82408A59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F6ACE7-8146-4379-B0D4-A6AE0A4F9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6BF9B-AD16-4B07-8429-4523D926A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9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15B0504-B290-4395-B163-EF43E98D64DD}"/>
              </a:ext>
            </a:extLst>
          </p:cNvPr>
          <p:cNvSpPr txBox="1"/>
          <p:nvPr/>
        </p:nvSpPr>
        <p:spPr>
          <a:xfrm>
            <a:off x="291334" y="160457"/>
            <a:ext cx="4829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fr-FR" dirty="0"/>
              <a:t>Que savez-vous sur les enfants du 19è siècle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4D1686-9541-4823-BAB2-A748AC605696}"/>
              </a:ext>
            </a:extLst>
          </p:cNvPr>
          <p:cNvSpPr txBox="1"/>
          <p:nvPr/>
        </p:nvSpPr>
        <p:spPr>
          <a:xfrm>
            <a:off x="291334" y="588387"/>
            <a:ext cx="1169839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2. Lire les paragraphes </a:t>
            </a:r>
            <a:r>
              <a:rPr lang="fr-FR" b="1" dirty="0"/>
              <a:t>« Le travail dans la mine » et « Le travail à l’usine »</a:t>
            </a:r>
          </a:p>
          <a:p>
            <a:endParaRPr lang="fr-FR" dirty="0"/>
          </a:p>
          <a:p>
            <a:r>
              <a:rPr lang="fr-FR" u="sng" dirty="0">
                <a:solidFill>
                  <a:srgbClr val="FF0000"/>
                </a:solidFill>
              </a:rPr>
              <a:t>Par deux: </a:t>
            </a:r>
          </a:p>
          <a:p>
            <a:r>
              <a:rPr lang="fr-FR" dirty="0"/>
              <a:t>3. Souligner au crayon à papier tous les mots ou groupes de mots qui montrent que les conditions de travail sont difficiles.</a:t>
            </a:r>
          </a:p>
          <a:p>
            <a:endParaRPr lang="fr-FR" dirty="0"/>
          </a:p>
          <a:p>
            <a:r>
              <a:rPr lang="fr-FR" dirty="0"/>
              <a:t>4. Résume en quelques phrases pourquoi il est difficile d’être un enfant de famille pauvre au 19è siècle quand on travaille à</a:t>
            </a:r>
          </a:p>
          <a:p>
            <a:r>
              <a:rPr lang="fr-FR" dirty="0"/>
              <a:t> la mine ou à l’usine.</a:t>
            </a:r>
          </a:p>
          <a:p>
            <a:endParaRPr lang="fr-FR" dirty="0"/>
          </a:p>
          <a:p>
            <a:r>
              <a:rPr lang="fr-FR" b="1" dirty="0">
                <a:solidFill>
                  <a:srgbClr val="0070C0"/>
                </a:solidFill>
              </a:rPr>
              <a:t>Discussion avec la classe.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D759660-4F4D-4AB9-8A8D-AAE67A4FE308}"/>
              </a:ext>
            </a:extLst>
          </p:cNvPr>
          <p:cNvSpPr txBox="1"/>
          <p:nvPr/>
        </p:nvSpPr>
        <p:spPr>
          <a:xfrm>
            <a:off x="291334" y="3281223"/>
            <a:ext cx="1126192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5. Lire le paragraphe </a:t>
            </a:r>
            <a:r>
              <a:rPr lang="fr-FR" b="1" dirty="0"/>
              <a:t>« Les protestations contre le travail des enfants »</a:t>
            </a:r>
          </a:p>
          <a:p>
            <a:endParaRPr lang="fr-FR" dirty="0"/>
          </a:p>
          <a:p>
            <a:r>
              <a:rPr lang="fr-FR" u="sng" dirty="0">
                <a:solidFill>
                  <a:srgbClr val="FF0000"/>
                </a:solidFill>
              </a:rPr>
              <a:t>Par deux:</a:t>
            </a:r>
          </a:p>
          <a:p>
            <a:r>
              <a:rPr lang="fr-FR" dirty="0"/>
              <a:t>6. Qui protestent contre le travail des enfants?</a:t>
            </a:r>
          </a:p>
          <a:p>
            <a:endParaRPr lang="fr-FR" dirty="0"/>
          </a:p>
          <a:p>
            <a:r>
              <a:rPr lang="fr-FR" dirty="0"/>
              <a:t>7. Comment Victor Hugo dénonce-t-il le travail des enfants?</a:t>
            </a:r>
          </a:p>
          <a:p>
            <a:endParaRPr lang="fr-FR" dirty="0"/>
          </a:p>
          <a:p>
            <a:r>
              <a:rPr lang="fr-FR" dirty="0"/>
              <a:t>8. Dans le poème, souligne en bleu les mots qui décrivent les enfants et en rouge les mots qui décrivent les machines?</a:t>
            </a:r>
          </a:p>
          <a:p>
            <a:endParaRPr lang="fr-FR" dirty="0"/>
          </a:p>
          <a:p>
            <a:r>
              <a:rPr lang="fr-FR" dirty="0"/>
              <a:t>9. En t’aidant de la gravure de Victor Hugo, quelle impression la machine donne-t-elle au lecteur? </a:t>
            </a:r>
          </a:p>
          <a:p>
            <a:endParaRPr lang="fr-FR" dirty="0"/>
          </a:p>
          <a:p>
            <a:r>
              <a:rPr lang="fr-FR" b="1" dirty="0">
                <a:solidFill>
                  <a:srgbClr val="0070C0"/>
                </a:solidFill>
              </a:rPr>
              <a:t>Discussion avec la classe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D517B62-BD05-495C-8ED0-99D725FBBF68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67662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AED50B-4AAD-4353-B906-5F89893A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77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u="sng" dirty="0"/>
              <a:t>Chapitres 6, 7, 8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B24B252D-9ECC-4439-BA60-883CCB96C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" y="1314450"/>
            <a:ext cx="2428875" cy="1181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Vitalis refuse de laisser Rémi vivre sur </a:t>
            </a:r>
            <a:r>
              <a:rPr lang="fr-FR" sz="15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Cygne.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00A2A327-DBCD-4E18-BC1E-0A7667F21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2" y="1101725"/>
            <a:ext cx="2428875" cy="1962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Vitalis est emprisonnée deux mois. Rémi doit subvenir seul à ses besoins et ceux des quatre animaux laissés à sa garde.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6B01E6FA-3377-4DC8-A535-50945159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093" y="1206500"/>
            <a:ext cx="2428875" cy="175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Mme Milligan écrit une lettre à Vitalis pour lui demander de garder Rémi auprès d’Arthur.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FC8EC38A-E1F7-4571-840D-5782A0071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4925" y="1314450"/>
            <a:ext cx="2428875" cy="14135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Rémi joue de la harpe près du canal, Arthur l’entend et le félicite.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9CB53E9D-52E1-4C50-8477-8560D997C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" y="3281045"/>
            <a:ext cx="2428875" cy="14135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Après des adieux déchirants, Rémi reprend la route avec Vitalis et les animaux.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E61319FE-5EBC-49A9-A9F6-BD8F43C36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537" y="3281045"/>
            <a:ext cx="2133600" cy="1409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Rémi fait connaissance avec Mme Milligan et son fils Arthur.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28F5A48D-DE6E-4162-B4D6-ACF1BA242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187700"/>
            <a:ext cx="2428875" cy="14458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Rémi embarque sur la péniche avec sa troupe. Il jouera pour distraire Arthur</a:t>
            </a:r>
            <a:r>
              <a: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Zone de texte 1">
            <a:extLst>
              <a:ext uri="{FF2B5EF4-FFF2-40B4-BE49-F238E27FC236}">
                <a16:creationId xmlns:a16="http://schemas.microsoft.com/office/drawing/2014/main" id="{5A009A72-89C0-4B99-A3CD-F7895F51D0D2}"/>
              </a:ext>
            </a:extLst>
          </p:cNvPr>
          <p:cNvSpPr txBox="1"/>
          <p:nvPr/>
        </p:nvSpPr>
        <p:spPr>
          <a:xfrm>
            <a:off x="500063" y="4946015"/>
            <a:ext cx="2743200" cy="100488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200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L’ordre des étiquettes: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C44B6C4-1511-450A-B79E-296C56E59B62}"/>
              </a:ext>
            </a:extLst>
          </p:cNvPr>
          <p:cNvSpPr txBox="1"/>
          <p:nvPr/>
        </p:nvSpPr>
        <p:spPr>
          <a:xfrm>
            <a:off x="3131846" y="511123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B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6DF657D-7295-4018-8A15-DB53D241E495}"/>
              </a:ext>
            </a:extLst>
          </p:cNvPr>
          <p:cNvSpPr txBox="1"/>
          <p:nvPr/>
        </p:nvSpPr>
        <p:spPr>
          <a:xfrm>
            <a:off x="3495323" y="511123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D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7AC0EC4-7149-49C8-B4E5-6ED6CD837459}"/>
              </a:ext>
            </a:extLst>
          </p:cNvPr>
          <p:cNvSpPr txBox="1"/>
          <p:nvPr/>
        </p:nvSpPr>
        <p:spPr>
          <a:xfrm>
            <a:off x="3887201" y="511123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F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842E0F0-F111-4889-B7BA-C1001A941258}"/>
              </a:ext>
            </a:extLst>
          </p:cNvPr>
          <p:cNvSpPr txBox="1"/>
          <p:nvPr/>
        </p:nvSpPr>
        <p:spPr>
          <a:xfrm>
            <a:off x="4219453" y="511123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G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7852273-8E06-4F16-BCBA-28E8DF5C057F}"/>
              </a:ext>
            </a:extLst>
          </p:cNvPr>
          <p:cNvSpPr txBox="1"/>
          <p:nvPr/>
        </p:nvSpPr>
        <p:spPr>
          <a:xfrm>
            <a:off x="4625614" y="511123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C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872CEEE-276A-48C0-B643-AAA13A018FC2}"/>
              </a:ext>
            </a:extLst>
          </p:cNvPr>
          <p:cNvSpPr txBox="1"/>
          <p:nvPr/>
        </p:nvSpPr>
        <p:spPr>
          <a:xfrm>
            <a:off x="5009333" y="511123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A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4077F54-6909-41E6-BEC3-7C5D5B4A27B9}"/>
              </a:ext>
            </a:extLst>
          </p:cNvPr>
          <p:cNvSpPr txBox="1"/>
          <p:nvPr/>
        </p:nvSpPr>
        <p:spPr>
          <a:xfrm>
            <a:off x="5407251" y="511123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9542F23-7293-4DB9-8857-57D41D53F8B2}"/>
              </a:ext>
            </a:extLst>
          </p:cNvPr>
          <p:cNvSpPr/>
          <p:nvPr/>
        </p:nvSpPr>
        <p:spPr>
          <a:xfrm>
            <a:off x="542630" y="5792955"/>
            <a:ext cx="89569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Relève dans le chapitre 7 le passage qui montre que Rémi est heureux sur la péniche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8894557-DB3C-4638-8730-43372994E1C6}"/>
              </a:ext>
            </a:extLst>
          </p:cNvPr>
          <p:cNvSpPr txBox="1"/>
          <p:nvPr/>
        </p:nvSpPr>
        <p:spPr>
          <a:xfrm>
            <a:off x="8775700" y="5792955"/>
            <a:ext cx="2396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Page 53, lignes 117-119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610C99E-3173-4A71-AF69-1E6ABFCD1667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3222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BEF40D-A063-4CE2-BEFB-3BD86E7FF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27075"/>
          </a:xfrm>
        </p:spPr>
        <p:txBody>
          <a:bodyPr>
            <a:normAutofit/>
          </a:bodyPr>
          <a:lstStyle/>
          <a:p>
            <a:pPr algn="ctr"/>
            <a:r>
              <a:rPr lang="fr-FR" sz="4000" b="1" u="sng" dirty="0"/>
              <a:t>Chapitres 9, 10, 11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0D25C51-8D97-466F-A386-DBCB4FAA5866}"/>
              </a:ext>
            </a:extLst>
          </p:cNvPr>
          <p:cNvSpPr txBox="1"/>
          <p:nvPr/>
        </p:nvSpPr>
        <p:spPr>
          <a:xfrm>
            <a:off x="533400" y="576152"/>
            <a:ext cx="11518900" cy="628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b="1" dirty="0"/>
              <a:t>Relève les mots employés par Rémi pour décrire la pension du </a:t>
            </a:r>
            <a:r>
              <a:rPr lang="fr-FR" b="1" dirty="0" err="1"/>
              <a:t>padrone</a:t>
            </a:r>
            <a:r>
              <a:rPr lang="fr-FR" b="1" dirty="0"/>
              <a:t> </a:t>
            </a:r>
            <a:r>
              <a:rPr lang="fr-FR" b="1" dirty="0" err="1"/>
              <a:t>Garofoli</a:t>
            </a:r>
            <a:r>
              <a:rPr lang="fr-FR" b="1" dirty="0"/>
              <a:t> au début du chapitre 11. 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 lvl="0">
              <a:lnSpc>
                <a:spcPct val="150000"/>
              </a:lnSpc>
            </a:pPr>
            <a:r>
              <a:rPr lang="fr-FR" b="1" dirty="0"/>
              <a:t>Que sont contraints de faire les enfants par </a:t>
            </a:r>
            <a:r>
              <a:rPr lang="fr-FR" b="1" dirty="0" err="1"/>
              <a:t>Garofoli</a:t>
            </a:r>
            <a:r>
              <a:rPr lang="fr-FR" b="1" dirty="0"/>
              <a:t> ? 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b="1" dirty="0"/>
              <a:t>Quel traitement </a:t>
            </a:r>
            <a:r>
              <a:rPr lang="fr-FR" b="1" dirty="0" err="1"/>
              <a:t>Garofoli</a:t>
            </a:r>
            <a:r>
              <a:rPr lang="fr-FR" b="1" dirty="0"/>
              <a:t> inflige-t-il à un enfant qui ne lui rapporte pas ce qu’il a demandé ?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dirty="0"/>
              <a:t>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 lvl="0">
              <a:lnSpc>
                <a:spcPct val="150000"/>
              </a:lnSpc>
            </a:pPr>
            <a:r>
              <a:rPr lang="fr-FR" b="1" dirty="0"/>
              <a:t>Rémi est-il rassuré lorsque Vitalis lui demande de l’attendre et de se reposer chez </a:t>
            </a:r>
            <a:r>
              <a:rPr lang="fr-FR" b="1" dirty="0" err="1"/>
              <a:t>Garofoli</a:t>
            </a:r>
            <a:r>
              <a:rPr lang="fr-FR" b="1" dirty="0"/>
              <a:t> ? Pourquoi ?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dirty="0"/>
              <a:t>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 lvl="0">
              <a:lnSpc>
                <a:spcPct val="150000"/>
              </a:lnSpc>
            </a:pPr>
            <a:r>
              <a:rPr lang="fr-FR" b="1" dirty="0"/>
              <a:t>Quelle est la réaction de Vitalis lorsqu’il découvre comment </a:t>
            </a:r>
            <a:r>
              <a:rPr lang="fr-FR" b="1" dirty="0" err="1"/>
              <a:t>Garofoli</a:t>
            </a:r>
            <a:r>
              <a:rPr lang="fr-FR" b="1" dirty="0"/>
              <a:t> traite ses pensionnaires ?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dirty="0"/>
              <a:t>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BF45BD7-C762-4E90-9335-DA774C727DBD}"/>
              </a:ext>
            </a:extLst>
          </p:cNvPr>
          <p:cNvSpPr txBox="1"/>
          <p:nvPr/>
        </p:nvSpPr>
        <p:spPr>
          <a:xfrm>
            <a:off x="10528734" y="40372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79648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AED50B-4AAD-4353-B906-5F89893A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293" y="202451"/>
            <a:ext cx="10515600" cy="61277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u="sng" dirty="0"/>
              <a:t>Chapitres 12, 13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B24B252D-9ECC-4439-BA60-883CCB96C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" y="1314450"/>
            <a:ext cx="2428875" cy="1644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Rémi mène une existence heureuse jusqu’au jour où une terrible averse de grêle détruit le jardin.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00A2A327-DBCD-4E18-BC1E-0A7667F21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2" y="1101725"/>
            <a:ext cx="2428875" cy="16262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enfants du jardinier </a:t>
            </a:r>
            <a:r>
              <a:rPr lang="fr-FR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Acquin</a:t>
            </a:r>
            <a:r>
              <a:rPr lang="fr-FR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sont séparés et pris en charge par des oncles et tantes.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6B01E6FA-3377-4DC8-A535-50945159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093" y="1206500"/>
            <a:ext cx="2428875" cy="1257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Vitalis meurt de froid sur un tas de paille pendant la nuit.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FC8EC38A-E1F7-4571-840D-5782A0071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4925" y="1314450"/>
            <a:ext cx="2428875" cy="14135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Rémi est à nouveau seul, sans famille, séparé de ceux qu’il aime.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9CB53E9D-52E1-4C50-8477-8560D997C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" y="3281045"/>
            <a:ext cx="2428875" cy="14135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jardinier </a:t>
            </a:r>
            <a:r>
              <a:rPr lang="fr-FR" sz="15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Acquin</a:t>
            </a:r>
            <a:r>
              <a:rPr lang="fr-FR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 envoyé en prison pour réparer ses dettes.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E61319FE-5EBC-49A9-A9F6-BD8F43C36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899" y="2810886"/>
            <a:ext cx="2133600" cy="21995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Rémi n’est pas mort grâce à la chaleur de son chien couché sur sa poitrine. Il est alors recueilli par le jardinier </a:t>
            </a:r>
            <a:r>
              <a:rPr lang="fr-FR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Acquin</a:t>
            </a:r>
            <a:r>
              <a:rPr lang="fr-FR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 de texte 1">
            <a:extLst>
              <a:ext uri="{FF2B5EF4-FFF2-40B4-BE49-F238E27FC236}">
                <a16:creationId xmlns:a16="http://schemas.microsoft.com/office/drawing/2014/main" id="{5A009A72-89C0-4B99-A3CD-F7895F51D0D2}"/>
              </a:ext>
            </a:extLst>
          </p:cNvPr>
          <p:cNvSpPr txBox="1"/>
          <p:nvPr/>
        </p:nvSpPr>
        <p:spPr>
          <a:xfrm>
            <a:off x="500063" y="4946015"/>
            <a:ext cx="2743200" cy="100488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200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L’ordre des étiquettes: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C44B6C4-1511-450A-B79E-296C56E59B62}"/>
              </a:ext>
            </a:extLst>
          </p:cNvPr>
          <p:cNvSpPr txBox="1"/>
          <p:nvPr/>
        </p:nvSpPr>
        <p:spPr>
          <a:xfrm>
            <a:off x="3131846" y="511123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C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6DF657D-7295-4018-8A15-DB53D241E495}"/>
              </a:ext>
            </a:extLst>
          </p:cNvPr>
          <p:cNvSpPr txBox="1"/>
          <p:nvPr/>
        </p:nvSpPr>
        <p:spPr>
          <a:xfrm>
            <a:off x="3495323" y="511123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F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7AC0EC4-7149-49C8-B4E5-6ED6CD837459}"/>
              </a:ext>
            </a:extLst>
          </p:cNvPr>
          <p:cNvSpPr txBox="1"/>
          <p:nvPr/>
        </p:nvSpPr>
        <p:spPr>
          <a:xfrm>
            <a:off x="3887201" y="511123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A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842E0F0-F111-4889-B7BA-C1001A941258}"/>
              </a:ext>
            </a:extLst>
          </p:cNvPr>
          <p:cNvSpPr txBox="1"/>
          <p:nvPr/>
        </p:nvSpPr>
        <p:spPr>
          <a:xfrm>
            <a:off x="4219453" y="511123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7852273-8E06-4F16-BCBA-28E8DF5C057F}"/>
              </a:ext>
            </a:extLst>
          </p:cNvPr>
          <p:cNvSpPr txBox="1"/>
          <p:nvPr/>
        </p:nvSpPr>
        <p:spPr>
          <a:xfrm>
            <a:off x="4625614" y="511123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B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872CEEE-276A-48C0-B643-AAA13A018FC2}"/>
              </a:ext>
            </a:extLst>
          </p:cNvPr>
          <p:cNvSpPr txBox="1"/>
          <p:nvPr/>
        </p:nvSpPr>
        <p:spPr>
          <a:xfrm>
            <a:off x="5009333" y="511123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9542F23-7293-4DB9-8857-57D41D53F8B2}"/>
              </a:ext>
            </a:extLst>
          </p:cNvPr>
          <p:cNvSpPr/>
          <p:nvPr/>
        </p:nvSpPr>
        <p:spPr>
          <a:xfrm>
            <a:off x="542630" y="5792955"/>
            <a:ext cx="89569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Relève dans le chapitre 7 le passage qui montre que Rémi est heureux sur la péniche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8894557-DB3C-4638-8730-43372994E1C6}"/>
              </a:ext>
            </a:extLst>
          </p:cNvPr>
          <p:cNvSpPr txBox="1"/>
          <p:nvPr/>
        </p:nvSpPr>
        <p:spPr>
          <a:xfrm>
            <a:off x="8775700" y="5792955"/>
            <a:ext cx="2396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Page 91, lignes 119-122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610C99E-3173-4A71-AF69-1E6ABFCD1667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1538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AED50B-4AAD-4353-B906-5F89893A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1277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u="sng" dirty="0"/>
              <a:t>Chapitre 14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610C99E-3173-4A71-AF69-1E6ABFCD1667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E554949B-3DD4-4C61-A558-8A84C1CDB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019549"/>
              </p:ext>
            </p:extLst>
          </p:nvPr>
        </p:nvGraphicFramePr>
        <p:xfrm>
          <a:off x="532894" y="684698"/>
          <a:ext cx="11353800" cy="602656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5056229">
                  <a:extLst>
                    <a:ext uri="{9D8B030D-6E8A-4147-A177-3AD203B41FA5}">
                      <a16:colId xmlns:a16="http://schemas.microsoft.com/office/drawing/2014/main" val="327157758"/>
                    </a:ext>
                  </a:extLst>
                </a:gridCol>
                <a:gridCol w="6297571">
                  <a:extLst>
                    <a:ext uri="{9D8B030D-6E8A-4147-A177-3AD203B41FA5}">
                      <a16:colId xmlns:a16="http://schemas.microsoft.com/office/drawing/2014/main" val="3630777338"/>
                    </a:ext>
                  </a:extLst>
                </a:gridCol>
              </a:tblGrid>
              <a:tr h="924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Ce que j’ai compris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i="1" dirty="0">
                          <a:effectLst/>
                        </a:rPr>
                        <a:t> Je fabrique le film de l’histoire dans ma tête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</a:rPr>
                        <a:t>(les personnages, lieu, moment, ce qu’il se passe)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33" marR="65133" marT="0" marB="0"/>
                </a:tc>
                <a:extLst>
                  <a:ext uri="{0D108BD9-81ED-4DB2-BD59-A6C34878D82A}">
                    <a16:rowId xmlns:a16="http://schemas.microsoft.com/office/drawing/2014/main" val="2276722341"/>
                  </a:ext>
                </a:extLst>
              </a:tr>
              <a:tr h="689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</a:rPr>
                        <a:t>Ce que je ressens, ce que le texte produit en moi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b="0" dirty="0">
                          <a:effectLst/>
                        </a:rPr>
                        <a:t>Je me sers de mon expérience personnelle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b="0" dirty="0">
                          <a:effectLst/>
                        </a:rPr>
                        <a:t>(un sentiment, un souvenir, une réaction, une envie)</a:t>
                      </a:r>
                      <a:endParaRPr lang="fr-FR" sz="13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</a:rPr>
                        <a:t> 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33" marR="65133" marT="0" marB="0"/>
                </a:tc>
                <a:extLst>
                  <a:ext uri="{0D108BD9-81ED-4DB2-BD59-A6C34878D82A}">
                    <a16:rowId xmlns:a16="http://schemas.microsoft.com/office/drawing/2014/main" val="2859927649"/>
                  </a:ext>
                </a:extLst>
              </a:tr>
              <a:tr h="1393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Zoom sur 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- les retrouvailles de </a:t>
                      </a:r>
                      <a:r>
                        <a:rPr lang="fr-FR" sz="1600" dirty="0" err="1">
                          <a:effectLst/>
                        </a:rPr>
                        <a:t>Mattia</a:t>
                      </a:r>
                      <a:r>
                        <a:rPr lang="fr-FR" sz="1600" dirty="0">
                          <a:effectLst/>
                        </a:rPr>
                        <a:t> et Rémi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Retrouve dans le chapitre les indices (groupes de mots) montrant que Rémi et </a:t>
                      </a:r>
                      <a:r>
                        <a:rPr lang="fr-FR" sz="1600" b="0" dirty="0" err="1">
                          <a:effectLst/>
                        </a:rPr>
                        <a:t>Mattia</a:t>
                      </a:r>
                      <a:r>
                        <a:rPr lang="fr-FR" sz="1600" b="0" dirty="0">
                          <a:effectLst/>
                        </a:rPr>
                        <a:t> vont devenir très bons amis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33" marR="65133" marT="0" marB="0"/>
                </a:tc>
                <a:extLst>
                  <a:ext uri="{0D108BD9-81ED-4DB2-BD59-A6C34878D82A}">
                    <a16:rowId xmlns:a16="http://schemas.microsoft.com/office/drawing/2014/main" val="4265086962"/>
                  </a:ext>
                </a:extLst>
              </a:tr>
              <a:tr h="2565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- la troupe de Rémi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Qui sont les membres de la troupe de Rémi ?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Quelle fonction occupe chacun d’entre eux ?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Relève dans le texte les mots qui montrent que </a:t>
                      </a:r>
                      <a:r>
                        <a:rPr lang="fr-FR" sz="1600" b="0" dirty="0" err="1">
                          <a:effectLst/>
                        </a:rPr>
                        <a:t>Mattia</a:t>
                      </a:r>
                      <a:r>
                        <a:rPr lang="fr-FR" sz="1600" b="0" dirty="0">
                          <a:effectLst/>
                        </a:rPr>
                        <a:t> est un bon musicien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Trouve un adjectif qualifiant l’état d’esprit de Rémi et </a:t>
                      </a:r>
                      <a:r>
                        <a:rPr lang="fr-FR" sz="1600" b="0" dirty="0" err="1">
                          <a:effectLst/>
                        </a:rPr>
                        <a:t>Mattia</a:t>
                      </a:r>
                      <a:r>
                        <a:rPr lang="fr-FR" sz="1600" b="0" dirty="0">
                          <a:effectLst/>
                        </a:rPr>
                        <a:t> lorsque leur troupe quitte Paris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</a:rPr>
                        <a:t> 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33" marR="651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33" marR="65133" marT="0" marB="0"/>
                </a:tc>
                <a:extLst>
                  <a:ext uri="{0D108BD9-81ED-4DB2-BD59-A6C34878D82A}">
                    <a16:rowId xmlns:a16="http://schemas.microsoft.com/office/drawing/2014/main" val="1138516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929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2E0BE53F-7B31-487D-8D1D-5BACCD7C2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064" y="210871"/>
            <a:ext cx="2428876" cy="1768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kumimoji="0" lang="fr-FR" altLang="fr-F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Rémi demande à </a:t>
            </a:r>
            <a:r>
              <a:rPr kumimoji="0" lang="fr-FR" altLang="fr-F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Mattia</a:t>
            </a: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partir pour Paris. Ce dernier refuse la proposition de Rémi. Il est persuadé que Rémi n’est pas le fils des </a:t>
            </a:r>
            <a:r>
              <a:rPr kumimoji="0" lang="fr-FR" altLang="fr-F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Driscoll</a:t>
            </a: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fr-FR" altLang="fr-F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045C1EA9-DCD6-401D-8C12-77954ED67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7835" y="537071"/>
            <a:ext cx="1962150" cy="128122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endParaRPr kumimoji="0" lang="fr-FR" altLang="fr-F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Rémi et sa troupe rejoignent donc Londres par leurs propres moyens</a:t>
            </a:r>
            <a:r>
              <a:rPr kumimoji="0" lang="fr-FR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fr-FR" altLang="fr-F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BC5D226-A89D-476F-8CA3-C8D3B7E41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0366" y="234633"/>
            <a:ext cx="3306262" cy="12812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kumimoji="0" lang="fr-FR" altLang="fr-F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Mattia</a:t>
            </a: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surprend une conversation entre Mr </a:t>
            </a:r>
            <a:r>
              <a:rPr kumimoji="0" lang="fr-FR" altLang="fr-F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Driscoll</a:t>
            </a: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James Milligan et comprend alors que ces deux hommes sont malhonnêtes.</a:t>
            </a:r>
            <a:endParaRPr kumimoji="0" lang="fr-FR" altLang="fr-F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6AF0F2AE-7A9C-48A3-84D5-C5B97DAB1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5833" y="1775576"/>
            <a:ext cx="2428876" cy="1768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endParaRPr kumimoji="0" lang="fr-FR" altLang="fr-F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Rémi et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Mattia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rendent visite à mère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Barberin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lui offrir une vache. Mère </a:t>
            </a:r>
            <a:r>
              <a:rPr kumimoji="0" lang="fr-FR" altLang="fr-FR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Barberin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informe Rémi qu’un homme est venu chez elle et qu’il le cherche.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5DC7626B-1ED3-430D-9C43-291CEC029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940" y="2051166"/>
            <a:ext cx="2963460" cy="15718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endParaRPr kumimoji="0" lang="fr-FR" altLang="fr-F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Rémi et </a:t>
            </a:r>
            <a:r>
              <a:rPr kumimoji="0" lang="fr-FR" altLang="fr-F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Mattia</a:t>
            </a: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rencontrent Mr </a:t>
            </a:r>
            <a:r>
              <a:rPr kumimoji="0" lang="fr-FR" altLang="fr-F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Driscoll</a:t>
            </a: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qui se fait passer pour le père de Rémi. </a:t>
            </a:r>
            <a:r>
              <a:rPr kumimoji="0" lang="fr-FR" altLang="fr-F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Mattia</a:t>
            </a: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remarque alors que tous les </a:t>
            </a:r>
            <a:r>
              <a:rPr kumimoji="0" lang="fr-FR" altLang="fr-F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Driscoll</a:t>
            </a: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sont blonds à la différence de Rémi.</a:t>
            </a:r>
            <a:endParaRPr kumimoji="0" lang="fr-FR" altLang="fr-F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9A1A08A9-732D-49F0-BA6C-A3794B59E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789" y="2094397"/>
            <a:ext cx="4225968" cy="13346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kumimoji="0" lang="fr-FR" altLang="fr-F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Rémi et sa troupe partent à la recherche de Jérôme </a:t>
            </a:r>
            <a:r>
              <a:rPr kumimoji="0" lang="fr-FR" altLang="fr-F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Barberin</a:t>
            </a: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afin d’en savoir plus sur cet homme. Jérôme adresse une lettre à sa femme où il indique que les vrais parents de Rémi habitent à Londres</a:t>
            </a:r>
            <a:r>
              <a:rPr kumimoji="0" lang="fr-FR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Zone de texte 25">
            <a:extLst>
              <a:ext uri="{FF2B5EF4-FFF2-40B4-BE49-F238E27FC236}">
                <a16:creationId xmlns:a16="http://schemas.microsoft.com/office/drawing/2014/main" id="{D5777620-BAA0-4501-AA58-1C9A9D2E8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65" y="3659102"/>
            <a:ext cx="11584615" cy="1768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L’ordre des étiquettes: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13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Relève dans les chapitres 18 et 19 les groupes de mots qui montrent que Rémi ne se sent pas à l’aise en découvrant sa nouvelle famille: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fr-FR" altLang="fr-FR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B530030C-AFCB-4A24-89CA-B0FAE1B17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7285" y="-11844"/>
            <a:ext cx="338413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3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 famille</a:t>
            </a:r>
            <a:r>
              <a:rPr kumimoji="0" lang="fr-FR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Chapitres 15, 16, 17, 18, 19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300" dirty="0">
                <a:latin typeface="Calibri" panose="020F0502020204030204" pitchFamily="34" charset="0"/>
                <a:cs typeface="Times New Roman" panose="02020603050405020304" pitchFamily="18" charset="0"/>
              </a:rPr>
              <a:t>« Les péripéties vécues par la troupe de Rémi »</a:t>
            </a:r>
            <a:endParaRPr kumimoji="0" lang="fr-FR" altLang="fr-FR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95ADCD72-9CAA-41FB-9E20-FDB14631C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39" y="1024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F9056FD-BA31-4091-9731-CA0CAC8705B5}"/>
              </a:ext>
            </a:extLst>
          </p:cNvPr>
          <p:cNvSpPr txBox="1"/>
          <p:nvPr/>
        </p:nvSpPr>
        <p:spPr>
          <a:xfrm>
            <a:off x="2758503" y="3705571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D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D02BBD6-B346-43E3-82C4-FDA6427B6907}"/>
              </a:ext>
            </a:extLst>
          </p:cNvPr>
          <p:cNvSpPr txBox="1"/>
          <p:nvPr/>
        </p:nvSpPr>
        <p:spPr>
          <a:xfrm>
            <a:off x="3127325" y="370299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F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1F49DB0-8714-4BB9-8731-59EDB682F755}"/>
              </a:ext>
            </a:extLst>
          </p:cNvPr>
          <p:cNvSpPr txBox="1"/>
          <p:nvPr/>
        </p:nvSpPr>
        <p:spPr>
          <a:xfrm>
            <a:off x="3456071" y="369975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B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437DC4B-ED8D-4BC0-9944-FC1A6F099CAE}"/>
              </a:ext>
            </a:extLst>
          </p:cNvPr>
          <p:cNvSpPr txBox="1"/>
          <p:nvPr/>
        </p:nvSpPr>
        <p:spPr>
          <a:xfrm>
            <a:off x="3760327" y="369975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33A8C5D-D48F-49E9-87D1-5AD15A679DAF}"/>
              </a:ext>
            </a:extLst>
          </p:cNvPr>
          <p:cNvSpPr txBox="1"/>
          <p:nvPr/>
        </p:nvSpPr>
        <p:spPr>
          <a:xfrm>
            <a:off x="4037331" y="3700505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A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EE160F6-2193-47FB-A5C3-98A972DB39F3}"/>
              </a:ext>
            </a:extLst>
          </p:cNvPr>
          <p:cNvSpPr txBox="1"/>
          <p:nvPr/>
        </p:nvSpPr>
        <p:spPr>
          <a:xfrm>
            <a:off x="4287104" y="369975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C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08E5F98-3A56-4E38-B251-A849B13C930E}"/>
              </a:ext>
            </a:extLst>
          </p:cNvPr>
          <p:cNvSpPr txBox="1"/>
          <p:nvPr/>
        </p:nvSpPr>
        <p:spPr>
          <a:xfrm>
            <a:off x="277636" y="4494301"/>
            <a:ext cx="3897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P. 133 « Je commence à être inquiet » 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04F7A9A-29F5-4614-A39B-7DA15799BF0F}"/>
              </a:ext>
            </a:extLst>
          </p:cNvPr>
          <p:cNvSpPr txBox="1"/>
          <p:nvPr/>
        </p:nvSpPr>
        <p:spPr>
          <a:xfrm>
            <a:off x="4174921" y="4500992"/>
            <a:ext cx="3461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P. 134 « J’étais tellement troublé »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3089DB0-2A22-47F5-9E0F-63A6D8E5199C}"/>
              </a:ext>
            </a:extLst>
          </p:cNvPr>
          <p:cNvSpPr txBox="1"/>
          <p:nvPr/>
        </p:nvSpPr>
        <p:spPr>
          <a:xfrm>
            <a:off x="7606734" y="4490099"/>
            <a:ext cx="4272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P. 135 « Je ne trouvai pas cet élan en moi »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D187C9-2984-4ADE-8BB0-8292BD8CB9D8}"/>
              </a:ext>
            </a:extLst>
          </p:cNvPr>
          <p:cNvSpPr txBox="1"/>
          <p:nvPr/>
        </p:nvSpPr>
        <p:spPr>
          <a:xfrm>
            <a:off x="236940" y="4847708"/>
            <a:ext cx="405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P. 139 « L’effroi vague qui m’oppressait »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83881FA-CA86-4A78-A910-98593E7B85CB}"/>
              </a:ext>
            </a:extLst>
          </p:cNvPr>
          <p:cNvSpPr txBox="1"/>
          <p:nvPr/>
        </p:nvSpPr>
        <p:spPr>
          <a:xfrm>
            <a:off x="236940" y="5157576"/>
            <a:ext cx="112258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chemeClr val="accent6"/>
                </a:solidFill>
              </a:rPr>
              <a:t>P. 142 « une épouvante vague », « une sueur froide », « un sommeil lourd et fiévreux », « cauchemars anxieux qui m’étouffaient »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8F68747-E43A-48F7-8DC4-EE6E8D568BBF}"/>
              </a:ext>
            </a:extLst>
          </p:cNvPr>
          <p:cNvSpPr/>
          <p:nvPr/>
        </p:nvSpPr>
        <p:spPr>
          <a:xfrm>
            <a:off x="134810" y="5743905"/>
            <a:ext cx="115846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Explique pourquoi la description de la famille de Rémi ne correspond pas à ce qu’on a appris au chapitre 2 </a:t>
            </a:r>
            <a:r>
              <a:rPr lang="fr-FR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les langes et les linges ans lesquels le bébé était enveloppé disaient clairement qu’ils appartenaient à des parents riches »</a:t>
            </a:r>
            <a:endParaRPr lang="fr-FR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F9F7D6F-F203-43B5-8A53-FC097C8205B5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3578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1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AACA5963-9CEA-431C-A863-CA36218283AE}"/>
              </a:ext>
            </a:extLst>
          </p:cNvPr>
          <p:cNvSpPr/>
          <p:nvPr/>
        </p:nvSpPr>
        <p:spPr>
          <a:xfrm>
            <a:off x="127000" y="1333500"/>
            <a:ext cx="12065000" cy="11557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F17EE09-E749-4A97-953A-ABA2EA916CF3}"/>
              </a:ext>
            </a:extLst>
          </p:cNvPr>
          <p:cNvSpPr txBox="1"/>
          <p:nvPr/>
        </p:nvSpPr>
        <p:spPr>
          <a:xfrm>
            <a:off x="3263900" y="317500"/>
            <a:ext cx="6370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Que sait-on sur le 19è siècle? 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9D45729-A8FE-40F9-B835-34F00564013C}"/>
              </a:ext>
            </a:extLst>
          </p:cNvPr>
          <p:cNvCxnSpPr/>
          <p:nvPr/>
        </p:nvCxnSpPr>
        <p:spPr>
          <a:xfrm flipV="1">
            <a:off x="9520255" y="2235200"/>
            <a:ext cx="0" cy="1028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771D0275-1145-4A29-9878-83EFF2A51226}"/>
              </a:ext>
            </a:extLst>
          </p:cNvPr>
          <p:cNvSpPr txBox="1"/>
          <p:nvPr/>
        </p:nvSpPr>
        <p:spPr>
          <a:xfrm>
            <a:off x="8335514" y="3263900"/>
            <a:ext cx="1380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b="1" dirty="0">
                <a:solidFill>
                  <a:srgbClr val="FF0000"/>
                </a:solidFill>
              </a:rPr>
              <a:t>1878</a:t>
            </a:r>
          </a:p>
          <a:p>
            <a:pPr algn="r"/>
            <a:r>
              <a:rPr lang="fr-FR" dirty="0"/>
              <a:t>Parution de </a:t>
            </a:r>
          </a:p>
          <a:p>
            <a:r>
              <a:rPr lang="fr-FR" i="1" dirty="0"/>
              <a:t>Sans Famille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4295CF5F-5B6A-4F17-A1DD-DABEDE5B9512}"/>
              </a:ext>
            </a:extLst>
          </p:cNvPr>
          <p:cNvCxnSpPr/>
          <p:nvPr/>
        </p:nvCxnSpPr>
        <p:spPr>
          <a:xfrm flipV="1">
            <a:off x="10007600" y="2235200"/>
            <a:ext cx="0" cy="1028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25BB42AC-9255-4A76-BBFE-4B085E1EF78A}"/>
              </a:ext>
            </a:extLst>
          </p:cNvPr>
          <p:cNvSpPr txBox="1"/>
          <p:nvPr/>
        </p:nvSpPr>
        <p:spPr>
          <a:xfrm>
            <a:off x="9880600" y="3219272"/>
            <a:ext cx="20617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1881-1882</a:t>
            </a:r>
          </a:p>
          <a:p>
            <a:r>
              <a:rPr lang="fr-FR" dirty="0"/>
              <a:t>Lois Ferry : </a:t>
            </a:r>
          </a:p>
          <a:p>
            <a:pPr algn="just"/>
            <a:r>
              <a:rPr lang="fr-FR" dirty="0"/>
              <a:t>École gratuite, </a:t>
            </a:r>
          </a:p>
          <a:p>
            <a:r>
              <a:rPr lang="fr-FR" dirty="0"/>
              <a:t>obligatoire et laïque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61A49259-7F35-4E83-9C43-B32F298530A9}"/>
              </a:ext>
            </a:extLst>
          </p:cNvPr>
          <p:cNvCxnSpPr/>
          <p:nvPr/>
        </p:nvCxnSpPr>
        <p:spPr>
          <a:xfrm flipV="1">
            <a:off x="7042026" y="2235200"/>
            <a:ext cx="0" cy="1028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30590963-D886-485B-A016-C58DA79F2B33}"/>
              </a:ext>
            </a:extLst>
          </p:cNvPr>
          <p:cNvSpPr txBox="1"/>
          <p:nvPr/>
        </p:nvSpPr>
        <p:spPr>
          <a:xfrm>
            <a:off x="6011169" y="3263900"/>
            <a:ext cx="20617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1856</a:t>
            </a:r>
          </a:p>
          <a:p>
            <a:pPr algn="just"/>
            <a:r>
              <a:rPr lang="fr-FR" dirty="0"/>
              <a:t>Victor Hugo écrit le poème </a:t>
            </a:r>
            <a:r>
              <a:rPr lang="fr-FR" i="1" dirty="0"/>
              <a:t>Mélancholia</a:t>
            </a:r>
            <a:r>
              <a:rPr lang="fr-FR" dirty="0"/>
              <a:t> pour dénoncer le travail des enfants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FAB96E8-D36C-432A-A8D9-939EF5E0EDCF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82054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94D1686-9541-4823-BAB2-A748AC605696}"/>
              </a:ext>
            </a:extLst>
          </p:cNvPr>
          <p:cNvSpPr txBox="1"/>
          <p:nvPr/>
        </p:nvSpPr>
        <p:spPr>
          <a:xfrm>
            <a:off x="291334" y="1139052"/>
            <a:ext cx="5324856" cy="32778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1. Observer la première de couverture</a:t>
            </a:r>
            <a:endParaRPr lang="fr-FR" b="1" dirty="0"/>
          </a:p>
          <a:p>
            <a:endParaRPr lang="fr-FR" dirty="0"/>
          </a:p>
          <a:p>
            <a:r>
              <a:rPr lang="fr-FR" dirty="0"/>
              <a:t>2. </a:t>
            </a:r>
            <a:r>
              <a:rPr lang="fr-FR" u="sng" dirty="0">
                <a:solidFill>
                  <a:srgbClr val="FF0000"/>
                </a:solidFill>
              </a:rPr>
              <a:t>Par groupes: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/>
              <a:t>Que voit-on?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/>
              <a:t>Décrire les personnages, comment sont-ils habillés?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/>
              <a:t>Quel lien peuvent-ils avoir?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/>
              <a:t>Que voit-on en arrière plan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00B0F0"/>
                </a:solidFill>
              </a:rPr>
              <a:t>Discussion avec la classe</a:t>
            </a:r>
          </a:p>
          <a:p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D759660-4F4D-4AB9-8A8D-AAE67A4FE308}"/>
              </a:ext>
            </a:extLst>
          </p:cNvPr>
          <p:cNvSpPr txBox="1"/>
          <p:nvPr/>
        </p:nvSpPr>
        <p:spPr>
          <a:xfrm>
            <a:off x="291334" y="4106723"/>
            <a:ext cx="288482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3. </a:t>
            </a:r>
            <a:r>
              <a:rPr lang="fr-FR" u="sng" dirty="0">
                <a:solidFill>
                  <a:srgbClr val="FF0000"/>
                </a:solidFill>
              </a:rPr>
              <a:t>Par groupes: </a:t>
            </a:r>
          </a:p>
          <a:p>
            <a:r>
              <a:rPr lang="fr-FR" dirty="0"/>
              <a:t>Nos hypothèses sur l’histoire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B0F0"/>
                </a:solidFill>
              </a:rPr>
              <a:t>Discussion avec la classe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74CD16C-FC23-4C1B-8B8A-28D9EEDC6390}"/>
              </a:ext>
            </a:extLst>
          </p:cNvPr>
          <p:cNvSpPr txBox="1"/>
          <p:nvPr/>
        </p:nvSpPr>
        <p:spPr>
          <a:xfrm>
            <a:off x="4660900" y="165100"/>
            <a:ext cx="26625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000" b="1" dirty="0"/>
              <a:t>Les illustrations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426E384-7F8A-4376-A63D-2528320846EE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8853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2DB226-2D30-45D1-9A59-25CC32B18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462"/>
            <a:ext cx="10515600" cy="53657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La première de couverture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8DC672-DC39-461F-839E-414F9974E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u="sng" dirty="0"/>
              <a:t>Nos réponses:</a:t>
            </a:r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30B055-CB44-4EE6-BB6A-13E3BEBAAE49}"/>
              </a:ext>
            </a:extLst>
          </p:cNvPr>
          <p:cNvSpPr/>
          <p:nvPr/>
        </p:nvSpPr>
        <p:spPr>
          <a:xfrm>
            <a:off x="203200" y="215900"/>
            <a:ext cx="2641600" cy="135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6A9C837-8B18-49AE-B038-F19FB7047C31}"/>
              </a:ext>
            </a:extLst>
          </p:cNvPr>
          <p:cNvSpPr txBox="1"/>
          <p:nvPr/>
        </p:nvSpPr>
        <p:spPr>
          <a:xfrm>
            <a:off x="337062" y="215900"/>
            <a:ext cx="25077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que voit-on?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décrire les personnages, comment sont-ils habillés?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quel lien peuvent-ils avoir?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que voit-on en arrière plan?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578552-88DF-43AC-99F0-72E2CBF26719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066089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2DB226-2D30-45D1-9A59-25CC32B18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462"/>
            <a:ext cx="10515600" cy="53657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La première de couverture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8DC672-DC39-461F-839E-414F9974E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u="sng" dirty="0"/>
              <a:t>Nos hypothèses sur l’histoire:</a:t>
            </a:r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30B055-CB44-4EE6-BB6A-13E3BEBAAE49}"/>
              </a:ext>
            </a:extLst>
          </p:cNvPr>
          <p:cNvSpPr/>
          <p:nvPr/>
        </p:nvSpPr>
        <p:spPr>
          <a:xfrm>
            <a:off x="203200" y="215900"/>
            <a:ext cx="2641600" cy="135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6A9C837-8B18-49AE-B038-F19FB7047C31}"/>
              </a:ext>
            </a:extLst>
          </p:cNvPr>
          <p:cNvSpPr txBox="1"/>
          <p:nvPr/>
        </p:nvSpPr>
        <p:spPr>
          <a:xfrm>
            <a:off x="337062" y="215900"/>
            <a:ext cx="25077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que voit-on?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décrire les personnages, comment sont-ils habillés?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quel lien peuvent-ils avoir?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que voit-on en arrière plan?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6FED513-C90F-41B5-BDBE-DD3497295F8C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40246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422C75-C25F-4657-A2E6-1DB216A0E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u="sng" dirty="0"/>
              <a:t>Chapitre 1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4DAF167-FE51-48EC-B6B5-E2DCEC1F5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024754"/>
              </p:ext>
            </p:extLst>
          </p:nvPr>
        </p:nvGraphicFramePr>
        <p:xfrm>
          <a:off x="292100" y="1155700"/>
          <a:ext cx="11506200" cy="510588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6311900">
                  <a:extLst>
                    <a:ext uri="{9D8B030D-6E8A-4147-A177-3AD203B41FA5}">
                      <a16:colId xmlns:a16="http://schemas.microsoft.com/office/drawing/2014/main" val="1256164928"/>
                    </a:ext>
                  </a:extLst>
                </a:gridCol>
                <a:gridCol w="5194300">
                  <a:extLst>
                    <a:ext uri="{9D8B030D-6E8A-4147-A177-3AD203B41FA5}">
                      <a16:colId xmlns:a16="http://schemas.microsoft.com/office/drawing/2014/main" val="3512254236"/>
                    </a:ext>
                  </a:extLst>
                </a:gridCol>
              </a:tblGrid>
              <a:tr h="15721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Ce que j’ai compris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</a:rPr>
                        <a:t> Je fabrique le film de l’histoire dans ma tête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Qui ?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Quand ?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Quoi ?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Où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0737689"/>
                  </a:ext>
                </a:extLst>
              </a:tr>
              <a:tr h="778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Ce que je ressens, ce que le texte produit en moi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</a:rPr>
                        <a:t>Je me sers de mon expérience personnelle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</a:rPr>
                        <a:t>(un sentiment, un souvenir, une réaction, une envie)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5624161"/>
                  </a:ext>
                </a:extLst>
              </a:tr>
              <a:tr h="13075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Zoom sur 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</a:rPr>
                        <a:t>- les émotions de Rémi avant et à l’arrivée de M. </a:t>
                      </a:r>
                      <a:r>
                        <a:rPr lang="fr-FR" sz="1600" b="0" dirty="0" err="1">
                          <a:effectLst/>
                        </a:rPr>
                        <a:t>Barberin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1867532"/>
                  </a:ext>
                </a:extLst>
              </a:tr>
              <a:tr h="13075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>
                          <a:effectLst/>
                        </a:rPr>
                        <a:t>- les émotions de Mme </a:t>
                      </a:r>
                      <a:r>
                        <a:rPr lang="fr-FR" sz="1600" b="0" dirty="0" err="1">
                          <a:effectLst/>
                        </a:rPr>
                        <a:t>Barberin</a:t>
                      </a:r>
                      <a:r>
                        <a:rPr lang="fr-FR" sz="1600" b="0" dirty="0">
                          <a:effectLst/>
                        </a:rPr>
                        <a:t> 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Pourquoi envoie-t-elle de l’argent à M. </a:t>
                      </a:r>
                      <a:r>
                        <a:rPr lang="fr-FR" sz="1600" b="0" dirty="0" err="1">
                          <a:effectLst/>
                        </a:rPr>
                        <a:t>Barberin</a:t>
                      </a:r>
                      <a:r>
                        <a:rPr lang="fr-FR" sz="1600" b="0" dirty="0">
                          <a:effectLst/>
                        </a:rPr>
                        <a:t> et vend-elle la vache?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Quelles sont les conséquences possibles de ce geste ?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600" b="0" dirty="0">
                          <a:effectLst/>
                        </a:rPr>
                        <a:t>Comment réagit-elle avant et à l’arrivée de M. </a:t>
                      </a:r>
                      <a:r>
                        <a:rPr lang="fr-FR" sz="1600" b="0" dirty="0" err="1">
                          <a:effectLst/>
                        </a:rPr>
                        <a:t>Barberin</a:t>
                      </a:r>
                      <a:r>
                        <a:rPr lang="fr-FR" sz="1600" b="0" dirty="0">
                          <a:effectLst/>
                        </a:rPr>
                        <a:t> ?</a:t>
                      </a:r>
                      <a:endParaRPr lang="fr-F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8180395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198235B-8BEA-4DBF-BEA3-2943E3F2A8BD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22845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8C2609-2730-4C8E-A67C-B0F037300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1"/>
            <a:ext cx="10515600" cy="838200"/>
          </a:xfrm>
        </p:spPr>
        <p:txBody>
          <a:bodyPr/>
          <a:lstStyle/>
          <a:p>
            <a:pPr algn="ctr"/>
            <a:r>
              <a:rPr lang="fr-FR" b="1" u="sng" dirty="0"/>
              <a:t>Chapitre 2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9511C0F-05AA-420C-B2F4-ACE73ADFE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101416"/>
              </p:ext>
            </p:extLst>
          </p:nvPr>
        </p:nvGraphicFramePr>
        <p:xfrm>
          <a:off x="690880" y="1366932"/>
          <a:ext cx="10878820" cy="486876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5439410">
                  <a:extLst>
                    <a:ext uri="{9D8B030D-6E8A-4147-A177-3AD203B41FA5}">
                      <a16:colId xmlns:a16="http://schemas.microsoft.com/office/drawing/2014/main" val="1664242361"/>
                    </a:ext>
                  </a:extLst>
                </a:gridCol>
                <a:gridCol w="5439410">
                  <a:extLst>
                    <a:ext uri="{9D8B030D-6E8A-4147-A177-3AD203B41FA5}">
                      <a16:colId xmlns:a16="http://schemas.microsoft.com/office/drawing/2014/main" val="2364884056"/>
                    </a:ext>
                  </a:extLst>
                </a:gridCol>
              </a:tblGrid>
              <a:tr h="1541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Ce que j’ai compris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 Je fabrique le film de l’histoire dans ma tête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400" b="0" dirty="0">
                          <a:effectLst/>
                        </a:rPr>
                        <a:t>Qui ?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400" b="0" dirty="0">
                          <a:effectLst/>
                        </a:rPr>
                        <a:t>Quand ?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400" b="0" dirty="0">
                          <a:effectLst/>
                        </a:rPr>
                        <a:t>Quoi ?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400" b="0" dirty="0">
                          <a:effectLst/>
                        </a:rPr>
                        <a:t>Où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711355"/>
                  </a:ext>
                </a:extLst>
              </a:tr>
              <a:tr h="763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Ce que je ressens, ce que le texte produit en moi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Je me sers de mon expérience personnelle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</a:rPr>
                        <a:t>(un sentiment, un souvenir, une réaction, une envie)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4748246"/>
                  </a:ext>
                </a:extLst>
              </a:tr>
              <a:tr h="1282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Zoom sur 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- Jérôme </a:t>
                      </a:r>
                      <a:r>
                        <a:rPr lang="fr-FR" sz="1400" b="1" dirty="0" err="1">
                          <a:effectLst/>
                        </a:rPr>
                        <a:t>Barberin</a:t>
                      </a:r>
                      <a:endParaRPr lang="fr-FR" sz="1400" b="1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400" b="0" dirty="0">
                          <a:effectLst/>
                        </a:rPr>
                        <a:t>Son comportement et sa réaction à la vue de Rémi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400" b="0" dirty="0">
                          <a:effectLst/>
                        </a:rPr>
                        <a:t>Quel effet sur vous ?</a:t>
                      </a:r>
                    </a:p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7121215"/>
                  </a:ext>
                </a:extLst>
              </a:tr>
              <a:tr h="12820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- Rémi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400" b="0" dirty="0">
                          <a:effectLst/>
                        </a:rPr>
                        <a:t>Emotion de Rémi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400" b="0" dirty="0">
                          <a:effectLst/>
                        </a:rPr>
                        <a:t>Décrire la relation de Rémi et Mme </a:t>
                      </a:r>
                      <a:r>
                        <a:rPr lang="fr-FR" sz="1400" b="0" dirty="0" err="1">
                          <a:effectLst/>
                        </a:rPr>
                        <a:t>Barberin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7259918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50EA5F9B-7DE3-4D8E-81D3-BDC685B0BE61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047656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372D59-4D70-4F25-BDD3-D16622F5B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/>
          <a:lstStyle/>
          <a:p>
            <a:pPr algn="ctr"/>
            <a:r>
              <a:rPr lang="fr-FR" b="1" u="sng" dirty="0"/>
              <a:t>Chapitres 3, 4, 5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C5D0902-5D99-4EA6-A7A8-DB9DC3517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327139"/>
              </p:ext>
            </p:extLst>
          </p:nvPr>
        </p:nvGraphicFramePr>
        <p:xfrm>
          <a:off x="723900" y="1538446"/>
          <a:ext cx="11049000" cy="418769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5524500">
                  <a:extLst>
                    <a:ext uri="{9D8B030D-6E8A-4147-A177-3AD203B41FA5}">
                      <a16:colId xmlns:a16="http://schemas.microsoft.com/office/drawing/2014/main" val="3662799996"/>
                    </a:ext>
                  </a:extLst>
                </a:gridCol>
                <a:gridCol w="5524500">
                  <a:extLst>
                    <a:ext uri="{9D8B030D-6E8A-4147-A177-3AD203B41FA5}">
                      <a16:colId xmlns:a16="http://schemas.microsoft.com/office/drawing/2014/main" val="27275513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Ce que j’ai compris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</a:rPr>
                        <a:t> Je fabrique le film de l’histoire dans ma tête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b="0" dirty="0">
                          <a:effectLst/>
                        </a:rPr>
                        <a:t>Qui ?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b="0" dirty="0">
                          <a:effectLst/>
                        </a:rPr>
                        <a:t>Quand ?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b="0" dirty="0">
                          <a:effectLst/>
                        </a:rPr>
                        <a:t>Quoi ?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b="0" dirty="0">
                          <a:effectLst/>
                        </a:rPr>
                        <a:t>Où</a:t>
                      </a:r>
                      <a:endParaRPr lang="fr-FR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7692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Ce que je ressens, ce que le texte produit en moi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</a:rPr>
                        <a:t>Je me sers de mon expérience personnelle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</a:rPr>
                        <a:t>(un sentiment, un souvenir, une réaction, une envie)</a:t>
                      </a:r>
                      <a:endParaRPr lang="fr-FR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3714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Zoom sur 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- Vitalis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b="0" dirty="0">
                          <a:effectLst/>
                        </a:rPr>
                        <a:t>Description physique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b="0" dirty="0">
                          <a:effectLst/>
                        </a:rPr>
                        <a:t>Description morale (= son caractère)</a:t>
                      </a:r>
                      <a:endParaRPr lang="fr-FR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147392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E393B4E7-F8F6-435C-BA28-1CCCE5949EE4}"/>
              </a:ext>
            </a:extLst>
          </p:cNvPr>
          <p:cNvSpPr txBox="1"/>
          <p:nvPr/>
        </p:nvSpPr>
        <p:spPr>
          <a:xfrm>
            <a:off x="1219200" y="6286500"/>
            <a:ext cx="4065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+ correction de la fiche 4 sur le chapitre 5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FEB622B-3823-4306-837C-2C1C5AAB788A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911557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7DE6D4-8A4B-4C6F-89A9-2510F2EFC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627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u="sng" dirty="0"/>
              <a:t>Chapitres 6, 7, 8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46D665F-9E83-4F99-9867-6E9EB1B90A8B}"/>
              </a:ext>
            </a:extLst>
          </p:cNvPr>
          <p:cNvSpPr txBox="1"/>
          <p:nvPr/>
        </p:nvSpPr>
        <p:spPr>
          <a:xfrm>
            <a:off x="571500" y="1374835"/>
            <a:ext cx="7677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Pour chaque phrase, indique sur ardoise si elles sont vraies ou fausses: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B762581-5DF5-4BEB-90DC-2DE7B75C42B4}"/>
              </a:ext>
            </a:extLst>
          </p:cNvPr>
          <p:cNvSpPr txBox="1"/>
          <p:nvPr/>
        </p:nvSpPr>
        <p:spPr>
          <a:xfrm>
            <a:off x="685800" y="2237264"/>
            <a:ext cx="830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1) Mme Milligan est une Anglaise qui se promène sur une péniche avec son fils malade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B2060A6-8D49-4D9A-B067-4A558988C8FF}"/>
              </a:ext>
            </a:extLst>
          </p:cNvPr>
          <p:cNvSpPr txBox="1"/>
          <p:nvPr/>
        </p:nvSpPr>
        <p:spPr>
          <a:xfrm>
            <a:off x="685800" y="2959100"/>
            <a:ext cx="7909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2) Rémi embarque sur la péniche avec ses animaux afin d’apprendre à lire à Arthur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1A77A9B-C5F3-4E54-BC82-295104EB183D}"/>
              </a:ext>
            </a:extLst>
          </p:cNvPr>
          <p:cNvSpPr txBox="1"/>
          <p:nvPr/>
        </p:nvSpPr>
        <p:spPr>
          <a:xfrm>
            <a:off x="685800" y="3740707"/>
            <a:ext cx="7860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3) Rémi et Arthur développent une belle relation d’amitié sans querelle ni jalousie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24E1CD8-DD98-45F9-97FF-555E8903969C}"/>
              </a:ext>
            </a:extLst>
          </p:cNvPr>
          <p:cNvSpPr txBox="1"/>
          <p:nvPr/>
        </p:nvSpPr>
        <p:spPr>
          <a:xfrm>
            <a:off x="685800" y="4524296"/>
            <a:ext cx="11358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4) A l’approche de la sortie de prison de Vitalis, Rémi est très préoccupé car il souhaite se trouver devant la porte de la </a:t>
            </a:r>
          </a:p>
          <a:p>
            <a:r>
              <a:rPr lang="fr-FR" dirty="0"/>
              <a:t>Prison au moment où son maître en sortira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EA0D508-5D18-4A98-BF17-755627FD6B1F}"/>
              </a:ext>
            </a:extLst>
          </p:cNvPr>
          <p:cNvSpPr txBox="1"/>
          <p:nvPr/>
        </p:nvSpPr>
        <p:spPr>
          <a:xfrm>
            <a:off x="685800" y="5653544"/>
            <a:ext cx="6690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5. Mme Milligan explique à son fils que Vitalis est un homme mauvais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F3AF468-A67A-499A-9930-9E106370B452}"/>
              </a:ext>
            </a:extLst>
          </p:cNvPr>
          <p:cNvSpPr txBox="1"/>
          <p:nvPr/>
        </p:nvSpPr>
        <p:spPr>
          <a:xfrm>
            <a:off x="8992240" y="2240360"/>
            <a:ext cx="1205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VRAI p. 48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9BA7E97-BB2A-4A01-A74D-2033B766CA6F}"/>
              </a:ext>
            </a:extLst>
          </p:cNvPr>
          <p:cNvSpPr txBox="1"/>
          <p:nvPr/>
        </p:nvSpPr>
        <p:spPr>
          <a:xfrm>
            <a:off x="8656331" y="3740707"/>
            <a:ext cx="131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VRAI p. 53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95C554C-76A1-462E-A61A-2EB0993D2F3E}"/>
              </a:ext>
            </a:extLst>
          </p:cNvPr>
          <p:cNvSpPr txBox="1"/>
          <p:nvPr/>
        </p:nvSpPr>
        <p:spPr>
          <a:xfrm>
            <a:off x="4839020" y="4837193"/>
            <a:ext cx="1256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VRAI p. 54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429A58F-F450-46FC-9096-43DAC0BCBDFE}"/>
              </a:ext>
            </a:extLst>
          </p:cNvPr>
          <p:cNvSpPr txBox="1"/>
          <p:nvPr/>
        </p:nvSpPr>
        <p:spPr>
          <a:xfrm>
            <a:off x="8655690" y="2956004"/>
            <a:ext cx="131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FAUX p. 47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8999D3F-8718-46F2-9D7E-55C251555375}"/>
              </a:ext>
            </a:extLst>
          </p:cNvPr>
          <p:cNvSpPr txBox="1"/>
          <p:nvPr/>
        </p:nvSpPr>
        <p:spPr>
          <a:xfrm>
            <a:off x="7402582" y="5653544"/>
            <a:ext cx="1360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6"/>
                </a:solidFill>
              </a:rPr>
              <a:t>FAUX p. 58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12F76C7-9FFA-41BF-984B-653FA794AB93}"/>
              </a:ext>
            </a:extLst>
          </p:cNvPr>
          <p:cNvSpPr txBox="1"/>
          <p:nvPr/>
        </p:nvSpPr>
        <p:spPr>
          <a:xfrm>
            <a:off x="9880600" y="6388100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02498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1716</Words>
  <Application>Microsoft Office PowerPoint</Application>
  <PresentationFormat>Grand écran</PresentationFormat>
  <Paragraphs>283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Curlz MT</vt:lpstr>
      <vt:lpstr>Symbol</vt:lpstr>
      <vt:lpstr>Thème Office</vt:lpstr>
      <vt:lpstr>Présentation PowerPoint</vt:lpstr>
      <vt:lpstr>Présentation PowerPoint</vt:lpstr>
      <vt:lpstr>Présentation PowerPoint</vt:lpstr>
      <vt:lpstr>La première de couverture</vt:lpstr>
      <vt:lpstr>La première de couverture</vt:lpstr>
      <vt:lpstr>Chapitre 1</vt:lpstr>
      <vt:lpstr>Chapitre 2</vt:lpstr>
      <vt:lpstr>Chapitres 3, 4, 5</vt:lpstr>
      <vt:lpstr>Chapitres 6, 7, 8</vt:lpstr>
      <vt:lpstr>Chapitres 6, 7, 8</vt:lpstr>
      <vt:lpstr>Chapitres 9, 10, 11</vt:lpstr>
      <vt:lpstr>Chapitres 12, 13</vt:lpstr>
      <vt:lpstr>Chapitre 14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candice</dc:creator>
  <cp:lastModifiedBy>Can dice</cp:lastModifiedBy>
  <cp:revision>24</cp:revision>
  <dcterms:created xsi:type="dcterms:W3CDTF">2019-04-28T12:24:32Z</dcterms:created>
  <dcterms:modified xsi:type="dcterms:W3CDTF">2020-07-28T14:18:01Z</dcterms:modified>
</cp:coreProperties>
</file>