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5" r:id="rId26"/>
    <p:sldId id="288" r:id="rId27"/>
    <p:sldId id="282" r:id="rId28"/>
    <p:sldId id="283" r:id="rId29"/>
    <p:sldId id="286" r:id="rId30"/>
    <p:sldId id="284" r:id="rId31"/>
    <p:sldId id="28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100AB-42A9-4E54-927D-CB2E91B53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0657F6-103B-42E9-9083-97646E642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B68235-1196-4F37-9298-2D0470D2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85DDE-85C6-45BE-A113-587CB1BC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E9E3B-441E-4A4A-BA1E-36C363F8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07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01CCF-14F2-4FCF-9EA8-11161B54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3AECD5-7B5F-4585-8DFA-ECD8A1443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1D4BF3-70CF-48FD-90F8-28484112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C0E38-4478-40EE-BA25-86FA4E32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97261-7B05-4211-B5EA-C84C2802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17CA05-1C3A-40DC-8050-2F2D89A94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0FA01E-B806-476A-99D1-5F27B8DD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F66FE-A38F-48A7-ABC5-CB0C0732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2AA5BB-EDC1-42E5-8777-5FD38E08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FEEC2-3E78-4B85-B2A2-B8F797CB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47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B7D20-659E-470B-BA6D-9F2F0D49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E1E0A-F007-4386-975F-0BC61AF7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A96960-D637-4133-8594-42482050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58A11-77B8-4E16-AD11-BBD93A94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F84D95-2DF1-41CB-988A-FC4378FE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F35AF-E2C7-41CD-A244-234ED0F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D1A48-168A-4C4F-B1E4-94D4A593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665AA-2169-4EDC-AB1E-BAD12549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A52426-A183-4376-A83E-405F2B00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AF7C8-258A-4C48-80CA-DBAB2726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7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54E71-F7EB-4F05-904E-2DAFB40E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249D4-3ADB-4762-B618-ECDEE98FB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BC7420-E227-49BE-88DB-7068DA5BD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48A4F-59A5-4E46-ADE7-861E8747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179D67-68CA-40D1-8408-78C6E36E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9E0443-70A8-4D83-B476-7F982F65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5FE95-5127-4242-84CD-59B854E9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8D25BE-2FA8-4A6F-AE02-1FA93C93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0A2EB3-8B75-4C8F-9D69-A0A787F4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41AF1F-3EA0-4130-AF00-574D9A5C6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D51C02-BC11-4C57-8E8A-5A8F0E84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D9C3A2-CC33-48CD-AA96-11145345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6EBFF0-5EFB-441A-B236-008E2D84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EA0A9D-C84B-4D5C-900B-85B46F49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6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A1E99-2F2F-428E-BC5B-D967E4A0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83D9CA-0015-49F3-AF31-212A77AA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48BFDD-F20E-4672-9EF2-3C2578C5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C2F90B-39B2-43ED-9CD3-21947085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B1E2B5-9EA3-4E29-B7D6-ED6592C6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B72FE5-D501-4EDF-B5C5-2D82853F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6A44D3-41E4-4368-9A22-5EE57340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53B0A-F329-4A9E-B08B-50605E29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B7C4B-DC1B-4F2E-B628-0AE9BB5C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815F5E-459F-4E81-8520-BC3B382EB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4B17B1-B924-48C2-90BB-0A1FE041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4DC74D-7113-4E87-A87B-4B2C07F0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1B7A60-3DAD-4EE8-9BD8-1DB17F7C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1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69BF0-84FE-4686-84D5-8AF0BD00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017C49-33CC-4F6E-A457-ACB33354A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90A014-E8D5-4CC9-A46E-E04918C4A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06768B-E068-407D-98F2-FF6F63D0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A7D8B3-EF1A-4951-ADF7-B6B8FF53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3D3570-665F-4900-BBB0-8DA51DB3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80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FA0A66-1873-4829-A684-A66477A6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6903ED-9357-4764-9D86-81334585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E4FF1-082D-418F-88F0-2A61DD526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DF13-4BC0-421F-AE22-1C25BFE3D6CB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A6E15C-45DC-4CE8-BDA2-08EAC4A21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22F67-F596-4760-A473-DED1DF54C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B4DD-9E1C-4497-864D-F8B996755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7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YSECG6yI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D470D-31A7-4AC5-B7B6-52DF7CDA0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Révolution industrielle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FC9147-DC18-4F07-803F-7909E997D676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7707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ED048B2-B57A-4A59-BFF4-2B05B44F9352}"/>
              </a:ext>
            </a:extLst>
          </p:cNvPr>
          <p:cNvSpPr txBox="1"/>
          <p:nvPr/>
        </p:nvSpPr>
        <p:spPr>
          <a:xfrm>
            <a:off x="265814" y="31897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5D3932-7DA0-4265-B512-5C0C94F33F26}"/>
              </a:ext>
            </a:extLst>
          </p:cNvPr>
          <p:cNvSpPr txBox="1"/>
          <p:nvPr/>
        </p:nvSpPr>
        <p:spPr>
          <a:xfrm>
            <a:off x="975917" y="522262"/>
            <a:ext cx="10073590" cy="668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u="sng" dirty="0">
                <a:solidFill>
                  <a:srgbClr val="FF0000"/>
                </a:solidFill>
              </a:rPr>
              <a:t>Séance 2</a:t>
            </a:r>
            <a:r>
              <a:rPr lang="fr-FR" sz="2000" dirty="0">
                <a:solidFill>
                  <a:srgbClr val="FF0000"/>
                </a:solidFill>
              </a:rPr>
              <a:t>: Les progrès de la Révolution Industrielle au 19è siècle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dirty="0">
                <a:solidFill>
                  <a:srgbClr val="FF0000"/>
                </a:solidFill>
              </a:rPr>
              <a:t>Quels sont les progrès industriels au 19è siècle?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dirty="0"/>
              <a:t>Voir fiche séance 2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dirty="0"/>
              <a:t>Au 19è siècle, la machine à vapeur permet le développement du train et des lignes de chemin de fer ainsi que de </a:t>
            </a:r>
            <a:r>
              <a:rPr lang="fr-FR" sz="2000" u="heavy" dirty="0">
                <a:uFill>
                  <a:solidFill>
                    <a:srgbClr val="FF0000"/>
                  </a:solidFill>
                </a:uFill>
              </a:rPr>
              <a:t>nombreuses industries </a:t>
            </a:r>
            <a:r>
              <a:rPr lang="fr-FR" sz="2000" dirty="0"/>
              <a:t>qui fabriquent </a:t>
            </a:r>
            <a:r>
              <a:rPr lang="fr-FR" sz="2000" u="heavy" dirty="0">
                <a:uFill>
                  <a:solidFill>
                    <a:srgbClr val="FF0000"/>
                  </a:solidFill>
                </a:uFill>
              </a:rPr>
              <a:t>des produits en grande quantité et moins chers </a:t>
            </a:r>
            <a:r>
              <a:rPr lang="fr-FR" sz="2000" dirty="0"/>
              <a:t>(industrie du textile, du charbon).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dirty="0"/>
              <a:t>De grandes </a:t>
            </a:r>
            <a:r>
              <a:rPr lang="fr-FR" sz="2000" u="heavy" dirty="0">
                <a:uFill>
                  <a:solidFill>
                    <a:srgbClr val="FF0000"/>
                  </a:solidFill>
                </a:uFill>
              </a:rPr>
              <a:t>régions industrielles </a:t>
            </a:r>
            <a:r>
              <a:rPr lang="fr-FR" sz="2000" dirty="0"/>
              <a:t>apparaissent: Lille, le Creusot, Saint-Etienne produisent du charbon. Lyon produit le textile.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dirty="0"/>
              <a:t>Ce phénomène de développement des industries s'appelle </a:t>
            </a:r>
            <a:r>
              <a:rPr lang="fr-FR" sz="2000" u="heavy" dirty="0">
                <a:uFill>
                  <a:solidFill>
                    <a:srgbClr val="FF0000"/>
                  </a:solidFill>
                </a:uFill>
              </a:rPr>
              <a:t>l'industrialisation ou Révolution Industrielle</a:t>
            </a:r>
            <a:endParaRPr lang="fr-FR" sz="2000" u="heavy" dirty="0">
              <a:uFill>
                <a:solidFill>
                  <a:srgbClr val="FF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2000" dirty="0"/>
          </a:p>
          <a:p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01987A6-8463-4BEC-ADD4-39F07D311666}"/>
              </a:ext>
            </a:extLst>
          </p:cNvPr>
          <p:cNvSpPr/>
          <p:nvPr/>
        </p:nvSpPr>
        <p:spPr>
          <a:xfrm>
            <a:off x="1041990" y="2158409"/>
            <a:ext cx="1371600" cy="202018"/>
          </a:xfrm>
          <a:custGeom>
            <a:avLst/>
            <a:gdLst>
              <a:gd name="connsiteX0" fmla="*/ 0 w 1371600"/>
              <a:gd name="connsiteY0" fmla="*/ 85060 h 202018"/>
              <a:gd name="connsiteX1" fmla="*/ 21265 w 1371600"/>
              <a:gd name="connsiteY1" fmla="*/ 31897 h 202018"/>
              <a:gd name="connsiteX2" fmla="*/ 53163 w 1371600"/>
              <a:gd name="connsiteY2" fmla="*/ 21265 h 202018"/>
              <a:gd name="connsiteX3" fmla="*/ 85061 w 1371600"/>
              <a:gd name="connsiteY3" fmla="*/ 0 h 202018"/>
              <a:gd name="connsiteX4" fmla="*/ 116958 w 1371600"/>
              <a:gd name="connsiteY4" fmla="*/ 21265 h 202018"/>
              <a:gd name="connsiteX5" fmla="*/ 138223 w 1371600"/>
              <a:gd name="connsiteY5" fmla="*/ 85060 h 202018"/>
              <a:gd name="connsiteX6" fmla="*/ 159489 w 1371600"/>
              <a:gd name="connsiteY6" fmla="*/ 106325 h 202018"/>
              <a:gd name="connsiteX7" fmla="*/ 180754 w 1371600"/>
              <a:gd name="connsiteY7" fmla="*/ 138223 h 202018"/>
              <a:gd name="connsiteX8" fmla="*/ 212651 w 1371600"/>
              <a:gd name="connsiteY8" fmla="*/ 159488 h 202018"/>
              <a:gd name="connsiteX9" fmla="*/ 308344 w 1371600"/>
              <a:gd name="connsiteY9" fmla="*/ 85060 h 202018"/>
              <a:gd name="connsiteX10" fmla="*/ 382772 w 1371600"/>
              <a:gd name="connsiteY10" fmla="*/ 10632 h 202018"/>
              <a:gd name="connsiteX11" fmla="*/ 520995 w 1371600"/>
              <a:gd name="connsiteY11" fmla="*/ 31897 h 202018"/>
              <a:gd name="connsiteX12" fmla="*/ 542261 w 1371600"/>
              <a:gd name="connsiteY12" fmla="*/ 95693 h 202018"/>
              <a:gd name="connsiteX13" fmla="*/ 574158 w 1371600"/>
              <a:gd name="connsiteY13" fmla="*/ 191386 h 202018"/>
              <a:gd name="connsiteX14" fmla="*/ 616689 w 1371600"/>
              <a:gd name="connsiteY14" fmla="*/ 202018 h 202018"/>
              <a:gd name="connsiteX15" fmla="*/ 744279 w 1371600"/>
              <a:gd name="connsiteY15" fmla="*/ 191386 h 202018"/>
              <a:gd name="connsiteX16" fmla="*/ 797442 w 1371600"/>
              <a:gd name="connsiteY16" fmla="*/ 138223 h 202018"/>
              <a:gd name="connsiteX17" fmla="*/ 808075 w 1371600"/>
              <a:gd name="connsiteY17" fmla="*/ 106325 h 202018"/>
              <a:gd name="connsiteX18" fmla="*/ 903768 w 1371600"/>
              <a:gd name="connsiteY18" fmla="*/ 21265 h 202018"/>
              <a:gd name="connsiteX19" fmla="*/ 935665 w 1371600"/>
              <a:gd name="connsiteY19" fmla="*/ 10632 h 202018"/>
              <a:gd name="connsiteX20" fmla="*/ 1020726 w 1371600"/>
              <a:gd name="connsiteY20" fmla="*/ 21265 h 202018"/>
              <a:gd name="connsiteX21" fmla="*/ 1052623 w 1371600"/>
              <a:gd name="connsiteY21" fmla="*/ 159488 h 202018"/>
              <a:gd name="connsiteX22" fmla="*/ 1233377 w 1371600"/>
              <a:gd name="connsiteY22" fmla="*/ 148856 h 202018"/>
              <a:gd name="connsiteX23" fmla="*/ 1275907 w 1371600"/>
              <a:gd name="connsiteY23" fmla="*/ 116958 h 202018"/>
              <a:gd name="connsiteX24" fmla="*/ 1307805 w 1371600"/>
              <a:gd name="connsiteY24" fmla="*/ 106325 h 202018"/>
              <a:gd name="connsiteX25" fmla="*/ 1371600 w 1371600"/>
              <a:gd name="connsiteY25" fmla="*/ 63795 h 2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1600" h="202018">
                <a:moveTo>
                  <a:pt x="0" y="85060"/>
                </a:moveTo>
                <a:cubicBezTo>
                  <a:pt x="7088" y="67339"/>
                  <a:pt x="9046" y="46559"/>
                  <a:pt x="21265" y="31897"/>
                </a:cubicBezTo>
                <a:cubicBezTo>
                  <a:pt x="28440" y="23287"/>
                  <a:pt x="43138" y="26277"/>
                  <a:pt x="53163" y="21265"/>
                </a:cubicBezTo>
                <a:cubicBezTo>
                  <a:pt x="64593" y="15550"/>
                  <a:pt x="74428" y="7088"/>
                  <a:pt x="85061" y="0"/>
                </a:cubicBezTo>
                <a:cubicBezTo>
                  <a:pt x="95693" y="7088"/>
                  <a:pt x="110185" y="10429"/>
                  <a:pt x="116958" y="21265"/>
                </a:cubicBezTo>
                <a:cubicBezTo>
                  <a:pt x="128838" y="40273"/>
                  <a:pt x="122373" y="69210"/>
                  <a:pt x="138223" y="85060"/>
                </a:cubicBezTo>
                <a:cubicBezTo>
                  <a:pt x="145312" y="92148"/>
                  <a:pt x="153227" y="98497"/>
                  <a:pt x="159489" y="106325"/>
                </a:cubicBezTo>
                <a:cubicBezTo>
                  <a:pt x="167472" y="116304"/>
                  <a:pt x="171718" y="129187"/>
                  <a:pt x="180754" y="138223"/>
                </a:cubicBezTo>
                <a:cubicBezTo>
                  <a:pt x="189790" y="147259"/>
                  <a:pt x="202019" y="152400"/>
                  <a:pt x="212651" y="159488"/>
                </a:cubicBezTo>
                <a:cubicBezTo>
                  <a:pt x="385419" y="134808"/>
                  <a:pt x="211043" y="182361"/>
                  <a:pt x="308344" y="85060"/>
                </a:cubicBezTo>
                <a:lnTo>
                  <a:pt x="382772" y="10632"/>
                </a:lnTo>
                <a:cubicBezTo>
                  <a:pt x="428846" y="17720"/>
                  <a:pt x="479863" y="9960"/>
                  <a:pt x="520995" y="31897"/>
                </a:cubicBezTo>
                <a:cubicBezTo>
                  <a:pt x="540774" y="42446"/>
                  <a:pt x="542261" y="95693"/>
                  <a:pt x="542261" y="95693"/>
                </a:cubicBezTo>
                <a:cubicBezTo>
                  <a:pt x="546236" y="119545"/>
                  <a:pt x="546126" y="172698"/>
                  <a:pt x="574158" y="191386"/>
                </a:cubicBezTo>
                <a:cubicBezTo>
                  <a:pt x="586317" y="199492"/>
                  <a:pt x="602512" y="198474"/>
                  <a:pt x="616689" y="202018"/>
                </a:cubicBezTo>
                <a:cubicBezTo>
                  <a:pt x="659219" y="198474"/>
                  <a:pt x="702430" y="199756"/>
                  <a:pt x="744279" y="191386"/>
                </a:cubicBezTo>
                <a:cubicBezTo>
                  <a:pt x="767908" y="186660"/>
                  <a:pt x="787990" y="157126"/>
                  <a:pt x="797442" y="138223"/>
                </a:cubicBezTo>
                <a:cubicBezTo>
                  <a:pt x="802454" y="128198"/>
                  <a:pt x="801194" y="115172"/>
                  <a:pt x="808075" y="106325"/>
                </a:cubicBezTo>
                <a:cubicBezTo>
                  <a:pt x="826010" y="83266"/>
                  <a:pt x="870174" y="38062"/>
                  <a:pt x="903768" y="21265"/>
                </a:cubicBezTo>
                <a:cubicBezTo>
                  <a:pt x="913792" y="16253"/>
                  <a:pt x="925033" y="14176"/>
                  <a:pt x="935665" y="10632"/>
                </a:cubicBezTo>
                <a:lnTo>
                  <a:pt x="1020726" y="21265"/>
                </a:lnTo>
                <a:cubicBezTo>
                  <a:pt x="1026983" y="26896"/>
                  <a:pt x="1048250" y="137623"/>
                  <a:pt x="1052623" y="159488"/>
                </a:cubicBezTo>
                <a:cubicBezTo>
                  <a:pt x="1112874" y="155944"/>
                  <a:pt x="1174087" y="160149"/>
                  <a:pt x="1233377" y="148856"/>
                </a:cubicBezTo>
                <a:cubicBezTo>
                  <a:pt x="1250785" y="145540"/>
                  <a:pt x="1260521" y="125750"/>
                  <a:pt x="1275907" y="116958"/>
                </a:cubicBezTo>
                <a:cubicBezTo>
                  <a:pt x="1285638" y="111397"/>
                  <a:pt x="1298008" y="111768"/>
                  <a:pt x="1307805" y="106325"/>
                </a:cubicBezTo>
                <a:cubicBezTo>
                  <a:pt x="1330146" y="93913"/>
                  <a:pt x="1371600" y="63795"/>
                  <a:pt x="1371600" y="6379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AAB21B6-EF2E-4C10-B468-DEC785A8AD87}"/>
              </a:ext>
            </a:extLst>
          </p:cNvPr>
          <p:cNvGrpSpPr/>
          <p:nvPr/>
        </p:nvGrpSpPr>
        <p:grpSpPr>
          <a:xfrm>
            <a:off x="7336466" y="489097"/>
            <a:ext cx="467832" cy="606056"/>
            <a:chOff x="7485321" y="1669312"/>
            <a:chExt cx="467832" cy="765544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E77F759-29FB-4A58-8760-39B4A8F3A029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A20499C8-01B6-4A50-A85F-5A23D8448292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3F96B41-A5E4-41A3-A10E-C5C752479C01}"/>
              </a:ext>
            </a:extLst>
          </p:cNvPr>
          <p:cNvGrpSpPr/>
          <p:nvPr/>
        </p:nvGrpSpPr>
        <p:grpSpPr>
          <a:xfrm>
            <a:off x="5755758" y="1003004"/>
            <a:ext cx="467832" cy="606056"/>
            <a:chOff x="7485321" y="1669312"/>
            <a:chExt cx="467832" cy="765544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E87DF5C-619A-408F-8C60-4DB68E9077E3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A5BA763-B5D6-4069-BDF0-FFC2C4B9684A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324C1F84-D4A8-4122-98C6-0C6E3B38ADCF}"/>
              </a:ext>
            </a:extLst>
          </p:cNvPr>
          <p:cNvSpPr/>
          <p:nvPr/>
        </p:nvSpPr>
        <p:spPr>
          <a:xfrm>
            <a:off x="1045534" y="3735571"/>
            <a:ext cx="1371600" cy="202018"/>
          </a:xfrm>
          <a:custGeom>
            <a:avLst/>
            <a:gdLst>
              <a:gd name="connsiteX0" fmla="*/ 0 w 1371600"/>
              <a:gd name="connsiteY0" fmla="*/ 85060 h 202018"/>
              <a:gd name="connsiteX1" fmla="*/ 21265 w 1371600"/>
              <a:gd name="connsiteY1" fmla="*/ 31897 h 202018"/>
              <a:gd name="connsiteX2" fmla="*/ 53163 w 1371600"/>
              <a:gd name="connsiteY2" fmla="*/ 21265 h 202018"/>
              <a:gd name="connsiteX3" fmla="*/ 85061 w 1371600"/>
              <a:gd name="connsiteY3" fmla="*/ 0 h 202018"/>
              <a:gd name="connsiteX4" fmla="*/ 116958 w 1371600"/>
              <a:gd name="connsiteY4" fmla="*/ 21265 h 202018"/>
              <a:gd name="connsiteX5" fmla="*/ 138223 w 1371600"/>
              <a:gd name="connsiteY5" fmla="*/ 85060 h 202018"/>
              <a:gd name="connsiteX6" fmla="*/ 159489 w 1371600"/>
              <a:gd name="connsiteY6" fmla="*/ 106325 h 202018"/>
              <a:gd name="connsiteX7" fmla="*/ 180754 w 1371600"/>
              <a:gd name="connsiteY7" fmla="*/ 138223 h 202018"/>
              <a:gd name="connsiteX8" fmla="*/ 212651 w 1371600"/>
              <a:gd name="connsiteY8" fmla="*/ 159488 h 202018"/>
              <a:gd name="connsiteX9" fmla="*/ 308344 w 1371600"/>
              <a:gd name="connsiteY9" fmla="*/ 85060 h 202018"/>
              <a:gd name="connsiteX10" fmla="*/ 382772 w 1371600"/>
              <a:gd name="connsiteY10" fmla="*/ 10632 h 202018"/>
              <a:gd name="connsiteX11" fmla="*/ 520995 w 1371600"/>
              <a:gd name="connsiteY11" fmla="*/ 31897 h 202018"/>
              <a:gd name="connsiteX12" fmla="*/ 542261 w 1371600"/>
              <a:gd name="connsiteY12" fmla="*/ 95693 h 202018"/>
              <a:gd name="connsiteX13" fmla="*/ 574158 w 1371600"/>
              <a:gd name="connsiteY13" fmla="*/ 191386 h 202018"/>
              <a:gd name="connsiteX14" fmla="*/ 616689 w 1371600"/>
              <a:gd name="connsiteY14" fmla="*/ 202018 h 202018"/>
              <a:gd name="connsiteX15" fmla="*/ 744279 w 1371600"/>
              <a:gd name="connsiteY15" fmla="*/ 191386 h 202018"/>
              <a:gd name="connsiteX16" fmla="*/ 797442 w 1371600"/>
              <a:gd name="connsiteY16" fmla="*/ 138223 h 202018"/>
              <a:gd name="connsiteX17" fmla="*/ 808075 w 1371600"/>
              <a:gd name="connsiteY17" fmla="*/ 106325 h 202018"/>
              <a:gd name="connsiteX18" fmla="*/ 903768 w 1371600"/>
              <a:gd name="connsiteY18" fmla="*/ 21265 h 202018"/>
              <a:gd name="connsiteX19" fmla="*/ 935665 w 1371600"/>
              <a:gd name="connsiteY19" fmla="*/ 10632 h 202018"/>
              <a:gd name="connsiteX20" fmla="*/ 1020726 w 1371600"/>
              <a:gd name="connsiteY20" fmla="*/ 21265 h 202018"/>
              <a:gd name="connsiteX21" fmla="*/ 1052623 w 1371600"/>
              <a:gd name="connsiteY21" fmla="*/ 159488 h 202018"/>
              <a:gd name="connsiteX22" fmla="*/ 1233377 w 1371600"/>
              <a:gd name="connsiteY22" fmla="*/ 148856 h 202018"/>
              <a:gd name="connsiteX23" fmla="*/ 1275907 w 1371600"/>
              <a:gd name="connsiteY23" fmla="*/ 116958 h 202018"/>
              <a:gd name="connsiteX24" fmla="*/ 1307805 w 1371600"/>
              <a:gd name="connsiteY24" fmla="*/ 106325 h 202018"/>
              <a:gd name="connsiteX25" fmla="*/ 1371600 w 1371600"/>
              <a:gd name="connsiteY25" fmla="*/ 63795 h 2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1600" h="202018">
                <a:moveTo>
                  <a:pt x="0" y="85060"/>
                </a:moveTo>
                <a:cubicBezTo>
                  <a:pt x="7088" y="67339"/>
                  <a:pt x="9046" y="46559"/>
                  <a:pt x="21265" y="31897"/>
                </a:cubicBezTo>
                <a:cubicBezTo>
                  <a:pt x="28440" y="23287"/>
                  <a:pt x="43138" y="26277"/>
                  <a:pt x="53163" y="21265"/>
                </a:cubicBezTo>
                <a:cubicBezTo>
                  <a:pt x="64593" y="15550"/>
                  <a:pt x="74428" y="7088"/>
                  <a:pt x="85061" y="0"/>
                </a:cubicBezTo>
                <a:cubicBezTo>
                  <a:pt x="95693" y="7088"/>
                  <a:pt x="110185" y="10429"/>
                  <a:pt x="116958" y="21265"/>
                </a:cubicBezTo>
                <a:cubicBezTo>
                  <a:pt x="128838" y="40273"/>
                  <a:pt x="122373" y="69210"/>
                  <a:pt x="138223" y="85060"/>
                </a:cubicBezTo>
                <a:cubicBezTo>
                  <a:pt x="145312" y="92148"/>
                  <a:pt x="153227" y="98497"/>
                  <a:pt x="159489" y="106325"/>
                </a:cubicBezTo>
                <a:cubicBezTo>
                  <a:pt x="167472" y="116304"/>
                  <a:pt x="171718" y="129187"/>
                  <a:pt x="180754" y="138223"/>
                </a:cubicBezTo>
                <a:cubicBezTo>
                  <a:pt x="189790" y="147259"/>
                  <a:pt x="202019" y="152400"/>
                  <a:pt x="212651" y="159488"/>
                </a:cubicBezTo>
                <a:cubicBezTo>
                  <a:pt x="385419" y="134808"/>
                  <a:pt x="211043" y="182361"/>
                  <a:pt x="308344" y="85060"/>
                </a:cubicBezTo>
                <a:lnTo>
                  <a:pt x="382772" y="10632"/>
                </a:lnTo>
                <a:cubicBezTo>
                  <a:pt x="428846" y="17720"/>
                  <a:pt x="479863" y="9960"/>
                  <a:pt x="520995" y="31897"/>
                </a:cubicBezTo>
                <a:cubicBezTo>
                  <a:pt x="540774" y="42446"/>
                  <a:pt x="542261" y="95693"/>
                  <a:pt x="542261" y="95693"/>
                </a:cubicBezTo>
                <a:cubicBezTo>
                  <a:pt x="546236" y="119545"/>
                  <a:pt x="546126" y="172698"/>
                  <a:pt x="574158" y="191386"/>
                </a:cubicBezTo>
                <a:cubicBezTo>
                  <a:pt x="586317" y="199492"/>
                  <a:pt x="602512" y="198474"/>
                  <a:pt x="616689" y="202018"/>
                </a:cubicBezTo>
                <a:cubicBezTo>
                  <a:pt x="659219" y="198474"/>
                  <a:pt x="702430" y="199756"/>
                  <a:pt x="744279" y="191386"/>
                </a:cubicBezTo>
                <a:cubicBezTo>
                  <a:pt x="767908" y="186660"/>
                  <a:pt x="787990" y="157126"/>
                  <a:pt x="797442" y="138223"/>
                </a:cubicBezTo>
                <a:cubicBezTo>
                  <a:pt x="802454" y="128198"/>
                  <a:pt x="801194" y="115172"/>
                  <a:pt x="808075" y="106325"/>
                </a:cubicBezTo>
                <a:cubicBezTo>
                  <a:pt x="826010" y="83266"/>
                  <a:pt x="870174" y="38062"/>
                  <a:pt x="903768" y="21265"/>
                </a:cubicBezTo>
                <a:cubicBezTo>
                  <a:pt x="913792" y="16253"/>
                  <a:pt x="925033" y="14176"/>
                  <a:pt x="935665" y="10632"/>
                </a:cubicBezTo>
                <a:lnTo>
                  <a:pt x="1020726" y="21265"/>
                </a:lnTo>
                <a:cubicBezTo>
                  <a:pt x="1026983" y="26896"/>
                  <a:pt x="1048250" y="137623"/>
                  <a:pt x="1052623" y="159488"/>
                </a:cubicBezTo>
                <a:cubicBezTo>
                  <a:pt x="1112874" y="155944"/>
                  <a:pt x="1174087" y="160149"/>
                  <a:pt x="1233377" y="148856"/>
                </a:cubicBezTo>
                <a:cubicBezTo>
                  <a:pt x="1250785" y="145540"/>
                  <a:pt x="1260521" y="125750"/>
                  <a:pt x="1275907" y="116958"/>
                </a:cubicBezTo>
                <a:cubicBezTo>
                  <a:pt x="1285638" y="111397"/>
                  <a:pt x="1298008" y="111768"/>
                  <a:pt x="1307805" y="106325"/>
                </a:cubicBezTo>
                <a:cubicBezTo>
                  <a:pt x="1330146" y="93913"/>
                  <a:pt x="1371600" y="63795"/>
                  <a:pt x="1371600" y="6379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BC51483-85F7-4066-A06F-1A4EBA2C03DD}"/>
              </a:ext>
            </a:extLst>
          </p:cNvPr>
          <p:cNvSpPr/>
          <p:nvPr/>
        </p:nvSpPr>
        <p:spPr>
          <a:xfrm>
            <a:off x="1056167" y="4947683"/>
            <a:ext cx="1371600" cy="202018"/>
          </a:xfrm>
          <a:custGeom>
            <a:avLst/>
            <a:gdLst>
              <a:gd name="connsiteX0" fmla="*/ 0 w 1371600"/>
              <a:gd name="connsiteY0" fmla="*/ 85060 h 202018"/>
              <a:gd name="connsiteX1" fmla="*/ 21265 w 1371600"/>
              <a:gd name="connsiteY1" fmla="*/ 31897 h 202018"/>
              <a:gd name="connsiteX2" fmla="*/ 53163 w 1371600"/>
              <a:gd name="connsiteY2" fmla="*/ 21265 h 202018"/>
              <a:gd name="connsiteX3" fmla="*/ 85061 w 1371600"/>
              <a:gd name="connsiteY3" fmla="*/ 0 h 202018"/>
              <a:gd name="connsiteX4" fmla="*/ 116958 w 1371600"/>
              <a:gd name="connsiteY4" fmla="*/ 21265 h 202018"/>
              <a:gd name="connsiteX5" fmla="*/ 138223 w 1371600"/>
              <a:gd name="connsiteY5" fmla="*/ 85060 h 202018"/>
              <a:gd name="connsiteX6" fmla="*/ 159489 w 1371600"/>
              <a:gd name="connsiteY6" fmla="*/ 106325 h 202018"/>
              <a:gd name="connsiteX7" fmla="*/ 180754 w 1371600"/>
              <a:gd name="connsiteY7" fmla="*/ 138223 h 202018"/>
              <a:gd name="connsiteX8" fmla="*/ 212651 w 1371600"/>
              <a:gd name="connsiteY8" fmla="*/ 159488 h 202018"/>
              <a:gd name="connsiteX9" fmla="*/ 308344 w 1371600"/>
              <a:gd name="connsiteY9" fmla="*/ 85060 h 202018"/>
              <a:gd name="connsiteX10" fmla="*/ 382772 w 1371600"/>
              <a:gd name="connsiteY10" fmla="*/ 10632 h 202018"/>
              <a:gd name="connsiteX11" fmla="*/ 520995 w 1371600"/>
              <a:gd name="connsiteY11" fmla="*/ 31897 h 202018"/>
              <a:gd name="connsiteX12" fmla="*/ 542261 w 1371600"/>
              <a:gd name="connsiteY12" fmla="*/ 95693 h 202018"/>
              <a:gd name="connsiteX13" fmla="*/ 574158 w 1371600"/>
              <a:gd name="connsiteY13" fmla="*/ 191386 h 202018"/>
              <a:gd name="connsiteX14" fmla="*/ 616689 w 1371600"/>
              <a:gd name="connsiteY14" fmla="*/ 202018 h 202018"/>
              <a:gd name="connsiteX15" fmla="*/ 744279 w 1371600"/>
              <a:gd name="connsiteY15" fmla="*/ 191386 h 202018"/>
              <a:gd name="connsiteX16" fmla="*/ 797442 w 1371600"/>
              <a:gd name="connsiteY16" fmla="*/ 138223 h 202018"/>
              <a:gd name="connsiteX17" fmla="*/ 808075 w 1371600"/>
              <a:gd name="connsiteY17" fmla="*/ 106325 h 202018"/>
              <a:gd name="connsiteX18" fmla="*/ 903768 w 1371600"/>
              <a:gd name="connsiteY18" fmla="*/ 21265 h 202018"/>
              <a:gd name="connsiteX19" fmla="*/ 935665 w 1371600"/>
              <a:gd name="connsiteY19" fmla="*/ 10632 h 202018"/>
              <a:gd name="connsiteX20" fmla="*/ 1020726 w 1371600"/>
              <a:gd name="connsiteY20" fmla="*/ 21265 h 202018"/>
              <a:gd name="connsiteX21" fmla="*/ 1052623 w 1371600"/>
              <a:gd name="connsiteY21" fmla="*/ 159488 h 202018"/>
              <a:gd name="connsiteX22" fmla="*/ 1233377 w 1371600"/>
              <a:gd name="connsiteY22" fmla="*/ 148856 h 202018"/>
              <a:gd name="connsiteX23" fmla="*/ 1275907 w 1371600"/>
              <a:gd name="connsiteY23" fmla="*/ 116958 h 202018"/>
              <a:gd name="connsiteX24" fmla="*/ 1307805 w 1371600"/>
              <a:gd name="connsiteY24" fmla="*/ 106325 h 202018"/>
              <a:gd name="connsiteX25" fmla="*/ 1371600 w 1371600"/>
              <a:gd name="connsiteY25" fmla="*/ 63795 h 2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1600" h="202018">
                <a:moveTo>
                  <a:pt x="0" y="85060"/>
                </a:moveTo>
                <a:cubicBezTo>
                  <a:pt x="7088" y="67339"/>
                  <a:pt x="9046" y="46559"/>
                  <a:pt x="21265" y="31897"/>
                </a:cubicBezTo>
                <a:cubicBezTo>
                  <a:pt x="28440" y="23287"/>
                  <a:pt x="43138" y="26277"/>
                  <a:pt x="53163" y="21265"/>
                </a:cubicBezTo>
                <a:cubicBezTo>
                  <a:pt x="64593" y="15550"/>
                  <a:pt x="74428" y="7088"/>
                  <a:pt x="85061" y="0"/>
                </a:cubicBezTo>
                <a:cubicBezTo>
                  <a:pt x="95693" y="7088"/>
                  <a:pt x="110185" y="10429"/>
                  <a:pt x="116958" y="21265"/>
                </a:cubicBezTo>
                <a:cubicBezTo>
                  <a:pt x="128838" y="40273"/>
                  <a:pt x="122373" y="69210"/>
                  <a:pt x="138223" y="85060"/>
                </a:cubicBezTo>
                <a:cubicBezTo>
                  <a:pt x="145312" y="92148"/>
                  <a:pt x="153227" y="98497"/>
                  <a:pt x="159489" y="106325"/>
                </a:cubicBezTo>
                <a:cubicBezTo>
                  <a:pt x="167472" y="116304"/>
                  <a:pt x="171718" y="129187"/>
                  <a:pt x="180754" y="138223"/>
                </a:cubicBezTo>
                <a:cubicBezTo>
                  <a:pt x="189790" y="147259"/>
                  <a:pt x="202019" y="152400"/>
                  <a:pt x="212651" y="159488"/>
                </a:cubicBezTo>
                <a:cubicBezTo>
                  <a:pt x="385419" y="134808"/>
                  <a:pt x="211043" y="182361"/>
                  <a:pt x="308344" y="85060"/>
                </a:cubicBezTo>
                <a:lnTo>
                  <a:pt x="382772" y="10632"/>
                </a:lnTo>
                <a:cubicBezTo>
                  <a:pt x="428846" y="17720"/>
                  <a:pt x="479863" y="9960"/>
                  <a:pt x="520995" y="31897"/>
                </a:cubicBezTo>
                <a:cubicBezTo>
                  <a:pt x="540774" y="42446"/>
                  <a:pt x="542261" y="95693"/>
                  <a:pt x="542261" y="95693"/>
                </a:cubicBezTo>
                <a:cubicBezTo>
                  <a:pt x="546236" y="119545"/>
                  <a:pt x="546126" y="172698"/>
                  <a:pt x="574158" y="191386"/>
                </a:cubicBezTo>
                <a:cubicBezTo>
                  <a:pt x="586317" y="199492"/>
                  <a:pt x="602512" y="198474"/>
                  <a:pt x="616689" y="202018"/>
                </a:cubicBezTo>
                <a:cubicBezTo>
                  <a:pt x="659219" y="198474"/>
                  <a:pt x="702430" y="199756"/>
                  <a:pt x="744279" y="191386"/>
                </a:cubicBezTo>
                <a:cubicBezTo>
                  <a:pt x="767908" y="186660"/>
                  <a:pt x="787990" y="157126"/>
                  <a:pt x="797442" y="138223"/>
                </a:cubicBezTo>
                <a:cubicBezTo>
                  <a:pt x="802454" y="128198"/>
                  <a:pt x="801194" y="115172"/>
                  <a:pt x="808075" y="106325"/>
                </a:cubicBezTo>
                <a:cubicBezTo>
                  <a:pt x="826010" y="83266"/>
                  <a:pt x="870174" y="38062"/>
                  <a:pt x="903768" y="21265"/>
                </a:cubicBezTo>
                <a:cubicBezTo>
                  <a:pt x="913792" y="16253"/>
                  <a:pt x="925033" y="14176"/>
                  <a:pt x="935665" y="10632"/>
                </a:cubicBezTo>
                <a:lnTo>
                  <a:pt x="1020726" y="21265"/>
                </a:lnTo>
                <a:cubicBezTo>
                  <a:pt x="1026983" y="26896"/>
                  <a:pt x="1048250" y="137623"/>
                  <a:pt x="1052623" y="159488"/>
                </a:cubicBezTo>
                <a:cubicBezTo>
                  <a:pt x="1112874" y="155944"/>
                  <a:pt x="1174087" y="160149"/>
                  <a:pt x="1233377" y="148856"/>
                </a:cubicBezTo>
                <a:cubicBezTo>
                  <a:pt x="1250785" y="145540"/>
                  <a:pt x="1260521" y="125750"/>
                  <a:pt x="1275907" y="116958"/>
                </a:cubicBezTo>
                <a:cubicBezTo>
                  <a:pt x="1285638" y="111397"/>
                  <a:pt x="1298008" y="111768"/>
                  <a:pt x="1307805" y="106325"/>
                </a:cubicBezTo>
                <a:cubicBezTo>
                  <a:pt x="1330146" y="93913"/>
                  <a:pt x="1371600" y="63795"/>
                  <a:pt x="1371600" y="6379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E2BD17-F016-4F86-BCBA-A6894BB35F8D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9408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ED048B2-B57A-4A59-BFF4-2B05B44F9352}"/>
              </a:ext>
            </a:extLst>
          </p:cNvPr>
          <p:cNvSpPr txBox="1"/>
          <p:nvPr/>
        </p:nvSpPr>
        <p:spPr>
          <a:xfrm>
            <a:off x="265814" y="31897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5D3932-7DA0-4265-B512-5C0C94F33F26}"/>
              </a:ext>
            </a:extLst>
          </p:cNvPr>
          <p:cNvSpPr txBox="1"/>
          <p:nvPr/>
        </p:nvSpPr>
        <p:spPr>
          <a:xfrm>
            <a:off x="975917" y="522262"/>
            <a:ext cx="1007359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u="sng" dirty="0">
                <a:solidFill>
                  <a:srgbClr val="FF0000"/>
                </a:solidFill>
              </a:rPr>
              <a:t>Séance 3 </a:t>
            </a:r>
            <a:r>
              <a:rPr lang="fr-FR" sz="2000" dirty="0">
                <a:solidFill>
                  <a:srgbClr val="FF0000"/>
                </a:solidFill>
              </a:rPr>
              <a:t>: Les ouvriers et le travail à la mine</a:t>
            </a:r>
          </a:p>
          <a:p>
            <a:pPr algn="just"/>
            <a:r>
              <a:rPr lang="fr-FR" sz="2000" dirty="0">
                <a:solidFill>
                  <a:srgbClr val="FF0000"/>
                </a:solidFill>
              </a:rPr>
              <a:t>Comment vivent et travaillent les ouvriers pendant la Révolution Industrielle? 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AAB21B6-EF2E-4C10-B468-DEC785A8AD87}"/>
              </a:ext>
            </a:extLst>
          </p:cNvPr>
          <p:cNvGrpSpPr/>
          <p:nvPr/>
        </p:nvGrpSpPr>
        <p:grpSpPr>
          <a:xfrm>
            <a:off x="5348178" y="510362"/>
            <a:ext cx="467832" cy="414669"/>
            <a:chOff x="7485321" y="1669312"/>
            <a:chExt cx="467832" cy="765544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E77F759-29FB-4A58-8760-39B4A8F3A029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A20499C8-01B6-4A50-A85F-5A23D8448292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3F96B41-A5E4-41A3-A10E-C5C752479C01}"/>
              </a:ext>
            </a:extLst>
          </p:cNvPr>
          <p:cNvGrpSpPr/>
          <p:nvPr/>
        </p:nvGrpSpPr>
        <p:grpSpPr>
          <a:xfrm>
            <a:off x="8775405" y="903767"/>
            <a:ext cx="467832" cy="524539"/>
            <a:chOff x="7485321" y="1669312"/>
            <a:chExt cx="467832" cy="765544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E87DF5C-619A-408F-8C60-4DB68E9077E3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A5BA763-B5D6-4069-BDF0-FFC2C4B9684A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457DF4D6-1106-4D2B-BBEE-9D1A5B74F445}"/>
              </a:ext>
            </a:extLst>
          </p:cNvPr>
          <p:cNvSpPr txBox="1"/>
          <p:nvPr/>
        </p:nvSpPr>
        <p:spPr>
          <a:xfrm>
            <a:off x="1010092" y="3189767"/>
            <a:ext cx="6592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Lecture des textes des groupes : discussion des points importants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38B90B2C-C52C-4CAF-A13E-B83F1B651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6913"/>
              </p:ext>
            </p:extLst>
          </p:nvPr>
        </p:nvGraphicFramePr>
        <p:xfrm>
          <a:off x="1085701" y="1793554"/>
          <a:ext cx="853676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6763">
                  <a:extLst>
                    <a:ext uri="{9D8B030D-6E8A-4147-A177-3AD203B41FA5}">
                      <a16:colId xmlns:a16="http://schemas.microsoft.com/office/drawing/2014/main" val="222322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fr-FR" baseline="30000" dirty="0">
                          <a:solidFill>
                            <a:srgbClr val="7030A0"/>
                          </a:solidFill>
                        </a:rPr>
                        <a:t>er</a:t>
                      </a:r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 rang: par 2 ou seul, rédiger un petit texte sur le fonctionnement de la 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4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fr-FR" baseline="30000" dirty="0">
                          <a:solidFill>
                            <a:srgbClr val="00B050"/>
                          </a:solidFill>
                        </a:rPr>
                        <a:t>ème</a:t>
                      </a: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 rang: par 2 ou seul , rédiger un paragraphe sur les conditions de travail des ouvriers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5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3399"/>
                          </a:solidFill>
                        </a:rPr>
                        <a:t>3</a:t>
                      </a:r>
                      <a:r>
                        <a:rPr lang="fr-FR" baseline="30000" dirty="0">
                          <a:solidFill>
                            <a:srgbClr val="FF3399"/>
                          </a:solidFill>
                        </a:rPr>
                        <a:t>ème</a:t>
                      </a:r>
                      <a:r>
                        <a:rPr lang="fr-FR" dirty="0">
                          <a:solidFill>
                            <a:srgbClr val="FF3399"/>
                          </a:solidFill>
                        </a:rPr>
                        <a:t> rang: par 2 ou seul, rédiger un paragraphe sur les conditions de vie des ouvriers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30528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4F2F9F3-851A-4855-81DC-12E3007EA2AC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55368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35D3932-7DA0-4265-B512-5C0C94F33F26}"/>
              </a:ext>
            </a:extLst>
          </p:cNvPr>
          <p:cNvSpPr txBox="1"/>
          <p:nvPr/>
        </p:nvSpPr>
        <p:spPr>
          <a:xfrm>
            <a:off x="975917" y="522262"/>
            <a:ext cx="100735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fr-FR" sz="2000" u="sng" dirty="0">
                <a:solidFill>
                  <a:srgbClr val="FF0000"/>
                </a:solidFill>
              </a:rPr>
              <a:t>Séance 3 </a:t>
            </a:r>
            <a:r>
              <a:rPr lang="fr-FR" sz="2000" dirty="0">
                <a:solidFill>
                  <a:srgbClr val="FF0000"/>
                </a:solidFill>
              </a:rPr>
              <a:t>: Les ouvriers et le travail à la mine</a:t>
            </a:r>
          </a:p>
          <a:p>
            <a:pPr algn="just"/>
            <a:r>
              <a:rPr lang="fr-FR" sz="2000" dirty="0">
                <a:solidFill>
                  <a:srgbClr val="FF0000"/>
                </a:solidFill>
              </a:rPr>
              <a:t>Comment vivent et travaillent les ouvriers pendant la Révolution Industrielle? </a:t>
            </a:r>
          </a:p>
          <a:p>
            <a:endParaRPr lang="fr-FR" dirty="0"/>
          </a:p>
          <a:p>
            <a:pPr>
              <a:lnSpc>
                <a:spcPts val="2300"/>
              </a:lnSpc>
            </a:pPr>
            <a:r>
              <a:rPr lang="fr-FR" b="1" u="sng" dirty="0"/>
              <a:t>Le fonctionnement de la mine </a:t>
            </a:r>
            <a:endParaRPr lang="fr-FR" dirty="0"/>
          </a:p>
          <a:p>
            <a:pPr algn="just">
              <a:lnSpc>
                <a:spcPts val="2300"/>
              </a:lnSpc>
            </a:pPr>
            <a:r>
              <a:rPr lang="fr-FR" dirty="0"/>
              <a:t>Les ouvriers prennent une lanterne. Ils rentrent dans un wagon et prennent un ascenseur qui les descend à la mine. Les hommes extraient le charbon avec une pioche et les femmes poussent les wagons remplis de charbon.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Les conditions de travail des mineurs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AAB21B6-EF2E-4C10-B468-DEC785A8AD87}"/>
              </a:ext>
            </a:extLst>
          </p:cNvPr>
          <p:cNvGrpSpPr/>
          <p:nvPr/>
        </p:nvGrpSpPr>
        <p:grpSpPr>
          <a:xfrm>
            <a:off x="5348178" y="510362"/>
            <a:ext cx="467832" cy="414669"/>
            <a:chOff x="7485321" y="1669312"/>
            <a:chExt cx="467832" cy="765544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E77F759-29FB-4A58-8760-39B4A8F3A029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A20499C8-01B6-4A50-A85F-5A23D8448292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3F96B41-A5E4-41A3-A10E-C5C752479C01}"/>
              </a:ext>
            </a:extLst>
          </p:cNvPr>
          <p:cNvGrpSpPr/>
          <p:nvPr/>
        </p:nvGrpSpPr>
        <p:grpSpPr>
          <a:xfrm>
            <a:off x="8775405" y="903767"/>
            <a:ext cx="467832" cy="524539"/>
            <a:chOff x="7485321" y="1669312"/>
            <a:chExt cx="467832" cy="765544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E87DF5C-619A-408F-8C60-4DB68E9077E3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A5BA763-B5D6-4069-BDF0-FFC2C4B9684A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71DF1C5-B2B2-4CDA-82D6-B0CC9C873D85}"/>
              </a:ext>
            </a:extLst>
          </p:cNvPr>
          <p:cNvGrpSpPr/>
          <p:nvPr/>
        </p:nvGrpSpPr>
        <p:grpSpPr>
          <a:xfrm>
            <a:off x="1312715" y="3407002"/>
            <a:ext cx="10478792" cy="3025696"/>
            <a:chOff x="-5937" y="0"/>
            <a:chExt cx="5851208" cy="146936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9CD5F8-F34F-4738-8264-197D6CCC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573" y="95310"/>
              <a:ext cx="2162810" cy="358140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0" cmpd="thickThin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20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Conditions de travail difficiles</a:t>
              </a:r>
              <a:endPara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E5875C-CAC2-4751-96D5-A7AD36333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37" y="76489"/>
              <a:ext cx="1160145" cy="532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81BAE52-3230-42CA-870E-162474B4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07" y="714351"/>
              <a:ext cx="1414780" cy="7550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03D25A-E0B3-4A19-A621-286086BA3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437" y="715992"/>
              <a:ext cx="1800920" cy="655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75B5938-04E0-4D28-A4FF-525B292BE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380" y="707366"/>
              <a:ext cx="1519891" cy="7550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A8F5C03C-F930-4254-A7CB-D5D953F16E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63080" y="205596"/>
              <a:ext cx="540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14095646-05E6-4E6C-A2DB-BF027D4F30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1678" y="491706"/>
              <a:ext cx="0" cy="21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255849F9-967B-4D30-9360-CEA5CDF549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21354" y="491706"/>
              <a:ext cx="0" cy="21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33981A0C-F7E7-43D4-926D-CBDF33BEF1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19939" y="388189"/>
              <a:ext cx="577970" cy="236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76EFC14C-4192-4DC0-B7DE-7CB1AD7202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28565" y="196970"/>
              <a:ext cx="756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AC568DB-BB7B-43AC-8571-608844147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690" y="0"/>
              <a:ext cx="755015" cy="5657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EC700316-1450-4ED3-A8FA-11ECD2564186}"/>
              </a:ext>
            </a:extLst>
          </p:cNvPr>
          <p:cNvSpPr txBox="1"/>
          <p:nvPr/>
        </p:nvSpPr>
        <p:spPr>
          <a:xfrm>
            <a:off x="1339702" y="3604437"/>
            <a:ext cx="20201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se lèvent tôt et rentrent tard</a:t>
            </a:r>
          </a:p>
          <a:p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98CBEDB-D245-4BD3-8C9F-BFB7F9BD2FA4}"/>
              </a:ext>
            </a:extLst>
          </p:cNvPr>
          <p:cNvSpPr txBox="1"/>
          <p:nvPr/>
        </p:nvSpPr>
        <p:spPr>
          <a:xfrm>
            <a:off x="2849526" y="4902222"/>
            <a:ext cx="26262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respirent de la poussière de charbon, dangereuse pour les poumons</a:t>
            </a:r>
          </a:p>
          <a:p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C385DCE-05B7-4287-84BA-33152C49F382}"/>
              </a:ext>
            </a:extLst>
          </p:cNvPr>
          <p:cNvSpPr txBox="1"/>
          <p:nvPr/>
        </p:nvSpPr>
        <p:spPr>
          <a:xfrm>
            <a:off x="5656521" y="4848447"/>
            <a:ext cx="31047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Boisage </a:t>
            </a:r>
            <a:r>
              <a:rPr lang="fr-FR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faut mettre des poutres pour éviter que les murs ne s’écroulent</a:t>
            </a:r>
          </a:p>
          <a:p>
            <a:endParaRPr lang="fr-FR" sz="2200" dirty="0">
              <a:solidFill>
                <a:srgbClr val="7030A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2F40E1F-0F39-4274-B1BE-53B797B95FEB}"/>
              </a:ext>
            </a:extLst>
          </p:cNvPr>
          <p:cNvSpPr txBox="1"/>
          <p:nvPr/>
        </p:nvSpPr>
        <p:spPr>
          <a:xfrm>
            <a:off x="9112102" y="4933507"/>
            <a:ext cx="25837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 de grisou :</a:t>
            </a:r>
            <a:r>
              <a:rPr lang="fr-FR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explosion due à un  gaz inflammable appelé grisou</a:t>
            </a:r>
          </a:p>
          <a:p>
            <a:endParaRPr lang="fr-FR" sz="2200" dirty="0">
              <a:solidFill>
                <a:srgbClr val="7030A0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EDAFE85-E6F2-480E-92A4-C60853256A20}"/>
              </a:ext>
            </a:extLst>
          </p:cNvPr>
          <p:cNvSpPr txBox="1"/>
          <p:nvPr/>
        </p:nvSpPr>
        <p:spPr>
          <a:xfrm>
            <a:off x="9792585" y="3466214"/>
            <a:ext cx="1541721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Chaleur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Obscurité</a:t>
            </a:r>
          </a:p>
          <a:p>
            <a:endParaRPr lang="fr-FR" sz="2200" dirty="0">
              <a:solidFill>
                <a:srgbClr val="7030A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6D6073-C54A-4110-BAE5-461098D385E7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9377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A77F6F5-88C4-4EBE-966F-5AA578BC30C5}"/>
              </a:ext>
            </a:extLst>
          </p:cNvPr>
          <p:cNvGrpSpPr/>
          <p:nvPr/>
        </p:nvGrpSpPr>
        <p:grpSpPr>
          <a:xfrm>
            <a:off x="1254642" y="1159926"/>
            <a:ext cx="9845750" cy="2625266"/>
            <a:chOff x="-530285" y="67534"/>
            <a:chExt cx="7554529" cy="12736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7D6D09A-596F-4E8A-90B7-AA7F3102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896" y="67534"/>
              <a:ext cx="2450509" cy="358140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0" cmpd="thickThin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20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Conditions de vie difficiles</a:t>
              </a:r>
              <a:endPara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D3E3EE-8852-49D1-AC0D-DB9F8A7D2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0285" y="94891"/>
              <a:ext cx="1860682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3B0FED-5F8E-45B2-ACB2-217B8B904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793" y="760658"/>
              <a:ext cx="1415972" cy="487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6DD2FA-6EB9-4B4B-B88A-CC00E448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549" y="765816"/>
              <a:ext cx="1797596" cy="575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C53460-5471-47BC-8491-57A75854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442" y="557109"/>
              <a:ext cx="2262802" cy="7428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E4FDDD-1CCF-425A-B3AF-D27BC2E82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619" y="123802"/>
              <a:ext cx="1556301" cy="2837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A6F52AE5-6553-41FB-9A04-1AB4E7882A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32062" y="257355"/>
              <a:ext cx="7829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65EF334C-46DA-4B2B-8C3D-16AA9C247E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9310" y="462915"/>
              <a:ext cx="0" cy="2616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A545DE37-F4A5-4351-A970-ABD49AD0A9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3249" y="500332"/>
              <a:ext cx="0" cy="25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F652CCC3-EC08-4CD4-B2C0-7494C4893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85458" y="464606"/>
              <a:ext cx="338162" cy="1750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7E4968D8-716E-41ED-AAC2-8215F3AC30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25559" y="250506"/>
              <a:ext cx="6629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B362CB5-CBD3-4112-A008-5B30A27BEC33}"/>
              </a:ext>
            </a:extLst>
          </p:cNvPr>
          <p:cNvSpPr txBox="1"/>
          <p:nvPr/>
        </p:nvSpPr>
        <p:spPr>
          <a:xfrm>
            <a:off x="1142079" y="411551"/>
            <a:ext cx="337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Les conditions de vie des mineurs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E25F03-E8C7-4463-9AFD-277A86E796A4}"/>
              </a:ext>
            </a:extLst>
          </p:cNvPr>
          <p:cNvSpPr txBox="1"/>
          <p:nvPr/>
        </p:nvSpPr>
        <p:spPr>
          <a:xfrm>
            <a:off x="1377554" y="1327793"/>
            <a:ext cx="2434856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Pauvreté </a:t>
            </a:r>
          </a:p>
          <a:p>
            <a:pPr>
              <a:spcAft>
                <a:spcPts val="1000"/>
              </a:spcAft>
            </a:pPr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(peu d’argent, peu de nourriture)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2A8310-6A37-4FA3-A60C-3121E5BB16F2}"/>
              </a:ext>
            </a:extLst>
          </p:cNvPr>
          <p:cNvSpPr txBox="1"/>
          <p:nvPr/>
        </p:nvSpPr>
        <p:spPr>
          <a:xfrm>
            <a:off x="3817089" y="2626242"/>
            <a:ext cx="1765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 très nombreuse</a:t>
            </a:r>
          </a:p>
          <a:p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DA073C-621A-44BA-ACC4-085607D9E539}"/>
              </a:ext>
            </a:extLst>
          </p:cNvPr>
          <p:cNvSpPr txBox="1"/>
          <p:nvPr/>
        </p:nvSpPr>
        <p:spPr>
          <a:xfrm>
            <a:off x="8197700" y="2200939"/>
            <a:ext cx="28814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Mauvaise santé à cause des conditions de travail et de la pauvreté (pas d’accès aux soins)</a:t>
            </a:r>
          </a:p>
          <a:p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7C10DB-EEAD-4CE3-A601-F3B503AE5F5C}"/>
              </a:ext>
            </a:extLst>
          </p:cNvPr>
          <p:cNvSpPr txBox="1"/>
          <p:nvPr/>
        </p:nvSpPr>
        <p:spPr>
          <a:xfrm>
            <a:off x="5779008" y="2668772"/>
            <a:ext cx="2365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Logement insalubre où ils vivent entassés</a:t>
            </a:r>
          </a:p>
          <a:p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F0E033-2DC1-4379-A17C-7AB8CED6FC1B}"/>
              </a:ext>
            </a:extLst>
          </p:cNvPr>
          <p:cNvSpPr txBox="1"/>
          <p:nvPr/>
        </p:nvSpPr>
        <p:spPr>
          <a:xfrm>
            <a:off x="8931349" y="1339703"/>
            <a:ext cx="1850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070C0"/>
                </a:solidFill>
              </a:rPr>
              <a:t>Pas d’intimité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950542-46E3-40DF-80F4-BC6243F2C923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72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une mine de charbon gravure 1903&quot;">
            <a:extLst>
              <a:ext uri="{FF2B5EF4-FFF2-40B4-BE49-F238E27FC236}">
                <a16:creationId xmlns:a16="http://schemas.microsoft.com/office/drawing/2014/main" id="{226CC59F-9EA8-4C9C-95D2-B3F9FFEF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38" y="329183"/>
            <a:ext cx="10594086" cy="60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61C6E3-118E-44AF-AD83-0B8C54E7DBF0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98998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ABDE2B9-94D7-4DBD-B445-732E061EF7A5}"/>
              </a:ext>
            </a:extLst>
          </p:cNvPr>
          <p:cNvSpPr txBox="1"/>
          <p:nvPr/>
        </p:nvSpPr>
        <p:spPr>
          <a:xfrm>
            <a:off x="816864" y="121920"/>
            <a:ext cx="430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Catastrophe des mines de Courrières (1906)</a:t>
            </a:r>
          </a:p>
        </p:txBody>
      </p:sp>
      <p:pic>
        <p:nvPicPr>
          <p:cNvPr id="6152" name="Picture 8" descr="Résultat de recherche d'images pour &quot;courrières cartes&quot;">
            <a:extLst>
              <a:ext uri="{FF2B5EF4-FFF2-40B4-BE49-F238E27FC236}">
                <a16:creationId xmlns:a16="http://schemas.microsoft.com/office/drawing/2014/main" id="{EFBFC469-AB99-4340-A30B-5E2F27B1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4" y="352234"/>
            <a:ext cx="6193536" cy="5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DEE6CD7-A572-44D0-ADE3-1551A411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5" y="1072896"/>
            <a:ext cx="7078324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8D0426-B21E-4A12-A48E-EFB4A3B10788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6726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362CB5-CBD3-4112-A008-5B30A27BEC33}"/>
              </a:ext>
            </a:extLst>
          </p:cNvPr>
          <p:cNvSpPr txBox="1"/>
          <p:nvPr/>
        </p:nvSpPr>
        <p:spPr>
          <a:xfrm>
            <a:off x="1044543" y="411551"/>
            <a:ext cx="1050128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Séance 4 </a:t>
            </a:r>
            <a:r>
              <a:rPr lang="fr-FR" sz="2000" b="1" dirty="0">
                <a:solidFill>
                  <a:srgbClr val="FF0000"/>
                </a:solidFill>
              </a:rPr>
              <a:t>: L’essor de la bourgeoisie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Qui sont les bourgeois pendant la Révolution Industrielle ? 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dirty="0"/>
              <a:t>L’industrialisation fait apparaître une nouvelle classe sociale: la bourgeoisie.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Ce sont principalement les patrons des usines ou des mines, des banquiers et leurs familles.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Ils sont riches, vivent dans de grandes demeures et ont des domestiques à leur service.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Les familles bourgeoises ont peut d’enfants et ne comprennent pas pourquoi les familles ouvrières en ont autant.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Ils font la charité aux ouvriers (dons de vêtements, d’aliments).</a:t>
            </a:r>
          </a:p>
          <a:p>
            <a:endParaRPr lang="fr-FR" b="1" u="sng" dirty="0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DE9A4A1-B623-4CF9-88B6-053ECCEA4157}"/>
              </a:ext>
            </a:extLst>
          </p:cNvPr>
          <p:cNvSpPr/>
          <p:nvPr/>
        </p:nvSpPr>
        <p:spPr>
          <a:xfrm>
            <a:off x="1048512" y="1402080"/>
            <a:ext cx="1706901" cy="304800"/>
          </a:xfrm>
          <a:custGeom>
            <a:avLst/>
            <a:gdLst>
              <a:gd name="connsiteX0" fmla="*/ 0 w 1706901"/>
              <a:gd name="connsiteY0" fmla="*/ 280521 h 390249"/>
              <a:gd name="connsiteX1" fmla="*/ 158496 w 1706901"/>
              <a:gd name="connsiteY1" fmla="*/ 122025 h 390249"/>
              <a:gd name="connsiteX2" fmla="*/ 231648 w 1706901"/>
              <a:gd name="connsiteY2" fmla="*/ 97641 h 390249"/>
              <a:gd name="connsiteX3" fmla="*/ 316992 w 1706901"/>
              <a:gd name="connsiteY3" fmla="*/ 109833 h 390249"/>
              <a:gd name="connsiteX4" fmla="*/ 329184 w 1706901"/>
              <a:gd name="connsiteY4" fmla="*/ 158601 h 390249"/>
              <a:gd name="connsiteX5" fmla="*/ 353568 w 1706901"/>
              <a:gd name="connsiteY5" fmla="*/ 280521 h 390249"/>
              <a:gd name="connsiteX6" fmla="*/ 365760 w 1706901"/>
              <a:gd name="connsiteY6" fmla="*/ 317097 h 390249"/>
              <a:gd name="connsiteX7" fmla="*/ 402336 w 1706901"/>
              <a:gd name="connsiteY7" fmla="*/ 341481 h 390249"/>
              <a:gd name="connsiteX8" fmla="*/ 609600 w 1706901"/>
              <a:gd name="connsiteY8" fmla="*/ 329289 h 390249"/>
              <a:gd name="connsiteX9" fmla="*/ 646176 w 1706901"/>
              <a:gd name="connsiteY9" fmla="*/ 304905 h 390249"/>
              <a:gd name="connsiteX10" fmla="*/ 670560 w 1706901"/>
              <a:gd name="connsiteY10" fmla="*/ 195177 h 390249"/>
              <a:gd name="connsiteX11" fmla="*/ 743712 w 1706901"/>
              <a:gd name="connsiteY11" fmla="*/ 109833 h 390249"/>
              <a:gd name="connsiteX12" fmla="*/ 780288 w 1706901"/>
              <a:gd name="connsiteY12" fmla="*/ 97641 h 390249"/>
              <a:gd name="connsiteX13" fmla="*/ 914400 w 1706901"/>
              <a:gd name="connsiteY13" fmla="*/ 109833 h 390249"/>
              <a:gd name="connsiteX14" fmla="*/ 926592 w 1706901"/>
              <a:gd name="connsiteY14" fmla="*/ 146409 h 390249"/>
              <a:gd name="connsiteX15" fmla="*/ 950976 w 1706901"/>
              <a:gd name="connsiteY15" fmla="*/ 353673 h 390249"/>
              <a:gd name="connsiteX16" fmla="*/ 963168 w 1706901"/>
              <a:gd name="connsiteY16" fmla="*/ 390249 h 390249"/>
              <a:gd name="connsiteX17" fmla="*/ 1194816 w 1706901"/>
              <a:gd name="connsiteY17" fmla="*/ 378057 h 390249"/>
              <a:gd name="connsiteX18" fmla="*/ 1267968 w 1706901"/>
              <a:gd name="connsiteY18" fmla="*/ 329289 h 390249"/>
              <a:gd name="connsiteX19" fmla="*/ 1328928 w 1706901"/>
              <a:gd name="connsiteY19" fmla="*/ 243945 h 390249"/>
              <a:gd name="connsiteX20" fmla="*/ 1377696 w 1706901"/>
              <a:gd name="connsiteY20" fmla="*/ 170793 h 390249"/>
              <a:gd name="connsiteX21" fmla="*/ 1426464 w 1706901"/>
              <a:gd name="connsiteY21" fmla="*/ 122025 h 390249"/>
              <a:gd name="connsiteX22" fmla="*/ 1463040 w 1706901"/>
              <a:gd name="connsiteY22" fmla="*/ 73257 h 390249"/>
              <a:gd name="connsiteX23" fmla="*/ 1499616 w 1706901"/>
              <a:gd name="connsiteY23" fmla="*/ 61065 h 390249"/>
              <a:gd name="connsiteX24" fmla="*/ 1536192 w 1706901"/>
              <a:gd name="connsiteY24" fmla="*/ 36681 h 390249"/>
              <a:gd name="connsiteX25" fmla="*/ 1609344 w 1706901"/>
              <a:gd name="connsiteY25" fmla="*/ 105 h 390249"/>
              <a:gd name="connsiteX26" fmla="*/ 1706880 w 1706901"/>
              <a:gd name="connsiteY26" fmla="*/ 24489 h 39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6901" h="390249">
                <a:moveTo>
                  <a:pt x="0" y="280521"/>
                </a:moveTo>
                <a:cubicBezTo>
                  <a:pt x="52832" y="227689"/>
                  <a:pt x="99853" y="168322"/>
                  <a:pt x="158496" y="122025"/>
                </a:cubicBezTo>
                <a:cubicBezTo>
                  <a:pt x="178670" y="106098"/>
                  <a:pt x="231648" y="97641"/>
                  <a:pt x="231648" y="97641"/>
                </a:cubicBezTo>
                <a:cubicBezTo>
                  <a:pt x="260096" y="101705"/>
                  <a:pt x="292623" y="94603"/>
                  <a:pt x="316992" y="109833"/>
                </a:cubicBezTo>
                <a:cubicBezTo>
                  <a:pt x="331201" y="118714"/>
                  <a:pt x="325898" y="142170"/>
                  <a:pt x="329184" y="158601"/>
                </a:cubicBezTo>
                <a:cubicBezTo>
                  <a:pt x="345151" y="238437"/>
                  <a:pt x="334689" y="214443"/>
                  <a:pt x="353568" y="280521"/>
                </a:cubicBezTo>
                <a:cubicBezTo>
                  <a:pt x="357099" y="292878"/>
                  <a:pt x="357732" y="307062"/>
                  <a:pt x="365760" y="317097"/>
                </a:cubicBezTo>
                <a:cubicBezTo>
                  <a:pt x="374914" y="328539"/>
                  <a:pt x="390144" y="333353"/>
                  <a:pt x="402336" y="341481"/>
                </a:cubicBezTo>
                <a:cubicBezTo>
                  <a:pt x="471424" y="337417"/>
                  <a:pt x="541158" y="339555"/>
                  <a:pt x="609600" y="329289"/>
                </a:cubicBezTo>
                <a:cubicBezTo>
                  <a:pt x="624091" y="327115"/>
                  <a:pt x="637022" y="316347"/>
                  <a:pt x="646176" y="304905"/>
                </a:cubicBezTo>
                <a:cubicBezTo>
                  <a:pt x="658995" y="288881"/>
                  <a:pt x="670086" y="196362"/>
                  <a:pt x="670560" y="195177"/>
                </a:cubicBezTo>
                <a:cubicBezTo>
                  <a:pt x="676706" y="179812"/>
                  <a:pt x="727366" y="120730"/>
                  <a:pt x="743712" y="109833"/>
                </a:cubicBezTo>
                <a:cubicBezTo>
                  <a:pt x="754405" y="102704"/>
                  <a:pt x="768096" y="101705"/>
                  <a:pt x="780288" y="97641"/>
                </a:cubicBezTo>
                <a:cubicBezTo>
                  <a:pt x="824992" y="101705"/>
                  <a:pt x="871815" y="95638"/>
                  <a:pt x="914400" y="109833"/>
                </a:cubicBezTo>
                <a:cubicBezTo>
                  <a:pt x="926592" y="113897"/>
                  <a:pt x="924072" y="133807"/>
                  <a:pt x="926592" y="146409"/>
                </a:cubicBezTo>
                <a:cubicBezTo>
                  <a:pt x="945313" y="240014"/>
                  <a:pt x="934854" y="248883"/>
                  <a:pt x="950976" y="353673"/>
                </a:cubicBezTo>
                <a:cubicBezTo>
                  <a:pt x="952930" y="366375"/>
                  <a:pt x="959104" y="378057"/>
                  <a:pt x="963168" y="390249"/>
                </a:cubicBezTo>
                <a:cubicBezTo>
                  <a:pt x="1040384" y="386185"/>
                  <a:pt x="1118995" y="393221"/>
                  <a:pt x="1194816" y="378057"/>
                </a:cubicBezTo>
                <a:cubicBezTo>
                  <a:pt x="1223553" y="372310"/>
                  <a:pt x="1267968" y="329289"/>
                  <a:pt x="1267968" y="329289"/>
                </a:cubicBezTo>
                <a:cubicBezTo>
                  <a:pt x="1347244" y="210375"/>
                  <a:pt x="1223070" y="395171"/>
                  <a:pt x="1328928" y="243945"/>
                </a:cubicBezTo>
                <a:cubicBezTo>
                  <a:pt x="1345734" y="219937"/>
                  <a:pt x="1359389" y="193677"/>
                  <a:pt x="1377696" y="170793"/>
                </a:cubicBezTo>
                <a:cubicBezTo>
                  <a:pt x="1392057" y="152841"/>
                  <a:pt x="1411325" y="139326"/>
                  <a:pt x="1426464" y="122025"/>
                </a:cubicBezTo>
                <a:cubicBezTo>
                  <a:pt x="1439845" y="106733"/>
                  <a:pt x="1447430" y="86266"/>
                  <a:pt x="1463040" y="73257"/>
                </a:cubicBezTo>
                <a:cubicBezTo>
                  <a:pt x="1472913" y="65030"/>
                  <a:pt x="1488121" y="66812"/>
                  <a:pt x="1499616" y="61065"/>
                </a:cubicBezTo>
                <a:cubicBezTo>
                  <a:pt x="1512722" y="54512"/>
                  <a:pt x="1523086" y="43234"/>
                  <a:pt x="1536192" y="36681"/>
                </a:cubicBezTo>
                <a:cubicBezTo>
                  <a:pt x="1637146" y="-13796"/>
                  <a:pt x="1504522" y="69986"/>
                  <a:pt x="1609344" y="105"/>
                </a:cubicBezTo>
                <a:cubicBezTo>
                  <a:pt x="1710913" y="12801"/>
                  <a:pt x="1706880" y="-20468"/>
                  <a:pt x="1706880" y="2448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15D6E-3628-4D50-B202-82B1C503A6E4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4323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Grands Magasins de Monsieur Dufayel - En bateau, Lakevio !">
            <a:extLst>
              <a:ext uri="{FF2B5EF4-FFF2-40B4-BE49-F238E27FC236}">
                <a16:creationId xmlns:a16="http://schemas.microsoft.com/office/drawing/2014/main" id="{F0AAB9C2-AA85-4CD4-A5D5-4BEC58BF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0" y="0"/>
            <a:ext cx="8888819" cy="53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97BCAD-5970-4E7A-B5F0-6D794BB20547}"/>
              </a:ext>
            </a:extLst>
          </p:cNvPr>
          <p:cNvSpPr txBox="1"/>
          <p:nvPr/>
        </p:nvSpPr>
        <p:spPr>
          <a:xfrm>
            <a:off x="650864" y="5449692"/>
            <a:ext cx="546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galeries Crespin </a:t>
            </a:r>
            <a:r>
              <a:rPr lang="fr-FR" dirty="0" err="1"/>
              <a:t>Dufayel</a:t>
            </a:r>
            <a:r>
              <a:rPr lang="fr-FR" dirty="0"/>
              <a:t> à Paris, affiche du 19è siècle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6E2EBA-9A70-4FD9-9B4A-670FD05727F3}"/>
              </a:ext>
            </a:extLst>
          </p:cNvPr>
          <p:cNvSpPr txBox="1"/>
          <p:nvPr/>
        </p:nvSpPr>
        <p:spPr>
          <a:xfrm>
            <a:off x="6564085" y="5471463"/>
            <a:ext cx="4724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b="1" dirty="0">
                <a:solidFill>
                  <a:srgbClr val="7030A0"/>
                </a:solidFill>
              </a:rPr>
              <a:t>Décris ce magasin.</a:t>
            </a:r>
          </a:p>
          <a:p>
            <a:pPr marL="342900" indent="-342900">
              <a:buAutoNum type="alphaLcParenR"/>
            </a:pPr>
            <a:r>
              <a:rPr lang="fr-FR" b="1" dirty="0">
                <a:solidFill>
                  <a:srgbClr val="7030A0"/>
                </a:solidFill>
              </a:rPr>
              <a:t>Quels articles sont visibles ici ?</a:t>
            </a:r>
          </a:p>
          <a:p>
            <a:pPr marL="342900" indent="-342900">
              <a:buAutoNum type="alphaLcParenR"/>
            </a:pPr>
            <a:r>
              <a:rPr lang="fr-FR" b="1" dirty="0">
                <a:solidFill>
                  <a:srgbClr val="7030A0"/>
                </a:solidFill>
              </a:rPr>
              <a:t>Quels sont les avantages et inconvénients du grand magasin?</a:t>
            </a:r>
          </a:p>
          <a:p>
            <a:pPr marL="342900" indent="-342900">
              <a:buAutoNum type="alphaLcParenR"/>
            </a:pP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FE151B-F50D-4C6E-9E3B-732C1EE77752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3453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Demoiselle de magasin, 1883 - 1885 - James Tissot - WikiArt.org">
            <a:extLst>
              <a:ext uri="{FF2B5EF4-FFF2-40B4-BE49-F238E27FC236}">
                <a16:creationId xmlns:a16="http://schemas.microsoft.com/office/drawing/2014/main" id="{E684247A-0D2C-4F94-84CF-01DF319F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9" y="321129"/>
            <a:ext cx="400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574514-8A11-4022-B201-087607101E5E}"/>
              </a:ext>
            </a:extLst>
          </p:cNvPr>
          <p:cNvSpPr txBox="1"/>
          <p:nvPr/>
        </p:nvSpPr>
        <p:spPr>
          <a:xfrm>
            <a:off x="4822372" y="653143"/>
            <a:ext cx="6945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demoiselle de magasin,</a:t>
            </a:r>
          </a:p>
          <a:p>
            <a:r>
              <a:rPr lang="fr-FR" dirty="0"/>
              <a:t>Tableau de 1882.</a:t>
            </a:r>
          </a:p>
          <a:p>
            <a:endParaRPr lang="fr-FR" dirty="0"/>
          </a:p>
          <a:p>
            <a:pPr marL="342900" indent="-342900">
              <a:buAutoNum type="alphaLcParenR"/>
            </a:pPr>
            <a:r>
              <a:rPr lang="fr-FR" b="1" dirty="0">
                <a:solidFill>
                  <a:srgbClr val="7030A0"/>
                </a:solidFill>
              </a:rPr>
              <a:t>Décris cette demoiselle de magasin.</a:t>
            </a:r>
          </a:p>
          <a:p>
            <a:pPr marL="342900" indent="-342900">
              <a:buAutoNum type="alphaLcParenR"/>
            </a:pPr>
            <a:r>
              <a:rPr lang="fr-FR" b="1" dirty="0">
                <a:solidFill>
                  <a:srgbClr val="7030A0"/>
                </a:solidFill>
              </a:rPr>
              <a:t>Selon toi,  le travail est-il plus ou moins pénible qu'en atelier ou en usine ?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BE6B83-0C22-403E-9DBA-BC32B86D881B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9531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 Bon Marché avec Aristide et Marguerite Boucicaut | Magazine ...">
            <a:extLst>
              <a:ext uri="{FF2B5EF4-FFF2-40B4-BE49-F238E27FC236}">
                <a16:creationId xmlns:a16="http://schemas.microsoft.com/office/drawing/2014/main" id="{ADA5099B-4618-4223-A664-61A23BD9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731" y="-161260"/>
            <a:ext cx="10598888" cy="52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E401CA4-8EFE-4813-924C-FD82D839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99" y="489097"/>
            <a:ext cx="3202975" cy="42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2DCC73-2179-4F5D-9D69-76D345A19E4C}"/>
              </a:ext>
            </a:extLst>
          </p:cNvPr>
          <p:cNvSpPr txBox="1"/>
          <p:nvPr/>
        </p:nvSpPr>
        <p:spPr>
          <a:xfrm>
            <a:off x="1095153" y="5263116"/>
            <a:ext cx="775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premier grand magasin: </a:t>
            </a:r>
            <a:r>
              <a:rPr lang="fr-FR" i="1" dirty="0"/>
              <a:t>Au Bon Marché</a:t>
            </a:r>
            <a:r>
              <a:rPr lang="fr-FR" dirty="0"/>
              <a:t>, fondé par Aristide Boucicaut en 1838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FA0BB8-3768-4CA9-9727-73F1A81B0EDA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991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gare de saint lazare monet&quot;">
            <a:extLst>
              <a:ext uri="{FF2B5EF4-FFF2-40B4-BE49-F238E27FC236}">
                <a16:creationId xmlns:a16="http://schemas.microsoft.com/office/drawing/2014/main" id="{08055BFE-380F-49C8-9C4F-E0F4C1B9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7" y="270244"/>
            <a:ext cx="6191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train à vapeur  palmer&quot;">
            <a:extLst>
              <a:ext uri="{FF2B5EF4-FFF2-40B4-BE49-F238E27FC236}">
                <a16:creationId xmlns:a16="http://schemas.microsoft.com/office/drawing/2014/main" id="{D88FF7BD-A771-4ABB-B24F-F30F3B5F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12" y="1032355"/>
            <a:ext cx="5239843" cy="47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47AF17-9BAB-40CC-9489-37B50740079C}"/>
              </a:ext>
            </a:extLst>
          </p:cNvPr>
          <p:cNvSpPr txBox="1"/>
          <p:nvPr/>
        </p:nvSpPr>
        <p:spPr>
          <a:xfrm>
            <a:off x="6953694" y="4582632"/>
            <a:ext cx="4742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Un train à vapeur vers 1834, tableau de Frances Palmer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9A0249-AA08-4D7D-846E-DC09F0B74BB2}"/>
              </a:ext>
            </a:extLst>
          </p:cNvPr>
          <p:cNvSpPr txBox="1"/>
          <p:nvPr/>
        </p:nvSpPr>
        <p:spPr>
          <a:xfrm>
            <a:off x="701749" y="4465674"/>
            <a:ext cx="50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gare de Saint-Lazare, tableau de C. Monet (1877)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05DF58-4CE9-42A6-A96F-BCED995AABC3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33211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 Bon Marché — Wikipédia">
            <a:extLst>
              <a:ext uri="{FF2B5EF4-FFF2-40B4-BE49-F238E27FC236}">
                <a16:creationId xmlns:a16="http://schemas.microsoft.com/office/drawing/2014/main" id="{2ABBE0D6-52B3-401D-9B38-C3A393C2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2" y="0"/>
            <a:ext cx="867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3EE871-2B37-4417-8183-4599790EF809}"/>
              </a:ext>
            </a:extLst>
          </p:cNvPr>
          <p:cNvSpPr txBox="1"/>
          <p:nvPr/>
        </p:nvSpPr>
        <p:spPr>
          <a:xfrm>
            <a:off x="9037674" y="520996"/>
            <a:ext cx="27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Le Bon Marché </a:t>
            </a:r>
            <a:r>
              <a:rPr lang="fr-FR" dirty="0"/>
              <a:t>aujourd’hui.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44DBB8-992B-4750-A297-DADA1AC9B2CA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1148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362CB5-CBD3-4112-A008-5B30A27BEC33}"/>
              </a:ext>
            </a:extLst>
          </p:cNvPr>
          <p:cNvSpPr txBox="1"/>
          <p:nvPr/>
        </p:nvSpPr>
        <p:spPr>
          <a:xfrm>
            <a:off x="1044543" y="411551"/>
            <a:ext cx="105012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Séance 5 </a:t>
            </a:r>
            <a:r>
              <a:rPr lang="fr-FR" sz="2000" b="1" dirty="0">
                <a:solidFill>
                  <a:srgbClr val="FF0000"/>
                </a:solidFill>
              </a:rPr>
              <a:t>: Les grands magasins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Quels changements les grands magasins entraînent-ils?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dirty="0"/>
              <a:t>Le premier grand magasin appelé Au bon marché est créé à Paris par Aristide Boucicaut.</a:t>
            </a:r>
          </a:p>
          <a:p>
            <a:endParaRPr lang="fr-FR" dirty="0"/>
          </a:p>
          <a:p>
            <a:endParaRPr lang="fr-FR" dirty="0"/>
          </a:p>
          <a:p>
            <a:pPr>
              <a:lnSpc>
                <a:spcPts val="2400"/>
              </a:lnSpc>
            </a:pPr>
            <a:r>
              <a:rPr lang="fr-FR" dirty="0"/>
              <a:t>Ce nouveau type de magasin révolutionne le commerce :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fr-FR" dirty="0"/>
              <a:t>Les articles y sont très variés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fr-FR" dirty="0"/>
              <a:t>Les clients peuvent toucher les articles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fr-FR" dirty="0"/>
              <a:t>Libre-service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fr-FR" dirty="0"/>
              <a:t>Prix fixes et bas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endParaRPr lang="fr-FR" dirty="0"/>
          </a:p>
          <a:p>
            <a:r>
              <a:rPr lang="fr-FR" dirty="0"/>
              <a:t>Des vendeuses conseillent les clients. </a:t>
            </a:r>
          </a:p>
          <a:p>
            <a:r>
              <a:rPr lang="fr-FR" dirty="0"/>
              <a:t>Elles travaillent dans des conditions précaires (salaire bas, debout toute la journée) mais leur travail est moins pénible que le travail à la mine.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DE9A4A1-B623-4CF9-88B6-053ECCEA4157}"/>
              </a:ext>
            </a:extLst>
          </p:cNvPr>
          <p:cNvSpPr/>
          <p:nvPr/>
        </p:nvSpPr>
        <p:spPr>
          <a:xfrm>
            <a:off x="1048512" y="1402080"/>
            <a:ext cx="1706901" cy="304800"/>
          </a:xfrm>
          <a:custGeom>
            <a:avLst/>
            <a:gdLst>
              <a:gd name="connsiteX0" fmla="*/ 0 w 1706901"/>
              <a:gd name="connsiteY0" fmla="*/ 280521 h 390249"/>
              <a:gd name="connsiteX1" fmla="*/ 158496 w 1706901"/>
              <a:gd name="connsiteY1" fmla="*/ 122025 h 390249"/>
              <a:gd name="connsiteX2" fmla="*/ 231648 w 1706901"/>
              <a:gd name="connsiteY2" fmla="*/ 97641 h 390249"/>
              <a:gd name="connsiteX3" fmla="*/ 316992 w 1706901"/>
              <a:gd name="connsiteY3" fmla="*/ 109833 h 390249"/>
              <a:gd name="connsiteX4" fmla="*/ 329184 w 1706901"/>
              <a:gd name="connsiteY4" fmla="*/ 158601 h 390249"/>
              <a:gd name="connsiteX5" fmla="*/ 353568 w 1706901"/>
              <a:gd name="connsiteY5" fmla="*/ 280521 h 390249"/>
              <a:gd name="connsiteX6" fmla="*/ 365760 w 1706901"/>
              <a:gd name="connsiteY6" fmla="*/ 317097 h 390249"/>
              <a:gd name="connsiteX7" fmla="*/ 402336 w 1706901"/>
              <a:gd name="connsiteY7" fmla="*/ 341481 h 390249"/>
              <a:gd name="connsiteX8" fmla="*/ 609600 w 1706901"/>
              <a:gd name="connsiteY8" fmla="*/ 329289 h 390249"/>
              <a:gd name="connsiteX9" fmla="*/ 646176 w 1706901"/>
              <a:gd name="connsiteY9" fmla="*/ 304905 h 390249"/>
              <a:gd name="connsiteX10" fmla="*/ 670560 w 1706901"/>
              <a:gd name="connsiteY10" fmla="*/ 195177 h 390249"/>
              <a:gd name="connsiteX11" fmla="*/ 743712 w 1706901"/>
              <a:gd name="connsiteY11" fmla="*/ 109833 h 390249"/>
              <a:gd name="connsiteX12" fmla="*/ 780288 w 1706901"/>
              <a:gd name="connsiteY12" fmla="*/ 97641 h 390249"/>
              <a:gd name="connsiteX13" fmla="*/ 914400 w 1706901"/>
              <a:gd name="connsiteY13" fmla="*/ 109833 h 390249"/>
              <a:gd name="connsiteX14" fmla="*/ 926592 w 1706901"/>
              <a:gd name="connsiteY14" fmla="*/ 146409 h 390249"/>
              <a:gd name="connsiteX15" fmla="*/ 950976 w 1706901"/>
              <a:gd name="connsiteY15" fmla="*/ 353673 h 390249"/>
              <a:gd name="connsiteX16" fmla="*/ 963168 w 1706901"/>
              <a:gd name="connsiteY16" fmla="*/ 390249 h 390249"/>
              <a:gd name="connsiteX17" fmla="*/ 1194816 w 1706901"/>
              <a:gd name="connsiteY17" fmla="*/ 378057 h 390249"/>
              <a:gd name="connsiteX18" fmla="*/ 1267968 w 1706901"/>
              <a:gd name="connsiteY18" fmla="*/ 329289 h 390249"/>
              <a:gd name="connsiteX19" fmla="*/ 1328928 w 1706901"/>
              <a:gd name="connsiteY19" fmla="*/ 243945 h 390249"/>
              <a:gd name="connsiteX20" fmla="*/ 1377696 w 1706901"/>
              <a:gd name="connsiteY20" fmla="*/ 170793 h 390249"/>
              <a:gd name="connsiteX21" fmla="*/ 1426464 w 1706901"/>
              <a:gd name="connsiteY21" fmla="*/ 122025 h 390249"/>
              <a:gd name="connsiteX22" fmla="*/ 1463040 w 1706901"/>
              <a:gd name="connsiteY22" fmla="*/ 73257 h 390249"/>
              <a:gd name="connsiteX23" fmla="*/ 1499616 w 1706901"/>
              <a:gd name="connsiteY23" fmla="*/ 61065 h 390249"/>
              <a:gd name="connsiteX24" fmla="*/ 1536192 w 1706901"/>
              <a:gd name="connsiteY24" fmla="*/ 36681 h 390249"/>
              <a:gd name="connsiteX25" fmla="*/ 1609344 w 1706901"/>
              <a:gd name="connsiteY25" fmla="*/ 105 h 390249"/>
              <a:gd name="connsiteX26" fmla="*/ 1706880 w 1706901"/>
              <a:gd name="connsiteY26" fmla="*/ 24489 h 39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6901" h="390249">
                <a:moveTo>
                  <a:pt x="0" y="280521"/>
                </a:moveTo>
                <a:cubicBezTo>
                  <a:pt x="52832" y="227689"/>
                  <a:pt x="99853" y="168322"/>
                  <a:pt x="158496" y="122025"/>
                </a:cubicBezTo>
                <a:cubicBezTo>
                  <a:pt x="178670" y="106098"/>
                  <a:pt x="231648" y="97641"/>
                  <a:pt x="231648" y="97641"/>
                </a:cubicBezTo>
                <a:cubicBezTo>
                  <a:pt x="260096" y="101705"/>
                  <a:pt x="292623" y="94603"/>
                  <a:pt x="316992" y="109833"/>
                </a:cubicBezTo>
                <a:cubicBezTo>
                  <a:pt x="331201" y="118714"/>
                  <a:pt x="325898" y="142170"/>
                  <a:pt x="329184" y="158601"/>
                </a:cubicBezTo>
                <a:cubicBezTo>
                  <a:pt x="345151" y="238437"/>
                  <a:pt x="334689" y="214443"/>
                  <a:pt x="353568" y="280521"/>
                </a:cubicBezTo>
                <a:cubicBezTo>
                  <a:pt x="357099" y="292878"/>
                  <a:pt x="357732" y="307062"/>
                  <a:pt x="365760" y="317097"/>
                </a:cubicBezTo>
                <a:cubicBezTo>
                  <a:pt x="374914" y="328539"/>
                  <a:pt x="390144" y="333353"/>
                  <a:pt x="402336" y="341481"/>
                </a:cubicBezTo>
                <a:cubicBezTo>
                  <a:pt x="471424" y="337417"/>
                  <a:pt x="541158" y="339555"/>
                  <a:pt x="609600" y="329289"/>
                </a:cubicBezTo>
                <a:cubicBezTo>
                  <a:pt x="624091" y="327115"/>
                  <a:pt x="637022" y="316347"/>
                  <a:pt x="646176" y="304905"/>
                </a:cubicBezTo>
                <a:cubicBezTo>
                  <a:pt x="658995" y="288881"/>
                  <a:pt x="670086" y="196362"/>
                  <a:pt x="670560" y="195177"/>
                </a:cubicBezTo>
                <a:cubicBezTo>
                  <a:pt x="676706" y="179812"/>
                  <a:pt x="727366" y="120730"/>
                  <a:pt x="743712" y="109833"/>
                </a:cubicBezTo>
                <a:cubicBezTo>
                  <a:pt x="754405" y="102704"/>
                  <a:pt x="768096" y="101705"/>
                  <a:pt x="780288" y="97641"/>
                </a:cubicBezTo>
                <a:cubicBezTo>
                  <a:pt x="824992" y="101705"/>
                  <a:pt x="871815" y="95638"/>
                  <a:pt x="914400" y="109833"/>
                </a:cubicBezTo>
                <a:cubicBezTo>
                  <a:pt x="926592" y="113897"/>
                  <a:pt x="924072" y="133807"/>
                  <a:pt x="926592" y="146409"/>
                </a:cubicBezTo>
                <a:cubicBezTo>
                  <a:pt x="945313" y="240014"/>
                  <a:pt x="934854" y="248883"/>
                  <a:pt x="950976" y="353673"/>
                </a:cubicBezTo>
                <a:cubicBezTo>
                  <a:pt x="952930" y="366375"/>
                  <a:pt x="959104" y="378057"/>
                  <a:pt x="963168" y="390249"/>
                </a:cubicBezTo>
                <a:cubicBezTo>
                  <a:pt x="1040384" y="386185"/>
                  <a:pt x="1118995" y="393221"/>
                  <a:pt x="1194816" y="378057"/>
                </a:cubicBezTo>
                <a:cubicBezTo>
                  <a:pt x="1223553" y="372310"/>
                  <a:pt x="1267968" y="329289"/>
                  <a:pt x="1267968" y="329289"/>
                </a:cubicBezTo>
                <a:cubicBezTo>
                  <a:pt x="1347244" y="210375"/>
                  <a:pt x="1223070" y="395171"/>
                  <a:pt x="1328928" y="243945"/>
                </a:cubicBezTo>
                <a:cubicBezTo>
                  <a:pt x="1345734" y="219937"/>
                  <a:pt x="1359389" y="193677"/>
                  <a:pt x="1377696" y="170793"/>
                </a:cubicBezTo>
                <a:cubicBezTo>
                  <a:pt x="1392057" y="152841"/>
                  <a:pt x="1411325" y="139326"/>
                  <a:pt x="1426464" y="122025"/>
                </a:cubicBezTo>
                <a:cubicBezTo>
                  <a:pt x="1439845" y="106733"/>
                  <a:pt x="1447430" y="86266"/>
                  <a:pt x="1463040" y="73257"/>
                </a:cubicBezTo>
                <a:cubicBezTo>
                  <a:pt x="1472913" y="65030"/>
                  <a:pt x="1488121" y="66812"/>
                  <a:pt x="1499616" y="61065"/>
                </a:cubicBezTo>
                <a:cubicBezTo>
                  <a:pt x="1512722" y="54512"/>
                  <a:pt x="1523086" y="43234"/>
                  <a:pt x="1536192" y="36681"/>
                </a:cubicBezTo>
                <a:cubicBezTo>
                  <a:pt x="1637146" y="-13796"/>
                  <a:pt x="1504522" y="69986"/>
                  <a:pt x="1609344" y="105"/>
                </a:cubicBezTo>
                <a:cubicBezTo>
                  <a:pt x="1710913" y="12801"/>
                  <a:pt x="1706880" y="-20468"/>
                  <a:pt x="1706880" y="2448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50AB51-BF28-44BA-80F2-E1A96E230C83}"/>
              </a:ext>
            </a:extLst>
          </p:cNvPr>
          <p:cNvGrpSpPr/>
          <p:nvPr/>
        </p:nvGrpSpPr>
        <p:grpSpPr>
          <a:xfrm>
            <a:off x="4221127" y="478464"/>
            <a:ext cx="467832" cy="414669"/>
            <a:chOff x="7485321" y="1669312"/>
            <a:chExt cx="467832" cy="765544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DCBD216-6D27-494B-BC99-CDD484EF4C94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73CF6033-7F4A-4FEE-9ECC-7D57436FE711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F4E75E4-B274-445D-8BA0-FFC2D48EFEF4}"/>
              </a:ext>
            </a:extLst>
          </p:cNvPr>
          <p:cNvGrpSpPr/>
          <p:nvPr/>
        </p:nvGrpSpPr>
        <p:grpSpPr>
          <a:xfrm>
            <a:off x="9027043" y="1616148"/>
            <a:ext cx="467832" cy="414669"/>
            <a:chOff x="7485321" y="1669312"/>
            <a:chExt cx="467832" cy="765544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543158D-881F-4508-8A67-05650AABEDF3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8772A2B0-1249-4546-AD23-76E85E3214B9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3D3F628-198C-4485-96C8-F5DF36094C53}"/>
              </a:ext>
            </a:extLst>
          </p:cNvPr>
          <p:cNvSpPr/>
          <p:nvPr/>
        </p:nvSpPr>
        <p:spPr>
          <a:xfrm>
            <a:off x="1020158" y="2171169"/>
            <a:ext cx="1706901" cy="304800"/>
          </a:xfrm>
          <a:custGeom>
            <a:avLst/>
            <a:gdLst>
              <a:gd name="connsiteX0" fmla="*/ 0 w 1706901"/>
              <a:gd name="connsiteY0" fmla="*/ 280521 h 390249"/>
              <a:gd name="connsiteX1" fmla="*/ 158496 w 1706901"/>
              <a:gd name="connsiteY1" fmla="*/ 122025 h 390249"/>
              <a:gd name="connsiteX2" fmla="*/ 231648 w 1706901"/>
              <a:gd name="connsiteY2" fmla="*/ 97641 h 390249"/>
              <a:gd name="connsiteX3" fmla="*/ 316992 w 1706901"/>
              <a:gd name="connsiteY3" fmla="*/ 109833 h 390249"/>
              <a:gd name="connsiteX4" fmla="*/ 329184 w 1706901"/>
              <a:gd name="connsiteY4" fmla="*/ 158601 h 390249"/>
              <a:gd name="connsiteX5" fmla="*/ 353568 w 1706901"/>
              <a:gd name="connsiteY5" fmla="*/ 280521 h 390249"/>
              <a:gd name="connsiteX6" fmla="*/ 365760 w 1706901"/>
              <a:gd name="connsiteY6" fmla="*/ 317097 h 390249"/>
              <a:gd name="connsiteX7" fmla="*/ 402336 w 1706901"/>
              <a:gd name="connsiteY7" fmla="*/ 341481 h 390249"/>
              <a:gd name="connsiteX8" fmla="*/ 609600 w 1706901"/>
              <a:gd name="connsiteY8" fmla="*/ 329289 h 390249"/>
              <a:gd name="connsiteX9" fmla="*/ 646176 w 1706901"/>
              <a:gd name="connsiteY9" fmla="*/ 304905 h 390249"/>
              <a:gd name="connsiteX10" fmla="*/ 670560 w 1706901"/>
              <a:gd name="connsiteY10" fmla="*/ 195177 h 390249"/>
              <a:gd name="connsiteX11" fmla="*/ 743712 w 1706901"/>
              <a:gd name="connsiteY11" fmla="*/ 109833 h 390249"/>
              <a:gd name="connsiteX12" fmla="*/ 780288 w 1706901"/>
              <a:gd name="connsiteY12" fmla="*/ 97641 h 390249"/>
              <a:gd name="connsiteX13" fmla="*/ 914400 w 1706901"/>
              <a:gd name="connsiteY13" fmla="*/ 109833 h 390249"/>
              <a:gd name="connsiteX14" fmla="*/ 926592 w 1706901"/>
              <a:gd name="connsiteY14" fmla="*/ 146409 h 390249"/>
              <a:gd name="connsiteX15" fmla="*/ 950976 w 1706901"/>
              <a:gd name="connsiteY15" fmla="*/ 353673 h 390249"/>
              <a:gd name="connsiteX16" fmla="*/ 963168 w 1706901"/>
              <a:gd name="connsiteY16" fmla="*/ 390249 h 390249"/>
              <a:gd name="connsiteX17" fmla="*/ 1194816 w 1706901"/>
              <a:gd name="connsiteY17" fmla="*/ 378057 h 390249"/>
              <a:gd name="connsiteX18" fmla="*/ 1267968 w 1706901"/>
              <a:gd name="connsiteY18" fmla="*/ 329289 h 390249"/>
              <a:gd name="connsiteX19" fmla="*/ 1328928 w 1706901"/>
              <a:gd name="connsiteY19" fmla="*/ 243945 h 390249"/>
              <a:gd name="connsiteX20" fmla="*/ 1377696 w 1706901"/>
              <a:gd name="connsiteY20" fmla="*/ 170793 h 390249"/>
              <a:gd name="connsiteX21" fmla="*/ 1426464 w 1706901"/>
              <a:gd name="connsiteY21" fmla="*/ 122025 h 390249"/>
              <a:gd name="connsiteX22" fmla="*/ 1463040 w 1706901"/>
              <a:gd name="connsiteY22" fmla="*/ 73257 h 390249"/>
              <a:gd name="connsiteX23" fmla="*/ 1499616 w 1706901"/>
              <a:gd name="connsiteY23" fmla="*/ 61065 h 390249"/>
              <a:gd name="connsiteX24" fmla="*/ 1536192 w 1706901"/>
              <a:gd name="connsiteY24" fmla="*/ 36681 h 390249"/>
              <a:gd name="connsiteX25" fmla="*/ 1609344 w 1706901"/>
              <a:gd name="connsiteY25" fmla="*/ 105 h 390249"/>
              <a:gd name="connsiteX26" fmla="*/ 1706880 w 1706901"/>
              <a:gd name="connsiteY26" fmla="*/ 24489 h 39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6901" h="390249">
                <a:moveTo>
                  <a:pt x="0" y="280521"/>
                </a:moveTo>
                <a:cubicBezTo>
                  <a:pt x="52832" y="227689"/>
                  <a:pt x="99853" y="168322"/>
                  <a:pt x="158496" y="122025"/>
                </a:cubicBezTo>
                <a:cubicBezTo>
                  <a:pt x="178670" y="106098"/>
                  <a:pt x="231648" y="97641"/>
                  <a:pt x="231648" y="97641"/>
                </a:cubicBezTo>
                <a:cubicBezTo>
                  <a:pt x="260096" y="101705"/>
                  <a:pt x="292623" y="94603"/>
                  <a:pt x="316992" y="109833"/>
                </a:cubicBezTo>
                <a:cubicBezTo>
                  <a:pt x="331201" y="118714"/>
                  <a:pt x="325898" y="142170"/>
                  <a:pt x="329184" y="158601"/>
                </a:cubicBezTo>
                <a:cubicBezTo>
                  <a:pt x="345151" y="238437"/>
                  <a:pt x="334689" y="214443"/>
                  <a:pt x="353568" y="280521"/>
                </a:cubicBezTo>
                <a:cubicBezTo>
                  <a:pt x="357099" y="292878"/>
                  <a:pt x="357732" y="307062"/>
                  <a:pt x="365760" y="317097"/>
                </a:cubicBezTo>
                <a:cubicBezTo>
                  <a:pt x="374914" y="328539"/>
                  <a:pt x="390144" y="333353"/>
                  <a:pt x="402336" y="341481"/>
                </a:cubicBezTo>
                <a:cubicBezTo>
                  <a:pt x="471424" y="337417"/>
                  <a:pt x="541158" y="339555"/>
                  <a:pt x="609600" y="329289"/>
                </a:cubicBezTo>
                <a:cubicBezTo>
                  <a:pt x="624091" y="327115"/>
                  <a:pt x="637022" y="316347"/>
                  <a:pt x="646176" y="304905"/>
                </a:cubicBezTo>
                <a:cubicBezTo>
                  <a:pt x="658995" y="288881"/>
                  <a:pt x="670086" y="196362"/>
                  <a:pt x="670560" y="195177"/>
                </a:cubicBezTo>
                <a:cubicBezTo>
                  <a:pt x="676706" y="179812"/>
                  <a:pt x="727366" y="120730"/>
                  <a:pt x="743712" y="109833"/>
                </a:cubicBezTo>
                <a:cubicBezTo>
                  <a:pt x="754405" y="102704"/>
                  <a:pt x="768096" y="101705"/>
                  <a:pt x="780288" y="97641"/>
                </a:cubicBezTo>
                <a:cubicBezTo>
                  <a:pt x="824992" y="101705"/>
                  <a:pt x="871815" y="95638"/>
                  <a:pt x="914400" y="109833"/>
                </a:cubicBezTo>
                <a:cubicBezTo>
                  <a:pt x="926592" y="113897"/>
                  <a:pt x="924072" y="133807"/>
                  <a:pt x="926592" y="146409"/>
                </a:cubicBezTo>
                <a:cubicBezTo>
                  <a:pt x="945313" y="240014"/>
                  <a:pt x="934854" y="248883"/>
                  <a:pt x="950976" y="353673"/>
                </a:cubicBezTo>
                <a:cubicBezTo>
                  <a:pt x="952930" y="366375"/>
                  <a:pt x="959104" y="378057"/>
                  <a:pt x="963168" y="390249"/>
                </a:cubicBezTo>
                <a:cubicBezTo>
                  <a:pt x="1040384" y="386185"/>
                  <a:pt x="1118995" y="393221"/>
                  <a:pt x="1194816" y="378057"/>
                </a:cubicBezTo>
                <a:cubicBezTo>
                  <a:pt x="1223553" y="372310"/>
                  <a:pt x="1267968" y="329289"/>
                  <a:pt x="1267968" y="329289"/>
                </a:cubicBezTo>
                <a:cubicBezTo>
                  <a:pt x="1347244" y="210375"/>
                  <a:pt x="1223070" y="395171"/>
                  <a:pt x="1328928" y="243945"/>
                </a:cubicBezTo>
                <a:cubicBezTo>
                  <a:pt x="1345734" y="219937"/>
                  <a:pt x="1359389" y="193677"/>
                  <a:pt x="1377696" y="170793"/>
                </a:cubicBezTo>
                <a:cubicBezTo>
                  <a:pt x="1392057" y="152841"/>
                  <a:pt x="1411325" y="139326"/>
                  <a:pt x="1426464" y="122025"/>
                </a:cubicBezTo>
                <a:cubicBezTo>
                  <a:pt x="1439845" y="106733"/>
                  <a:pt x="1447430" y="86266"/>
                  <a:pt x="1463040" y="73257"/>
                </a:cubicBezTo>
                <a:cubicBezTo>
                  <a:pt x="1472913" y="65030"/>
                  <a:pt x="1488121" y="66812"/>
                  <a:pt x="1499616" y="61065"/>
                </a:cubicBezTo>
                <a:cubicBezTo>
                  <a:pt x="1512722" y="54512"/>
                  <a:pt x="1523086" y="43234"/>
                  <a:pt x="1536192" y="36681"/>
                </a:cubicBezTo>
                <a:cubicBezTo>
                  <a:pt x="1637146" y="-13796"/>
                  <a:pt x="1504522" y="69986"/>
                  <a:pt x="1609344" y="105"/>
                </a:cubicBezTo>
                <a:cubicBezTo>
                  <a:pt x="1710913" y="12801"/>
                  <a:pt x="1706880" y="-20468"/>
                  <a:pt x="1706880" y="2448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2D1F7D0-651B-4605-AFF9-0123D404919F}"/>
              </a:ext>
            </a:extLst>
          </p:cNvPr>
          <p:cNvGrpSpPr/>
          <p:nvPr/>
        </p:nvGrpSpPr>
        <p:grpSpPr>
          <a:xfrm>
            <a:off x="6127899" y="2406501"/>
            <a:ext cx="467832" cy="414669"/>
            <a:chOff x="7485321" y="1669312"/>
            <a:chExt cx="467832" cy="765544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E5827D2-86ED-401C-A5D3-C46D36977391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E25E41CF-069A-42E2-9D1D-CDDC7045F4C1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78E056D-78A3-4C1C-9CAF-C7F1DE28F31D}"/>
              </a:ext>
            </a:extLst>
          </p:cNvPr>
          <p:cNvGrpSpPr/>
          <p:nvPr/>
        </p:nvGrpSpPr>
        <p:grpSpPr>
          <a:xfrm>
            <a:off x="4713769" y="3104708"/>
            <a:ext cx="467832" cy="343784"/>
            <a:chOff x="7485321" y="1669312"/>
            <a:chExt cx="467832" cy="765544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F299E44-72B9-4A1C-9AA4-102252FCFD10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DB311A67-0B8C-4D31-A35C-F70A13902B8B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C33D3F2-0384-4217-89E7-FC9DA34251A0}"/>
              </a:ext>
            </a:extLst>
          </p:cNvPr>
          <p:cNvGrpSpPr/>
          <p:nvPr/>
        </p:nvGrpSpPr>
        <p:grpSpPr>
          <a:xfrm>
            <a:off x="4462131" y="4185683"/>
            <a:ext cx="467832" cy="414669"/>
            <a:chOff x="7485321" y="1669312"/>
            <a:chExt cx="467832" cy="765544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2BF46936-77A0-4299-8803-FC618BC3F427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B6B8057-77A2-4B9E-807E-04D6693338B6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F1ADF65-76B3-4940-99B3-5D446DC7530D}"/>
              </a:ext>
            </a:extLst>
          </p:cNvPr>
          <p:cNvGrpSpPr/>
          <p:nvPr/>
        </p:nvGrpSpPr>
        <p:grpSpPr>
          <a:xfrm>
            <a:off x="3870252" y="2764465"/>
            <a:ext cx="467832" cy="329608"/>
            <a:chOff x="7485321" y="1669312"/>
            <a:chExt cx="467832" cy="765544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78275F7-3FD6-4012-B8AC-92EE1DEB4226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6A878D96-2CF3-45BF-BC54-79EDB2D74204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D58CB51-346D-4B94-A2F0-91C5329D103E}"/>
              </a:ext>
            </a:extLst>
          </p:cNvPr>
          <p:cNvGrpSpPr/>
          <p:nvPr/>
        </p:nvGrpSpPr>
        <p:grpSpPr>
          <a:xfrm>
            <a:off x="2356885" y="3395331"/>
            <a:ext cx="467832" cy="343784"/>
            <a:chOff x="7485321" y="1669312"/>
            <a:chExt cx="467832" cy="765544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B84135CC-B986-4D2D-92ED-7FE9C60BC56D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5B1EF62B-A0AE-4CFE-B3D8-17FA8F092344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BD3D064C-C35D-440C-945E-5BE7469EF7FF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8297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D30CDC9-B3C2-4535-AA0F-D801F9AF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56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FC8443-B28F-4F98-B185-E0447563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63" y="0"/>
            <a:ext cx="10515600" cy="701860"/>
          </a:xfrm>
        </p:spPr>
        <p:txBody>
          <a:bodyPr/>
          <a:lstStyle/>
          <a:p>
            <a:r>
              <a:rPr lang="fr-FR" dirty="0"/>
              <a:t>Mine de Blanzy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D053D416-5E63-4BA9-A1E7-95A28E48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749"/>
            <a:ext cx="2903584" cy="38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isite guidée du Puits Saint-Claude - Journées du Patrimoine 2018 ...">
            <a:extLst>
              <a:ext uri="{FF2B5EF4-FFF2-40B4-BE49-F238E27FC236}">
                <a16:creationId xmlns:a16="http://schemas.microsoft.com/office/drawing/2014/main" id="{CB05415E-6BF7-41DF-AD50-02EAC135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69" y="4051891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E663567-B8C3-4D70-A7CA-103A12C0D2FD}"/>
              </a:ext>
            </a:extLst>
          </p:cNvPr>
          <p:cNvSpPr txBox="1"/>
          <p:nvPr/>
        </p:nvSpPr>
        <p:spPr>
          <a:xfrm>
            <a:off x="6448302" y="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5426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242BC-9294-48EB-97F0-6F2047E8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847"/>
          </a:xfrm>
        </p:spPr>
        <p:txBody>
          <a:bodyPr>
            <a:normAutofit fontScale="90000"/>
          </a:bodyPr>
          <a:lstStyle/>
          <a:p>
            <a:r>
              <a:rPr lang="fr-FR" dirty="0"/>
              <a:t>Le chevalement minier</a:t>
            </a:r>
            <a:br>
              <a:rPr lang="fr-FR" dirty="0"/>
            </a:br>
            <a:r>
              <a:rPr lang="fr-FR" sz="2200" dirty="0">
                <a:latin typeface="Calibri   "/>
              </a:rPr>
              <a:t>Situé au-dessus du puits Saint-Claude, il permet de faire fonctionner l’ascenseur qui monte et descend les ouvriers et le charbon.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3A2B56-AC14-42D6-8212-7D5714A5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99" y="1212112"/>
            <a:ext cx="4235723" cy="56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6205733-F7AC-4CF8-AE9A-499C4251E509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4211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242BC-9294-48EB-97F0-6F2047E8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0" y="1003079"/>
            <a:ext cx="10515600" cy="474847"/>
          </a:xfrm>
        </p:spPr>
        <p:txBody>
          <a:bodyPr>
            <a:normAutofit fontScale="90000"/>
          </a:bodyPr>
          <a:lstStyle/>
          <a:p>
            <a:r>
              <a:rPr lang="fr-FR" dirty="0"/>
              <a:t>La salle des machines</a:t>
            </a:r>
            <a:br>
              <a:rPr lang="fr-FR" dirty="0"/>
            </a:br>
            <a:r>
              <a:rPr lang="fr-FR" sz="2200" dirty="0">
                <a:latin typeface="Calibri   "/>
              </a:rPr>
              <a:t>Le chevalement est relié à la machine à vapeur contenue dans la salle des machines. Ici travaille le machiniste (Etienne dans Germinal était machiniste).</a:t>
            </a:r>
            <a:br>
              <a:rPr lang="fr-FR" sz="2200" dirty="0">
                <a:latin typeface="Calibri   "/>
              </a:rPr>
            </a:br>
            <a:r>
              <a:rPr lang="fr-FR" sz="2200" dirty="0">
                <a:latin typeface="Calibri "/>
              </a:rPr>
              <a:t>La machine d’extraction à vapeur date de 1885 (aujourd’hui, l’air comprimé a remplacé la vapeur). Dans cette salle sont également exposés différents modèles anciens de pompes d’épuisement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4A45BA-BCEC-4484-B25F-758183D4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" y="2838892"/>
            <a:ext cx="4138172" cy="31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9230AF4-F56D-4EEC-B48E-5B0CEA8F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11" y="2788497"/>
            <a:ext cx="4148655" cy="31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ADF784-BE11-4D8D-AD24-912B04E239CC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89215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242BC-9294-48EB-97F0-6F2047E8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847"/>
          </a:xfrm>
        </p:spPr>
        <p:txBody>
          <a:bodyPr>
            <a:normAutofit fontScale="90000"/>
          </a:bodyPr>
          <a:lstStyle/>
          <a:p>
            <a:r>
              <a:rPr lang="fr-FR" dirty="0"/>
              <a:t>La salle des machines</a:t>
            </a:r>
            <a:br>
              <a:rPr lang="fr-FR" dirty="0"/>
            </a:br>
            <a:r>
              <a:rPr lang="fr-FR" sz="2200" dirty="0">
                <a:latin typeface="Calibri   "/>
              </a:rPr>
              <a:t>Le chevalement est relié à la machine à vapeur contenue dans la salle des machines. Ici travaille le machiniste (Etienne dans Germinal était machiniste)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F65D49E-CD7E-42E5-AB2C-38D46E59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908"/>
            <a:ext cx="4291561" cy="57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84C1C3D-2598-4AA8-BD13-BE2249C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79" y="935665"/>
            <a:ext cx="3854736" cy="28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F39965-674F-43B6-BB35-CAA83E6D33AE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3410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8B0E51-8012-497D-9957-CFEFF07D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061" y="428921"/>
            <a:ext cx="3681650" cy="496112"/>
          </a:xfrm>
        </p:spPr>
        <p:txBody>
          <a:bodyPr>
            <a:normAutofit fontScale="90000"/>
          </a:bodyPr>
          <a:lstStyle/>
          <a:p>
            <a:r>
              <a:rPr lang="fr-FR" dirty="0"/>
              <a:t>L’ascenseur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9251337-086F-4714-A0B2-99301E43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F36A2B30-415B-4A07-9E39-ADEB0AC3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89" y="1648046"/>
            <a:ext cx="6391492" cy="47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A0282D7-969B-4317-8E9C-A1CF4CCF890B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347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3781B-DD61-422B-97CC-0034BBCE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lampisterie</a:t>
            </a:r>
            <a:br>
              <a:rPr lang="fr-FR" dirty="0"/>
            </a:br>
            <a:r>
              <a:rPr lang="fr-FR" sz="2200" dirty="0">
                <a:latin typeface="Calibri   "/>
              </a:rPr>
              <a:t>Les ouvriers s’équipent en lampe avant de descendre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BD2D35B-5A62-4783-86F9-699BAA5F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0" y="2030228"/>
            <a:ext cx="4196759" cy="27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B61F78-E0D9-4C9C-B8D3-1DE504533885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7333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7B2CCD0-128B-462C-AB2C-BBE11F0C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07" y="1637162"/>
            <a:ext cx="5229402" cy="39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CD2007C-9184-46FA-BCF9-25F2710B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33667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3781B-DD61-422B-97CC-0034BBCE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047" y="141841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L’entrée de la mine et les galeries</a:t>
            </a:r>
            <a:br>
              <a:rPr lang="fr-FR" dirty="0"/>
            </a:br>
            <a:endParaRPr lang="fr-FR" sz="2200" dirty="0">
              <a:latin typeface="Calibri   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B43E23-9330-440C-9736-6A758C9F3328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4484448-7B08-4682-9771-860DEF38F2DB}"/>
              </a:ext>
            </a:extLst>
          </p:cNvPr>
          <p:cNvSpPr/>
          <p:nvPr/>
        </p:nvSpPr>
        <p:spPr>
          <a:xfrm>
            <a:off x="2398816" y="3740727"/>
            <a:ext cx="368135" cy="36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9014038-70BF-40AD-8261-72AE60D030F7}"/>
              </a:ext>
            </a:extLst>
          </p:cNvPr>
          <p:cNvSpPr/>
          <p:nvPr/>
        </p:nvSpPr>
        <p:spPr>
          <a:xfrm>
            <a:off x="3133107" y="3608119"/>
            <a:ext cx="583870" cy="702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162A8D-5A61-4EBE-A367-679B82241FD7}"/>
              </a:ext>
            </a:extLst>
          </p:cNvPr>
          <p:cNvSpPr/>
          <p:nvPr/>
        </p:nvSpPr>
        <p:spPr>
          <a:xfrm>
            <a:off x="4441371" y="3808020"/>
            <a:ext cx="294904" cy="443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328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A5E3B43-5B58-4576-B8DC-BBF81437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0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6489A1-A33C-4DE1-8383-6EEE07A01DFD}"/>
              </a:ext>
            </a:extLst>
          </p:cNvPr>
          <p:cNvSpPr txBox="1"/>
          <p:nvPr/>
        </p:nvSpPr>
        <p:spPr>
          <a:xfrm>
            <a:off x="9611833" y="542260"/>
            <a:ext cx="2222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Galerie à soutènement métallique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EF80DB-530D-4539-9448-0B37EFA9EA34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9016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3B0B33-E645-4456-8E99-D19438AA8405}"/>
              </a:ext>
            </a:extLst>
          </p:cNvPr>
          <p:cNvSpPr/>
          <p:nvPr/>
        </p:nvSpPr>
        <p:spPr>
          <a:xfrm>
            <a:off x="606056" y="771035"/>
            <a:ext cx="10738883" cy="505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300000"/>
              </a:lnSpc>
              <a:spcAft>
                <a:spcPts val="10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fr-FR" u="sng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Expliquer comment la locomotive à vapeur fonctionne-t-elle ?</a:t>
            </a:r>
            <a:endParaRPr lang="fr-FR" sz="20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fr-FR" u="sng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Combien de temps faut-il faire chauffer la locomotive avant le départ?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fr-FR" u="sng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Combien de litres d'eau consomme-t-elle par kilomètre?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fr-FR" u="sng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Combien de kilos de charbon consomme-t-elle par kilomètre?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fr-FR" u="sng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Qui s'occupe de faire fonctionner le train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? </a:t>
            </a:r>
            <a:r>
              <a:rPr lang="fr-FR" u="sng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 quelle allure un train roulait-il au début du 19è siècle ?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endParaRPr lang="fr-FR" sz="20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17E1AA-CC61-4A28-A6A3-2E0091A68571}"/>
              </a:ext>
            </a:extLst>
          </p:cNvPr>
          <p:cNvSpPr txBox="1"/>
          <p:nvPr/>
        </p:nvSpPr>
        <p:spPr>
          <a:xfrm>
            <a:off x="1090670" y="330506"/>
            <a:ext cx="6504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Questions sur l’extrait « C’est pas sorcier – A fond de train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250257-13CC-4EC9-B7C4-B13A5A11AB82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8880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3781B-DD61-422B-97CC-0034BBCE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7512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Les galeries soutenues par le boisage</a:t>
            </a:r>
            <a:br>
              <a:rPr lang="fr-FR" dirty="0"/>
            </a:br>
            <a:endParaRPr lang="fr-FR" sz="2200" dirty="0">
              <a:latin typeface="Calibri   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41F6BB2-0062-4FEA-904F-88E1309B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5719574-B308-4EB5-A462-04155397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5" y="1807535"/>
            <a:ext cx="6547382" cy="49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9B4B98-0CC2-40FA-BD50-F991D243252F}"/>
              </a:ext>
            </a:extLst>
          </p:cNvPr>
          <p:cNvSpPr txBox="1"/>
          <p:nvPr/>
        </p:nvSpPr>
        <p:spPr>
          <a:xfrm>
            <a:off x="106878" y="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76410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80367F4-74A4-4F73-93DB-29DADCAF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7" y="478465"/>
            <a:ext cx="6859162" cy="51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AEA340-0E8B-4A47-964C-471C7B5D3BBD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4067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sultat de recherche d'images pour &quot;james watt&quot;">
            <a:extLst>
              <a:ext uri="{FF2B5EF4-FFF2-40B4-BE49-F238E27FC236}">
                <a16:creationId xmlns:a16="http://schemas.microsoft.com/office/drawing/2014/main" id="{79F65D5D-C5AB-4A63-8DF1-C8B85E8B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9" y="297711"/>
            <a:ext cx="4126863" cy="51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2C6730-59C8-4562-BA66-716759BCCBA7}"/>
              </a:ext>
            </a:extLst>
          </p:cNvPr>
          <p:cNvSpPr txBox="1"/>
          <p:nvPr/>
        </p:nvSpPr>
        <p:spPr>
          <a:xfrm>
            <a:off x="329609" y="170121"/>
            <a:ext cx="420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machine à vapeur de James Watt (1769)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91F3C-8945-4D22-9E1F-9CD48832D6DA}"/>
              </a:ext>
            </a:extLst>
          </p:cNvPr>
          <p:cNvSpPr/>
          <p:nvPr/>
        </p:nvSpPr>
        <p:spPr>
          <a:xfrm>
            <a:off x="442642" y="1649450"/>
            <a:ext cx="4863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https://www.youtube.com/watch?v=LaYSECG6yIo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140B85-1FF0-4224-A863-3A665D114789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16426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26BB2DF-4B07-4381-8810-EF08D6BDA27A}"/>
              </a:ext>
            </a:extLst>
          </p:cNvPr>
          <p:cNvCxnSpPr/>
          <p:nvPr/>
        </p:nvCxnSpPr>
        <p:spPr>
          <a:xfrm>
            <a:off x="1031358" y="297712"/>
            <a:ext cx="0" cy="620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ED048B2-B57A-4A59-BFF4-2B05B44F9352}"/>
              </a:ext>
            </a:extLst>
          </p:cNvPr>
          <p:cNvSpPr txBox="1"/>
          <p:nvPr/>
        </p:nvSpPr>
        <p:spPr>
          <a:xfrm>
            <a:off x="265814" y="31897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H6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B38606D-7384-493D-B2DD-88743373A4E7}"/>
              </a:ext>
            </a:extLst>
          </p:cNvPr>
          <p:cNvCxnSpPr/>
          <p:nvPr/>
        </p:nvCxnSpPr>
        <p:spPr>
          <a:xfrm>
            <a:off x="1041991" y="446567"/>
            <a:ext cx="1807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BDB7CFC-E1F0-4B75-82A3-400ACC7DFFE1}"/>
              </a:ext>
            </a:extLst>
          </p:cNvPr>
          <p:cNvSpPr txBox="1"/>
          <p:nvPr/>
        </p:nvSpPr>
        <p:spPr>
          <a:xfrm>
            <a:off x="3104707" y="202019"/>
            <a:ext cx="514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Séquence 6: </a:t>
            </a:r>
            <a:r>
              <a:rPr lang="fr-FR" b="1" dirty="0">
                <a:solidFill>
                  <a:srgbClr val="FF0000"/>
                </a:solidFill>
              </a:rPr>
              <a:t>L’âge industriel en France au </a:t>
            </a:r>
            <a:r>
              <a:rPr lang="fr-FR" b="1" dirty="0" err="1">
                <a:solidFill>
                  <a:srgbClr val="FF0000"/>
                </a:solidFill>
              </a:rPr>
              <a:t>XIXè</a:t>
            </a:r>
            <a:r>
              <a:rPr lang="fr-FR" b="1" dirty="0">
                <a:solidFill>
                  <a:srgbClr val="FF0000"/>
                </a:solidFill>
              </a:rPr>
              <a:t> siècle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5D3932-7DA0-4265-B512-5C0C94F33F26}"/>
              </a:ext>
            </a:extLst>
          </p:cNvPr>
          <p:cNvSpPr txBox="1"/>
          <p:nvPr/>
        </p:nvSpPr>
        <p:spPr>
          <a:xfrm>
            <a:off x="997182" y="1000727"/>
            <a:ext cx="1007359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Séance 1</a:t>
            </a:r>
            <a:r>
              <a:rPr lang="fr-FR" dirty="0">
                <a:solidFill>
                  <a:srgbClr val="FF0000"/>
                </a:solidFill>
              </a:rPr>
              <a:t>: La machine à vapeur</a:t>
            </a:r>
          </a:p>
          <a:p>
            <a:endParaRPr lang="fr-FR" dirty="0"/>
          </a:p>
          <a:p>
            <a:pPr>
              <a:lnSpc>
                <a:spcPct val="200000"/>
              </a:lnSpc>
            </a:pPr>
            <a:r>
              <a:rPr lang="fr-FR" dirty="0"/>
              <a:t>En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1769, James Watt </a:t>
            </a:r>
            <a:r>
              <a:rPr lang="fr-FR" dirty="0"/>
              <a:t>invente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la machine à vapeur </a:t>
            </a:r>
            <a:r>
              <a:rPr lang="fr-FR" dirty="0">
                <a:uFill>
                  <a:solidFill>
                    <a:srgbClr val="FF0000"/>
                  </a:solidFill>
                </a:uFill>
              </a:rPr>
              <a:t>qui fonctionne grâce au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charbon et à la vapeur d’eau </a:t>
            </a:r>
            <a:r>
              <a:rPr lang="fr-FR" dirty="0"/>
              <a:t>sous pression. </a:t>
            </a:r>
          </a:p>
          <a:p>
            <a:pPr>
              <a:lnSpc>
                <a:spcPct val="200000"/>
              </a:lnSpc>
            </a:pPr>
            <a:r>
              <a:rPr lang="fr-FR" dirty="0"/>
              <a:t>Cette invention permet de construire des machines puissantes comme le train.</a:t>
            </a:r>
          </a:p>
          <a:p>
            <a:pPr>
              <a:lnSpc>
                <a:spcPct val="200000"/>
              </a:lnSpc>
            </a:pPr>
            <a:r>
              <a:rPr lang="fr-FR" dirty="0"/>
              <a:t>Au 19è siècle, on crée 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train à vapeur </a:t>
            </a:r>
            <a:r>
              <a:rPr lang="fr-FR" dirty="0"/>
              <a:t>qui permet principalement de transporter  des marchandises puis des personnes.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C9B0C7-A77D-49E9-B340-C05F6981ABC7}"/>
              </a:ext>
            </a:extLst>
          </p:cNvPr>
          <p:cNvSpPr txBox="1"/>
          <p:nvPr/>
        </p:nvSpPr>
        <p:spPr>
          <a:xfrm>
            <a:off x="1499191" y="14885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 c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B6ED765-F19B-441F-8184-C0B2EDDA530A}"/>
              </a:ext>
            </a:extLst>
          </p:cNvPr>
          <p:cNvSpPr/>
          <p:nvPr/>
        </p:nvSpPr>
        <p:spPr>
          <a:xfrm>
            <a:off x="1041990" y="776177"/>
            <a:ext cx="1371600" cy="202018"/>
          </a:xfrm>
          <a:custGeom>
            <a:avLst/>
            <a:gdLst>
              <a:gd name="connsiteX0" fmla="*/ 0 w 1371600"/>
              <a:gd name="connsiteY0" fmla="*/ 85060 h 202018"/>
              <a:gd name="connsiteX1" fmla="*/ 21265 w 1371600"/>
              <a:gd name="connsiteY1" fmla="*/ 31897 h 202018"/>
              <a:gd name="connsiteX2" fmla="*/ 53163 w 1371600"/>
              <a:gd name="connsiteY2" fmla="*/ 21265 h 202018"/>
              <a:gd name="connsiteX3" fmla="*/ 85061 w 1371600"/>
              <a:gd name="connsiteY3" fmla="*/ 0 h 202018"/>
              <a:gd name="connsiteX4" fmla="*/ 116958 w 1371600"/>
              <a:gd name="connsiteY4" fmla="*/ 21265 h 202018"/>
              <a:gd name="connsiteX5" fmla="*/ 138223 w 1371600"/>
              <a:gd name="connsiteY5" fmla="*/ 85060 h 202018"/>
              <a:gd name="connsiteX6" fmla="*/ 159489 w 1371600"/>
              <a:gd name="connsiteY6" fmla="*/ 106325 h 202018"/>
              <a:gd name="connsiteX7" fmla="*/ 180754 w 1371600"/>
              <a:gd name="connsiteY7" fmla="*/ 138223 h 202018"/>
              <a:gd name="connsiteX8" fmla="*/ 212651 w 1371600"/>
              <a:gd name="connsiteY8" fmla="*/ 159488 h 202018"/>
              <a:gd name="connsiteX9" fmla="*/ 308344 w 1371600"/>
              <a:gd name="connsiteY9" fmla="*/ 85060 h 202018"/>
              <a:gd name="connsiteX10" fmla="*/ 382772 w 1371600"/>
              <a:gd name="connsiteY10" fmla="*/ 10632 h 202018"/>
              <a:gd name="connsiteX11" fmla="*/ 520995 w 1371600"/>
              <a:gd name="connsiteY11" fmla="*/ 31897 h 202018"/>
              <a:gd name="connsiteX12" fmla="*/ 542261 w 1371600"/>
              <a:gd name="connsiteY12" fmla="*/ 95693 h 202018"/>
              <a:gd name="connsiteX13" fmla="*/ 574158 w 1371600"/>
              <a:gd name="connsiteY13" fmla="*/ 191386 h 202018"/>
              <a:gd name="connsiteX14" fmla="*/ 616689 w 1371600"/>
              <a:gd name="connsiteY14" fmla="*/ 202018 h 202018"/>
              <a:gd name="connsiteX15" fmla="*/ 744279 w 1371600"/>
              <a:gd name="connsiteY15" fmla="*/ 191386 h 202018"/>
              <a:gd name="connsiteX16" fmla="*/ 797442 w 1371600"/>
              <a:gd name="connsiteY16" fmla="*/ 138223 h 202018"/>
              <a:gd name="connsiteX17" fmla="*/ 808075 w 1371600"/>
              <a:gd name="connsiteY17" fmla="*/ 106325 h 202018"/>
              <a:gd name="connsiteX18" fmla="*/ 903768 w 1371600"/>
              <a:gd name="connsiteY18" fmla="*/ 21265 h 202018"/>
              <a:gd name="connsiteX19" fmla="*/ 935665 w 1371600"/>
              <a:gd name="connsiteY19" fmla="*/ 10632 h 202018"/>
              <a:gd name="connsiteX20" fmla="*/ 1020726 w 1371600"/>
              <a:gd name="connsiteY20" fmla="*/ 21265 h 202018"/>
              <a:gd name="connsiteX21" fmla="*/ 1052623 w 1371600"/>
              <a:gd name="connsiteY21" fmla="*/ 159488 h 202018"/>
              <a:gd name="connsiteX22" fmla="*/ 1233377 w 1371600"/>
              <a:gd name="connsiteY22" fmla="*/ 148856 h 202018"/>
              <a:gd name="connsiteX23" fmla="*/ 1275907 w 1371600"/>
              <a:gd name="connsiteY23" fmla="*/ 116958 h 202018"/>
              <a:gd name="connsiteX24" fmla="*/ 1307805 w 1371600"/>
              <a:gd name="connsiteY24" fmla="*/ 106325 h 202018"/>
              <a:gd name="connsiteX25" fmla="*/ 1371600 w 1371600"/>
              <a:gd name="connsiteY25" fmla="*/ 63795 h 2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1600" h="202018">
                <a:moveTo>
                  <a:pt x="0" y="85060"/>
                </a:moveTo>
                <a:cubicBezTo>
                  <a:pt x="7088" y="67339"/>
                  <a:pt x="9046" y="46559"/>
                  <a:pt x="21265" y="31897"/>
                </a:cubicBezTo>
                <a:cubicBezTo>
                  <a:pt x="28440" y="23287"/>
                  <a:pt x="43138" y="26277"/>
                  <a:pt x="53163" y="21265"/>
                </a:cubicBezTo>
                <a:cubicBezTo>
                  <a:pt x="64593" y="15550"/>
                  <a:pt x="74428" y="7088"/>
                  <a:pt x="85061" y="0"/>
                </a:cubicBezTo>
                <a:cubicBezTo>
                  <a:pt x="95693" y="7088"/>
                  <a:pt x="110185" y="10429"/>
                  <a:pt x="116958" y="21265"/>
                </a:cubicBezTo>
                <a:cubicBezTo>
                  <a:pt x="128838" y="40273"/>
                  <a:pt x="122373" y="69210"/>
                  <a:pt x="138223" y="85060"/>
                </a:cubicBezTo>
                <a:cubicBezTo>
                  <a:pt x="145312" y="92148"/>
                  <a:pt x="153227" y="98497"/>
                  <a:pt x="159489" y="106325"/>
                </a:cubicBezTo>
                <a:cubicBezTo>
                  <a:pt x="167472" y="116304"/>
                  <a:pt x="171718" y="129187"/>
                  <a:pt x="180754" y="138223"/>
                </a:cubicBezTo>
                <a:cubicBezTo>
                  <a:pt x="189790" y="147259"/>
                  <a:pt x="202019" y="152400"/>
                  <a:pt x="212651" y="159488"/>
                </a:cubicBezTo>
                <a:cubicBezTo>
                  <a:pt x="385419" y="134808"/>
                  <a:pt x="211043" y="182361"/>
                  <a:pt x="308344" y="85060"/>
                </a:cubicBezTo>
                <a:lnTo>
                  <a:pt x="382772" y="10632"/>
                </a:lnTo>
                <a:cubicBezTo>
                  <a:pt x="428846" y="17720"/>
                  <a:pt x="479863" y="9960"/>
                  <a:pt x="520995" y="31897"/>
                </a:cubicBezTo>
                <a:cubicBezTo>
                  <a:pt x="540774" y="42446"/>
                  <a:pt x="542261" y="95693"/>
                  <a:pt x="542261" y="95693"/>
                </a:cubicBezTo>
                <a:cubicBezTo>
                  <a:pt x="546236" y="119545"/>
                  <a:pt x="546126" y="172698"/>
                  <a:pt x="574158" y="191386"/>
                </a:cubicBezTo>
                <a:cubicBezTo>
                  <a:pt x="586317" y="199492"/>
                  <a:pt x="602512" y="198474"/>
                  <a:pt x="616689" y="202018"/>
                </a:cubicBezTo>
                <a:cubicBezTo>
                  <a:pt x="659219" y="198474"/>
                  <a:pt x="702430" y="199756"/>
                  <a:pt x="744279" y="191386"/>
                </a:cubicBezTo>
                <a:cubicBezTo>
                  <a:pt x="767908" y="186660"/>
                  <a:pt x="787990" y="157126"/>
                  <a:pt x="797442" y="138223"/>
                </a:cubicBezTo>
                <a:cubicBezTo>
                  <a:pt x="802454" y="128198"/>
                  <a:pt x="801194" y="115172"/>
                  <a:pt x="808075" y="106325"/>
                </a:cubicBezTo>
                <a:cubicBezTo>
                  <a:pt x="826010" y="83266"/>
                  <a:pt x="870174" y="38062"/>
                  <a:pt x="903768" y="21265"/>
                </a:cubicBezTo>
                <a:cubicBezTo>
                  <a:pt x="913792" y="16253"/>
                  <a:pt x="925033" y="14176"/>
                  <a:pt x="935665" y="10632"/>
                </a:cubicBezTo>
                <a:lnTo>
                  <a:pt x="1020726" y="21265"/>
                </a:lnTo>
                <a:cubicBezTo>
                  <a:pt x="1026983" y="26896"/>
                  <a:pt x="1048250" y="137623"/>
                  <a:pt x="1052623" y="159488"/>
                </a:cubicBezTo>
                <a:cubicBezTo>
                  <a:pt x="1112874" y="155944"/>
                  <a:pt x="1174087" y="160149"/>
                  <a:pt x="1233377" y="148856"/>
                </a:cubicBezTo>
                <a:cubicBezTo>
                  <a:pt x="1250785" y="145540"/>
                  <a:pt x="1260521" y="125750"/>
                  <a:pt x="1275907" y="116958"/>
                </a:cubicBezTo>
                <a:cubicBezTo>
                  <a:pt x="1285638" y="111397"/>
                  <a:pt x="1298008" y="111768"/>
                  <a:pt x="1307805" y="106325"/>
                </a:cubicBezTo>
                <a:cubicBezTo>
                  <a:pt x="1330146" y="93913"/>
                  <a:pt x="1371600" y="63795"/>
                  <a:pt x="1371600" y="6379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F5A1A79-6579-4E47-A97B-93109F9AD2C2}"/>
              </a:ext>
            </a:extLst>
          </p:cNvPr>
          <p:cNvSpPr/>
          <p:nvPr/>
        </p:nvSpPr>
        <p:spPr>
          <a:xfrm>
            <a:off x="1041990" y="1477925"/>
            <a:ext cx="1371600" cy="202018"/>
          </a:xfrm>
          <a:custGeom>
            <a:avLst/>
            <a:gdLst>
              <a:gd name="connsiteX0" fmla="*/ 0 w 1371600"/>
              <a:gd name="connsiteY0" fmla="*/ 85060 h 202018"/>
              <a:gd name="connsiteX1" fmla="*/ 21265 w 1371600"/>
              <a:gd name="connsiteY1" fmla="*/ 31897 h 202018"/>
              <a:gd name="connsiteX2" fmla="*/ 53163 w 1371600"/>
              <a:gd name="connsiteY2" fmla="*/ 21265 h 202018"/>
              <a:gd name="connsiteX3" fmla="*/ 85061 w 1371600"/>
              <a:gd name="connsiteY3" fmla="*/ 0 h 202018"/>
              <a:gd name="connsiteX4" fmla="*/ 116958 w 1371600"/>
              <a:gd name="connsiteY4" fmla="*/ 21265 h 202018"/>
              <a:gd name="connsiteX5" fmla="*/ 138223 w 1371600"/>
              <a:gd name="connsiteY5" fmla="*/ 85060 h 202018"/>
              <a:gd name="connsiteX6" fmla="*/ 159489 w 1371600"/>
              <a:gd name="connsiteY6" fmla="*/ 106325 h 202018"/>
              <a:gd name="connsiteX7" fmla="*/ 180754 w 1371600"/>
              <a:gd name="connsiteY7" fmla="*/ 138223 h 202018"/>
              <a:gd name="connsiteX8" fmla="*/ 212651 w 1371600"/>
              <a:gd name="connsiteY8" fmla="*/ 159488 h 202018"/>
              <a:gd name="connsiteX9" fmla="*/ 308344 w 1371600"/>
              <a:gd name="connsiteY9" fmla="*/ 85060 h 202018"/>
              <a:gd name="connsiteX10" fmla="*/ 382772 w 1371600"/>
              <a:gd name="connsiteY10" fmla="*/ 10632 h 202018"/>
              <a:gd name="connsiteX11" fmla="*/ 520995 w 1371600"/>
              <a:gd name="connsiteY11" fmla="*/ 31897 h 202018"/>
              <a:gd name="connsiteX12" fmla="*/ 542261 w 1371600"/>
              <a:gd name="connsiteY12" fmla="*/ 95693 h 202018"/>
              <a:gd name="connsiteX13" fmla="*/ 574158 w 1371600"/>
              <a:gd name="connsiteY13" fmla="*/ 191386 h 202018"/>
              <a:gd name="connsiteX14" fmla="*/ 616689 w 1371600"/>
              <a:gd name="connsiteY14" fmla="*/ 202018 h 202018"/>
              <a:gd name="connsiteX15" fmla="*/ 744279 w 1371600"/>
              <a:gd name="connsiteY15" fmla="*/ 191386 h 202018"/>
              <a:gd name="connsiteX16" fmla="*/ 797442 w 1371600"/>
              <a:gd name="connsiteY16" fmla="*/ 138223 h 202018"/>
              <a:gd name="connsiteX17" fmla="*/ 808075 w 1371600"/>
              <a:gd name="connsiteY17" fmla="*/ 106325 h 202018"/>
              <a:gd name="connsiteX18" fmla="*/ 903768 w 1371600"/>
              <a:gd name="connsiteY18" fmla="*/ 21265 h 202018"/>
              <a:gd name="connsiteX19" fmla="*/ 935665 w 1371600"/>
              <a:gd name="connsiteY19" fmla="*/ 10632 h 202018"/>
              <a:gd name="connsiteX20" fmla="*/ 1020726 w 1371600"/>
              <a:gd name="connsiteY20" fmla="*/ 21265 h 202018"/>
              <a:gd name="connsiteX21" fmla="*/ 1052623 w 1371600"/>
              <a:gd name="connsiteY21" fmla="*/ 159488 h 202018"/>
              <a:gd name="connsiteX22" fmla="*/ 1233377 w 1371600"/>
              <a:gd name="connsiteY22" fmla="*/ 148856 h 202018"/>
              <a:gd name="connsiteX23" fmla="*/ 1275907 w 1371600"/>
              <a:gd name="connsiteY23" fmla="*/ 116958 h 202018"/>
              <a:gd name="connsiteX24" fmla="*/ 1307805 w 1371600"/>
              <a:gd name="connsiteY24" fmla="*/ 106325 h 202018"/>
              <a:gd name="connsiteX25" fmla="*/ 1371600 w 1371600"/>
              <a:gd name="connsiteY25" fmla="*/ 63795 h 2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1600" h="202018">
                <a:moveTo>
                  <a:pt x="0" y="85060"/>
                </a:moveTo>
                <a:cubicBezTo>
                  <a:pt x="7088" y="67339"/>
                  <a:pt x="9046" y="46559"/>
                  <a:pt x="21265" y="31897"/>
                </a:cubicBezTo>
                <a:cubicBezTo>
                  <a:pt x="28440" y="23287"/>
                  <a:pt x="43138" y="26277"/>
                  <a:pt x="53163" y="21265"/>
                </a:cubicBezTo>
                <a:cubicBezTo>
                  <a:pt x="64593" y="15550"/>
                  <a:pt x="74428" y="7088"/>
                  <a:pt x="85061" y="0"/>
                </a:cubicBezTo>
                <a:cubicBezTo>
                  <a:pt x="95693" y="7088"/>
                  <a:pt x="110185" y="10429"/>
                  <a:pt x="116958" y="21265"/>
                </a:cubicBezTo>
                <a:cubicBezTo>
                  <a:pt x="128838" y="40273"/>
                  <a:pt x="122373" y="69210"/>
                  <a:pt x="138223" y="85060"/>
                </a:cubicBezTo>
                <a:cubicBezTo>
                  <a:pt x="145312" y="92148"/>
                  <a:pt x="153227" y="98497"/>
                  <a:pt x="159489" y="106325"/>
                </a:cubicBezTo>
                <a:cubicBezTo>
                  <a:pt x="167472" y="116304"/>
                  <a:pt x="171718" y="129187"/>
                  <a:pt x="180754" y="138223"/>
                </a:cubicBezTo>
                <a:cubicBezTo>
                  <a:pt x="189790" y="147259"/>
                  <a:pt x="202019" y="152400"/>
                  <a:pt x="212651" y="159488"/>
                </a:cubicBezTo>
                <a:cubicBezTo>
                  <a:pt x="385419" y="134808"/>
                  <a:pt x="211043" y="182361"/>
                  <a:pt x="308344" y="85060"/>
                </a:cubicBezTo>
                <a:lnTo>
                  <a:pt x="382772" y="10632"/>
                </a:lnTo>
                <a:cubicBezTo>
                  <a:pt x="428846" y="17720"/>
                  <a:pt x="479863" y="9960"/>
                  <a:pt x="520995" y="31897"/>
                </a:cubicBezTo>
                <a:cubicBezTo>
                  <a:pt x="540774" y="42446"/>
                  <a:pt x="542261" y="95693"/>
                  <a:pt x="542261" y="95693"/>
                </a:cubicBezTo>
                <a:cubicBezTo>
                  <a:pt x="546236" y="119545"/>
                  <a:pt x="546126" y="172698"/>
                  <a:pt x="574158" y="191386"/>
                </a:cubicBezTo>
                <a:cubicBezTo>
                  <a:pt x="586317" y="199492"/>
                  <a:pt x="602512" y="198474"/>
                  <a:pt x="616689" y="202018"/>
                </a:cubicBezTo>
                <a:cubicBezTo>
                  <a:pt x="659219" y="198474"/>
                  <a:pt x="702430" y="199756"/>
                  <a:pt x="744279" y="191386"/>
                </a:cubicBezTo>
                <a:cubicBezTo>
                  <a:pt x="767908" y="186660"/>
                  <a:pt x="787990" y="157126"/>
                  <a:pt x="797442" y="138223"/>
                </a:cubicBezTo>
                <a:cubicBezTo>
                  <a:pt x="802454" y="128198"/>
                  <a:pt x="801194" y="115172"/>
                  <a:pt x="808075" y="106325"/>
                </a:cubicBezTo>
                <a:cubicBezTo>
                  <a:pt x="826010" y="83266"/>
                  <a:pt x="870174" y="38062"/>
                  <a:pt x="903768" y="21265"/>
                </a:cubicBezTo>
                <a:cubicBezTo>
                  <a:pt x="913792" y="16253"/>
                  <a:pt x="925033" y="14176"/>
                  <a:pt x="935665" y="10632"/>
                </a:cubicBezTo>
                <a:lnTo>
                  <a:pt x="1020726" y="21265"/>
                </a:lnTo>
                <a:cubicBezTo>
                  <a:pt x="1026983" y="26896"/>
                  <a:pt x="1048250" y="137623"/>
                  <a:pt x="1052623" y="159488"/>
                </a:cubicBezTo>
                <a:cubicBezTo>
                  <a:pt x="1112874" y="155944"/>
                  <a:pt x="1174087" y="160149"/>
                  <a:pt x="1233377" y="148856"/>
                </a:cubicBezTo>
                <a:cubicBezTo>
                  <a:pt x="1250785" y="145540"/>
                  <a:pt x="1260521" y="125750"/>
                  <a:pt x="1275907" y="116958"/>
                </a:cubicBezTo>
                <a:cubicBezTo>
                  <a:pt x="1285638" y="111397"/>
                  <a:pt x="1298008" y="111768"/>
                  <a:pt x="1307805" y="106325"/>
                </a:cubicBezTo>
                <a:cubicBezTo>
                  <a:pt x="1330146" y="93913"/>
                  <a:pt x="1371600" y="63795"/>
                  <a:pt x="1371600" y="6379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A6D3652-B230-41B3-86B2-00B92174694C}"/>
              </a:ext>
            </a:extLst>
          </p:cNvPr>
          <p:cNvGrpSpPr/>
          <p:nvPr/>
        </p:nvGrpSpPr>
        <p:grpSpPr>
          <a:xfrm>
            <a:off x="2044995" y="2076893"/>
            <a:ext cx="559982" cy="606056"/>
            <a:chOff x="7485321" y="1669312"/>
            <a:chExt cx="467832" cy="765544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AF16BE88-34A6-4D2C-B052-97E26BC8EDD6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861F6E5-6CB9-430F-B061-03E174CF4282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21A743D-90D3-47F8-904D-00B6789AB7A2}"/>
              </a:ext>
            </a:extLst>
          </p:cNvPr>
          <p:cNvGrpSpPr/>
          <p:nvPr/>
        </p:nvGrpSpPr>
        <p:grpSpPr>
          <a:xfrm>
            <a:off x="8063023" y="2725479"/>
            <a:ext cx="467832" cy="606056"/>
            <a:chOff x="7485321" y="1669312"/>
            <a:chExt cx="467832" cy="765544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A281AF-9C57-48BD-A215-D4DDA681541D}"/>
                </a:ext>
              </a:extLst>
            </p:cNvPr>
            <p:cNvCxnSpPr/>
            <p:nvPr/>
          </p:nvCxnSpPr>
          <p:spPr>
            <a:xfrm>
              <a:off x="7942521" y="1669312"/>
              <a:ext cx="0" cy="754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4B241922-8FF9-4367-A4E6-8D976C73D153}"/>
                </a:ext>
              </a:extLst>
            </p:cNvPr>
            <p:cNvCxnSpPr/>
            <p:nvPr/>
          </p:nvCxnSpPr>
          <p:spPr>
            <a:xfrm flipH="1">
              <a:off x="7485321" y="2434856"/>
              <a:ext cx="4678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0C4052B-7711-494B-8351-8FE2DC233915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31613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CEB6FA-6668-441E-9ED2-E1EA4180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72" y="467833"/>
            <a:ext cx="10438186" cy="61976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0D4195-4EE3-4D12-93E2-3D965A9E5953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68346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5003F5B-B6FA-4811-B329-63854165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6" y="50943"/>
            <a:ext cx="9476072" cy="63604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D5F8850-ACD6-44B6-9FFD-BC6219B60FAF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8035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5077A2-175B-4A62-81D0-4EC623C9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19" y="382772"/>
            <a:ext cx="10880146" cy="58585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374E00-7794-4BA7-9816-216853F974E4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33700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5523156-E876-4E83-80AA-4BCB6824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0" y="0"/>
            <a:ext cx="9143999" cy="66896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304017-B622-4DDE-B2AE-56679D408334}"/>
              </a:ext>
            </a:extLst>
          </p:cNvPr>
          <p:cNvSpPr txBox="1"/>
          <p:nvPr/>
        </p:nvSpPr>
        <p:spPr>
          <a:xfrm>
            <a:off x="9832769" y="6400800"/>
            <a:ext cx="19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pple Garamond Light" panose="02000406070000090004" pitchFamily="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554378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Grand écran</PresentationFormat>
  <Paragraphs>133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Apple Garamond Light</vt:lpstr>
      <vt:lpstr>Arial</vt:lpstr>
      <vt:lpstr>Calibri</vt:lpstr>
      <vt:lpstr>Calibri </vt:lpstr>
      <vt:lpstr>Calibri   </vt:lpstr>
      <vt:lpstr>Calibri Light</vt:lpstr>
      <vt:lpstr>Open Sans</vt:lpstr>
      <vt:lpstr>Thème Office</vt:lpstr>
      <vt:lpstr>La Révolution industrielle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Mine de Blanzy</vt:lpstr>
      <vt:lpstr>Le chevalement minier Situé au-dessus du puits Saint-Claude, il permet de faire fonctionner l’ascenseur qui monte et descend les ouvriers et le charbon.</vt:lpstr>
      <vt:lpstr>La salle des machines Le chevalement est relié à la machine à vapeur contenue dans la salle des machines. Ici travaille le machiniste (Etienne dans Germinal était machiniste). La machine d’extraction à vapeur date de 1885 (aujourd’hui, l’air comprimé a remplacé la vapeur). Dans cette salle sont également exposés différents modèles anciens de pompes d’épuisement</vt:lpstr>
      <vt:lpstr>La salle des machines Le chevalement est relié à la machine à vapeur contenue dans la salle des machines. Ici travaille le machiniste (Etienne dans Germinal était machiniste)</vt:lpstr>
      <vt:lpstr>L’ascenseur</vt:lpstr>
      <vt:lpstr>La lampisterie Les ouvriers s’équipent en lampe avant de descendre</vt:lpstr>
      <vt:lpstr>L’entrée de la mine et les galeries </vt:lpstr>
      <vt:lpstr>Présentation PowerPoint</vt:lpstr>
      <vt:lpstr>Les galeries soutenues par le boisage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candice</dc:creator>
  <cp:lastModifiedBy>Can dice</cp:lastModifiedBy>
  <cp:revision>1</cp:revision>
  <dcterms:modified xsi:type="dcterms:W3CDTF">2020-11-21T19:22:17Z</dcterms:modified>
</cp:coreProperties>
</file>