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1" r:id="rId2"/>
    <p:sldId id="257" r:id="rId3"/>
    <p:sldId id="263" r:id="rId4"/>
    <p:sldId id="258" r:id="rId5"/>
    <p:sldId id="268" r:id="rId6"/>
    <p:sldId id="267" r:id="rId7"/>
    <p:sldId id="269" r:id="rId8"/>
    <p:sldId id="271" r:id="rId9"/>
    <p:sldId id="273" r:id="rId10"/>
    <p:sldId id="270" r:id="rId11"/>
    <p:sldId id="274" r:id="rId12"/>
    <p:sldId id="275" r:id="rId13"/>
    <p:sldId id="265" r:id="rId14"/>
    <p:sldId id="276" r:id="rId15"/>
    <p:sldId id="277" r:id="rId16"/>
    <p:sldId id="278" r:id="rId17"/>
    <p:sldId id="280" r:id="rId18"/>
    <p:sldId id="264" r:id="rId19"/>
    <p:sldId id="260" r:id="rId20"/>
    <p:sldId id="261" r:id="rId21"/>
    <p:sldId id="262" r:id="rId22"/>
  </p:sldIdLst>
  <p:sldSz cx="12192000" cy="6858000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99FF"/>
    <a:srgbClr val="FFFFFF"/>
    <a:srgbClr val="ED7D31"/>
    <a:srgbClr val="4472C4"/>
    <a:srgbClr val="C55A11"/>
    <a:srgbClr val="E2F0D9"/>
    <a:srgbClr val="7F7F7F"/>
    <a:srgbClr val="0070C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6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14566-6E56-4754-B38A-F6DEB112D8E5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2A2B9-70A9-45D3-AAE9-1A7C935319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19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F7750D-2743-4B23-93A6-98599AAD6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130AA2-74DF-47A6-B987-25A92CB639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4AB328-19E0-4D33-9B88-8A760B143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78487C-4E50-4F2E-B5EB-5350E30A8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DDE929-FB34-403F-9723-4C4A6547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68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EC2B39-8D0E-4811-ABE5-DFE7B6B2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9FAD74-6083-4D4E-BEC9-D6A8959C2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22981-731A-4D32-AE95-BF1FE476E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7DD5E2-7C84-4E0C-81CC-8A8ECAC52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844426-5133-4A16-B73A-78669072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71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E92A0D4-DFDB-4AB6-9004-6C5AE224EC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95881B-2008-44AD-AE97-DA23D9A11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9D1D8F-7A0B-45C6-89A5-87BB09FF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471F96-9741-43FC-85F7-1DFD782D9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225830-ACC7-4DC9-90ED-1D6DC1AC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52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FC471-BCD3-438E-8C68-E5381EBD7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BF15AF-3BB9-4ED2-B3A5-8C0384D9A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28299C-EB33-4FB8-9051-432AB050A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84B7D9-78C3-471D-AE0A-7088870CA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8258CB-3929-4415-B9ED-D7742A0A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95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34D9CB-ECD0-4007-9870-C80F7CEB9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1F73E1-43E7-4427-9099-CBB81AAD3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493B4C-F72D-4644-85C3-F44BF7342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8FEB12-86E3-451D-8A33-B146052B3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A49F6F-F3B4-417F-9F88-F97DD9777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4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424E30-A08D-47A2-A7F8-B293C870B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6699AD-6362-4C1E-BFE7-32B8ABCBC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5165E2-B905-4B41-A519-88AD6181F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458488-70DE-4164-BC24-0DC99D99C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202D9D-3979-4345-92F0-D2B5F45F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06138D-F3A9-4519-AB39-A4AAD424D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0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950B5-1AD4-4309-995A-0E9977F31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E05283-4F0B-41B7-8A59-6F409865F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85E920-FF7E-4EFF-9E21-BE986E262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31E8CB-AF10-4E27-B6F8-EA402F449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4AFED9D-9218-4083-802A-94714E2E60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835480B-B692-4C4B-9E94-A3B552ED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559E038-7EE9-4F78-AA51-FB2942853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B24E610-6C07-49D9-83C4-C1B1BBBF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29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5056C-B3A6-48E7-80A6-54B7F0A28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961061-012A-46D7-8DD3-481BE60FE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34CFDE-13A5-4363-B304-E3F8C0E2C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C69B38-3779-4753-A4C3-D2C3D48D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66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17D6D84-D268-4672-8763-149CAC98F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AA750BB-D371-4726-B7B1-5ECACFF40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E83CA8-CDE4-4BFE-A521-5ECC4156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97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9ED123-E440-40F3-AD99-103379228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1E63E3-626D-4DEC-A90C-54CD590F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09E452-A68A-4182-B0A4-B517CCA55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E36056-DB75-4EEC-B3CE-29E679D6B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0927BF-AD17-464B-8259-A90807D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3F2B5A-3862-499F-82AD-F22F88350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34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85EF06-3E95-4289-B270-8EDD94741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91980DD-8D4B-44AA-86B0-650ACBAA57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FAC5D0-5416-45CC-BEE1-A069F720A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707585-B00E-402D-8A43-BA590CEE2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45D455-FC7D-4409-97C6-E49983CDC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3975A2-1206-4BF0-8A28-5A4D82B7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818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00DAD1-F0E7-4C79-B3F9-7F74D0B1B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3AAC12-E636-44DF-ABCB-AF7CB197B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3FC1F2-C728-4406-85FC-6507133884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F2DF8-43A2-41A7-BF20-23A58809F548}" type="datetimeFigureOut">
              <a:rPr lang="fr-FR" smtClean="0"/>
              <a:t>24/04/2021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BB55AA-1518-400D-A169-A501125DAA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C12919-58D2-4FA9-B60C-3EC10F340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ECC47-C0A9-4359-9224-26CEE6ED0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83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4F9AB9-73CF-4E50-A4C7-A30660FE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918" y="2237992"/>
            <a:ext cx="10515600" cy="1325563"/>
          </a:xfrm>
        </p:spPr>
        <p:txBody>
          <a:bodyPr/>
          <a:lstStyle/>
          <a:p>
            <a:r>
              <a:rPr lang="fr-FR" dirty="0"/>
              <a:t>LES AIRES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4844FA3-C694-4826-B014-A277A6D5514B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985647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e 28">
            <a:extLst>
              <a:ext uri="{FF2B5EF4-FFF2-40B4-BE49-F238E27FC236}">
                <a16:creationId xmlns:a16="http://schemas.microsoft.com/office/drawing/2014/main" id="{03337132-B5FF-4F5B-981E-65EAAAF12E64}"/>
              </a:ext>
            </a:extLst>
          </p:cNvPr>
          <p:cNvGrpSpPr/>
          <p:nvPr/>
        </p:nvGrpSpPr>
        <p:grpSpPr>
          <a:xfrm rot="5400000">
            <a:off x="3097199" y="2893252"/>
            <a:ext cx="2151469" cy="554679"/>
            <a:chOff x="1865736" y="150041"/>
            <a:chExt cx="2155407" cy="36590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5F4683-1D2F-463D-8A94-33B216CAEA33}"/>
                </a:ext>
              </a:extLst>
            </p:cNvPr>
            <p:cNvSpPr/>
            <p:nvPr/>
          </p:nvSpPr>
          <p:spPr>
            <a:xfrm>
              <a:off x="3664844" y="150041"/>
              <a:ext cx="356299" cy="3651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6E68D5D-E2FD-4097-93ED-CF8937BF2D60}"/>
                </a:ext>
              </a:extLst>
            </p:cNvPr>
            <p:cNvSpPr/>
            <p:nvPr/>
          </p:nvSpPr>
          <p:spPr>
            <a:xfrm>
              <a:off x="3260910" y="152400"/>
              <a:ext cx="408388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967E59F-7AC9-4EFD-805C-CEA2D1448403}"/>
                </a:ext>
              </a:extLst>
            </p:cNvPr>
            <p:cNvSpPr/>
            <p:nvPr/>
          </p:nvSpPr>
          <p:spPr>
            <a:xfrm>
              <a:off x="2927500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3A6EEDC-BEF4-4920-80F1-5122CA661DBA}"/>
                </a:ext>
              </a:extLst>
            </p:cNvPr>
            <p:cNvSpPr/>
            <p:nvPr/>
          </p:nvSpPr>
          <p:spPr>
            <a:xfrm>
              <a:off x="2215117" y="152396"/>
              <a:ext cx="374725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F10E741-713B-4C06-9147-E5788F9E1AAB}"/>
                </a:ext>
              </a:extLst>
            </p:cNvPr>
            <p:cNvSpPr/>
            <p:nvPr/>
          </p:nvSpPr>
          <p:spPr>
            <a:xfrm>
              <a:off x="1865736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183ED53-5D0D-4420-B5B6-CA5E268BFE14}"/>
                </a:ext>
              </a:extLst>
            </p:cNvPr>
            <p:cNvSpPr/>
            <p:nvPr/>
          </p:nvSpPr>
          <p:spPr>
            <a:xfrm>
              <a:off x="2578944" y="152398"/>
              <a:ext cx="387854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9C4E0FA-8B21-4639-99BA-F596E1552C33}"/>
              </a:ext>
            </a:extLst>
          </p:cNvPr>
          <p:cNvSpPr txBox="1"/>
          <p:nvPr/>
        </p:nvSpPr>
        <p:spPr>
          <a:xfrm>
            <a:off x="0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EEA58C7-FAC3-4D71-B43D-DD4DEE1F2085}"/>
              </a:ext>
            </a:extLst>
          </p:cNvPr>
          <p:cNvSpPr/>
          <p:nvPr/>
        </p:nvSpPr>
        <p:spPr>
          <a:xfrm>
            <a:off x="1114816" y="574158"/>
            <a:ext cx="4702868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D43A150-6406-40B3-89DA-D61E12976364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4125563-1582-45C0-B047-CE84218D9E04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1BBC8A4-5AD2-4E0C-9125-6B911CAAC9C3}"/>
              </a:ext>
            </a:extLst>
          </p:cNvPr>
          <p:cNvSpPr/>
          <p:nvPr/>
        </p:nvSpPr>
        <p:spPr>
          <a:xfrm>
            <a:off x="4284920" y="2083981"/>
            <a:ext cx="3240000" cy="21672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B7493EE-FCD2-41EC-81A4-11119206D943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2D190BC7-C343-4570-AE8A-F78E80200CB6}"/>
              </a:ext>
            </a:extLst>
          </p:cNvPr>
          <p:cNvSpPr txBox="1"/>
          <p:nvPr/>
        </p:nvSpPr>
        <p:spPr>
          <a:xfrm>
            <a:off x="6541718" y="4362282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 = 13 x 2 = 26 unités d’aires ou 26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E703B01C-91DA-4AD8-8FD7-4F89CD7284B8}"/>
              </a:ext>
            </a:extLst>
          </p:cNvPr>
          <p:cNvGraphicFramePr>
            <a:graphicFrameLocks noGrp="1"/>
          </p:cNvGraphicFramePr>
          <p:nvPr/>
        </p:nvGraphicFramePr>
        <p:xfrm>
          <a:off x="1117600" y="58188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179" name="Tableau 5">
            <a:extLst>
              <a:ext uri="{FF2B5EF4-FFF2-40B4-BE49-F238E27FC236}">
                <a16:creationId xmlns:a16="http://schemas.microsoft.com/office/drawing/2014/main" id="{235FDE54-53A5-4BBE-8888-8511439FE250}"/>
              </a:ext>
            </a:extLst>
          </p:cNvPr>
          <p:cNvGraphicFramePr>
            <a:graphicFrameLocks noGrp="1"/>
          </p:cNvGraphicFramePr>
          <p:nvPr/>
        </p:nvGraphicFramePr>
        <p:xfrm>
          <a:off x="1119688" y="92217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571E96ED-B423-4243-8957-A3AD176A1607}"/>
              </a:ext>
            </a:extLst>
          </p:cNvPr>
          <p:cNvGraphicFramePr>
            <a:graphicFrameLocks noGrp="1"/>
          </p:cNvGraphicFramePr>
          <p:nvPr/>
        </p:nvGraphicFramePr>
        <p:xfrm>
          <a:off x="4286685" y="1734274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150" name="ZoneTexte 149">
            <a:extLst>
              <a:ext uri="{FF2B5EF4-FFF2-40B4-BE49-F238E27FC236}">
                <a16:creationId xmlns:a16="http://schemas.microsoft.com/office/drawing/2014/main" id="{E838E0E7-7277-4196-A162-E8422CF13BB2}"/>
              </a:ext>
            </a:extLst>
          </p:cNvPr>
          <p:cNvSpPr txBox="1"/>
          <p:nvPr/>
        </p:nvSpPr>
        <p:spPr>
          <a:xfrm>
            <a:off x="6543805" y="4752676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B = 8 x 7 = 56 unités d’aires ou 56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151" name="Tableau 5">
            <a:extLst>
              <a:ext uri="{FF2B5EF4-FFF2-40B4-BE49-F238E27FC236}">
                <a16:creationId xmlns:a16="http://schemas.microsoft.com/office/drawing/2014/main" id="{C8815323-449B-4932-92C1-A814B2CEE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968778"/>
              </p:ext>
            </p:extLst>
          </p:nvPr>
        </p:nvGraphicFramePr>
        <p:xfrm>
          <a:off x="781484" y="1974356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2" name="Tableau 5">
            <a:extLst>
              <a:ext uri="{FF2B5EF4-FFF2-40B4-BE49-F238E27FC236}">
                <a16:creationId xmlns:a16="http://schemas.microsoft.com/office/drawing/2014/main" id="{F20F09EA-794C-4EB6-BD55-A18ED03B6ABF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233969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3" name="Tableau 5">
            <a:extLst>
              <a:ext uri="{FF2B5EF4-FFF2-40B4-BE49-F238E27FC236}">
                <a16:creationId xmlns:a16="http://schemas.microsoft.com/office/drawing/2014/main" id="{11F98C98-44A3-4469-9468-EE16F52AD2FC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2702953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4" name="Tableau 5">
            <a:extLst>
              <a:ext uri="{FF2B5EF4-FFF2-40B4-BE49-F238E27FC236}">
                <a16:creationId xmlns:a16="http://schemas.microsoft.com/office/drawing/2014/main" id="{933EA0B0-DD87-404E-BAC9-3ABED5646B94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306620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5" name="Tableau 5">
            <a:extLst>
              <a:ext uri="{FF2B5EF4-FFF2-40B4-BE49-F238E27FC236}">
                <a16:creationId xmlns:a16="http://schemas.microsoft.com/office/drawing/2014/main" id="{B64574DA-A287-47D4-B07B-340733875573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41693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6" name="Tableau 5">
            <a:extLst>
              <a:ext uri="{FF2B5EF4-FFF2-40B4-BE49-F238E27FC236}">
                <a16:creationId xmlns:a16="http://schemas.microsoft.com/office/drawing/2014/main" id="{6B9C94E5-1DA6-444A-9798-5E8A82438FBE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79111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7" name="Tableau 5">
            <a:extLst>
              <a:ext uri="{FF2B5EF4-FFF2-40B4-BE49-F238E27FC236}">
                <a16:creationId xmlns:a16="http://schemas.microsoft.com/office/drawing/2014/main" id="{09328935-3E23-4522-9ECE-220004566CE2}"/>
              </a:ext>
            </a:extLst>
          </p:cNvPr>
          <p:cNvGraphicFramePr>
            <a:graphicFrameLocks noGrp="1"/>
          </p:cNvGraphicFramePr>
          <p:nvPr/>
        </p:nvGraphicFramePr>
        <p:xfrm>
          <a:off x="785659" y="4120482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37" name="ZoneTexte 36">
            <a:extLst>
              <a:ext uri="{FF2B5EF4-FFF2-40B4-BE49-F238E27FC236}">
                <a16:creationId xmlns:a16="http://schemas.microsoft.com/office/drawing/2014/main" id="{4CE2C7BE-A834-42C6-A263-B42153D47139}"/>
              </a:ext>
            </a:extLst>
          </p:cNvPr>
          <p:cNvSpPr txBox="1"/>
          <p:nvPr/>
        </p:nvSpPr>
        <p:spPr>
          <a:xfrm>
            <a:off x="6570944" y="5143070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C = 12 x 3 = 36 unités d’aires ou 36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9B1A5C98-78E9-42AF-8774-866DE319BBF8}"/>
              </a:ext>
            </a:extLst>
          </p:cNvPr>
          <p:cNvSpPr txBox="1"/>
          <p:nvPr/>
        </p:nvSpPr>
        <p:spPr>
          <a:xfrm>
            <a:off x="6580125" y="5559875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D = 9 x 6 = 54 unités d’aires ou 54 cm</a:t>
            </a:r>
            <a:r>
              <a:rPr lang="fr-FR" b="1" baseline="30000" dirty="0">
                <a:solidFill>
                  <a:srgbClr val="7030A0"/>
                </a:solidFill>
              </a:rPr>
              <a:t>2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endParaRPr lang="fr-FR" b="1" dirty="0"/>
          </a:p>
        </p:txBody>
      </p:sp>
      <p:graphicFrame>
        <p:nvGraphicFramePr>
          <p:cNvPr id="46" name="Tableau 5">
            <a:extLst>
              <a:ext uri="{FF2B5EF4-FFF2-40B4-BE49-F238E27FC236}">
                <a16:creationId xmlns:a16="http://schemas.microsoft.com/office/drawing/2014/main" id="{96C9B94B-543E-42FA-A91B-83A82B0BC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161110"/>
              </p:ext>
            </p:extLst>
          </p:nvPr>
        </p:nvGraphicFramePr>
        <p:xfrm>
          <a:off x="4290859" y="2089178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7" name="Tableau 5">
            <a:extLst>
              <a:ext uri="{FF2B5EF4-FFF2-40B4-BE49-F238E27FC236}">
                <a16:creationId xmlns:a16="http://schemas.microsoft.com/office/drawing/2014/main" id="{82122E4E-BA73-4CFE-9A1C-5E211424E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204474"/>
              </p:ext>
            </p:extLst>
          </p:nvPr>
        </p:nvGraphicFramePr>
        <p:xfrm>
          <a:off x="4292947" y="2454520"/>
          <a:ext cx="324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8" name="Tableau 5">
            <a:extLst>
              <a:ext uri="{FF2B5EF4-FFF2-40B4-BE49-F238E27FC236}">
                <a16:creationId xmlns:a16="http://schemas.microsoft.com/office/drawing/2014/main" id="{3A657C33-EDD5-4F58-8650-59F7F713C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97200"/>
              </p:ext>
            </p:extLst>
          </p:nvPr>
        </p:nvGraphicFramePr>
        <p:xfrm>
          <a:off x="4295035" y="2819862"/>
          <a:ext cx="324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9" name="Tableau 5">
            <a:extLst>
              <a:ext uri="{FF2B5EF4-FFF2-40B4-BE49-F238E27FC236}">
                <a16:creationId xmlns:a16="http://schemas.microsoft.com/office/drawing/2014/main" id="{28759FA7-95B7-46C1-B5C9-F0C7A0302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679850"/>
              </p:ext>
            </p:extLst>
          </p:nvPr>
        </p:nvGraphicFramePr>
        <p:xfrm>
          <a:off x="4295035" y="3170592"/>
          <a:ext cx="324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50" name="Tableau 5">
            <a:extLst>
              <a:ext uri="{FF2B5EF4-FFF2-40B4-BE49-F238E27FC236}">
                <a16:creationId xmlns:a16="http://schemas.microsoft.com/office/drawing/2014/main" id="{AFFE58DC-1A03-4909-A8A7-1E1E9171D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780096"/>
              </p:ext>
            </p:extLst>
          </p:nvPr>
        </p:nvGraphicFramePr>
        <p:xfrm>
          <a:off x="4295035" y="3533846"/>
          <a:ext cx="324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51" name="Tableau 5">
            <a:extLst>
              <a:ext uri="{FF2B5EF4-FFF2-40B4-BE49-F238E27FC236}">
                <a16:creationId xmlns:a16="http://schemas.microsoft.com/office/drawing/2014/main" id="{B46B8FD7-1B83-4A36-88D1-AB08F85C4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188130"/>
              </p:ext>
            </p:extLst>
          </p:nvPr>
        </p:nvGraphicFramePr>
        <p:xfrm>
          <a:off x="4295035" y="3884575"/>
          <a:ext cx="324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52" name="Rectangle 51">
            <a:extLst>
              <a:ext uri="{FF2B5EF4-FFF2-40B4-BE49-F238E27FC236}">
                <a16:creationId xmlns:a16="http://schemas.microsoft.com/office/drawing/2014/main" id="{61D99E99-DB0E-47AB-ACDF-1BD3FB0268DF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graphicFrame>
        <p:nvGraphicFramePr>
          <p:cNvPr id="53" name="Tableau 5">
            <a:extLst>
              <a:ext uri="{FF2B5EF4-FFF2-40B4-BE49-F238E27FC236}">
                <a16:creationId xmlns:a16="http://schemas.microsoft.com/office/drawing/2014/main" id="{2A1D0B70-9B8A-4FBB-B55E-2DE236E8ABF6}"/>
              </a:ext>
            </a:extLst>
          </p:cNvPr>
          <p:cNvGraphicFramePr>
            <a:graphicFrameLocks noGrp="1"/>
          </p:cNvGraphicFramePr>
          <p:nvPr/>
        </p:nvGraphicFramePr>
        <p:xfrm>
          <a:off x="6622210" y="457777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54" name="Tableau 5">
            <a:extLst>
              <a:ext uri="{FF2B5EF4-FFF2-40B4-BE49-F238E27FC236}">
                <a16:creationId xmlns:a16="http://schemas.microsoft.com/office/drawing/2014/main" id="{86BAD47E-0EA7-4820-A33A-D9315F934BE0}"/>
              </a:ext>
            </a:extLst>
          </p:cNvPr>
          <p:cNvGraphicFramePr>
            <a:graphicFrameLocks noGrp="1"/>
          </p:cNvGraphicFramePr>
          <p:nvPr/>
        </p:nvGraphicFramePr>
        <p:xfrm>
          <a:off x="6620373" y="797464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55" name="Tableau 5">
            <a:extLst>
              <a:ext uri="{FF2B5EF4-FFF2-40B4-BE49-F238E27FC236}">
                <a16:creationId xmlns:a16="http://schemas.microsoft.com/office/drawing/2014/main" id="{4266FE93-2243-4203-BE72-2F15F9092201}"/>
              </a:ext>
            </a:extLst>
          </p:cNvPr>
          <p:cNvGraphicFramePr>
            <a:graphicFrameLocks noGrp="1"/>
          </p:cNvGraphicFramePr>
          <p:nvPr/>
        </p:nvGraphicFramePr>
        <p:xfrm>
          <a:off x="6620374" y="1150003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39" name="ZoneTexte 38">
            <a:extLst>
              <a:ext uri="{FF2B5EF4-FFF2-40B4-BE49-F238E27FC236}">
                <a16:creationId xmlns:a16="http://schemas.microsoft.com/office/drawing/2014/main" id="{318EFECC-9ABE-4D2B-A5AF-3E288BAB67DA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9976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e 38">
            <a:extLst>
              <a:ext uri="{FF2B5EF4-FFF2-40B4-BE49-F238E27FC236}">
                <a16:creationId xmlns:a16="http://schemas.microsoft.com/office/drawing/2014/main" id="{2641FBD2-DA96-4127-B8C7-0ADF19F98020}"/>
              </a:ext>
            </a:extLst>
          </p:cNvPr>
          <p:cNvGrpSpPr/>
          <p:nvPr/>
        </p:nvGrpSpPr>
        <p:grpSpPr>
          <a:xfrm rot="5400000">
            <a:off x="7011917" y="2750953"/>
            <a:ext cx="1798651" cy="540737"/>
            <a:chOff x="1865736" y="152396"/>
            <a:chExt cx="1803562" cy="36354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62316FB-183B-46CC-8D87-8C69FE490A19}"/>
                </a:ext>
              </a:extLst>
            </p:cNvPr>
            <p:cNvSpPr/>
            <p:nvPr/>
          </p:nvSpPr>
          <p:spPr>
            <a:xfrm>
              <a:off x="3260910" y="152400"/>
              <a:ext cx="408388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386F078-75D0-4426-983D-739D4F732B87}"/>
                </a:ext>
              </a:extLst>
            </p:cNvPr>
            <p:cNvSpPr/>
            <p:nvPr/>
          </p:nvSpPr>
          <p:spPr>
            <a:xfrm>
              <a:off x="2927500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3ED3D47-3B06-4DF1-8993-679619ACEE4C}"/>
                </a:ext>
              </a:extLst>
            </p:cNvPr>
            <p:cNvSpPr/>
            <p:nvPr/>
          </p:nvSpPr>
          <p:spPr>
            <a:xfrm>
              <a:off x="2215117" y="152396"/>
              <a:ext cx="374725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644ACE4-2535-48E3-8912-605E30D6CEDA}"/>
                </a:ext>
              </a:extLst>
            </p:cNvPr>
            <p:cNvSpPr/>
            <p:nvPr/>
          </p:nvSpPr>
          <p:spPr>
            <a:xfrm>
              <a:off x="1865736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40105B4-0B0E-4D8F-829A-653B74AA126C}"/>
                </a:ext>
              </a:extLst>
            </p:cNvPr>
            <p:cNvSpPr/>
            <p:nvPr/>
          </p:nvSpPr>
          <p:spPr>
            <a:xfrm>
              <a:off x="2578944" y="152398"/>
              <a:ext cx="387854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9C4E0FA-8B21-4639-99BA-F596E1552C33}"/>
              </a:ext>
            </a:extLst>
          </p:cNvPr>
          <p:cNvSpPr txBox="1"/>
          <p:nvPr/>
        </p:nvSpPr>
        <p:spPr>
          <a:xfrm>
            <a:off x="0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EEA58C7-FAC3-4D71-B43D-DD4DEE1F2085}"/>
              </a:ext>
            </a:extLst>
          </p:cNvPr>
          <p:cNvSpPr/>
          <p:nvPr/>
        </p:nvSpPr>
        <p:spPr>
          <a:xfrm>
            <a:off x="1114816" y="574158"/>
            <a:ext cx="4702868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D43A150-6406-40B3-89DA-D61E12976364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4125563-1582-45C0-B047-CE84218D9E04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1BBC8A4-5AD2-4E0C-9125-6B911CAAC9C3}"/>
              </a:ext>
            </a:extLst>
          </p:cNvPr>
          <p:cNvSpPr/>
          <p:nvPr/>
        </p:nvSpPr>
        <p:spPr>
          <a:xfrm>
            <a:off x="4284920" y="2083981"/>
            <a:ext cx="3240000" cy="21672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B7493EE-FCD2-41EC-81A4-11119206D943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2D190BC7-C343-4570-AE8A-F78E80200CB6}"/>
              </a:ext>
            </a:extLst>
          </p:cNvPr>
          <p:cNvSpPr txBox="1"/>
          <p:nvPr/>
        </p:nvSpPr>
        <p:spPr>
          <a:xfrm>
            <a:off x="6541718" y="4362282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 = 13 x 2 = 26 unités d’aires ou 26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E703B01C-91DA-4AD8-8FD7-4F89CD7284B8}"/>
              </a:ext>
            </a:extLst>
          </p:cNvPr>
          <p:cNvGraphicFramePr>
            <a:graphicFrameLocks noGrp="1"/>
          </p:cNvGraphicFramePr>
          <p:nvPr/>
        </p:nvGraphicFramePr>
        <p:xfrm>
          <a:off x="1117600" y="58188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179" name="Tableau 5">
            <a:extLst>
              <a:ext uri="{FF2B5EF4-FFF2-40B4-BE49-F238E27FC236}">
                <a16:creationId xmlns:a16="http://schemas.microsoft.com/office/drawing/2014/main" id="{235FDE54-53A5-4BBE-8888-8511439FE250}"/>
              </a:ext>
            </a:extLst>
          </p:cNvPr>
          <p:cNvGraphicFramePr>
            <a:graphicFrameLocks noGrp="1"/>
          </p:cNvGraphicFramePr>
          <p:nvPr/>
        </p:nvGraphicFramePr>
        <p:xfrm>
          <a:off x="1119688" y="92217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150" name="ZoneTexte 149">
            <a:extLst>
              <a:ext uri="{FF2B5EF4-FFF2-40B4-BE49-F238E27FC236}">
                <a16:creationId xmlns:a16="http://schemas.microsoft.com/office/drawing/2014/main" id="{E838E0E7-7277-4196-A162-E8422CF13BB2}"/>
              </a:ext>
            </a:extLst>
          </p:cNvPr>
          <p:cNvSpPr txBox="1"/>
          <p:nvPr/>
        </p:nvSpPr>
        <p:spPr>
          <a:xfrm>
            <a:off x="6543805" y="4752676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B = 8 x 7 = 56 unités d’aires ou 56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151" name="Tableau 5">
            <a:extLst>
              <a:ext uri="{FF2B5EF4-FFF2-40B4-BE49-F238E27FC236}">
                <a16:creationId xmlns:a16="http://schemas.microsoft.com/office/drawing/2014/main" id="{C8815323-449B-4932-92C1-A814B2CEE835}"/>
              </a:ext>
            </a:extLst>
          </p:cNvPr>
          <p:cNvGraphicFramePr>
            <a:graphicFrameLocks noGrp="1"/>
          </p:cNvGraphicFramePr>
          <p:nvPr/>
        </p:nvGraphicFramePr>
        <p:xfrm>
          <a:off x="781484" y="1974356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2" name="Tableau 5">
            <a:extLst>
              <a:ext uri="{FF2B5EF4-FFF2-40B4-BE49-F238E27FC236}">
                <a16:creationId xmlns:a16="http://schemas.microsoft.com/office/drawing/2014/main" id="{F20F09EA-794C-4EB6-BD55-A18ED03B6ABF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233969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3" name="Tableau 5">
            <a:extLst>
              <a:ext uri="{FF2B5EF4-FFF2-40B4-BE49-F238E27FC236}">
                <a16:creationId xmlns:a16="http://schemas.microsoft.com/office/drawing/2014/main" id="{11F98C98-44A3-4469-9468-EE16F52AD2FC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2702953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4" name="Tableau 5">
            <a:extLst>
              <a:ext uri="{FF2B5EF4-FFF2-40B4-BE49-F238E27FC236}">
                <a16:creationId xmlns:a16="http://schemas.microsoft.com/office/drawing/2014/main" id="{933EA0B0-DD87-404E-BAC9-3ABED5646B94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306620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5" name="Tableau 5">
            <a:extLst>
              <a:ext uri="{FF2B5EF4-FFF2-40B4-BE49-F238E27FC236}">
                <a16:creationId xmlns:a16="http://schemas.microsoft.com/office/drawing/2014/main" id="{B64574DA-A287-47D4-B07B-340733875573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41693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6" name="Tableau 5">
            <a:extLst>
              <a:ext uri="{FF2B5EF4-FFF2-40B4-BE49-F238E27FC236}">
                <a16:creationId xmlns:a16="http://schemas.microsoft.com/office/drawing/2014/main" id="{6B9C94E5-1DA6-444A-9798-5E8A82438FBE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79111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7" name="Tableau 5">
            <a:extLst>
              <a:ext uri="{FF2B5EF4-FFF2-40B4-BE49-F238E27FC236}">
                <a16:creationId xmlns:a16="http://schemas.microsoft.com/office/drawing/2014/main" id="{09328935-3E23-4522-9ECE-220004566CE2}"/>
              </a:ext>
            </a:extLst>
          </p:cNvPr>
          <p:cNvGraphicFramePr>
            <a:graphicFrameLocks noGrp="1"/>
          </p:cNvGraphicFramePr>
          <p:nvPr/>
        </p:nvGraphicFramePr>
        <p:xfrm>
          <a:off x="785659" y="4120482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37" name="ZoneTexte 36">
            <a:extLst>
              <a:ext uri="{FF2B5EF4-FFF2-40B4-BE49-F238E27FC236}">
                <a16:creationId xmlns:a16="http://schemas.microsoft.com/office/drawing/2014/main" id="{4CE2C7BE-A834-42C6-A263-B42153D47139}"/>
              </a:ext>
            </a:extLst>
          </p:cNvPr>
          <p:cNvSpPr txBox="1"/>
          <p:nvPr/>
        </p:nvSpPr>
        <p:spPr>
          <a:xfrm>
            <a:off x="6570944" y="5143070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C = 12 x 3 = 36 unités d’aires ou 36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9B1A5C98-78E9-42AF-8774-866DE319BBF8}"/>
              </a:ext>
            </a:extLst>
          </p:cNvPr>
          <p:cNvSpPr txBox="1"/>
          <p:nvPr/>
        </p:nvSpPr>
        <p:spPr>
          <a:xfrm>
            <a:off x="6580125" y="5534823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D = 9 x 6 = 54 unités d’aires ou 54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46" name="Tableau 5">
            <a:extLst>
              <a:ext uri="{FF2B5EF4-FFF2-40B4-BE49-F238E27FC236}">
                <a16:creationId xmlns:a16="http://schemas.microsoft.com/office/drawing/2014/main" id="{96C9B94B-543E-42FA-A91B-83A82B0BCB63}"/>
              </a:ext>
            </a:extLst>
          </p:cNvPr>
          <p:cNvGraphicFramePr>
            <a:graphicFrameLocks noGrp="1"/>
          </p:cNvGraphicFramePr>
          <p:nvPr/>
        </p:nvGraphicFramePr>
        <p:xfrm>
          <a:off x="4290859" y="2089178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7" name="Tableau 5">
            <a:extLst>
              <a:ext uri="{FF2B5EF4-FFF2-40B4-BE49-F238E27FC236}">
                <a16:creationId xmlns:a16="http://schemas.microsoft.com/office/drawing/2014/main" id="{82122E4E-BA73-4CFE-9A1C-5E211424EA6F}"/>
              </a:ext>
            </a:extLst>
          </p:cNvPr>
          <p:cNvGraphicFramePr>
            <a:graphicFrameLocks noGrp="1"/>
          </p:cNvGraphicFramePr>
          <p:nvPr/>
        </p:nvGraphicFramePr>
        <p:xfrm>
          <a:off x="4292947" y="2454520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8" name="Tableau 5">
            <a:extLst>
              <a:ext uri="{FF2B5EF4-FFF2-40B4-BE49-F238E27FC236}">
                <a16:creationId xmlns:a16="http://schemas.microsoft.com/office/drawing/2014/main" id="{3A657C33-EDD5-4F58-8650-59F7F713C035}"/>
              </a:ext>
            </a:extLst>
          </p:cNvPr>
          <p:cNvGraphicFramePr>
            <a:graphicFrameLocks noGrp="1"/>
          </p:cNvGraphicFramePr>
          <p:nvPr/>
        </p:nvGraphicFramePr>
        <p:xfrm>
          <a:off x="4295035" y="2819862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9" name="Tableau 5">
            <a:extLst>
              <a:ext uri="{FF2B5EF4-FFF2-40B4-BE49-F238E27FC236}">
                <a16:creationId xmlns:a16="http://schemas.microsoft.com/office/drawing/2014/main" id="{28759FA7-95B7-46C1-B5C9-F0C7A03024FC}"/>
              </a:ext>
            </a:extLst>
          </p:cNvPr>
          <p:cNvGraphicFramePr>
            <a:graphicFrameLocks noGrp="1"/>
          </p:cNvGraphicFramePr>
          <p:nvPr/>
        </p:nvGraphicFramePr>
        <p:xfrm>
          <a:off x="4295035" y="3170592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50" name="Tableau 5">
            <a:extLst>
              <a:ext uri="{FF2B5EF4-FFF2-40B4-BE49-F238E27FC236}">
                <a16:creationId xmlns:a16="http://schemas.microsoft.com/office/drawing/2014/main" id="{AFFE58DC-1A03-4909-A8A7-1E1E9171D33B}"/>
              </a:ext>
            </a:extLst>
          </p:cNvPr>
          <p:cNvGraphicFramePr>
            <a:graphicFrameLocks noGrp="1"/>
          </p:cNvGraphicFramePr>
          <p:nvPr/>
        </p:nvGraphicFramePr>
        <p:xfrm>
          <a:off x="4295035" y="3533846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51" name="Tableau 5">
            <a:extLst>
              <a:ext uri="{FF2B5EF4-FFF2-40B4-BE49-F238E27FC236}">
                <a16:creationId xmlns:a16="http://schemas.microsoft.com/office/drawing/2014/main" id="{B46B8FD7-1B83-4A36-88D1-AB08F85C4795}"/>
              </a:ext>
            </a:extLst>
          </p:cNvPr>
          <p:cNvGraphicFramePr>
            <a:graphicFrameLocks noGrp="1"/>
          </p:cNvGraphicFramePr>
          <p:nvPr/>
        </p:nvGraphicFramePr>
        <p:xfrm>
          <a:off x="4295035" y="3884575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38" name="Tableau 5">
            <a:extLst>
              <a:ext uri="{FF2B5EF4-FFF2-40B4-BE49-F238E27FC236}">
                <a16:creationId xmlns:a16="http://schemas.microsoft.com/office/drawing/2014/main" id="{1B709AD6-A35B-408B-825A-72CED4483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568322"/>
              </p:ext>
            </p:extLst>
          </p:nvPr>
        </p:nvGraphicFramePr>
        <p:xfrm>
          <a:off x="8034055" y="1761414"/>
          <a:ext cx="36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8934285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53" name="ZoneTexte 52">
            <a:extLst>
              <a:ext uri="{FF2B5EF4-FFF2-40B4-BE49-F238E27FC236}">
                <a16:creationId xmlns:a16="http://schemas.microsoft.com/office/drawing/2014/main" id="{9F855843-3669-4B48-8BCF-A9A2A998A97C}"/>
              </a:ext>
            </a:extLst>
          </p:cNvPr>
          <p:cNvSpPr txBox="1"/>
          <p:nvPr/>
        </p:nvSpPr>
        <p:spPr>
          <a:xfrm>
            <a:off x="6607265" y="5950270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E = 10 x 5 = 50 unités d’aires ou 50 cm</a:t>
            </a:r>
            <a:r>
              <a:rPr lang="fr-FR" b="1" baseline="30000" dirty="0">
                <a:solidFill>
                  <a:srgbClr val="7030A0"/>
                </a:solidFill>
              </a:rPr>
              <a:t>2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endParaRPr lang="fr-FR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61210CC-87B9-4EA7-B219-9EAF9B598A6C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graphicFrame>
        <p:nvGraphicFramePr>
          <p:cNvPr id="55" name="Tableau 5">
            <a:extLst>
              <a:ext uri="{FF2B5EF4-FFF2-40B4-BE49-F238E27FC236}">
                <a16:creationId xmlns:a16="http://schemas.microsoft.com/office/drawing/2014/main" id="{21B616F1-4C9D-4AD8-9E03-6FDF2B8EC67C}"/>
              </a:ext>
            </a:extLst>
          </p:cNvPr>
          <p:cNvGraphicFramePr>
            <a:graphicFrameLocks noGrp="1"/>
          </p:cNvGraphicFramePr>
          <p:nvPr/>
        </p:nvGraphicFramePr>
        <p:xfrm>
          <a:off x="6622210" y="457777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56" name="Tableau 5">
            <a:extLst>
              <a:ext uri="{FF2B5EF4-FFF2-40B4-BE49-F238E27FC236}">
                <a16:creationId xmlns:a16="http://schemas.microsoft.com/office/drawing/2014/main" id="{1305903D-4CA1-4B0C-8C7B-C1D3F66F1051}"/>
              </a:ext>
            </a:extLst>
          </p:cNvPr>
          <p:cNvGraphicFramePr>
            <a:graphicFrameLocks noGrp="1"/>
          </p:cNvGraphicFramePr>
          <p:nvPr/>
        </p:nvGraphicFramePr>
        <p:xfrm>
          <a:off x="6620373" y="797464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57" name="Tableau 5">
            <a:extLst>
              <a:ext uri="{FF2B5EF4-FFF2-40B4-BE49-F238E27FC236}">
                <a16:creationId xmlns:a16="http://schemas.microsoft.com/office/drawing/2014/main" id="{F9C9D0F2-A0EE-41AC-91E8-868B8DBF012D}"/>
              </a:ext>
            </a:extLst>
          </p:cNvPr>
          <p:cNvGraphicFramePr>
            <a:graphicFrameLocks noGrp="1"/>
          </p:cNvGraphicFramePr>
          <p:nvPr/>
        </p:nvGraphicFramePr>
        <p:xfrm>
          <a:off x="6620374" y="1150003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40" name="ZoneTexte 39">
            <a:extLst>
              <a:ext uri="{FF2B5EF4-FFF2-40B4-BE49-F238E27FC236}">
                <a16:creationId xmlns:a16="http://schemas.microsoft.com/office/drawing/2014/main" id="{19D44695-D969-4A03-855D-3222C70AAFA0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97790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e 38">
            <a:extLst>
              <a:ext uri="{FF2B5EF4-FFF2-40B4-BE49-F238E27FC236}">
                <a16:creationId xmlns:a16="http://schemas.microsoft.com/office/drawing/2014/main" id="{2641FBD2-DA96-4127-B8C7-0ADF19F98020}"/>
              </a:ext>
            </a:extLst>
          </p:cNvPr>
          <p:cNvGrpSpPr/>
          <p:nvPr/>
        </p:nvGrpSpPr>
        <p:grpSpPr>
          <a:xfrm rot="5400000">
            <a:off x="7011917" y="2750953"/>
            <a:ext cx="1798651" cy="540737"/>
            <a:chOff x="1865736" y="152396"/>
            <a:chExt cx="1803562" cy="36354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62316FB-183B-46CC-8D87-8C69FE490A19}"/>
                </a:ext>
              </a:extLst>
            </p:cNvPr>
            <p:cNvSpPr/>
            <p:nvPr/>
          </p:nvSpPr>
          <p:spPr>
            <a:xfrm>
              <a:off x="3260910" y="152400"/>
              <a:ext cx="408388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386F078-75D0-4426-983D-739D4F732B87}"/>
                </a:ext>
              </a:extLst>
            </p:cNvPr>
            <p:cNvSpPr/>
            <p:nvPr/>
          </p:nvSpPr>
          <p:spPr>
            <a:xfrm>
              <a:off x="2927500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3ED3D47-3B06-4DF1-8993-679619ACEE4C}"/>
                </a:ext>
              </a:extLst>
            </p:cNvPr>
            <p:cNvSpPr/>
            <p:nvPr/>
          </p:nvSpPr>
          <p:spPr>
            <a:xfrm>
              <a:off x="2215117" y="152396"/>
              <a:ext cx="374725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644ACE4-2535-48E3-8912-605E30D6CEDA}"/>
                </a:ext>
              </a:extLst>
            </p:cNvPr>
            <p:cNvSpPr/>
            <p:nvPr/>
          </p:nvSpPr>
          <p:spPr>
            <a:xfrm>
              <a:off x="1865736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40105B4-0B0E-4D8F-829A-653B74AA126C}"/>
                </a:ext>
              </a:extLst>
            </p:cNvPr>
            <p:cNvSpPr/>
            <p:nvPr/>
          </p:nvSpPr>
          <p:spPr>
            <a:xfrm>
              <a:off x="2578944" y="152398"/>
              <a:ext cx="387854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9919F29E-7D68-49E8-8BB7-2D187431590E}"/>
              </a:ext>
            </a:extLst>
          </p:cNvPr>
          <p:cNvSpPr txBox="1"/>
          <p:nvPr/>
        </p:nvSpPr>
        <p:spPr>
          <a:xfrm>
            <a:off x="455744" y="5089936"/>
            <a:ext cx="10643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2) Ranger les rectangles par ordre croissant de leur surface.</a:t>
            </a:r>
          </a:p>
          <a:p>
            <a:r>
              <a:rPr lang="fr-FR" b="1" dirty="0">
                <a:solidFill>
                  <a:srgbClr val="FF0000"/>
                </a:solidFill>
              </a:rPr>
              <a:t>A &lt; C &lt; E &lt; D &lt; B </a:t>
            </a:r>
          </a:p>
          <a:p>
            <a:r>
              <a:rPr lang="fr-FR" b="1" dirty="0">
                <a:solidFill>
                  <a:srgbClr val="FF0000"/>
                </a:solidFill>
              </a:rPr>
              <a:t>Plus un rectangle ressemble à un carré, plus sa surface</a:t>
            </a:r>
          </a:p>
          <a:p>
            <a:r>
              <a:rPr lang="fr-FR" b="1" dirty="0">
                <a:solidFill>
                  <a:srgbClr val="FF0000"/>
                </a:solidFill>
              </a:rPr>
              <a:t>est grande.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9C4E0FA-8B21-4639-99BA-F596E1552C33}"/>
              </a:ext>
            </a:extLst>
          </p:cNvPr>
          <p:cNvSpPr txBox="1"/>
          <p:nvPr/>
        </p:nvSpPr>
        <p:spPr>
          <a:xfrm>
            <a:off x="0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EEA58C7-FAC3-4D71-B43D-DD4DEE1F2085}"/>
              </a:ext>
            </a:extLst>
          </p:cNvPr>
          <p:cNvSpPr/>
          <p:nvPr/>
        </p:nvSpPr>
        <p:spPr>
          <a:xfrm>
            <a:off x="1114816" y="574158"/>
            <a:ext cx="4702868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D43A150-6406-40B3-89DA-D61E12976364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4125563-1582-45C0-B047-CE84218D9E04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1BBC8A4-5AD2-4E0C-9125-6B911CAAC9C3}"/>
              </a:ext>
            </a:extLst>
          </p:cNvPr>
          <p:cNvSpPr/>
          <p:nvPr/>
        </p:nvSpPr>
        <p:spPr>
          <a:xfrm>
            <a:off x="4284920" y="2083981"/>
            <a:ext cx="3240000" cy="21672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B7493EE-FCD2-41EC-81A4-11119206D943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2D190BC7-C343-4570-AE8A-F78E80200CB6}"/>
              </a:ext>
            </a:extLst>
          </p:cNvPr>
          <p:cNvSpPr txBox="1"/>
          <p:nvPr/>
        </p:nvSpPr>
        <p:spPr>
          <a:xfrm>
            <a:off x="6541718" y="4362282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 = 13 x 2 = 26 unités d’aires </a:t>
            </a:r>
            <a:endParaRPr lang="fr-FR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E703B01C-91DA-4AD8-8FD7-4F89CD7284B8}"/>
              </a:ext>
            </a:extLst>
          </p:cNvPr>
          <p:cNvGraphicFramePr>
            <a:graphicFrameLocks noGrp="1"/>
          </p:cNvGraphicFramePr>
          <p:nvPr/>
        </p:nvGraphicFramePr>
        <p:xfrm>
          <a:off x="1117600" y="58188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179" name="Tableau 5">
            <a:extLst>
              <a:ext uri="{FF2B5EF4-FFF2-40B4-BE49-F238E27FC236}">
                <a16:creationId xmlns:a16="http://schemas.microsoft.com/office/drawing/2014/main" id="{235FDE54-53A5-4BBE-8888-8511439FE250}"/>
              </a:ext>
            </a:extLst>
          </p:cNvPr>
          <p:cNvGraphicFramePr>
            <a:graphicFrameLocks noGrp="1"/>
          </p:cNvGraphicFramePr>
          <p:nvPr/>
        </p:nvGraphicFramePr>
        <p:xfrm>
          <a:off x="1119688" y="92217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150" name="ZoneTexte 149">
            <a:extLst>
              <a:ext uri="{FF2B5EF4-FFF2-40B4-BE49-F238E27FC236}">
                <a16:creationId xmlns:a16="http://schemas.microsoft.com/office/drawing/2014/main" id="{E838E0E7-7277-4196-A162-E8422CF13BB2}"/>
              </a:ext>
            </a:extLst>
          </p:cNvPr>
          <p:cNvSpPr txBox="1"/>
          <p:nvPr/>
        </p:nvSpPr>
        <p:spPr>
          <a:xfrm>
            <a:off x="6543805" y="4752676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B = 8 x 7 = 56 unités d’aires </a:t>
            </a:r>
            <a:endParaRPr lang="fr-FR" dirty="0"/>
          </a:p>
        </p:txBody>
      </p:sp>
      <p:graphicFrame>
        <p:nvGraphicFramePr>
          <p:cNvPr id="151" name="Tableau 5">
            <a:extLst>
              <a:ext uri="{FF2B5EF4-FFF2-40B4-BE49-F238E27FC236}">
                <a16:creationId xmlns:a16="http://schemas.microsoft.com/office/drawing/2014/main" id="{C8815323-449B-4932-92C1-A814B2CEE835}"/>
              </a:ext>
            </a:extLst>
          </p:cNvPr>
          <p:cNvGraphicFramePr>
            <a:graphicFrameLocks noGrp="1"/>
          </p:cNvGraphicFramePr>
          <p:nvPr/>
        </p:nvGraphicFramePr>
        <p:xfrm>
          <a:off x="781484" y="1974356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2" name="Tableau 5">
            <a:extLst>
              <a:ext uri="{FF2B5EF4-FFF2-40B4-BE49-F238E27FC236}">
                <a16:creationId xmlns:a16="http://schemas.microsoft.com/office/drawing/2014/main" id="{F20F09EA-794C-4EB6-BD55-A18ED03B6ABF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233969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3" name="Tableau 5">
            <a:extLst>
              <a:ext uri="{FF2B5EF4-FFF2-40B4-BE49-F238E27FC236}">
                <a16:creationId xmlns:a16="http://schemas.microsoft.com/office/drawing/2014/main" id="{11F98C98-44A3-4469-9468-EE16F52AD2FC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2702953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4" name="Tableau 5">
            <a:extLst>
              <a:ext uri="{FF2B5EF4-FFF2-40B4-BE49-F238E27FC236}">
                <a16:creationId xmlns:a16="http://schemas.microsoft.com/office/drawing/2014/main" id="{933EA0B0-DD87-404E-BAC9-3ABED5646B94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306620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5" name="Tableau 5">
            <a:extLst>
              <a:ext uri="{FF2B5EF4-FFF2-40B4-BE49-F238E27FC236}">
                <a16:creationId xmlns:a16="http://schemas.microsoft.com/office/drawing/2014/main" id="{B64574DA-A287-47D4-B07B-340733875573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41693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6" name="Tableau 5">
            <a:extLst>
              <a:ext uri="{FF2B5EF4-FFF2-40B4-BE49-F238E27FC236}">
                <a16:creationId xmlns:a16="http://schemas.microsoft.com/office/drawing/2014/main" id="{6B9C94E5-1DA6-444A-9798-5E8A82438FBE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79111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7" name="Tableau 5">
            <a:extLst>
              <a:ext uri="{FF2B5EF4-FFF2-40B4-BE49-F238E27FC236}">
                <a16:creationId xmlns:a16="http://schemas.microsoft.com/office/drawing/2014/main" id="{09328935-3E23-4522-9ECE-220004566CE2}"/>
              </a:ext>
            </a:extLst>
          </p:cNvPr>
          <p:cNvGraphicFramePr>
            <a:graphicFrameLocks noGrp="1"/>
          </p:cNvGraphicFramePr>
          <p:nvPr/>
        </p:nvGraphicFramePr>
        <p:xfrm>
          <a:off x="785659" y="4120482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37" name="ZoneTexte 36">
            <a:extLst>
              <a:ext uri="{FF2B5EF4-FFF2-40B4-BE49-F238E27FC236}">
                <a16:creationId xmlns:a16="http://schemas.microsoft.com/office/drawing/2014/main" id="{4CE2C7BE-A834-42C6-A263-B42153D47139}"/>
              </a:ext>
            </a:extLst>
          </p:cNvPr>
          <p:cNvSpPr txBox="1"/>
          <p:nvPr/>
        </p:nvSpPr>
        <p:spPr>
          <a:xfrm>
            <a:off x="6570944" y="5143070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C = 12 x 3 = 36 unités d’aires </a:t>
            </a:r>
            <a:endParaRPr lang="fr-FR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9B1A5C98-78E9-42AF-8774-866DE319BBF8}"/>
              </a:ext>
            </a:extLst>
          </p:cNvPr>
          <p:cNvSpPr txBox="1"/>
          <p:nvPr/>
        </p:nvSpPr>
        <p:spPr>
          <a:xfrm>
            <a:off x="6580125" y="5534823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D = 9 x 6 = 54 unités d’aires </a:t>
            </a:r>
            <a:endParaRPr lang="fr-FR" dirty="0"/>
          </a:p>
        </p:txBody>
      </p:sp>
      <p:graphicFrame>
        <p:nvGraphicFramePr>
          <p:cNvPr id="46" name="Tableau 5">
            <a:extLst>
              <a:ext uri="{FF2B5EF4-FFF2-40B4-BE49-F238E27FC236}">
                <a16:creationId xmlns:a16="http://schemas.microsoft.com/office/drawing/2014/main" id="{96C9B94B-543E-42FA-A91B-83A82B0BCB63}"/>
              </a:ext>
            </a:extLst>
          </p:cNvPr>
          <p:cNvGraphicFramePr>
            <a:graphicFrameLocks noGrp="1"/>
          </p:cNvGraphicFramePr>
          <p:nvPr/>
        </p:nvGraphicFramePr>
        <p:xfrm>
          <a:off x="4290859" y="2089178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7" name="Tableau 5">
            <a:extLst>
              <a:ext uri="{FF2B5EF4-FFF2-40B4-BE49-F238E27FC236}">
                <a16:creationId xmlns:a16="http://schemas.microsoft.com/office/drawing/2014/main" id="{82122E4E-BA73-4CFE-9A1C-5E211424EA6F}"/>
              </a:ext>
            </a:extLst>
          </p:cNvPr>
          <p:cNvGraphicFramePr>
            <a:graphicFrameLocks noGrp="1"/>
          </p:cNvGraphicFramePr>
          <p:nvPr/>
        </p:nvGraphicFramePr>
        <p:xfrm>
          <a:off x="4292947" y="2454520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8" name="Tableau 5">
            <a:extLst>
              <a:ext uri="{FF2B5EF4-FFF2-40B4-BE49-F238E27FC236}">
                <a16:creationId xmlns:a16="http://schemas.microsoft.com/office/drawing/2014/main" id="{3A657C33-EDD5-4F58-8650-59F7F713C035}"/>
              </a:ext>
            </a:extLst>
          </p:cNvPr>
          <p:cNvGraphicFramePr>
            <a:graphicFrameLocks noGrp="1"/>
          </p:cNvGraphicFramePr>
          <p:nvPr/>
        </p:nvGraphicFramePr>
        <p:xfrm>
          <a:off x="4295035" y="2819862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9" name="Tableau 5">
            <a:extLst>
              <a:ext uri="{FF2B5EF4-FFF2-40B4-BE49-F238E27FC236}">
                <a16:creationId xmlns:a16="http://schemas.microsoft.com/office/drawing/2014/main" id="{28759FA7-95B7-46C1-B5C9-F0C7A03024FC}"/>
              </a:ext>
            </a:extLst>
          </p:cNvPr>
          <p:cNvGraphicFramePr>
            <a:graphicFrameLocks noGrp="1"/>
          </p:cNvGraphicFramePr>
          <p:nvPr/>
        </p:nvGraphicFramePr>
        <p:xfrm>
          <a:off x="4295035" y="3170592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50" name="Tableau 5">
            <a:extLst>
              <a:ext uri="{FF2B5EF4-FFF2-40B4-BE49-F238E27FC236}">
                <a16:creationId xmlns:a16="http://schemas.microsoft.com/office/drawing/2014/main" id="{AFFE58DC-1A03-4909-A8A7-1E1E9171D33B}"/>
              </a:ext>
            </a:extLst>
          </p:cNvPr>
          <p:cNvGraphicFramePr>
            <a:graphicFrameLocks noGrp="1"/>
          </p:cNvGraphicFramePr>
          <p:nvPr/>
        </p:nvGraphicFramePr>
        <p:xfrm>
          <a:off x="4295035" y="3533846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51" name="Tableau 5">
            <a:extLst>
              <a:ext uri="{FF2B5EF4-FFF2-40B4-BE49-F238E27FC236}">
                <a16:creationId xmlns:a16="http://schemas.microsoft.com/office/drawing/2014/main" id="{B46B8FD7-1B83-4A36-88D1-AB08F85C4795}"/>
              </a:ext>
            </a:extLst>
          </p:cNvPr>
          <p:cNvGraphicFramePr>
            <a:graphicFrameLocks noGrp="1"/>
          </p:cNvGraphicFramePr>
          <p:nvPr/>
        </p:nvGraphicFramePr>
        <p:xfrm>
          <a:off x="4295035" y="3884575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622843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38" name="Tableau 5">
            <a:extLst>
              <a:ext uri="{FF2B5EF4-FFF2-40B4-BE49-F238E27FC236}">
                <a16:creationId xmlns:a16="http://schemas.microsoft.com/office/drawing/2014/main" id="{1B709AD6-A35B-408B-825A-72CED4483376}"/>
              </a:ext>
            </a:extLst>
          </p:cNvPr>
          <p:cNvGraphicFramePr>
            <a:graphicFrameLocks noGrp="1"/>
          </p:cNvGraphicFramePr>
          <p:nvPr/>
        </p:nvGraphicFramePr>
        <p:xfrm>
          <a:off x="8034055" y="1761414"/>
          <a:ext cx="36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8934285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53" name="ZoneTexte 52">
            <a:extLst>
              <a:ext uri="{FF2B5EF4-FFF2-40B4-BE49-F238E27FC236}">
                <a16:creationId xmlns:a16="http://schemas.microsoft.com/office/drawing/2014/main" id="{9F855843-3669-4B48-8BCF-A9A2A998A97C}"/>
              </a:ext>
            </a:extLst>
          </p:cNvPr>
          <p:cNvSpPr txBox="1"/>
          <p:nvPr/>
        </p:nvSpPr>
        <p:spPr>
          <a:xfrm>
            <a:off x="6607265" y="5950270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E = 10 x 5 = 50 unités d’aires </a:t>
            </a:r>
            <a:endParaRPr lang="fr-FR" b="1" dirty="0"/>
          </a:p>
        </p:txBody>
      </p:sp>
      <p:graphicFrame>
        <p:nvGraphicFramePr>
          <p:cNvPr id="36" name="Tableau 5">
            <a:extLst>
              <a:ext uri="{FF2B5EF4-FFF2-40B4-BE49-F238E27FC236}">
                <a16:creationId xmlns:a16="http://schemas.microsoft.com/office/drawing/2014/main" id="{6F8A5A7B-8CAB-4E9E-868E-7235FFD15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634342"/>
              </p:ext>
            </p:extLst>
          </p:nvPr>
        </p:nvGraphicFramePr>
        <p:xfrm>
          <a:off x="8036143" y="2126757"/>
          <a:ext cx="36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8934285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40" name="Tableau 5">
            <a:extLst>
              <a:ext uri="{FF2B5EF4-FFF2-40B4-BE49-F238E27FC236}">
                <a16:creationId xmlns:a16="http://schemas.microsoft.com/office/drawing/2014/main" id="{CE9708B8-4522-40E6-B938-E113F9CC8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185953"/>
              </p:ext>
            </p:extLst>
          </p:nvPr>
        </p:nvGraphicFramePr>
        <p:xfrm>
          <a:off x="8038231" y="2492099"/>
          <a:ext cx="360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8934285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54" name="Tableau 5">
            <a:extLst>
              <a:ext uri="{FF2B5EF4-FFF2-40B4-BE49-F238E27FC236}">
                <a16:creationId xmlns:a16="http://schemas.microsoft.com/office/drawing/2014/main" id="{CB27EA33-FEF6-4B48-8289-5F7CC2B31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195339"/>
              </p:ext>
            </p:extLst>
          </p:nvPr>
        </p:nvGraphicFramePr>
        <p:xfrm>
          <a:off x="8038230" y="2855354"/>
          <a:ext cx="360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8934285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55" name="Tableau 5">
            <a:extLst>
              <a:ext uri="{FF2B5EF4-FFF2-40B4-BE49-F238E27FC236}">
                <a16:creationId xmlns:a16="http://schemas.microsoft.com/office/drawing/2014/main" id="{47A61E91-428C-43CB-B6FB-B22962A64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07132"/>
              </p:ext>
            </p:extLst>
          </p:nvPr>
        </p:nvGraphicFramePr>
        <p:xfrm>
          <a:off x="8038230" y="3206083"/>
          <a:ext cx="360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8934285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56" name="Tableau 5">
            <a:extLst>
              <a:ext uri="{FF2B5EF4-FFF2-40B4-BE49-F238E27FC236}">
                <a16:creationId xmlns:a16="http://schemas.microsoft.com/office/drawing/2014/main" id="{5CFEE916-C5DA-4970-A114-BA8D25200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471537"/>
              </p:ext>
            </p:extLst>
          </p:nvPr>
        </p:nvGraphicFramePr>
        <p:xfrm>
          <a:off x="8038230" y="3556812"/>
          <a:ext cx="360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8934285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57" name="Rectangle 56">
            <a:extLst>
              <a:ext uri="{FF2B5EF4-FFF2-40B4-BE49-F238E27FC236}">
                <a16:creationId xmlns:a16="http://schemas.microsoft.com/office/drawing/2014/main" id="{62C97815-4C53-43F0-B1A3-A28DA845CC0A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graphicFrame>
        <p:nvGraphicFramePr>
          <p:cNvPr id="58" name="Tableau 5">
            <a:extLst>
              <a:ext uri="{FF2B5EF4-FFF2-40B4-BE49-F238E27FC236}">
                <a16:creationId xmlns:a16="http://schemas.microsoft.com/office/drawing/2014/main" id="{C7CD66C8-76FD-4CDF-A528-0D637421CA63}"/>
              </a:ext>
            </a:extLst>
          </p:cNvPr>
          <p:cNvGraphicFramePr>
            <a:graphicFrameLocks noGrp="1"/>
          </p:cNvGraphicFramePr>
          <p:nvPr/>
        </p:nvGraphicFramePr>
        <p:xfrm>
          <a:off x="6622210" y="457777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59" name="Tableau 5">
            <a:extLst>
              <a:ext uri="{FF2B5EF4-FFF2-40B4-BE49-F238E27FC236}">
                <a16:creationId xmlns:a16="http://schemas.microsoft.com/office/drawing/2014/main" id="{9594647D-2EC3-410A-BC08-E5ABD301314E}"/>
              </a:ext>
            </a:extLst>
          </p:cNvPr>
          <p:cNvGraphicFramePr>
            <a:graphicFrameLocks noGrp="1"/>
          </p:cNvGraphicFramePr>
          <p:nvPr/>
        </p:nvGraphicFramePr>
        <p:xfrm>
          <a:off x="6620373" y="797464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60" name="Tableau 5">
            <a:extLst>
              <a:ext uri="{FF2B5EF4-FFF2-40B4-BE49-F238E27FC236}">
                <a16:creationId xmlns:a16="http://schemas.microsoft.com/office/drawing/2014/main" id="{05317338-D8D8-4778-824F-38A9369597A1}"/>
              </a:ext>
            </a:extLst>
          </p:cNvPr>
          <p:cNvGraphicFramePr>
            <a:graphicFrameLocks noGrp="1"/>
          </p:cNvGraphicFramePr>
          <p:nvPr/>
        </p:nvGraphicFramePr>
        <p:xfrm>
          <a:off x="6620374" y="1150003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61" name="ZoneTexte 60">
            <a:extLst>
              <a:ext uri="{FF2B5EF4-FFF2-40B4-BE49-F238E27FC236}">
                <a16:creationId xmlns:a16="http://schemas.microsoft.com/office/drawing/2014/main" id="{9F1DCF9E-34F3-4F81-BAD8-5D3CA9950A8C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40995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E67C08-688A-416F-9C48-AD6EC098AABE}"/>
              </a:ext>
            </a:extLst>
          </p:cNvPr>
          <p:cNvSpPr/>
          <p:nvPr/>
        </p:nvSpPr>
        <p:spPr>
          <a:xfrm>
            <a:off x="2856314" y="100432"/>
            <a:ext cx="4680000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CD71C-BD0C-407E-B455-934DB99E8785}"/>
              </a:ext>
            </a:extLst>
          </p:cNvPr>
          <p:cNvSpPr/>
          <p:nvPr/>
        </p:nvSpPr>
        <p:spPr>
          <a:xfrm>
            <a:off x="2858366" y="84330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C7F0CC-1A6A-41FC-9AFA-2998C103E49D}"/>
              </a:ext>
            </a:extLst>
          </p:cNvPr>
          <p:cNvSpPr/>
          <p:nvPr/>
        </p:nvSpPr>
        <p:spPr>
          <a:xfrm rot="16200000">
            <a:off x="-680101" y="1944861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7F2AF9-BB68-4815-9CA9-1C29A4422BB6}"/>
              </a:ext>
            </a:extLst>
          </p:cNvPr>
          <p:cNvSpPr/>
          <p:nvPr/>
        </p:nvSpPr>
        <p:spPr>
          <a:xfrm>
            <a:off x="5816264" y="850093"/>
            <a:ext cx="3240000" cy="21600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E975B2-B797-41F0-AC9A-073E94943FEB}"/>
              </a:ext>
            </a:extLst>
          </p:cNvPr>
          <p:cNvSpPr/>
          <p:nvPr/>
        </p:nvSpPr>
        <p:spPr>
          <a:xfrm rot="16200000">
            <a:off x="8214869" y="1043218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70FF6AA-1A71-4DAB-AC15-979D89A66762}"/>
              </a:ext>
            </a:extLst>
          </p:cNvPr>
          <p:cNvSpPr txBox="1"/>
          <p:nvPr/>
        </p:nvSpPr>
        <p:spPr>
          <a:xfrm>
            <a:off x="531628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7EE017-1D96-47FD-9076-3BE0515BA0C1}"/>
              </a:ext>
            </a:extLst>
          </p:cNvPr>
          <p:cNvSpPr/>
          <p:nvPr/>
        </p:nvSpPr>
        <p:spPr>
          <a:xfrm rot="16200000">
            <a:off x="86631" y="2315147"/>
            <a:ext cx="4680000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4C6926-17A1-4A35-AC43-613E9A265EFB}"/>
              </a:ext>
            </a:extLst>
          </p:cNvPr>
          <p:cNvSpPr/>
          <p:nvPr/>
        </p:nvSpPr>
        <p:spPr>
          <a:xfrm>
            <a:off x="2911613" y="3518562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AD978C-516C-4410-8FCA-8E36EA96AC3C}"/>
              </a:ext>
            </a:extLst>
          </p:cNvPr>
          <p:cNvSpPr/>
          <p:nvPr/>
        </p:nvSpPr>
        <p:spPr>
          <a:xfrm>
            <a:off x="5840049" y="5325206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3CDD3D-A669-413A-A965-FF6AE99277F0}"/>
              </a:ext>
            </a:extLst>
          </p:cNvPr>
          <p:cNvSpPr/>
          <p:nvPr/>
        </p:nvSpPr>
        <p:spPr>
          <a:xfrm>
            <a:off x="5825444" y="3051629"/>
            <a:ext cx="3240000" cy="21600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15FB73-9F63-43CA-8386-AAC3674B0657}"/>
              </a:ext>
            </a:extLst>
          </p:cNvPr>
          <p:cNvSpPr/>
          <p:nvPr/>
        </p:nvSpPr>
        <p:spPr>
          <a:xfrm>
            <a:off x="7122363" y="3832291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841758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015719A3-AD38-42AF-9421-37E890943570}"/>
              </a:ext>
            </a:extLst>
          </p:cNvPr>
          <p:cNvSpPr txBox="1">
            <a:spLocks/>
          </p:cNvSpPr>
          <p:nvPr/>
        </p:nvSpPr>
        <p:spPr>
          <a:xfrm>
            <a:off x="612732" y="9663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fr-FR" sz="1800" b="1" dirty="0">
                <a:latin typeface="+mn-lt"/>
              </a:rPr>
              <a:t>1) Formez un carré de 10 cm de côté à l’aide des figures A, B, C, D en utilisant la bande d’unités</a:t>
            </a: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2) Complétez l’égalité 10 cm = ……………. dm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3) Trouvez l’aire du grand carré avec la bande d’unités.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4) Combien faut-il de petits carrés pour paver le grand carré ?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5) Compléter l’égalité : 1 dm</a:t>
            </a:r>
            <a:r>
              <a:rPr lang="fr-FR" sz="1800" b="1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</a:t>
            </a: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=  ………………… cm</a:t>
            </a:r>
            <a:r>
              <a:rPr lang="fr-FR" sz="1800" b="1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</a:t>
            </a:r>
            <a:endParaRPr lang="fr-FR" sz="1800" b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7444FF-BF11-4D47-90E6-6B30E586E8CE}"/>
              </a:ext>
            </a:extLst>
          </p:cNvPr>
          <p:cNvSpPr/>
          <p:nvPr/>
        </p:nvSpPr>
        <p:spPr>
          <a:xfrm>
            <a:off x="588723" y="3795385"/>
            <a:ext cx="3600000" cy="7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D766B9-FDA2-492B-AB52-43282A292128}"/>
              </a:ext>
            </a:extLst>
          </p:cNvPr>
          <p:cNvSpPr/>
          <p:nvPr/>
        </p:nvSpPr>
        <p:spPr>
          <a:xfrm>
            <a:off x="4512346" y="3717680"/>
            <a:ext cx="1800000" cy="28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B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D0F43048-6DCC-40BB-8086-45076A533893}"/>
              </a:ext>
            </a:extLst>
          </p:cNvPr>
          <p:cNvGrpSpPr/>
          <p:nvPr/>
        </p:nvGrpSpPr>
        <p:grpSpPr>
          <a:xfrm>
            <a:off x="8820411" y="3597056"/>
            <a:ext cx="2160000" cy="1800000"/>
            <a:chOff x="8820411" y="3597056"/>
            <a:chExt cx="2166509" cy="1793984"/>
          </a:xfrm>
          <a:solidFill>
            <a:srgbClr val="ED7D31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A5FCB2F-8DA9-4950-90F0-9CBB4D9CEC1D}"/>
                </a:ext>
              </a:extLst>
            </p:cNvPr>
            <p:cNvSpPr/>
            <p:nvPr/>
          </p:nvSpPr>
          <p:spPr>
            <a:xfrm>
              <a:off x="9546920" y="3597056"/>
              <a:ext cx="1440000" cy="720000"/>
            </a:xfrm>
            <a:prstGeom prst="rect">
              <a:avLst/>
            </a:prstGeom>
            <a:grp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A69623-5368-4190-AB9C-777D9BBC588F}"/>
                </a:ext>
              </a:extLst>
            </p:cNvPr>
            <p:cNvSpPr/>
            <p:nvPr/>
          </p:nvSpPr>
          <p:spPr>
            <a:xfrm>
              <a:off x="8820411" y="4311040"/>
              <a:ext cx="2160000" cy="1080000"/>
            </a:xfrm>
            <a:prstGeom prst="rect">
              <a:avLst/>
            </a:prstGeom>
            <a:grp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D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DD9467D7-50DE-4831-9ED0-EDCF9838788E}"/>
              </a:ext>
            </a:extLst>
          </p:cNvPr>
          <p:cNvGrpSpPr/>
          <p:nvPr/>
        </p:nvGrpSpPr>
        <p:grpSpPr>
          <a:xfrm>
            <a:off x="6841298" y="3682190"/>
            <a:ext cx="1440000" cy="1800000"/>
            <a:chOff x="7304762" y="3544404"/>
            <a:chExt cx="1440000" cy="180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BCEB0F0-BCF1-4E26-BF9D-10B383011271}"/>
                </a:ext>
              </a:extLst>
            </p:cNvPr>
            <p:cNvSpPr/>
            <p:nvPr/>
          </p:nvSpPr>
          <p:spPr>
            <a:xfrm>
              <a:off x="7304762" y="3546952"/>
              <a:ext cx="1440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771242-C836-45F0-9A14-BA1BBC375DD9}"/>
                </a:ext>
              </a:extLst>
            </p:cNvPr>
            <p:cNvSpPr/>
            <p:nvPr/>
          </p:nvSpPr>
          <p:spPr>
            <a:xfrm>
              <a:off x="7307738" y="3544404"/>
              <a:ext cx="720000" cy="180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</a:t>
              </a: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F760B5D3-0CD6-43EB-B6EE-1BD030799BE8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723909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015719A3-AD38-42AF-9421-37E890943570}"/>
              </a:ext>
            </a:extLst>
          </p:cNvPr>
          <p:cNvSpPr txBox="1">
            <a:spLocks/>
          </p:cNvSpPr>
          <p:nvPr/>
        </p:nvSpPr>
        <p:spPr>
          <a:xfrm>
            <a:off x="612732" y="9663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fr-FR" sz="1800" b="1" dirty="0">
                <a:latin typeface="+mn-lt"/>
              </a:rPr>
              <a:t>1) Formez un carré de 10 cm de côté à l’aide des figures A, B, C, D en utilisant la bande d’unités.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latin typeface="+mn-lt"/>
              </a:rPr>
              <a:t>2) Complétez l’égalité 10 cm = ……………. dm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3) Trouvez l’aire du grand carré avec la bande d’unités.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4) Combien faut-il de petits carrés pour paver le grand carré ?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5) Compléter l’égalité : 1 dm</a:t>
            </a:r>
            <a:r>
              <a:rPr lang="fr-FR" sz="1800" b="1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</a:t>
            </a: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=  ………………… cm</a:t>
            </a:r>
            <a:r>
              <a:rPr lang="fr-FR" sz="1800" b="1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</a:t>
            </a:r>
            <a:endParaRPr lang="fr-FR" sz="1800" b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B36E80-1187-49EA-8015-0F353283F57F}"/>
              </a:ext>
            </a:extLst>
          </p:cNvPr>
          <p:cNvSpPr/>
          <p:nvPr/>
        </p:nvSpPr>
        <p:spPr>
          <a:xfrm>
            <a:off x="7515616" y="2480152"/>
            <a:ext cx="3600000" cy="7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5FB434-7582-4601-B9C6-877EAE913D46}"/>
              </a:ext>
            </a:extLst>
          </p:cNvPr>
          <p:cNvSpPr/>
          <p:nvPr/>
        </p:nvSpPr>
        <p:spPr>
          <a:xfrm>
            <a:off x="7518593" y="3191587"/>
            <a:ext cx="1800000" cy="28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B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CA40E5A1-A2C7-42EE-8066-80AABA40FFB4}"/>
              </a:ext>
            </a:extLst>
          </p:cNvPr>
          <p:cNvGrpSpPr/>
          <p:nvPr/>
        </p:nvGrpSpPr>
        <p:grpSpPr>
          <a:xfrm rot="5400000">
            <a:off x="9504567" y="3026061"/>
            <a:ext cx="1449550" cy="1800000"/>
            <a:chOff x="7307738" y="3544404"/>
            <a:chExt cx="1449550" cy="180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D7DFE49-747C-403B-B4ED-8B34C347DC85}"/>
                </a:ext>
              </a:extLst>
            </p:cNvPr>
            <p:cNvSpPr/>
            <p:nvPr/>
          </p:nvSpPr>
          <p:spPr>
            <a:xfrm>
              <a:off x="7317288" y="3546952"/>
              <a:ext cx="1440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E4F3A8B-2E12-4771-82F4-F52783E8CC74}"/>
                </a:ext>
              </a:extLst>
            </p:cNvPr>
            <p:cNvSpPr/>
            <p:nvPr/>
          </p:nvSpPr>
          <p:spPr>
            <a:xfrm>
              <a:off x="7307738" y="3544404"/>
              <a:ext cx="720000" cy="180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</a:t>
              </a: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EACED42A-CEC1-4D1C-AA3F-86A7116138FB}"/>
              </a:ext>
            </a:extLst>
          </p:cNvPr>
          <p:cNvGrpSpPr/>
          <p:nvPr/>
        </p:nvGrpSpPr>
        <p:grpSpPr>
          <a:xfrm rot="5400000">
            <a:off x="9146089" y="4085572"/>
            <a:ext cx="2159998" cy="1800000"/>
            <a:chOff x="8820413" y="3622024"/>
            <a:chExt cx="2166507" cy="1793984"/>
          </a:xfrm>
          <a:solidFill>
            <a:srgbClr val="ED7D31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E99E685-844B-4859-86FF-EED5BC97D6DE}"/>
                </a:ext>
              </a:extLst>
            </p:cNvPr>
            <p:cNvSpPr/>
            <p:nvPr/>
          </p:nvSpPr>
          <p:spPr>
            <a:xfrm>
              <a:off x="9546920" y="3622024"/>
              <a:ext cx="1440000" cy="720000"/>
            </a:xfrm>
            <a:prstGeom prst="rect">
              <a:avLst/>
            </a:prstGeom>
            <a:grp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77013C1-EA7B-4BEC-8A34-6E7E7898049A}"/>
                </a:ext>
              </a:extLst>
            </p:cNvPr>
            <p:cNvSpPr/>
            <p:nvPr/>
          </p:nvSpPr>
          <p:spPr>
            <a:xfrm>
              <a:off x="8820413" y="4336008"/>
              <a:ext cx="2160000" cy="1080000"/>
            </a:xfrm>
            <a:prstGeom prst="rect">
              <a:avLst/>
            </a:prstGeom>
            <a:grp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D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10AA18C9-B540-4B4F-AF18-5BFA7FDBF22A}"/>
              </a:ext>
            </a:extLst>
          </p:cNvPr>
          <p:cNvGrpSpPr/>
          <p:nvPr/>
        </p:nvGrpSpPr>
        <p:grpSpPr>
          <a:xfrm>
            <a:off x="7515616" y="1903957"/>
            <a:ext cx="3557392" cy="369332"/>
            <a:chOff x="7515616" y="1903957"/>
            <a:chExt cx="3557392" cy="369332"/>
          </a:xfrm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01C96FD2-0A19-4AEB-AFCA-448DE61BFFE7}"/>
                </a:ext>
              </a:extLst>
            </p:cNvPr>
            <p:cNvCxnSpPr/>
            <p:nvPr/>
          </p:nvCxnSpPr>
          <p:spPr>
            <a:xfrm>
              <a:off x="7515616" y="2254685"/>
              <a:ext cx="355739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D29D5B2-4463-4E15-AC5B-2097D1D9F91B}"/>
                </a:ext>
              </a:extLst>
            </p:cNvPr>
            <p:cNvSpPr txBox="1"/>
            <p:nvPr/>
          </p:nvSpPr>
          <p:spPr>
            <a:xfrm>
              <a:off x="8956110" y="1903957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10 cm</a:t>
              </a: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EBFF890B-D44D-4655-B9E3-DCA86D8B4EE9}"/>
              </a:ext>
            </a:extLst>
          </p:cNvPr>
          <p:cNvGrpSpPr/>
          <p:nvPr/>
        </p:nvGrpSpPr>
        <p:grpSpPr>
          <a:xfrm rot="16200000">
            <a:off x="5350701" y="4060522"/>
            <a:ext cx="3557392" cy="369332"/>
            <a:chOff x="7515616" y="1903957"/>
            <a:chExt cx="3557392" cy="369332"/>
          </a:xfrm>
        </p:grpSpPr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A9C46F30-4BDF-4534-9EC6-AC46EA881ACA}"/>
                </a:ext>
              </a:extLst>
            </p:cNvPr>
            <p:cNvCxnSpPr/>
            <p:nvPr/>
          </p:nvCxnSpPr>
          <p:spPr>
            <a:xfrm>
              <a:off x="7515616" y="2254685"/>
              <a:ext cx="355739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73EE6D9B-6C9F-4F51-A139-3CAB48F4D0BD}"/>
                </a:ext>
              </a:extLst>
            </p:cNvPr>
            <p:cNvSpPr txBox="1"/>
            <p:nvPr/>
          </p:nvSpPr>
          <p:spPr>
            <a:xfrm>
              <a:off x="8956110" y="1903957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10 cm</a:t>
              </a:r>
            </a:p>
          </p:txBody>
        </p: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67A44D2A-0866-468B-B1F8-5C7CE6CD933F}"/>
              </a:ext>
            </a:extLst>
          </p:cNvPr>
          <p:cNvSpPr txBox="1"/>
          <p:nvPr/>
        </p:nvSpPr>
        <p:spPr>
          <a:xfrm>
            <a:off x="3847579" y="916488"/>
            <a:ext cx="3465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b="1" dirty="0">
                <a:solidFill>
                  <a:srgbClr val="FF0000"/>
                </a:solidFill>
              </a:rPr>
              <a:t>1</a:t>
            </a:r>
          </a:p>
        </p:txBody>
      </p:sp>
      <p:graphicFrame>
        <p:nvGraphicFramePr>
          <p:cNvPr id="22" name="Tableau 22">
            <a:extLst>
              <a:ext uri="{FF2B5EF4-FFF2-40B4-BE49-F238E27FC236}">
                <a16:creationId xmlns:a16="http://schemas.microsoft.com/office/drawing/2014/main" id="{6F3B3275-32AD-4281-9C0D-77B9EB2E9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615292"/>
              </p:ext>
            </p:extLst>
          </p:nvPr>
        </p:nvGraphicFramePr>
        <p:xfrm>
          <a:off x="601249" y="4026537"/>
          <a:ext cx="3452471" cy="741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52471">
                  <a:extLst>
                    <a:ext uri="{9D8B030D-6E8A-4147-A177-3AD203B41FA5}">
                      <a16:colId xmlns:a16="http://schemas.microsoft.com/office/drawing/2014/main" val="4240490167"/>
                    </a:ext>
                  </a:extLst>
                </a:gridCol>
                <a:gridCol w="1200000">
                  <a:extLst>
                    <a:ext uri="{9D8B030D-6E8A-4147-A177-3AD203B41FA5}">
                      <a16:colId xmlns:a16="http://schemas.microsoft.com/office/drawing/2014/main" val="4107612948"/>
                    </a:ext>
                  </a:extLst>
                </a:gridCol>
                <a:gridCol w="1200000">
                  <a:extLst>
                    <a:ext uri="{9D8B030D-6E8A-4147-A177-3AD203B41FA5}">
                      <a16:colId xmlns:a16="http://schemas.microsoft.com/office/drawing/2014/main" val="1619719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105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371196"/>
                  </a:ext>
                </a:extLst>
              </a:tr>
            </a:tbl>
          </a:graphicData>
        </a:graphic>
      </p:graphicFrame>
      <p:sp>
        <p:nvSpPr>
          <p:cNvPr id="23" name="ZoneTexte 22">
            <a:extLst>
              <a:ext uri="{FF2B5EF4-FFF2-40B4-BE49-F238E27FC236}">
                <a16:creationId xmlns:a16="http://schemas.microsoft.com/office/drawing/2014/main" id="{10D090AD-8E9F-45B4-BCB6-90C7B5A0C459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C7B716E-C0E5-488E-B9A4-E3465BB30256}"/>
              </a:ext>
            </a:extLst>
          </p:cNvPr>
          <p:cNvSpPr txBox="1"/>
          <p:nvPr/>
        </p:nvSpPr>
        <p:spPr>
          <a:xfrm>
            <a:off x="7467600" y="65294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8442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015719A3-AD38-42AF-9421-37E890943570}"/>
              </a:ext>
            </a:extLst>
          </p:cNvPr>
          <p:cNvSpPr txBox="1">
            <a:spLocks/>
          </p:cNvSpPr>
          <p:nvPr/>
        </p:nvSpPr>
        <p:spPr>
          <a:xfrm>
            <a:off x="612732" y="9663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1) Formez un carré de 10 cm de côté à l’aide des figures A, B, C, D en utilisant la bande d’unités.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2) Complétez l’égalité 10 cm = ……………. dm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latin typeface="Calibri "/>
              </a:rPr>
              <a:t>3) Trouvez l’aire du grand carré avec la bande d’unités.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4) Combien faut-il de petits carrés pour paver le grand carré ?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5) Compléter l’égalité : 1 dm</a:t>
            </a:r>
            <a:r>
              <a:rPr lang="fr-FR" sz="1800" b="1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</a:t>
            </a: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=  ………………… cm</a:t>
            </a:r>
            <a:r>
              <a:rPr lang="fr-FR" sz="1800" b="1" baseline="30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</a:t>
            </a:r>
            <a:endParaRPr lang="fr-FR" sz="1800" b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2E4AC0-5153-47B3-B5F5-8E92F6268BDD}"/>
              </a:ext>
            </a:extLst>
          </p:cNvPr>
          <p:cNvSpPr/>
          <p:nvPr/>
        </p:nvSpPr>
        <p:spPr>
          <a:xfrm>
            <a:off x="7515616" y="2480152"/>
            <a:ext cx="3600000" cy="7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AB303F-3E34-4BAE-B17F-81F2DFAECB99}"/>
              </a:ext>
            </a:extLst>
          </p:cNvPr>
          <p:cNvSpPr/>
          <p:nvPr/>
        </p:nvSpPr>
        <p:spPr>
          <a:xfrm>
            <a:off x="7518593" y="3191587"/>
            <a:ext cx="1800000" cy="28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B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D3353DDB-B8D4-4441-AD85-D96A7D8CD968}"/>
              </a:ext>
            </a:extLst>
          </p:cNvPr>
          <p:cNvGrpSpPr/>
          <p:nvPr/>
        </p:nvGrpSpPr>
        <p:grpSpPr>
          <a:xfrm rot="5400000">
            <a:off x="9504567" y="3026061"/>
            <a:ext cx="1449550" cy="1800000"/>
            <a:chOff x="7307738" y="3544404"/>
            <a:chExt cx="1449550" cy="180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517BBC-78C7-4B73-9600-E6205120414C}"/>
                </a:ext>
              </a:extLst>
            </p:cNvPr>
            <p:cNvSpPr/>
            <p:nvPr/>
          </p:nvSpPr>
          <p:spPr>
            <a:xfrm>
              <a:off x="7317288" y="3546952"/>
              <a:ext cx="1440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3D6BA9-F3CF-4A05-B5D3-714792D07139}"/>
                </a:ext>
              </a:extLst>
            </p:cNvPr>
            <p:cNvSpPr/>
            <p:nvPr/>
          </p:nvSpPr>
          <p:spPr>
            <a:xfrm>
              <a:off x="7307738" y="3544404"/>
              <a:ext cx="720000" cy="180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2E4DB018-4888-4BF8-BBD1-AF834AB2F361}"/>
              </a:ext>
            </a:extLst>
          </p:cNvPr>
          <p:cNvGrpSpPr/>
          <p:nvPr/>
        </p:nvGrpSpPr>
        <p:grpSpPr>
          <a:xfrm rot="5400000">
            <a:off x="9146089" y="4085572"/>
            <a:ext cx="2159998" cy="1800000"/>
            <a:chOff x="8820413" y="3622024"/>
            <a:chExt cx="2166507" cy="1793984"/>
          </a:xfrm>
          <a:solidFill>
            <a:srgbClr val="ED7D31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9C29E0F-1166-4DC6-BD1D-D06B1FFEDF50}"/>
                </a:ext>
              </a:extLst>
            </p:cNvPr>
            <p:cNvSpPr/>
            <p:nvPr/>
          </p:nvSpPr>
          <p:spPr>
            <a:xfrm>
              <a:off x="9546920" y="3622024"/>
              <a:ext cx="1440000" cy="720000"/>
            </a:xfrm>
            <a:prstGeom prst="rect">
              <a:avLst/>
            </a:prstGeom>
            <a:grp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2D0FF87-D620-4BB7-894D-85435153179B}"/>
                </a:ext>
              </a:extLst>
            </p:cNvPr>
            <p:cNvSpPr/>
            <p:nvPr/>
          </p:nvSpPr>
          <p:spPr>
            <a:xfrm>
              <a:off x="8820413" y="4336008"/>
              <a:ext cx="2160000" cy="1080000"/>
            </a:xfrm>
            <a:prstGeom prst="rect">
              <a:avLst/>
            </a:prstGeom>
            <a:grp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D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B66EF393-F8BB-4AC4-99C9-A53389B2AD07}"/>
              </a:ext>
            </a:extLst>
          </p:cNvPr>
          <p:cNvSpPr txBox="1"/>
          <p:nvPr/>
        </p:nvSpPr>
        <p:spPr>
          <a:xfrm>
            <a:off x="3734845" y="878910"/>
            <a:ext cx="3465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b="1" dirty="0">
                <a:solidFill>
                  <a:srgbClr val="FF0000"/>
                </a:solidFill>
              </a:rPr>
              <a:t>1</a:t>
            </a:r>
          </a:p>
        </p:txBody>
      </p:sp>
      <p:graphicFrame>
        <p:nvGraphicFramePr>
          <p:cNvPr id="13" name="Tableau 5">
            <a:extLst>
              <a:ext uri="{FF2B5EF4-FFF2-40B4-BE49-F238E27FC236}">
                <a16:creationId xmlns:a16="http://schemas.microsoft.com/office/drawing/2014/main" id="{10DBA420-B2B4-4B97-A105-6EE754030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090082"/>
              </p:ext>
            </p:extLst>
          </p:nvPr>
        </p:nvGraphicFramePr>
        <p:xfrm>
          <a:off x="7520488" y="2112143"/>
          <a:ext cx="36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8934285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2" name="Tableau 24">
            <a:extLst>
              <a:ext uri="{FF2B5EF4-FFF2-40B4-BE49-F238E27FC236}">
                <a16:creationId xmlns:a16="http://schemas.microsoft.com/office/drawing/2014/main" id="{743FE49D-9C06-486A-8E11-FA12A25BC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492428"/>
              </p:ext>
            </p:extLst>
          </p:nvPr>
        </p:nvGraphicFramePr>
        <p:xfrm>
          <a:off x="7167672" y="2473310"/>
          <a:ext cx="360000" cy="365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9164741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8368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4584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21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8759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682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2718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1838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8236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4624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02883"/>
                  </a:ext>
                </a:extLst>
              </a:tr>
            </a:tbl>
          </a:graphicData>
        </a:graphic>
      </p:graphicFrame>
      <p:sp>
        <p:nvSpPr>
          <p:cNvPr id="25" name="ZoneTexte 24">
            <a:extLst>
              <a:ext uri="{FF2B5EF4-FFF2-40B4-BE49-F238E27FC236}">
                <a16:creationId xmlns:a16="http://schemas.microsoft.com/office/drawing/2014/main" id="{CA4B6206-E910-407E-A539-E887E48414AF}"/>
              </a:ext>
            </a:extLst>
          </p:cNvPr>
          <p:cNvSpPr txBox="1"/>
          <p:nvPr/>
        </p:nvSpPr>
        <p:spPr>
          <a:xfrm>
            <a:off x="1114817" y="3657600"/>
            <a:ext cx="530145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b="1" dirty="0">
                <a:solidFill>
                  <a:srgbClr val="FF33CC"/>
                </a:solidFill>
              </a:rPr>
              <a:t>10 x 10 = 100 unités d’aires ou 100 cm</a:t>
            </a:r>
            <a:r>
              <a:rPr lang="fr-FR" sz="2500" b="1" baseline="30000" dirty="0">
                <a:solidFill>
                  <a:srgbClr val="FF33CC"/>
                </a:solidFill>
              </a:rPr>
              <a:t>2</a:t>
            </a:r>
            <a:endParaRPr lang="fr-FR" sz="2500" b="1" dirty="0">
              <a:solidFill>
                <a:srgbClr val="FF33CC"/>
              </a:solidFill>
            </a:endParaRP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6B0F5BA7-3FF0-490E-B92A-56E23AE03A5D}"/>
              </a:ext>
            </a:extLst>
          </p:cNvPr>
          <p:cNvGrpSpPr/>
          <p:nvPr/>
        </p:nvGrpSpPr>
        <p:grpSpPr>
          <a:xfrm>
            <a:off x="7478038" y="1590806"/>
            <a:ext cx="3557392" cy="369332"/>
            <a:chOff x="7515616" y="1903957"/>
            <a:chExt cx="3557392" cy="369332"/>
          </a:xfrm>
        </p:grpSpPr>
        <p:cxnSp>
          <p:nvCxnSpPr>
            <p:cNvPr id="27" name="Connecteur droit avec flèche 26">
              <a:extLst>
                <a:ext uri="{FF2B5EF4-FFF2-40B4-BE49-F238E27FC236}">
                  <a16:creationId xmlns:a16="http://schemas.microsoft.com/office/drawing/2014/main" id="{4A7DBD46-9F85-4C17-B68C-AFEB04A799E1}"/>
                </a:ext>
              </a:extLst>
            </p:cNvPr>
            <p:cNvCxnSpPr/>
            <p:nvPr/>
          </p:nvCxnSpPr>
          <p:spPr>
            <a:xfrm>
              <a:off x="7515616" y="2254685"/>
              <a:ext cx="355739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14F5257F-F574-4033-9EC5-6A43182E15F7}"/>
                </a:ext>
              </a:extLst>
            </p:cNvPr>
            <p:cNvSpPr txBox="1"/>
            <p:nvPr/>
          </p:nvSpPr>
          <p:spPr>
            <a:xfrm>
              <a:off x="8956110" y="1903957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10 cm / 1 dm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D0B390FB-A632-4067-B548-1739DCB4CBF9}"/>
              </a:ext>
            </a:extLst>
          </p:cNvPr>
          <p:cNvGrpSpPr/>
          <p:nvPr/>
        </p:nvGrpSpPr>
        <p:grpSpPr>
          <a:xfrm rot="16200000">
            <a:off x="4987453" y="4060522"/>
            <a:ext cx="3557392" cy="369332"/>
            <a:chOff x="7515616" y="1903964"/>
            <a:chExt cx="3557392" cy="369332"/>
          </a:xfrm>
        </p:grpSpPr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EC37E557-429A-4CCA-B8D3-4C2B9E5B55E2}"/>
                </a:ext>
              </a:extLst>
            </p:cNvPr>
            <p:cNvCxnSpPr/>
            <p:nvPr/>
          </p:nvCxnSpPr>
          <p:spPr>
            <a:xfrm>
              <a:off x="7515616" y="2254685"/>
              <a:ext cx="355739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09F3E2A5-18C0-44A7-9E3C-F25B2034A1BC}"/>
                </a:ext>
              </a:extLst>
            </p:cNvPr>
            <p:cNvSpPr txBox="1"/>
            <p:nvPr/>
          </p:nvSpPr>
          <p:spPr>
            <a:xfrm>
              <a:off x="8620281" y="1903964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10 cm / 1 dm</a:t>
              </a:r>
            </a:p>
          </p:txBody>
        </p: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4715903B-F5D5-46C7-A54F-A39C9C892D49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27003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015719A3-AD38-42AF-9421-37E890943570}"/>
              </a:ext>
            </a:extLst>
          </p:cNvPr>
          <p:cNvSpPr txBox="1">
            <a:spLocks/>
          </p:cNvSpPr>
          <p:nvPr/>
        </p:nvSpPr>
        <p:spPr>
          <a:xfrm>
            <a:off x="612732" y="9663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1) Formez un carré de 10 cm de côté à l’aide des figures A, B, C, D en utilisant la bande d’unités.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2) Complétez l’égalité 10 cm = ……………. dm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solidFill>
                  <a:schemeClr val="bg1">
                    <a:lumMod val="65000"/>
                  </a:schemeClr>
                </a:solidFill>
                <a:latin typeface="Calibri "/>
              </a:rPr>
              <a:t>3) Trouvez l’aire du grand carré avec la bande d’unités.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latin typeface="+mn-lt"/>
              </a:rPr>
              <a:t>4) Combien faut-il de petits carrés pour paver le grand carré ?</a:t>
            </a:r>
          </a:p>
          <a:p>
            <a:pPr>
              <a:lnSpc>
                <a:spcPct val="170000"/>
              </a:lnSpc>
            </a:pPr>
            <a:r>
              <a:rPr lang="fr-FR" sz="1800" b="1" dirty="0">
                <a:latin typeface="+mn-lt"/>
              </a:rPr>
              <a:t>5) Compléter l’égalité : 1 dm</a:t>
            </a:r>
            <a:r>
              <a:rPr lang="fr-FR" sz="1800" b="1" baseline="30000" dirty="0">
                <a:latin typeface="+mn-lt"/>
              </a:rPr>
              <a:t>2</a:t>
            </a:r>
            <a:r>
              <a:rPr lang="fr-FR" sz="1800" b="1" dirty="0">
                <a:latin typeface="+mn-lt"/>
              </a:rPr>
              <a:t> =  ………………… cm</a:t>
            </a:r>
            <a:r>
              <a:rPr lang="fr-FR" sz="1800" b="1" baseline="30000" dirty="0">
                <a:latin typeface="+mn-lt"/>
              </a:rPr>
              <a:t>2</a:t>
            </a:r>
            <a:endParaRPr lang="fr-FR" sz="1800" b="1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2E4AC0-5153-47B3-B5F5-8E92F6268BDD}"/>
              </a:ext>
            </a:extLst>
          </p:cNvPr>
          <p:cNvSpPr/>
          <p:nvPr/>
        </p:nvSpPr>
        <p:spPr>
          <a:xfrm>
            <a:off x="7515616" y="2480152"/>
            <a:ext cx="3600000" cy="7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AB303F-3E34-4BAE-B17F-81F2DFAECB99}"/>
              </a:ext>
            </a:extLst>
          </p:cNvPr>
          <p:cNvSpPr/>
          <p:nvPr/>
        </p:nvSpPr>
        <p:spPr>
          <a:xfrm>
            <a:off x="7518593" y="3191587"/>
            <a:ext cx="1800000" cy="288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B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D3353DDB-B8D4-4441-AD85-D96A7D8CD968}"/>
              </a:ext>
            </a:extLst>
          </p:cNvPr>
          <p:cNvGrpSpPr/>
          <p:nvPr/>
        </p:nvGrpSpPr>
        <p:grpSpPr>
          <a:xfrm rot="5400000">
            <a:off x="9504567" y="3026061"/>
            <a:ext cx="1449550" cy="1800000"/>
            <a:chOff x="7307738" y="3544404"/>
            <a:chExt cx="1449550" cy="180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517BBC-78C7-4B73-9600-E6205120414C}"/>
                </a:ext>
              </a:extLst>
            </p:cNvPr>
            <p:cNvSpPr/>
            <p:nvPr/>
          </p:nvSpPr>
          <p:spPr>
            <a:xfrm>
              <a:off x="7317288" y="3546952"/>
              <a:ext cx="1440000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3D6BA9-F3CF-4A05-B5D3-714792D07139}"/>
                </a:ext>
              </a:extLst>
            </p:cNvPr>
            <p:cNvSpPr/>
            <p:nvPr/>
          </p:nvSpPr>
          <p:spPr>
            <a:xfrm>
              <a:off x="7307738" y="3544404"/>
              <a:ext cx="720000" cy="180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2E4DB018-4888-4BF8-BBD1-AF834AB2F361}"/>
              </a:ext>
            </a:extLst>
          </p:cNvPr>
          <p:cNvGrpSpPr/>
          <p:nvPr/>
        </p:nvGrpSpPr>
        <p:grpSpPr>
          <a:xfrm rot="5400000">
            <a:off x="9146089" y="4085572"/>
            <a:ext cx="2159998" cy="1800000"/>
            <a:chOff x="8820413" y="3622024"/>
            <a:chExt cx="2166507" cy="1793984"/>
          </a:xfrm>
          <a:solidFill>
            <a:srgbClr val="ED7D31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9C29E0F-1166-4DC6-BD1D-D06B1FFEDF50}"/>
                </a:ext>
              </a:extLst>
            </p:cNvPr>
            <p:cNvSpPr/>
            <p:nvPr/>
          </p:nvSpPr>
          <p:spPr>
            <a:xfrm>
              <a:off x="9546920" y="3622024"/>
              <a:ext cx="1440000" cy="720000"/>
            </a:xfrm>
            <a:prstGeom prst="rect">
              <a:avLst/>
            </a:prstGeom>
            <a:grp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2D0FF87-D620-4BB7-894D-85435153179B}"/>
                </a:ext>
              </a:extLst>
            </p:cNvPr>
            <p:cNvSpPr/>
            <p:nvPr/>
          </p:nvSpPr>
          <p:spPr>
            <a:xfrm>
              <a:off x="8820413" y="4336008"/>
              <a:ext cx="2160000" cy="1080000"/>
            </a:xfrm>
            <a:prstGeom prst="rect">
              <a:avLst/>
            </a:prstGeom>
            <a:grpFill/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D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B66EF393-F8BB-4AC4-99C9-A53389B2AD07}"/>
              </a:ext>
            </a:extLst>
          </p:cNvPr>
          <p:cNvSpPr txBox="1"/>
          <p:nvPr/>
        </p:nvSpPr>
        <p:spPr>
          <a:xfrm>
            <a:off x="3797475" y="878911"/>
            <a:ext cx="3465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b="1" dirty="0">
                <a:solidFill>
                  <a:srgbClr val="FF0000"/>
                </a:solidFill>
              </a:rPr>
              <a:t>1</a:t>
            </a:r>
          </a:p>
        </p:txBody>
      </p:sp>
      <p:graphicFrame>
        <p:nvGraphicFramePr>
          <p:cNvPr id="13" name="Tableau 5">
            <a:extLst>
              <a:ext uri="{FF2B5EF4-FFF2-40B4-BE49-F238E27FC236}">
                <a16:creationId xmlns:a16="http://schemas.microsoft.com/office/drawing/2014/main" id="{10DBA420-B2B4-4B97-A105-6EE754030753}"/>
              </a:ext>
            </a:extLst>
          </p:cNvPr>
          <p:cNvGraphicFramePr>
            <a:graphicFrameLocks noGrp="1"/>
          </p:cNvGraphicFramePr>
          <p:nvPr/>
        </p:nvGraphicFramePr>
        <p:xfrm>
          <a:off x="7520488" y="2112143"/>
          <a:ext cx="36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58934285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2" name="Tableau 24">
            <a:extLst>
              <a:ext uri="{FF2B5EF4-FFF2-40B4-BE49-F238E27FC236}">
                <a16:creationId xmlns:a16="http://schemas.microsoft.com/office/drawing/2014/main" id="{743FE49D-9C06-486A-8E11-FA12A25BC952}"/>
              </a:ext>
            </a:extLst>
          </p:cNvPr>
          <p:cNvGraphicFramePr>
            <a:graphicFrameLocks noGrp="1"/>
          </p:cNvGraphicFramePr>
          <p:nvPr/>
        </p:nvGraphicFramePr>
        <p:xfrm>
          <a:off x="7167672" y="2473310"/>
          <a:ext cx="360000" cy="365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91647410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8368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4584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721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8759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682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2718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1838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8236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4624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02883"/>
                  </a:ext>
                </a:extLst>
              </a:tr>
            </a:tbl>
          </a:graphicData>
        </a:graphic>
      </p:graphicFrame>
      <p:sp>
        <p:nvSpPr>
          <p:cNvPr id="25" name="ZoneTexte 24">
            <a:extLst>
              <a:ext uri="{FF2B5EF4-FFF2-40B4-BE49-F238E27FC236}">
                <a16:creationId xmlns:a16="http://schemas.microsoft.com/office/drawing/2014/main" id="{CA4B6206-E910-407E-A539-E887E48414AF}"/>
              </a:ext>
            </a:extLst>
          </p:cNvPr>
          <p:cNvSpPr txBox="1"/>
          <p:nvPr/>
        </p:nvSpPr>
        <p:spPr>
          <a:xfrm>
            <a:off x="751562" y="4121063"/>
            <a:ext cx="35573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b="1" dirty="0">
                <a:solidFill>
                  <a:srgbClr val="0070C0"/>
                </a:solidFill>
              </a:rPr>
              <a:t>5) Il faut 100 petits carrés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D09FA99-B26C-4259-91FB-79785C95DBA0}"/>
              </a:ext>
            </a:extLst>
          </p:cNvPr>
          <p:cNvSpPr txBox="1"/>
          <p:nvPr/>
        </p:nvSpPr>
        <p:spPr>
          <a:xfrm>
            <a:off x="3937349" y="2271387"/>
            <a:ext cx="67037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b="1" dirty="0">
                <a:solidFill>
                  <a:srgbClr val="FF0000"/>
                </a:solidFill>
              </a:rPr>
              <a:t>100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225C65FE-2662-4897-A903-1D47B4B15FFD}"/>
              </a:ext>
            </a:extLst>
          </p:cNvPr>
          <p:cNvGrpSpPr/>
          <p:nvPr/>
        </p:nvGrpSpPr>
        <p:grpSpPr>
          <a:xfrm>
            <a:off x="7478038" y="1590806"/>
            <a:ext cx="3557392" cy="369332"/>
            <a:chOff x="7515616" y="1903957"/>
            <a:chExt cx="3557392" cy="369332"/>
          </a:xfrm>
        </p:grpSpPr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9FC2C6EC-D7B0-4955-9664-96F76789BCE5}"/>
                </a:ext>
              </a:extLst>
            </p:cNvPr>
            <p:cNvCxnSpPr/>
            <p:nvPr/>
          </p:nvCxnSpPr>
          <p:spPr>
            <a:xfrm>
              <a:off x="7515616" y="2254685"/>
              <a:ext cx="355739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6ED30E94-F457-4DAE-A9E8-5D00F9FF0D47}"/>
                </a:ext>
              </a:extLst>
            </p:cNvPr>
            <p:cNvSpPr txBox="1"/>
            <p:nvPr/>
          </p:nvSpPr>
          <p:spPr>
            <a:xfrm>
              <a:off x="8956110" y="1903957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10 cm / 1 dm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21132A8-C397-490F-BBCD-28228C03A7AE}"/>
              </a:ext>
            </a:extLst>
          </p:cNvPr>
          <p:cNvGrpSpPr/>
          <p:nvPr/>
        </p:nvGrpSpPr>
        <p:grpSpPr>
          <a:xfrm rot="16200000">
            <a:off x="4987453" y="4060522"/>
            <a:ext cx="3557392" cy="369332"/>
            <a:chOff x="7515616" y="1903964"/>
            <a:chExt cx="3557392" cy="369332"/>
          </a:xfrm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7082A7D4-CDC8-4019-A8A2-EBE01825DD80}"/>
                </a:ext>
              </a:extLst>
            </p:cNvPr>
            <p:cNvCxnSpPr/>
            <p:nvPr/>
          </p:nvCxnSpPr>
          <p:spPr>
            <a:xfrm>
              <a:off x="7515616" y="2254685"/>
              <a:ext cx="355739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850206F1-A987-4A5C-8E42-B8EA7E89ECDA}"/>
                </a:ext>
              </a:extLst>
            </p:cNvPr>
            <p:cNvSpPr txBox="1"/>
            <p:nvPr/>
          </p:nvSpPr>
          <p:spPr>
            <a:xfrm>
              <a:off x="8620281" y="1903964"/>
              <a:ext cx="1425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10 cm / 1 dm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9EBBA3EC-E33D-4E22-82F7-3481461CBB18}"/>
              </a:ext>
            </a:extLst>
          </p:cNvPr>
          <p:cNvSpPr txBox="1"/>
          <p:nvPr/>
        </p:nvSpPr>
        <p:spPr>
          <a:xfrm>
            <a:off x="726510" y="3031299"/>
            <a:ext cx="530145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b="1" dirty="0">
                <a:solidFill>
                  <a:srgbClr val="FF33CC"/>
                </a:solidFill>
              </a:rPr>
              <a:t>10 x 10 = 100 unités d’aires ou 100 cm</a:t>
            </a:r>
            <a:r>
              <a:rPr lang="fr-FR" sz="2500" b="1" baseline="30000" dirty="0">
                <a:solidFill>
                  <a:srgbClr val="FF33CC"/>
                </a:solidFill>
              </a:rPr>
              <a:t>2</a:t>
            </a:r>
            <a:endParaRPr lang="fr-FR" sz="2500" b="1" dirty="0">
              <a:solidFill>
                <a:srgbClr val="FF33CC"/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83EB6DD-735B-4B49-BB41-8492FF1738D3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94017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33461718-85A5-471E-8678-95F3997B6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52144"/>
              </p:ext>
            </p:extLst>
          </p:nvPr>
        </p:nvGraphicFramePr>
        <p:xfrm>
          <a:off x="711777" y="346662"/>
          <a:ext cx="10800000" cy="5760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81907034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8571807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8608754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668254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3528444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804868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3562291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038794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9496434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8053054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414866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9138558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8072294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0038425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5007146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7740845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90936322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9480557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172352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70341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720704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39525421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495041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036912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3853906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3511476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659428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296609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3004283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2373962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7979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7657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391916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761231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708329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91749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43442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674838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5343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42148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54892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199056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09172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37723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94653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7654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944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9BD99B8-2BA6-461D-84C0-18096B89DCCB}"/>
              </a:ext>
            </a:extLst>
          </p:cNvPr>
          <p:cNvSpPr txBox="1"/>
          <p:nvPr/>
        </p:nvSpPr>
        <p:spPr>
          <a:xfrm>
            <a:off x="574158" y="393405"/>
            <a:ext cx="2734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Calcule l’aire de ces figures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E65C10B9-8AB1-41F8-8717-EEA8383379AF}"/>
              </a:ext>
            </a:extLst>
          </p:cNvPr>
          <p:cNvGrpSpPr/>
          <p:nvPr/>
        </p:nvGrpSpPr>
        <p:grpSpPr>
          <a:xfrm>
            <a:off x="322521" y="1127051"/>
            <a:ext cx="5431366" cy="1081507"/>
            <a:chOff x="322521" y="1127051"/>
            <a:chExt cx="5431366" cy="108150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C28FF30-9A5D-40A0-B7CF-5A695A12924E}"/>
                </a:ext>
              </a:extLst>
            </p:cNvPr>
            <p:cNvSpPr/>
            <p:nvPr/>
          </p:nvSpPr>
          <p:spPr>
            <a:xfrm>
              <a:off x="1073887" y="1488558"/>
              <a:ext cx="4680000" cy="7200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F9B4DD6F-827A-4AB7-B169-51DB5942F394}"/>
                </a:ext>
              </a:extLst>
            </p:cNvPr>
            <p:cNvSpPr txBox="1"/>
            <p:nvPr/>
          </p:nvSpPr>
          <p:spPr>
            <a:xfrm>
              <a:off x="1743740" y="1127051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4">
                      <a:lumMod val="75000"/>
                    </a:schemeClr>
                  </a:solidFill>
                </a:rPr>
                <a:t>13 cm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3D17A075-124C-4A57-8B48-69379849B9EB}"/>
                </a:ext>
              </a:extLst>
            </p:cNvPr>
            <p:cNvSpPr txBox="1"/>
            <p:nvPr/>
          </p:nvSpPr>
          <p:spPr>
            <a:xfrm>
              <a:off x="322521" y="1545265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4">
                      <a:lumMod val="75000"/>
                    </a:schemeClr>
                  </a:solidFill>
                </a:rPr>
                <a:t>2 cm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9A8ACD0F-9E3A-4D19-A0F3-ADF1DC771FC8}"/>
              </a:ext>
            </a:extLst>
          </p:cNvPr>
          <p:cNvGrpSpPr/>
          <p:nvPr/>
        </p:nvGrpSpPr>
        <p:grpSpPr>
          <a:xfrm>
            <a:off x="513905" y="3257107"/>
            <a:ext cx="3615071" cy="1081506"/>
            <a:chOff x="513905" y="3257107"/>
            <a:chExt cx="3615071" cy="108150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06EDA36-AEE0-4326-A0BC-6376E4C32744}"/>
                </a:ext>
              </a:extLst>
            </p:cNvPr>
            <p:cNvSpPr/>
            <p:nvPr/>
          </p:nvSpPr>
          <p:spPr>
            <a:xfrm>
              <a:off x="513905" y="3618613"/>
              <a:ext cx="1800000" cy="72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B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CAE46A32-4BBC-427C-9BEC-B2FC8CBAAEC0}"/>
                </a:ext>
              </a:extLst>
            </p:cNvPr>
            <p:cNvSpPr txBox="1"/>
            <p:nvPr/>
          </p:nvSpPr>
          <p:spPr>
            <a:xfrm>
              <a:off x="1066801" y="325710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5 cm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BC3B233-27D3-41AD-ADFA-CFC1B7821FBB}"/>
                </a:ext>
              </a:extLst>
            </p:cNvPr>
            <p:cNvSpPr txBox="1"/>
            <p:nvPr/>
          </p:nvSpPr>
          <p:spPr>
            <a:xfrm>
              <a:off x="2321442" y="3767469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2 cm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FDFA6A41-19F6-4A74-8FA5-1B3E12074728}"/>
              </a:ext>
            </a:extLst>
          </p:cNvPr>
          <p:cNvGrpSpPr/>
          <p:nvPr/>
        </p:nvGrpSpPr>
        <p:grpSpPr>
          <a:xfrm>
            <a:off x="6804836" y="81517"/>
            <a:ext cx="6173973" cy="3234418"/>
            <a:chOff x="6804836" y="81517"/>
            <a:chExt cx="6173973" cy="323441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AC4D3C-65C3-4744-9F97-0F6A95A8AEBC}"/>
                </a:ext>
              </a:extLst>
            </p:cNvPr>
            <p:cNvSpPr/>
            <p:nvPr/>
          </p:nvSpPr>
          <p:spPr>
            <a:xfrm>
              <a:off x="6804836" y="435935"/>
              <a:ext cx="4320000" cy="2880000"/>
            </a:xfrm>
            <a:prstGeom prst="rect">
              <a:avLst/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194D9F9D-21F2-48CC-ADF5-F81A75DA202E}"/>
                </a:ext>
              </a:extLst>
            </p:cNvPr>
            <p:cNvSpPr txBox="1"/>
            <p:nvPr/>
          </p:nvSpPr>
          <p:spPr>
            <a:xfrm>
              <a:off x="11171275" y="1389321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33CC"/>
                  </a:solidFill>
                </a:rPr>
                <a:t>8 cm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2AEDDE5-61A0-4C8C-8BCD-B5B829518D15}"/>
                </a:ext>
              </a:extLst>
            </p:cNvPr>
            <p:cNvSpPr txBox="1"/>
            <p:nvPr/>
          </p:nvSpPr>
          <p:spPr>
            <a:xfrm>
              <a:off x="8693889" y="8151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33CC"/>
                  </a:solidFill>
                </a:rPr>
                <a:t>12 cm</a:t>
              </a: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18E76BA8-CD1B-433D-B1D3-233234ABCBB1}"/>
              </a:ext>
            </a:extLst>
          </p:cNvPr>
          <p:cNvGrpSpPr/>
          <p:nvPr/>
        </p:nvGrpSpPr>
        <p:grpSpPr>
          <a:xfrm>
            <a:off x="3338624" y="2973572"/>
            <a:ext cx="2962939" cy="2888595"/>
            <a:chOff x="3338624" y="2973572"/>
            <a:chExt cx="2962939" cy="288859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294CFF6-4AF4-4E5E-81F4-90FCC42D7338}"/>
                </a:ext>
              </a:extLst>
            </p:cNvPr>
            <p:cNvSpPr/>
            <p:nvPr/>
          </p:nvSpPr>
          <p:spPr>
            <a:xfrm>
              <a:off x="4061636" y="3342167"/>
              <a:ext cx="2160000" cy="252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F6DEA6F-FD6C-4B00-A948-4525DDD47F87}"/>
                </a:ext>
              </a:extLst>
            </p:cNvPr>
            <p:cNvSpPr txBox="1"/>
            <p:nvPr/>
          </p:nvSpPr>
          <p:spPr>
            <a:xfrm>
              <a:off x="4494029" y="2973572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6 cm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F4C427F-5A14-47F2-A7CA-8EA949BBCDC5}"/>
                </a:ext>
              </a:extLst>
            </p:cNvPr>
            <p:cNvSpPr txBox="1"/>
            <p:nvPr/>
          </p:nvSpPr>
          <p:spPr>
            <a:xfrm>
              <a:off x="3338624" y="5082362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7 cm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447CC680-7D2A-4BFB-839F-94C86099D49A}"/>
              </a:ext>
            </a:extLst>
          </p:cNvPr>
          <p:cNvGrpSpPr/>
          <p:nvPr/>
        </p:nvGrpSpPr>
        <p:grpSpPr>
          <a:xfrm>
            <a:off x="6875721" y="3487479"/>
            <a:ext cx="5964865" cy="3183415"/>
            <a:chOff x="6886354" y="3593804"/>
            <a:chExt cx="5964865" cy="3183415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5DE566A1-E243-4512-90F1-E1C5FFC91662}"/>
                </a:ext>
              </a:extLst>
            </p:cNvPr>
            <p:cNvSpPr txBox="1"/>
            <p:nvPr/>
          </p:nvSpPr>
          <p:spPr>
            <a:xfrm>
              <a:off x="11043685" y="4600353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5 cm</a:t>
              </a:r>
            </a:p>
          </p:txBody>
        </p: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706B815E-87CE-47D8-B484-979097DC3515}"/>
                </a:ext>
              </a:extLst>
            </p:cNvPr>
            <p:cNvGrpSpPr/>
            <p:nvPr/>
          </p:nvGrpSpPr>
          <p:grpSpPr>
            <a:xfrm>
              <a:off x="7485319" y="3923414"/>
              <a:ext cx="3593890" cy="2519917"/>
              <a:chOff x="7453421" y="3593805"/>
              <a:chExt cx="3593890" cy="25199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95137BD-8790-4BE9-83BE-11DC176F6BEB}"/>
                  </a:ext>
                </a:extLst>
              </p:cNvPr>
              <p:cNvSpPr/>
              <p:nvPr/>
            </p:nvSpPr>
            <p:spPr>
              <a:xfrm>
                <a:off x="7453421" y="3593805"/>
                <a:ext cx="1080000" cy="2519917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solidFill>
                      <a:schemeClr val="bg1"/>
                    </a:solidFill>
                  </a:rPr>
                  <a:t>F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4C2CEEC-847D-42D1-B41B-E0EAD2381728}"/>
                  </a:ext>
                </a:extLst>
              </p:cNvPr>
              <p:cNvSpPr/>
              <p:nvPr/>
            </p:nvSpPr>
            <p:spPr>
              <a:xfrm>
                <a:off x="8527311" y="3593805"/>
                <a:ext cx="2520000" cy="18000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EAD5BE62-BC32-4448-9C1F-09FC91D265C6}"/>
                </a:ext>
              </a:extLst>
            </p:cNvPr>
            <p:cNvSpPr txBox="1"/>
            <p:nvPr/>
          </p:nvSpPr>
          <p:spPr>
            <a:xfrm>
              <a:off x="8591108" y="3593804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10 cm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FB95968-E58E-429B-AD73-2ED0ADAFCF82}"/>
                </a:ext>
              </a:extLst>
            </p:cNvPr>
            <p:cNvSpPr txBox="1"/>
            <p:nvPr/>
          </p:nvSpPr>
          <p:spPr>
            <a:xfrm>
              <a:off x="9317666" y="5691962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7 cm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223F8F2E-0F1E-4B46-BB49-282745446C99}"/>
                </a:ext>
              </a:extLst>
            </p:cNvPr>
            <p:cNvSpPr txBox="1"/>
            <p:nvPr/>
          </p:nvSpPr>
          <p:spPr>
            <a:xfrm>
              <a:off x="6886354" y="490869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7 cm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ACCD017-6167-4331-AA34-A16B8F219FEF}"/>
                </a:ext>
              </a:extLst>
            </p:cNvPr>
            <p:cNvSpPr txBox="1"/>
            <p:nvPr/>
          </p:nvSpPr>
          <p:spPr>
            <a:xfrm>
              <a:off x="7577469" y="640788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3 cm</a:t>
              </a:r>
            </a:p>
          </p:txBody>
        </p:sp>
      </p:grpSp>
      <p:sp>
        <p:nvSpPr>
          <p:cNvPr id="30" name="ZoneTexte 29">
            <a:extLst>
              <a:ext uri="{FF2B5EF4-FFF2-40B4-BE49-F238E27FC236}">
                <a16:creationId xmlns:a16="http://schemas.microsoft.com/office/drawing/2014/main" id="{DA4EEE7E-4583-42B2-ABF0-7FEBCD36056F}"/>
              </a:ext>
            </a:extLst>
          </p:cNvPr>
          <p:cNvSpPr txBox="1"/>
          <p:nvPr/>
        </p:nvSpPr>
        <p:spPr>
          <a:xfrm>
            <a:off x="7679377" y="6534835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44357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E67C08-688A-416F-9C48-AD6EC098AABE}"/>
              </a:ext>
            </a:extLst>
          </p:cNvPr>
          <p:cNvSpPr/>
          <p:nvPr/>
        </p:nvSpPr>
        <p:spPr>
          <a:xfrm>
            <a:off x="1137684" y="574158"/>
            <a:ext cx="4680000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CD71C-BD0C-407E-B455-934DB99E8785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C7F0CC-1A6A-41FC-9AFA-2998C103E49D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7F2AF9-BB68-4815-9CA9-1C29A4422BB6}"/>
              </a:ext>
            </a:extLst>
          </p:cNvPr>
          <p:cNvSpPr/>
          <p:nvPr/>
        </p:nvSpPr>
        <p:spPr>
          <a:xfrm>
            <a:off x="4284920" y="2083981"/>
            <a:ext cx="3240000" cy="21600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E975B2-B797-41F0-AC9A-073E94943FEB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70FF6AA-1A71-4DAB-AC15-979D89A66762}"/>
              </a:ext>
            </a:extLst>
          </p:cNvPr>
          <p:cNvSpPr txBox="1"/>
          <p:nvPr/>
        </p:nvSpPr>
        <p:spPr>
          <a:xfrm>
            <a:off x="531628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CE5A9E4-3A3C-4B3B-9A2B-D02DF3C1F0D5}"/>
              </a:ext>
            </a:extLst>
          </p:cNvPr>
          <p:cNvSpPr txBox="1"/>
          <p:nvPr/>
        </p:nvSpPr>
        <p:spPr>
          <a:xfrm>
            <a:off x="754143" y="4929151"/>
            <a:ext cx="10643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r-FR" dirty="0"/>
              <a:t>Selon vous, quel est le rectangle le plus grand ? Pourquoi ?</a:t>
            </a:r>
          </a:p>
          <a:p>
            <a:pPr marL="342900" indent="-342900">
              <a:buAutoNum type="arabicParenR"/>
            </a:pPr>
            <a:r>
              <a:rPr lang="fr-FR" dirty="0"/>
              <a:t>Selon vous, quel est le rectangle le plus petit ? Pourquoi ?</a:t>
            </a:r>
          </a:p>
          <a:p>
            <a:pPr marL="342900" indent="-342900">
              <a:buAutoNum type="arabicParenR"/>
            </a:pPr>
            <a:r>
              <a:rPr lang="fr-FR" dirty="0"/>
              <a:t>Les ranger dans l’ordre croissant de leur surface.</a:t>
            </a:r>
            <a:endParaRPr lang="fr-FR" i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62D767C-0C40-450A-AB75-FD5E0037015B}"/>
              </a:ext>
            </a:extLst>
          </p:cNvPr>
          <p:cNvSpPr txBox="1"/>
          <p:nvPr/>
        </p:nvSpPr>
        <p:spPr>
          <a:xfrm>
            <a:off x="782197" y="5916058"/>
            <a:ext cx="6529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INTERDICTION D’UTILISER DU MATERIEL (règle, équerre, ciseaux…)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86E4FD2-FF4F-4A3A-9A76-60C28329F146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408957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9BD99B8-2BA6-461D-84C0-18096B89DCCB}"/>
              </a:ext>
            </a:extLst>
          </p:cNvPr>
          <p:cNvSpPr txBox="1"/>
          <p:nvPr/>
        </p:nvSpPr>
        <p:spPr>
          <a:xfrm>
            <a:off x="574158" y="393405"/>
            <a:ext cx="6245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Calcule l’aire de ces figures et range les aires par ordre croissant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E65C10B9-8AB1-41F8-8717-EEA8383379AF}"/>
              </a:ext>
            </a:extLst>
          </p:cNvPr>
          <p:cNvGrpSpPr/>
          <p:nvPr/>
        </p:nvGrpSpPr>
        <p:grpSpPr>
          <a:xfrm>
            <a:off x="322521" y="1127051"/>
            <a:ext cx="5431366" cy="1081507"/>
            <a:chOff x="322521" y="1127051"/>
            <a:chExt cx="5431366" cy="108150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C28FF30-9A5D-40A0-B7CF-5A695A12924E}"/>
                </a:ext>
              </a:extLst>
            </p:cNvPr>
            <p:cNvSpPr/>
            <p:nvPr/>
          </p:nvSpPr>
          <p:spPr>
            <a:xfrm>
              <a:off x="1073887" y="1488558"/>
              <a:ext cx="4680000" cy="7200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F9B4DD6F-827A-4AB7-B169-51DB5942F394}"/>
                </a:ext>
              </a:extLst>
            </p:cNvPr>
            <p:cNvSpPr txBox="1"/>
            <p:nvPr/>
          </p:nvSpPr>
          <p:spPr>
            <a:xfrm>
              <a:off x="1743740" y="1127051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4">
                      <a:lumMod val="75000"/>
                    </a:schemeClr>
                  </a:solidFill>
                </a:rPr>
                <a:t>16 cm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3D17A075-124C-4A57-8B48-69379849B9EB}"/>
                </a:ext>
              </a:extLst>
            </p:cNvPr>
            <p:cNvSpPr txBox="1"/>
            <p:nvPr/>
          </p:nvSpPr>
          <p:spPr>
            <a:xfrm>
              <a:off x="322521" y="1545265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4">
                      <a:lumMod val="75000"/>
                    </a:schemeClr>
                  </a:solidFill>
                </a:rPr>
                <a:t>3 cm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9A8ACD0F-9E3A-4D19-A0F3-ADF1DC771FC8}"/>
              </a:ext>
            </a:extLst>
          </p:cNvPr>
          <p:cNvGrpSpPr/>
          <p:nvPr/>
        </p:nvGrpSpPr>
        <p:grpSpPr>
          <a:xfrm>
            <a:off x="513905" y="3257107"/>
            <a:ext cx="3615071" cy="1081506"/>
            <a:chOff x="513905" y="3257107"/>
            <a:chExt cx="3615071" cy="108150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06EDA36-AEE0-4326-A0BC-6376E4C32744}"/>
                </a:ext>
              </a:extLst>
            </p:cNvPr>
            <p:cNvSpPr/>
            <p:nvPr/>
          </p:nvSpPr>
          <p:spPr>
            <a:xfrm>
              <a:off x="513905" y="3618613"/>
              <a:ext cx="1800000" cy="72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B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CAE46A32-4BBC-427C-9BEC-B2FC8CBAAEC0}"/>
                </a:ext>
              </a:extLst>
            </p:cNvPr>
            <p:cNvSpPr txBox="1"/>
            <p:nvPr/>
          </p:nvSpPr>
          <p:spPr>
            <a:xfrm>
              <a:off x="1066801" y="325710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14 cm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BC3B233-27D3-41AD-ADFA-CFC1B7821FBB}"/>
                </a:ext>
              </a:extLst>
            </p:cNvPr>
            <p:cNvSpPr txBox="1"/>
            <p:nvPr/>
          </p:nvSpPr>
          <p:spPr>
            <a:xfrm>
              <a:off x="2321442" y="3767469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5 cm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FDFA6A41-19F6-4A74-8FA5-1B3E12074728}"/>
              </a:ext>
            </a:extLst>
          </p:cNvPr>
          <p:cNvGrpSpPr/>
          <p:nvPr/>
        </p:nvGrpSpPr>
        <p:grpSpPr>
          <a:xfrm>
            <a:off x="6804836" y="81517"/>
            <a:ext cx="6173973" cy="3234418"/>
            <a:chOff x="6804836" y="81517"/>
            <a:chExt cx="6173973" cy="323441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AC4D3C-65C3-4744-9F97-0F6A95A8AEBC}"/>
                </a:ext>
              </a:extLst>
            </p:cNvPr>
            <p:cNvSpPr/>
            <p:nvPr/>
          </p:nvSpPr>
          <p:spPr>
            <a:xfrm>
              <a:off x="6804836" y="435935"/>
              <a:ext cx="4320000" cy="2880000"/>
            </a:xfrm>
            <a:prstGeom prst="rect">
              <a:avLst/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194D9F9D-21F2-48CC-ADF5-F81A75DA202E}"/>
                </a:ext>
              </a:extLst>
            </p:cNvPr>
            <p:cNvSpPr txBox="1"/>
            <p:nvPr/>
          </p:nvSpPr>
          <p:spPr>
            <a:xfrm>
              <a:off x="11171275" y="1389321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33CC"/>
                  </a:solidFill>
                </a:rPr>
                <a:t>8 cm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2AEDDE5-61A0-4C8C-8BCD-B5B829518D15}"/>
                </a:ext>
              </a:extLst>
            </p:cNvPr>
            <p:cNvSpPr txBox="1"/>
            <p:nvPr/>
          </p:nvSpPr>
          <p:spPr>
            <a:xfrm>
              <a:off x="8693889" y="8151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33CC"/>
                  </a:solidFill>
                </a:rPr>
                <a:t>32 cm</a:t>
              </a:r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18E76BA8-CD1B-433D-B1D3-233234ABCBB1}"/>
              </a:ext>
            </a:extLst>
          </p:cNvPr>
          <p:cNvGrpSpPr/>
          <p:nvPr/>
        </p:nvGrpSpPr>
        <p:grpSpPr>
          <a:xfrm>
            <a:off x="3338624" y="2973572"/>
            <a:ext cx="2962939" cy="2888595"/>
            <a:chOff x="3338624" y="2973572"/>
            <a:chExt cx="2962939" cy="288859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294CFF6-4AF4-4E5E-81F4-90FCC42D7338}"/>
                </a:ext>
              </a:extLst>
            </p:cNvPr>
            <p:cNvSpPr/>
            <p:nvPr/>
          </p:nvSpPr>
          <p:spPr>
            <a:xfrm>
              <a:off x="4061636" y="3342167"/>
              <a:ext cx="2160000" cy="252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F6DEA6F-FD6C-4B00-A948-4525DDD47F87}"/>
                </a:ext>
              </a:extLst>
            </p:cNvPr>
            <p:cNvSpPr txBox="1"/>
            <p:nvPr/>
          </p:nvSpPr>
          <p:spPr>
            <a:xfrm>
              <a:off x="4494029" y="2973572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6 cm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F4C427F-5A14-47F2-A7CA-8EA949BBCDC5}"/>
                </a:ext>
              </a:extLst>
            </p:cNvPr>
            <p:cNvSpPr txBox="1"/>
            <p:nvPr/>
          </p:nvSpPr>
          <p:spPr>
            <a:xfrm>
              <a:off x="3338624" y="5082362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9 cm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447CC680-7D2A-4BFB-839F-94C86099D49A}"/>
              </a:ext>
            </a:extLst>
          </p:cNvPr>
          <p:cNvGrpSpPr/>
          <p:nvPr/>
        </p:nvGrpSpPr>
        <p:grpSpPr>
          <a:xfrm>
            <a:off x="6875721" y="3487479"/>
            <a:ext cx="5964865" cy="3183415"/>
            <a:chOff x="6886354" y="3593804"/>
            <a:chExt cx="5964865" cy="3183415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5DE566A1-E243-4512-90F1-E1C5FFC91662}"/>
                </a:ext>
              </a:extLst>
            </p:cNvPr>
            <p:cNvSpPr txBox="1"/>
            <p:nvPr/>
          </p:nvSpPr>
          <p:spPr>
            <a:xfrm>
              <a:off x="11043685" y="4600353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3 cm</a:t>
              </a:r>
            </a:p>
          </p:txBody>
        </p: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706B815E-87CE-47D8-B484-979097DC3515}"/>
                </a:ext>
              </a:extLst>
            </p:cNvPr>
            <p:cNvGrpSpPr/>
            <p:nvPr/>
          </p:nvGrpSpPr>
          <p:grpSpPr>
            <a:xfrm>
              <a:off x="7485319" y="3923414"/>
              <a:ext cx="3593890" cy="2519917"/>
              <a:chOff x="7453421" y="3593805"/>
              <a:chExt cx="3593890" cy="25199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95137BD-8790-4BE9-83BE-11DC176F6BEB}"/>
                  </a:ext>
                </a:extLst>
              </p:cNvPr>
              <p:cNvSpPr/>
              <p:nvPr/>
            </p:nvSpPr>
            <p:spPr>
              <a:xfrm>
                <a:off x="7453421" y="3593805"/>
                <a:ext cx="1080000" cy="2519917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solidFill>
                      <a:schemeClr val="bg1"/>
                    </a:solidFill>
                  </a:rPr>
                  <a:t>F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4C2CEEC-847D-42D1-B41B-E0EAD2381728}"/>
                  </a:ext>
                </a:extLst>
              </p:cNvPr>
              <p:cNvSpPr/>
              <p:nvPr/>
            </p:nvSpPr>
            <p:spPr>
              <a:xfrm>
                <a:off x="8527311" y="3593805"/>
                <a:ext cx="2520000" cy="18000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EAD5BE62-BC32-4448-9C1F-09FC91D265C6}"/>
                </a:ext>
              </a:extLst>
            </p:cNvPr>
            <p:cNvSpPr txBox="1"/>
            <p:nvPr/>
          </p:nvSpPr>
          <p:spPr>
            <a:xfrm>
              <a:off x="8591108" y="3593804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8 cm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FB95968-E58E-429B-AD73-2ED0ADAFCF82}"/>
                </a:ext>
              </a:extLst>
            </p:cNvPr>
            <p:cNvSpPr txBox="1"/>
            <p:nvPr/>
          </p:nvSpPr>
          <p:spPr>
            <a:xfrm>
              <a:off x="9317666" y="5691962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5 cm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223F8F2E-0F1E-4B46-BB49-282745446C99}"/>
                </a:ext>
              </a:extLst>
            </p:cNvPr>
            <p:cNvSpPr txBox="1"/>
            <p:nvPr/>
          </p:nvSpPr>
          <p:spPr>
            <a:xfrm>
              <a:off x="6886354" y="490869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5 cm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ACCD017-6167-4331-AA34-A16B8F219FEF}"/>
                </a:ext>
              </a:extLst>
            </p:cNvPr>
            <p:cNvSpPr txBox="1"/>
            <p:nvPr/>
          </p:nvSpPr>
          <p:spPr>
            <a:xfrm>
              <a:off x="7577469" y="640788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3 cm</a:t>
              </a:r>
            </a:p>
          </p:txBody>
        </p:sp>
      </p:grpSp>
      <p:sp>
        <p:nvSpPr>
          <p:cNvPr id="30" name="ZoneTexte 29">
            <a:extLst>
              <a:ext uri="{FF2B5EF4-FFF2-40B4-BE49-F238E27FC236}">
                <a16:creationId xmlns:a16="http://schemas.microsoft.com/office/drawing/2014/main" id="{A0F7A89E-4801-47AB-88BE-556A76CCAAE0}"/>
              </a:ext>
            </a:extLst>
          </p:cNvPr>
          <p:cNvSpPr txBox="1"/>
          <p:nvPr/>
        </p:nvSpPr>
        <p:spPr>
          <a:xfrm>
            <a:off x="7679377" y="6534835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646289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9BD99B8-2BA6-461D-84C0-18096B89DCCB}"/>
              </a:ext>
            </a:extLst>
          </p:cNvPr>
          <p:cNvSpPr txBox="1"/>
          <p:nvPr/>
        </p:nvSpPr>
        <p:spPr>
          <a:xfrm>
            <a:off x="574158" y="393405"/>
            <a:ext cx="6245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Calcule l’aire de ces figures et range les aires par ordre croissant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E65C10B9-8AB1-41F8-8717-EEA8383379AF}"/>
              </a:ext>
            </a:extLst>
          </p:cNvPr>
          <p:cNvGrpSpPr/>
          <p:nvPr/>
        </p:nvGrpSpPr>
        <p:grpSpPr>
          <a:xfrm>
            <a:off x="322521" y="1127051"/>
            <a:ext cx="4632251" cy="1456660"/>
            <a:chOff x="322521" y="1127051"/>
            <a:chExt cx="5431366" cy="100793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C28FF30-9A5D-40A0-B7CF-5A695A12924E}"/>
                </a:ext>
              </a:extLst>
            </p:cNvPr>
            <p:cNvSpPr/>
            <p:nvPr/>
          </p:nvSpPr>
          <p:spPr>
            <a:xfrm>
              <a:off x="1073887" y="1414986"/>
              <a:ext cx="4680000" cy="7200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F9B4DD6F-827A-4AB7-B169-51DB5942F394}"/>
                </a:ext>
              </a:extLst>
            </p:cNvPr>
            <p:cNvSpPr txBox="1"/>
            <p:nvPr/>
          </p:nvSpPr>
          <p:spPr>
            <a:xfrm>
              <a:off x="1743741" y="1127051"/>
              <a:ext cx="1807534" cy="25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4">
                      <a:lumMod val="75000"/>
                    </a:schemeClr>
                  </a:solidFill>
                </a:rPr>
                <a:t>15 cm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3D17A075-124C-4A57-8B48-69379849B9EB}"/>
                </a:ext>
              </a:extLst>
            </p:cNvPr>
            <p:cNvSpPr txBox="1"/>
            <p:nvPr/>
          </p:nvSpPr>
          <p:spPr>
            <a:xfrm>
              <a:off x="322521" y="1545265"/>
              <a:ext cx="1807534" cy="25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accent4">
                      <a:lumMod val="75000"/>
                    </a:schemeClr>
                  </a:solidFill>
                </a:rPr>
                <a:t>4 cm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9A8ACD0F-9E3A-4D19-A0F3-ADF1DC771FC8}"/>
              </a:ext>
            </a:extLst>
          </p:cNvPr>
          <p:cNvGrpSpPr/>
          <p:nvPr/>
        </p:nvGrpSpPr>
        <p:grpSpPr>
          <a:xfrm>
            <a:off x="513905" y="3257107"/>
            <a:ext cx="3615071" cy="1081506"/>
            <a:chOff x="513905" y="3257107"/>
            <a:chExt cx="3615071" cy="108150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06EDA36-AEE0-4326-A0BC-6376E4C32744}"/>
                </a:ext>
              </a:extLst>
            </p:cNvPr>
            <p:cNvSpPr/>
            <p:nvPr/>
          </p:nvSpPr>
          <p:spPr>
            <a:xfrm>
              <a:off x="513905" y="3618613"/>
              <a:ext cx="1800000" cy="72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B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CAE46A32-4BBC-427C-9BEC-B2FC8CBAAEC0}"/>
                </a:ext>
              </a:extLst>
            </p:cNvPr>
            <p:cNvSpPr txBox="1"/>
            <p:nvPr/>
          </p:nvSpPr>
          <p:spPr>
            <a:xfrm>
              <a:off x="1066801" y="325710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10 cm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BC3B233-27D3-41AD-ADFA-CFC1B7821FBB}"/>
                </a:ext>
              </a:extLst>
            </p:cNvPr>
            <p:cNvSpPr txBox="1"/>
            <p:nvPr/>
          </p:nvSpPr>
          <p:spPr>
            <a:xfrm>
              <a:off x="2321442" y="3767469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3 cm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FDFA6A41-19F6-4A74-8FA5-1B3E12074728}"/>
              </a:ext>
            </a:extLst>
          </p:cNvPr>
          <p:cNvGrpSpPr/>
          <p:nvPr/>
        </p:nvGrpSpPr>
        <p:grpSpPr>
          <a:xfrm>
            <a:off x="6804836" y="81517"/>
            <a:ext cx="6173973" cy="3234418"/>
            <a:chOff x="6804836" y="81517"/>
            <a:chExt cx="6173973" cy="323441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AC4D3C-65C3-4744-9F97-0F6A95A8AEBC}"/>
                </a:ext>
              </a:extLst>
            </p:cNvPr>
            <p:cNvSpPr/>
            <p:nvPr/>
          </p:nvSpPr>
          <p:spPr>
            <a:xfrm>
              <a:off x="6804836" y="435935"/>
              <a:ext cx="4320000" cy="2880000"/>
            </a:xfrm>
            <a:prstGeom prst="rect">
              <a:avLst/>
            </a:prstGeom>
            <a:solidFill>
              <a:srgbClr val="FF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194D9F9D-21F2-48CC-ADF5-F81A75DA202E}"/>
                </a:ext>
              </a:extLst>
            </p:cNvPr>
            <p:cNvSpPr txBox="1"/>
            <p:nvPr/>
          </p:nvSpPr>
          <p:spPr>
            <a:xfrm>
              <a:off x="11171275" y="1389321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33CC"/>
                  </a:solidFill>
                </a:rPr>
                <a:t>14 cm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2AEDDE5-61A0-4C8C-8BCD-B5B829518D15}"/>
                </a:ext>
              </a:extLst>
            </p:cNvPr>
            <p:cNvSpPr txBox="1"/>
            <p:nvPr/>
          </p:nvSpPr>
          <p:spPr>
            <a:xfrm>
              <a:off x="8693889" y="8151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FF33CC"/>
                  </a:solidFill>
                </a:rPr>
                <a:t>16 cm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447CC680-7D2A-4BFB-839F-94C86099D49A}"/>
              </a:ext>
            </a:extLst>
          </p:cNvPr>
          <p:cNvGrpSpPr/>
          <p:nvPr/>
        </p:nvGrpSpPr>
        <p:grpSpPr>
          <a:xfrm>
            <a:off x="6875721" y="3487479"/>
            <a:ext cx="5964865" cy="3183415"/>
            <a:chOff x="6886354" y="3593804"/>
            <a:chExt cx="5964865" cy="3183415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5DE566A1-E243-4512-90F1-E1C5FFC91662}"/>
                </a:ext>
              </a:extLst>
            </p:cNvPr>
            <p:cNvSpPr txBox="1"/>
            <p:nvPr/>
          </p:nvSpPr>
          <p:spPr>
            <a:xfrm>
              <a:off x="11043685" y="4600353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4 cm</a:t>
              </a:r>
            </a:p>
          </p:txBody>
        </p: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706B815E-87CE-47D8-B484-979097DC3515}"/>
                </a:ext>
              </a:extLst>
            </p:cNvPr>
            <p:cNvGrpSpPr/>
            <p:nvPr/>
          </p:nvGrpSpPr>
          <p:grpSpPr>
            <a:xfrm>
              <a:off x="7485319" y="3923414"/>
              <a:ext cx="3593890" cy="2519917"/>
              <a:chOff x="7453421" y="3593805"/>
              <a:chExt cx="3593890" cy="25199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95137BD-8790-4BE9-83BE-11DC176F6BEB}"/>
                  </a:ext>
                </a:extLst>
              </p:cNvPr>
              <p:cNvSpPr/>
              <p:nvPr/>
            </p:nvSpPr>
            <p:spPr>
              <a:xfrm>
                <a:off x="7453421" y="3593805"/>
                <a:ext cx="1080000" cy="2519917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>
                    <a:solidFill>
                      <a:schemeClr val="bg1"/>
                    </a:solidFill>
                  </a:rPr>
                  <a:t>F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4C2CEEC-847D-42D1-B41B-E0EAD2381728}"/>
                  </a:ext>
                </a:extLst>
              </p:cNvPr>
              <p:cNvSpPr/>
              <p:nvPr/>
            </p:nvSpPr>
            <p:spPr>
              <a:xfrm>
                <a:off x="8527311" y="3593805"/>
                <a:ext cx="2520000" cy="18000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EAD5BE62-BC32-4448-9C1F-09FC91D265C6}"/>
                </a:ext>
              </a:extLst>
            </p:cNvPr>
            <p:cNvSpPr txBox="1"/>
            <p:nvPr/>
          </p:nvSpPr>
          <p:spPr>
            <a:xfrm>
              <a:off x="8591108" y="3593804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13 cm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FB95968-E58E-429B-AD73-2ED0ADAFCF82}"/>
                </a:ext>
              </a:extLst>
            </p:cNvPr>
            <p:cNvSpPr txBox="1"/>
            <p:nvPr/>
          </p:nvSpPr>
          <p:spPr>
            <a:xfrm>
              <a:off x="9317666" y="5691962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9 cm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223F8F2E-0F1E-4B46-BB49-282745446C99}"/>
                </a:ext>
              </a:extLst>
            </p:cNvPr>
            <p:cNvSpPr txBox="1"/>
            <p:nvPr/>
          </p:nvSpPr>
          <p:spPr>
            <a:xfrm>
              <a:off x="6886354" y="490869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6 cm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DACCD017-6167-4331-AA34-A16B8F219FEF}"/>
                </a:ext>
              </a:extLst>
            </p:cNvPr>
            <p:cNvSpPr txBox="1"/>
            <p:nvPr/>
          </p:nvSpPr>
          <p:spPr>
            <a:xfrm>
              <a:off x="7577469" y="6407887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C00000"/>
                  </a:solidFill>
                </a:rPr>
                <a:t>4 cm</a:t>
              </a:r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E6A5894A-EB8B-4B77-BD06-BE59EE57F6BA}"/>
              </a:ext>
            </a:extLst>
          </p:cNvPr>
          <p:cNvGrpSpPr/>
          <p:nvPr/>
        </p:nvGrpSpPr>
        <p:grpSpPr>
          <a:xfrm>
            <a:off x="2629787" y="2994837"/>
            <a:ext cx="5440325" cy="2888595"/>
            <a:chOff x="2565992" y="2973572"/>
            <a:chExt cx="5440325" cy="2888595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0D18A60A-EE43-42B9-8E7F-19DC4FF0DCE4}"/>
                </a:ext>
              </a:extLst>
            </p:cNvPr>
            <p:cNvGrpSpPr/>
            <p:nvPr/>
          </p:nvGrpSpPr>
          <p:grpSpPr>
            <a:xfrm>
              <a:off x="3189768" y="2973572"/>
              <a:ext cx="4816549" cy="2888595"/>
              <a:chOff x="3189768" y="2973572"/>
              <a:chExt cx="4816549" cy="2888595"/>
            </a:xfrm>
          </p:grpSpPr>
          <p:grpSp>
            <p:nvGrpSpPr>
              <p:cNvPr id="27" name="Groupe 26">
                <a:extLst>
                  <a:ext uri="{FF2B5EF4-FFF2-40B4-BE49-F238E27FC236}">
                    <a16:creationId xmlns:a16="http://schemas.microsoft.com/office/drawing/2014/main" id="{18E76BA8-CD1B-433D-B1D3-233234ABCBB1}"/>
                  </a:ext>
                </a:extLst>
              </p:cNvPr>
              <p:cNvGrpSpPr/>
              <p:nvPr/>
            </p:nvGrpSpPr>
            <p:grpSpPr>
              <a:xfrm>
                <a:off x="4061636" y="2973572"/>
                <a:ext cx="3944681" cy="2888595"/>
                <a:chOff x="4061636" y="2973572"/>
                <a:chExt cx="3944681" cy="2888595"/>
              </a:xfrm>
            </p:grpSpPr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D294CFF6-4AF4-4E5E-81F4-90FCC42D7338}"/>
                    </a:ext>
                  </a:extLst>
                </p:cNvPr>
                <p:cNvSpPr/>
                <p:nvPr/>
              </p:nvSpPr>
              <p:spPr>
                <a:xfrm>
                  <a:off x="4061636" y="3342167"/>
                  <a:ext cx="2160000" cy="2520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dirty="0">
                      <a:solidFill>
                        <a:schemeClr val="bg1"/>
                      </a:solidFill>
                    </a:rPr>
                    <a:t>C</a:t>
                  </a:r>
                </a:p>
              </p:txBody>
            </p:sp>
            <p:sp>
              <p:nvSpPr>
                <p:cNvPr id="14" name="ZoneTexte 13">
                  <a:extLst>
                    <a:ext uri="{FF2B5EF4-FFF2-40B4-BE49-F238E27FC236}">
                      <a16:creationId xmlns:a16="http://schemas.microsoft.com/office/drawing/2014/main" id="{BF6DEA6F-FD6C-4B00-A948-4525DDD47F87}"/>
                    </a:ext>
                  </a:extLst>
                </p:cNvPr>
                <p:cNvSpPr txBox="1"/>
                <p:nvPr/>
              </p:nvSpPr>
              <p:spPr>
                <a:xfrm>
                  <a:off x="4494029" y="2973572"/>
                  <a:ext cx="180753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>
                      <a:solidFill>
                        <a:srgbClr val="00B050"/>
                      </a:solidFill>
                    </a:rPr>
                    <a:t>7 cm</a:t>
                  </a:r>
                </a:p>
              </p:txBody>
            </p:sp>
            <p:sp>
              <p:nvSpPr>
                <p:cNvPr id="21" name="ZoneTexte 20">
                  <a:extLst>
                    <a:ext uri="{FF2B5EF4-FFF2-40B4-BE49-F238E27FC236}">
                      <a16:creationId xmlns:a16="http://schemas.microsoft.com/office/drawing/2014/main" id="{BF4C427F-5A14-47F2-A7CA-8EA949BBCDC5}"/>
                    </a:ext>
                  </a:extLst>
                </p:cNvPr>
                <p:cNvSpPr txBox="1"/>
                <p:nvPr/>
              </p:nvSpPr>
              <p:spPr>
                <a:xfrm>
                  <a:off x="6198783" y="4008473"/>
                  <a:ext cx="180753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>
                      <a:solidFill>
                        <a:srgbClr val="00B050"/>
                      </a:solidFill>
                    </a:rPr>
                    <a:t>9 cm</a:t>
                  </a:r>
                </a:p>
              </p:txBody>
            </p:sp>
          </p:grp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E8EA63B-0C12-4BD0-BA23-6162E5E79667}"/>
                  </a:ext>
                </a:extLst>
              </p:cNvPr>
              <p:cNvSpPr/>
              <p:nvPr/>
            </p:nvSpPr>
            <p:spPr>
              <a:xfrm>
                <a:off x="3189768" y="4019107"/>
                <a:ext cx="882503" cy="18288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8E44D60-5C0D-4B1D-9B49-947156B81086}"/>
                </a:ext>
              </a:extLst>
            </p:cNvPr>
            <p:cNvSpPr txBox="1"/>
            <p:nvPr/>
          </p:nvSpPr>
          <p:spPr>
            <a:xfrm>
              <a:off x="3306727" y="3646968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2 cm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23DF4306-7C09-4293-933F-2B30932F2116}"/>
                </a:ext>
              </a:extLst>
            </p:cNvPr>
            <p:cNvSpPr txBox="1"/>
            <p:nvPr/>
          </p:nvSpPr>
          <p:spPr>
            <a:xfrm>
              <a:off x="2565992" y="4649971"/>
              <a:ext cx="18075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B050"/>
                  </a:solidFill>
                </a:rPr>
                <a:t>4 cm</a:t>
              </a:r>
            </a:p>
          </p:txBody>
        </p:sp>
      </p:grpSp>
      <p:sp>
        <p:nvSpPr>
          <p:cNvPr id="33" name="ZoneTexte 32">
            <a:extLst>
              <a:ext uri="{FF2B5EF4-FFF2-40B4-BE49-F238E27FC236}">
                <a16:creationId xmlns:a16="http://schemas.microsoft.com/office/drawing/2014/main" id="{C799BFD6-0E14-45DF-B709-81BDB6E6BF79}"/>
              </a:ext>
            </a:extLst>
          </p:cNvPr>
          <p:cNvSpPr txBox="1"/>
          <p:nvPr/>
        </p:nvSpPr>
        <p:spPr>
          <a:xfrm>
            <a:off x="7679377" y="6534835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16449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E67C08-688A-416F-9C48-AD6EC098AABE}"/>
              </a:ext>
            </a:extLst>
          </p:cNvPr>
          <p:cNvSpPr/>
          <p:nvPr/>
        </p:nvSpPr>
        <p:spPr>
          <a:xfrm>
            <a:off x="1137684" y="574158"/>
            <a:ext cx="4680000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CD71C-BD0C-407E-B455-934DB99E8785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C7F0CC-1A6A-41FC-9AFA-2998C103E49D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7F2AF9-BB68-4815-9CA9-1C29A4422BB6}"/>
              </a:ext>
            </a:extLst>
          </p:cNvPr>
          <p:cNvSpPr/>
          <p:nvPr/>
        </p:nvSpPr>
        <p:spPr>
          <a:xfrm>
            <a:off x="4284920" y="2083981"/>
            <a:ext cx="3240000" cy="21600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E975B2-B797-41F0-AC9A-073E94943FEB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919F29E-7D68-49E8-8BB7-2D187431590E}"/>
              </a:ext>
            </a:extLst>
          </p:cNvPr>
          <p:cNvSpPr txBox="1"/>
          <p:nvPr/>
        </p:nvSpPr>
        <p:spPr>
          <a:xfrm>
            <a:off x="688042" y="5127455"/>
            <a:ext cx="10643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r-FR" dirty="0"/>
              <a:t>Quel rectangle a la surface la plus grande ?</a:t>
            </a:r>
          </a:p>
          <a:p>
            <a:pPr marL="342900" indent="-342900">
              <a:buAutoNum type="arabicParenR"/>
            </a:pPr>
            <a:r>
              <a:rPr lang="fr-FR" dirty="0"/>
              <a:t>Vérifier le classement précédent (recours aux ciseaux uniquement)</a:t>
            </a:r>
          </a:p>
          <a:p>
            <a:pPr marL="342900" indent="-342900">
              <a:buAutoNum type="arabicParenR"/>
            </a:pPr>
            <a:r>
              <a:rPr lang="fr-FR" dirty="0"/>
              <a:t>Les ranger dans l’ordre croissant de leur surface</a:t>
            </a:r>
          </a:p>
          <a:p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70FF6AA-1A71-4DAB-AC15-979D89A66762}"/>
              </a:ext>
            </a:extLst>
          </p:cNvPr>
          <p:cNvSpPr txBox="1"/>
          <p:nvPr/>
        </p:nvSpPr>
        <p:spPr>
          <a:xfrm>
            <a:off x="256207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ACCD77B-5487-4B8B-8C7F-F5BAE6302E95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01870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 30">
            <a:extLst>
              <a:ext uri="{FF2B5EF4-FFF2-40B4-BE49-F238E27FC236}">
                <a16:creationId xmlns:a16="http://schemas.microsoft.com/office/drawing/2014/main" id="{ACAB762E-76F9-471E-8CD4-8689689E2B56}"/>
              </a:ext>
            </a:extLst>
          </p:cNvPr>
          <p:cNvGrpSpPr/>
          <p:nvPr/>
        </p:nvGrpSpPr>
        <p:grpSpPr>
          <a:xfrm rot="16200000">
            <a:off x="5640736" y="750559"/>
            <a:ext cx="715925" cy="367200"/>
            <a:chOff x="5876261" y="1612605"/>
            <a:chExt cx="721507" cy="36000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6714BFA-5A80-47CD-8996-3DA9A1C436CD}"/>
                </a:ext>
              </a:extLst>
            </p:cNvPr>
            <p:cNvSpPr/>
            <p:nvPr/>
          </p:nvSpPr>
          <p:spPr>
            <a:xfrm rot="5400000">
              <a:off x="5876261" y="1612605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43EDCF0-6B53-4954-BA31-6836269F0534}"/>
                </a:ext>
              </a:extLst>
            </p:cNvPr>
            <p:cNvSpPr/>
            <p:nvPr/>
          </p:nvSpPr>
          <p:spPr>
            <a:xfrm rot="5400000">
              <a:off x="6229350" y="1604188"/>
              <a:ext cx="360000" cy="3768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/>
            </a:p>
          </p:txBody>
        </p:sp>
      </p:grpSp>
      <p:sp>
        <p:nvSpPr>
          <p:cNvPr id="9" name="ZoneTexte 8">
            <a:extLst>
              <a:ext uri="{FF2B5EF4-FFF2-40B4-BE49-F238E27FC236}">
                <a16:creationId xmlns:a16="http://schemas.microsoft.com/office/drawing/2014/main" id="{9919F29E-7D68-49E8-8BB7-2D187431590E}"/>
              </a:ext>
            </a:extLst>
          </p:cNvPr>
          <p:cNvSpPr txBox="1"/>
          <p:nvPr/>
        </p:nvSpPr>
        <p:spPr>
          <a:xfrm>
            <a:off x="606056" y="5039832"/>
            <a:ext cx="10643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1) Trouver quel rectangle a la surface la plus grande </a:t>
            </a:r>
            <a:r>
              <a:rPr lang="fr-FR" b="1" i="1" dirty="0">
                <a:solidFill>
                  <a:srgbClr val="FF0000"/>
                </a:solidFill>
              </a:rPr>
              <a:t>(pas de ciseaux mais UNIQUEMENT bande de carreaux)</a:t>
            </a:r>
          </a:p>
          <a:p>
            <a:r>
              <a:rPr lang="fr-FR" dirty="0"/>
              <a:t>2) Les ranger dans l’ordre croissant de leur surface</a:t>
            </a:r>
          </a:p>
          <a:p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9C4E0FA-8B21-4639-99BA-F596E1552C33}"/>
              </a:ext>
            </a:extLst>
          </p:cNvPr>
          <p:cNvSpPr txBox="1"/>
          <p:nvPr/>
        </p:nvSpPr>
        <p:spPr>
          <a:xfrm>
            <a:off x="0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EEA58C7-FAC3-4D71-B43D-DD4DEE1F2085}"/>
              </a:ext>
            </a:extLst>
          </p:cNvPr>
          <p:cNvSpPr/>
          <p:nvPr/>
        </p:nvSpPr>
        <p:spPr>
          <a:xfrm>
            <a:off x="1114816" y="574158"/>
            <a:ext cx="4680000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D43A150-6406-40B3-89DA-D61E12976364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4125563-1582-45C0-B047-CE84218D9E04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1BBC8A4-5AD2-4E0C-9125-6B911CAAC9C3}"/>
              </a:ext>
            </a:extLst>
          </p:cNvPr>
          <p:cNvSpPr/>
          <p:nvPr/>
        </p:nvSpPr>
        <p:spPr>
          <a:xfrm>
            <a:off x="4284920" y="2083981"/>
            <a:ext cx="3240000" cy="21600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B7493EE-FCD2-41EC-81A4-11119206D943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2D190BC7-C343-4570-AE8A-F78E80200CB6}"/>
              </a:ext>
            </a:extLst>
          </p:cNvPr>
          <p:cNvSpPr txBox="1"/>
          <p:nvPr/>
        </p:nvSpPr>
        <p:spPr>
          <a:xfrm>
            <a:off x="6541718" y="4412386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 = 13 x 2 = 26 unités d’aires ou 26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180" name="Tableau 5">
            <a:extLst>
              <a:ext uri="{FF2B5EF4-FFF2-40B4-BE49-F238E27FC236}">
                <a16:creationId xmlns:a16="http://schemas.microsoft.com/office/drawing/2014/main" id="{22F19F6E-E59E-4A11-8F07-2618179D4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682900"/>
              </p:ext>
            </p:extLst>
          </p:nvPr>
        </p:nvGraphicFramePr>
        <p:xfrm>
          <a:off x="1119687" y="208187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5361D73D-6F9C-4E3C-9C60-95F9071E5DAE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36740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e 99">
            <a:extLst>
              <a:ext uri="{FF2B5EF4-FFF2-40B4-BE49-F238E27FC236}">
                <a16:creationId xmlns:a16="http://schemas.microsoft.com/office/drawing/2014/main" id="{21BC9222-8C29-4E7F-B1BC-FE1D5299505E}"/>
              </a:ext>
            </a:extLst>
          </p:cNvPr>
          <p:cNvGrpSpPr/>
          <p:nvPr/>
        </p:nvGrpSpPr>
        <p:grpSpPr>
          <a:xfrm rot="5400000">
            <a:off x="-619528" y="3002760"/>
            <a:ext cx="2514095" cy="443591"/>
            <a:chOff x="1865736" y="67984"/>
            <a:chExt cx="2488245" cy="447959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2B9B090-7F84-488D-BD69-F73B5C3F8C80}"/>
                </a:ext>
              </a:extLst>
            </p:cNvPr>
            <p:cNvSpPr/>
            <p:nvPr/>
          </p:nvSpPr>
          <p:spPr>
            <a:xfrm>
              <a:off x="3664844" y="150041"/>
              <a:ext cx="356299" cy="3651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38DC3B6D-60A9-4115-B448-3A1A6E4E7E3E}"/>
                </a:ext>
              </a:extLst>
            </p:cNvPr>
            <p:cNvSpPr/>
            <p:nvPr/>
          </p:nvSpPr>
          <p:spPr>
            <a:xfrm>
              <a:off x="3997682" y="67984"/>
              <a:ext cx="356299" cy="4471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DE531CF1-6E77-4095-A6E8-FA950C478CFA}"/>
                </a:ext>
              </a:extLst>
            </p:cNvPr>
            <p:cNvSpPr/>
            <p:nvPr/>
          </p:nvSpPr>
          <p:spPr>
            <a:xfrm>
              <a:off x="3260910" y="152400"/>
              <a:ext cx="408388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DF5E41BB-22DA-4AD9-A0AB-8B16383D2D6C}"/>
                </a:ext>
              </a:extLst>
            </p:cNvPr>
            <p:cNvSpPr/>
            <p:nvPr/>
          </p:nvSpPr>
          <p:spPr>
            <a:xfrm>
              <a:off x="2927500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3041B743-9052-4057-A5A3-37D58A87E7F6}"/>
                </a:ext>
              </a:extLst>
            </p:cNvPr>
            <p:cNvSpPr/>
            <p:nvPr/>
          </p:nvSpPr>
          <p:spPr>
            <a:xfrm>
              <a:off x="2215117" y="152396"/>
              <a:ext cx="374725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1F835A2-EF95-4FF3-867C-FBBEC0434366}"/>
                </a:ext>
              </a:extLst>
            </p:cNvPr>
            <p:cNvSpPr/>
            <p:nvPr/>
          </p:nvSpPr>
          <p:spPr>
            <a:xfrm>
              <a:off x="1865736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1662A7AA-9B10-4C3C-9445-77C8A54CFECC}"/>
                </a:ext>
              </a:extLst>
            </p:cNvPr>
            <p:cNvSpPr/>
            <p:nvPr/>
          </p:nvSpPr>
          <p:spPr>
            <a:xfrm>
              <a:off x="2578944" y="152398"/>
              <a:ext cx="387854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ACAB762E-76F9-471E-8CD4-8689689E2B56}"/>
              </a:ext>
            </a:extLst>
          </p:cNvPr>
          <p:cNvGrpSpPr/>
          <p:nvPr/>
        </p:nvGrpSpPr>
        <p:grpSpPr>
          <a:xfrm rot="16200000">
            <a:off x="5640736" y="750559"/>
            <a:ext cx="715925" cy="367200"/>
            <a:chOff x="5876261" y="1612605"/>
            <a:chExt cx="721507" cy="36000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6714BFA-5A80-47CD-8996-3DA9A1C436CD}"/>
                </a:ext>
              </a:extLst>
            </p:cNvPr>
            <p:cNvSpPr/>
            <p:nvPr/>
          </p:nvSpPr>
          <p:spPr>
            <a:xfrm rot="5400000">
              <a:off x="5876261" y="1612605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43EDCF0-6B53-4954-BA31-6836269F0534}"/>
                </a:ext>
              </a:extLst>
            </p:cNvPr>
            <p:cNvSpPr/>
            <p:nvPr/>
          </p:nvSpPr>
          <p:spPr>
            <a:xfrm rot="5400000">
              <a:off x="6229350" y="1604188"/>
              <a:ext cx="360000" cy="3768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9C4E0FA-8B21-4639-99BA-F596E1552C33}"/>
              </a:ext>
            </a:extLst>
          </p:cNvPr>
          <p:cNvSpPr txBox="1"/>
          <p:nvPr/>
        </p:nvSpPr>
        <p:spPr>
          <a:xfrm>
            <a:off x="0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EEA58C7-FAC3-4D71-B43D-DD4DEE1F2085}"/>
              </a:ext>
            </a:extLst>
          </p:cNvPr>
          <p:cNvSpPr/>
          <p:nvPr/>
        </p:nvSpPr>
        <p:spPr>
          <a:xfrm>
            <a:off x="1114816" y="574158"/>
            <a:ext cx="4702868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D43A150-6406-40B3-89DA-D61E12976364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4125563-1582-45C0-B047-CE84218D9E04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1BBC8A4-5AD2-4E0C-9125-6B911CAAC9C3}"/>
              </a:ext>
            </a:extLst>
          </p:cNvPr>
          <p:cNvSpPr/>
          <p:nvPr/>
        </p:nvSpPr>
        <p:spPr>
          <a:xfrm>
            <a:off x="4284920" y="2083981"/>
            <a:ext cx="3240000" cy="21600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B7493EE-FCD2-41EC-81A4-11119206D943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2D190BC7-C343-4570-AE8A-F78E80200CB6}"/>
              </a:ext>
            </a:extLst>
          </p:cNvPr>
          <p:cNvSpPr txBox="1"/>
          <p:nvPr/>
        </p:nvSpPr>
        <p:spPr>
          <a:xfrm>
            <a:off x="6541718" y="4362282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 = 13 x 2 = 26 unités d’aires </a:t>
            </a:r>
            <a:endParaRPr lang="fr-FR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E703B01C-91DA-4AD8-8FD7-4F89CD728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993216"/>
              </p:ext>
            </p:extLst>
          </p:nvPr>
        </p:nvGraphicFramePr>
        <p:xfrm>
          <a:off x="1117600" y="58188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179" name="Tableau 5">
            <a:extLst>
              <a:ext uri="{FF2B5EF4-FFF2-40B4-BE49-F238E27FC236}">
                <a16:creationId xmlns:a16="http://schemas.microsoft.com/office/drawing/2014/main" id="{235FDE54-53A5-4BBE-8888-8511439FE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810778"/>
              </p:ext>
            </p:extLst>
          </p:nvPr>
        </p:nvGraphicFramePr>
        <p:xfrm>
          <a:off x="1119688" y="922170"/>
          <a:ext cx="468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180" name="Tableau 5">
            <a:extLst>
              <a:ext uri="{FF2B5EF4-FFF2-40B4-BE49-F238E27FC236}">
                <a16:creationId xmlns:a16="http://schemas.microsoft.com/office/drawing/2014/main" id="{22F19F6E-E59E-4A11-8F07-2618179D4747}"/>
              </a:ext>
            </a:extLst>
          </p:cNvPr>
          <p:cNvGraphicFramePr>
            <a:graphicFrameLocks noGrp="1"/>
          </p:cNvGraphicFramePr>
          <p:nvPr/>
        </p:nvGraphicFramePr>
        <p:xfrm>
          <a:off x="1132213" y="220713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571E96ED-B423-4243-8957-A3AD176A1607}"/>
              </a:ext>
            </a:extLst>
          </p:cNvPr>
          <p:cNvGraphicFramePr>
            <a:graphicFrameLocks noGrp="1"/>
          </p:cNvGraphicFramePr>
          <p:nvPr/>
        </p:nvGraphicFramePr>
        <p:xfrm>
          <a:off x="791923" y="1609014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150" name="ZoneTexte 149">
            <a:extLst>
              <a:ext uri="{FF2B5EF4-FFF2-40B4-BE49-F238E27FC236}">
                <a16:creationId xmlns:a16="http://schemas.microsoft.com/office/drawing/2014/main" id="{E838E0E7-7277-4196-A162-E8422CF13BB2}"/>
              </a:ext>
            </a:extLst>
          </p:cNvPr>
          <p:cNvSpPr txBox="1"/>
          <p:nvPr/>
        </p:nvSpPr>
        <p:spPr>
          <a:xfrm>
            <a:off x="6543805" y="4752676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B = 8 x 7 = 56 unités d’aires ou 56 cm</a:t>
            </a:r>
            <a:r>
              <a:rPr lang="fr-FR" b="1" baseline="30000" dirty="0">
                <a:solidFill>
                  <a:srgbClr val="7030A0"/>
                </a:solidFill>
              </a:rPr>
              <a:t>2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endParaRPr lang="fr-FR" b="1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3806E00-E1AF-4B14-BF8B-3DCE164F9D74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B22D69F-3AFC-4420-B4A6-35C6DCAF323C}"/>
              </a:ext>
            </a:extLst>
          </p:cNvPr>
          <p:cNvSpPr txBox="1"/>
          <p:nvPr/>
        </p:nvSpPr>
        <p:spPr>
          <a:xfrm>
            <a:off x="7467600" y="65294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12654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e 99">
            <a:extLst>
              <a:ext uri="{FF2B5EF4-FFF2-40B4-BE49-F238E27FC236}">
                <a16:creationId xmlns:a16="http://schemas.microsoft.com/office/drawing/2014/main" id="{21BC9222-8C29-4E7F-B1BC-FE1D5299505E}"/>
              </a:ext>
            </a:extLst>
          </p:cNvPr>
          <p:cNvGrpSpPr/>
          <p:nvPr/>
        </p:nvGrpSpPr>
        <p:grpSpPr>
          <a:xfrm rot="5400000">
            <a:off x="-619528" y="3002760"/>
            <a:ext cx="2514095" cy="443591"/>
            <a:chOff x="1865736" y="67984"/>
            <a:chExt cx="2488245" cy="447959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2B9B090-7F84-488D-BD69-F73B5C3F8C80}"/>
                </a:ext>
              </a:extLst>
            </p:cNvPr>
            <p:cNvSpPr/>
            <p:nvPr/>
          </p:nvSpPr>
          <p:spPr>
            <a:xfrm>
              <a:off x="3664844" y="150041"/>
              <a:ext cx="356299" cy="3651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38DC3B6D-60A9-4115-B448-3A1A6E4E7E3E}"/>
                </a:ext>
              </a:extLst>
            </p:cNvPr>
            <p:cNvSpPr/>
            <p:nvPr/>
          </p:nvSpPr>
          <p:spPr>
            <a:xfrm>
              <a:off x="3997682" y="67984"/>
              <a:ext cx="356299" cy="4471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DE531CF1-6E77-4095-A6E8-FA950C478CFA}"/>
                </a:ext>
              </a:extLst>
            </p:cNvPr>
            <p:cNvSpPr/>
            <p:nvPr/>
          </p:nvSpPr>
          <p:spPr>
            <a:xfrm>
              <a:off x="3260910" y="152400"/>
              <a:ext cx="408388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DF5E41BB-22DA-4AD9-A0AB-8B16383D2D6C}"/>
                </a:ext>
              </a:extLst>
            </p:cNvPr>
            <p:cNvSpPr/>
            <p:nvPr/>
          </p:nvSpPr>
          <p:spPr>
            <a:xfrm>
              <a:off x="2927500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3041B743-9052-4057-A5A3-37D58A87E7F6}"/>
                </a:ext>
              </a:extLst>
            </p:cNvPr>
            <p:cNvSpPr/>
            <p:nvPr/>
          </p:nvSpPr>
          <p:spPr>
            <a:xfrm>
              <a:off x="2215117" y="152396"/>
              <a:ext cx="374725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1F835A2-EF95-4FF3-867C-FBBEC0434366}"/>
                </a:ext>
              </a:extLst>
            </p:cNvPr>
            <p:cNvSpPr/>
            <p:nvPr/>
          </p:nvSpPr>
          <p:spPr>
            <a:xfrm>
              <a:off x="1865736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1662A7AA-9B10-4C3C-9445-77C8A54CFECC}"/>
                </a:ext>
              </a:extLst>
            </p:cNvPr>
            <p:cNvSpPr/>
            <p:nvPr/>
          </p:nvSpPr>
          <p:spPr>
            <a:xfrm>
              <a:off x="2578944" y="152398"/>
              <a:ext cx="387854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9C4E0FA-8B21-4639-99BA-F596E1552C33}"/>
              </a:ext>
            </a:extLst>
          </p:cNvPr>
          <p:cNvSpPr txBox="1"/>
          <p:nvPr/>
        </p:nvSpPr>
        <p:spPr>
          <a:xfrm>
            <a:off x="0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EEA58C7-FAC3-4D71-B43D-DD4DEE1F2085}"/>
              </a:ext>
            </a:extLst>
          </p:cNvPr>
          <p:cNvSpPr/>
          <p:nvPr/>
        </p:nvSpPr>
        <p:spPr>
          <a:xfrm>
            <a:off x="1114816" y="574158"/>
            <a:ext cx="4702868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D43A150-6406-40B3-89DA-D61E12976364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4125563-1582-45C0-B047-CE84218D9E04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1BBC8A4-5AD2-4E0C-9125-6B911CAAC9C3}"/>
              </a:ext>
            </a:extLst>
          </p:cNvPr>
          <p:cNvSpPr/>
          <p:nvPr/>
        </p:nvSpPr>
        <p:spPr>
          <a:xfrm>
            <a:off x="4284920" y="2083981"/>
            <a:ext cx="3240000" cy="21600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B7493EE-FCD2-41EC-81A4-11119206D943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2D190BC7-C343-4570-AE8A-F78E80200CB6}"/>
              </a:ext>
            </a:extLst>
          </p:cNvPr>
          <p:cNvSpPr txBox="1"/>
          <p:nvPr/>
        </p:nvSpPr>
        <p:spPr>
          <a:xfrm>
            <a:off x="6541718" y="4362282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 = 13 x 2 = 26 unités d’aires ou 26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E703B01C-91DA-4AD8-8FD7-4F89CD728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207230"/>
              </p:ext>
            </p:extLst>
          </p:nvPr>
        </p:nvGraphicFramePr>
        <p:xfrm>
          <a:off x="1117600" y="58188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179" name="Tableau 5">
            <a:extLst>
              <a:ext uri="{FF2B5EF4-FFF2-40B4-BE49-F238E27FC236}">
                <a16:creationId xmlns:a16="http://schemas.microsoft.com/office/drawing/2014/main" id="{235FDE54-53A5-4BBE-8888-8511439FE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222005"/>
              </p:ext>
            </p:extLst>
          </p:nvPr>
        </p:nvGraphicFramePr>
        <p:xfrm>
          <a:off x="1119688" y="92217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571E96ED-B423-4243-8957-A3AD176A1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061847"/>
              </p:ext>
            </p:extLst>
          </p:nvPr>
        </p:nvGraphicFramePr>
        <p:xfrm>
          <a:off x="791923" y="1609014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150" name="ZoneTexte 149">
            <a:extLst>
              <a:ext uri="{FF2B5EF4-FFF2-40B4-BE49-F238E27FC236}">
                <a16:creationId xmlns:a16="http://schemas.microsoft.com/office/drawing/2014/main" id="{E838E0E7-7277-4196-A162-E8422CF13BB2}"/>
              </a:ext>
            </a:extLst>
          </p:cNvPr>
          <p:cNvSpPr txBox="1"/>
          <p:nvPr/>
        </p:nvSpPr>
        <p:spPr>
          <a:xfrm>
            <a:off x="6543805" y="4752676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B = 8 x 7 = 56 unités d’aires ou 56 cm</a:t>
            </a:r>
            <a:r>
              <a:rPr lang="fr-FR" b="1" baseline="30000" dirty="0">
                <a:solidFill>
                  <a:srgbClr val="7030A0"/>
                </a:solidFill>
              </a:rPr>
              <a:t>2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endParaRPr lang="fr-FR" b="1" dirty="0"/>
          </a:p>
        </p:txBody>
      </p:sp>
      <p:graphicFrame>
        <p:nvGraphicFramePr>
          <p:cNvPr id="151" name="Tableau 5">
            <a:extLst>
              <a:ext uri="{FF2B5EF4-FFF2-40B4-BE49-F238E27FC236}">
                <a16:creationId xmlns:a16="http://schemas.microsoft.com/office/drawing/2014/main" id="{C8815323-449B-4932-92C1-A814B2CEE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20294"/>
              </p:ext>
            </p:extLst>
          </p:nvPr>
        </p:nvGraphicFramePr>
        <p:xfrm>
          <a:off x="781484" y="1974356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2" name="Tableau 5">
            <a:extLst>
              <a:ext uri="{FF2B5EF4-FFF2-40B4-BE49-F238E27FC236}">
                <a16:creationId xmlns:a16="http://schemas.microsoft.com/office/drawing/2014/main" id="{F20F09EA-794C-4EB6-BD55-A18ED03B6A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36673"/>
              </p:ext>
            </p:extLst>
          </p:nvPr>
        </p:nvGraphicFramePr>
        <p:xfrm>
          <a:off x="783571" y="233969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3" name="Tableau 5">
            <a:extLst>
              <a:ext uri="{FF2B5EF4-FFF2-40B4-BE49-F238E27FC236}">
                <a16:creationId xmlns:a16="http://schemas.microsoft.com/office/drawing/2014/main" id="{11F98C98-44A3-4469-9468-EE16F52AD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811902"/>
              </p:ext>
            </p:extLst>
          </p:nvPr>
        </p:nvGraphicFramePr>
        <p:xfrm>
          <a:off x="783572" y="2702953"/>
          <a:ext cx="288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4" name="Tableau 5">
            <a:extLst>
              <a:ext uri="{FF2B5EF4-FFF2-40B4-BE49-F238E27FC236}">
                <a16:creationId xmlns:a16="http://schemas.microsoft.com/office/drawing/2014/main" id="{933EA0B0-DD87-404E-BAC9-3ABED5646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152246"/>
              </p:ext>
            </p:extLst>
          </p:nvPr>
        </p:nvGraphicFramePr>
        <p:xfrm>
          <a:off x="783572" y="3066208"/>
          <a:ext cx="288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5" name="Tableau 5">
            <a:extLst>
              <a:ext uri="{FF2B5EF4-FFF2-40B4-BE49-F238E27FC236}">
                <a16:creationId xmlns:a16="http://schemas.microsoft.com/office/drawing/2014/main" id="{B64574DA-A287-47D4-B07B-340733875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417251"/>
              </p:ext>
            </p:extLst>
          </p:nvPr>
        </p:nvGraphicFramePr>
        <p:xfrm>
          <a:off x="783571" y="3416937"/>
          <a:ext cx="288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6" name="Tableau 5">
            <a:extLst>
              <a:ext uri="{FF2B5EF4-FFF2-40B4-BE49-F238E27FC236}">
                <a16:creationId xmlns:a16="http://schemas.microsoft.com/office/drawing/2014/main" id="{6B9C94E5-1DA6-444A-9798-5E8A8243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803074"/>
              </p:ext>
            </p:extLst>
          </p:nvPr>
        </p:nvGraphicFramePr>
        <p:xfrm>
          <a:off x="783571" y="3791117"/>
          <a:ext cx="2880000" cy="32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29946">
                <a:tc>
                  <a:txBody>
                    <a:bodyPr/>
                    <a:lstStyle/>
                    <a:p>
                      <a:r>
                        <a:rPr lang="fr-FR" sz="1200" dirty="0"/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7" name="Tableau 5">
            <a:extLst>
              <a:ext uri="{FF2B5EF4-FFF2-40B4-BE49-F238E27FC236}">
                <a16:creationId xmlns:a16="http://schemas.microsoft.com/office/drawing/2014/main" id="{09328935-3E23-4522-9ECE-220004566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636475"/>
              </p:ext>
            </p:extLst>
          </p:nvPr>
        </p:nvGraphicFramePr>
        <p:xfrm>
          <a:off x="785659" y="4120482"/>
          <a:ext cx="288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28" name="ZoneTexte 27">
            <a:extLst>
              <a:ext uri="{FF2B5EF4-FFF2-40B4-BE49-F238E27FC236}">
                <a16:creationId xmlns:a16="http://schemas.microsoft.com/office/drawing/2014/main" id="{C52753B7-C639-44F8-9023-810D6252694E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44254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e 38">
            <a:extLst>
              <a:ext uri="{FF2B5EF4-FFF2-40B4-BE49-F238E27FC236}">
                <a16:creationId xmlns:a16="http://schemas.microsoft.com/office/drawing/2014/main" id="{21A36662-EB14-4872-A501-55BE2905CCA4}"/>
              </a:ext>
            </a:extLst>
          </p:cNvPr>
          <p:cNvGrpSpPr/>
          <p:nvPr/>
        </p:nvGrpSpPr>
        <p:grpSpPr>
          <a:xfrm rot="5400000">
            <a:off x="5479231" y="1264870"/>
            <a:ext cx="2086751" cy="469084"/>
            <a:chOff x="1865736" y="150041"/>
            <a:chExt cx="2155407" cy="365902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5648B33-9040-44C0-9E53-66A8ABD288D1}"/>
                </a:ext>
              </a:extLst>
            </p:cNvPr>
            <p:cNvSpPr/>
            <p:nvPr/>
          </p:nvSpPr>
          <p:spPr>
            <a:xfrm>
              <a:off x="3664844" y="150041"/>
              <a:ext cx="356299" cy="3651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B739FC0-2F5B-4DBD-94C2-E7636E7B5B8C}"/>
                </a:ext>
              </a:extLst>
            </p:cNvPr>
            <p:cNvSpPr/>
            <p:nvPr/>
          </p:nvSpPr>
          <p:spPr>
            <a:xfrm>
              <a:off x="2215117" y="152396"/>
              <a:ext cx="374725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D13F8D8-BE3B-49AB-B7D9-5A387D3D66D4}"/>
                </a:ext>
              </a:extLst>
            </p:cNvPr>
            <p:cNvSpPr/>
            <p:nvPr/>
          </p:nvSpPr>
          <p:spPr>
            <a:xfrm>
              <a:off x="1865736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45E8848-DF29-495C-9BFF-647A4313FBE8}"/>
                </a:ext>
              </a:extLst>
            </p:cNvPr>
            <p:cNvSpPr/>
            <p:nvPr/>
          </p:nvSpPr>
          <p:spPr>
            <a:xfrm>
              <a:off x="2578944" y="152398"/>
              <a:ext cx="387854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9C4E0FA-8B21-4639-99BA-F596E1552C33}"/>
              </a:ext>
            </a:extLst>
          </p:cNvPr>
          <p:cNvSpPr txBox="1"/>
          <p:nvPr/>
        </p:nvSpPr>
        <p:spPr>
          <a:xfrm>
            <a:off x="0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EEA58C7-FAC3-4D71-B43D-DD4DEE1F2085}"/>
              </a:ext>
            </a:extLst>
          </p:cNvPr>
          <p:cNvSpPr/>
          <p:nvPr/>
        </p:nvSpPr>
        <p:spPr>
          <a:xfrm>
            <a:off x="1114816" y="574158"/>
            <a:ext cx="4702868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D43A150-6406-40B3-89DA-D61E12976364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4125563-1582-45C0-B047-CE84218D9E04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1BBC8A4-5AD2-4E0C-9125-6B911CAAC9C3}"/>
              </a:ext>
            </a:extLst>
          </p:cNvPr>
          <p:cNvSpPr/>
          <p:nvPr/>
        </p:nvSpPr>
        <p:spPr>
          <a:xfrm>
            <a:off x="4284920" y="2083981"/>
            <a:ext cx="3240000" cy="21672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B7493EE-FCD2-41EC-81A4-11119206D943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2D190BC7-C343-4570-AE8A-F78E80200CB6}"/>
              </a:ext>
            </a:extLst>
          </p:cNvPr>
          <p:cNvSpPr txBox="1"/>
          <p:nvPr/>
        </p:nvSpPr>
        <p:spPr>
          <a:xfrm>
            <a:off x="6541718" y="4362282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 = 13 x 2 = 26 unités d’aires ou 26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E703B01C-91DA-4AD8-8FD7-4F89CD7284B8}"/>
              </a:ext>
            </a:extLst>
          </p:cNvPr>
          <p:cNvGraphicFramePr>
            <a:graphicFrameLocks noGrp="1"/>
          </p:cNvGraphicFramePr>
          <p:nvPr/>
        </p:nvGraphicFramePr>
        <p:xfrm>
          <a:off x="1117600" y="58188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179" name="Tableau 5">
            <a:extLst>
              <a:ext uri="{FF2B5EF4-FFF2-40B4-BE49-F238E27FC236}">
                <a16:creationId xmlns:a16="http://schemas.microsoft.com/office/drawing/2014/main" id="{235FDE54-53A5-4BBE-8888-8511439FE250}"/>
              </a:ext>
            </a:extLst>
          </p:cNvPr>
          <p:cNvGraphicFramePr>
            <a:graphicFrameLocks noGrp="1"/>
          </p:cNvGraphicFramePr>
          <p:nvPr/>
        </p:nvGraphicFramePr>
        <p:xfrm>
          <a:off x="1119688" y="92217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150" name="ZoneTexte 149">
            <a:extLst>
              <a:ext uri="{FF2B5EF4-FFF2-40B4-BE49-F238E27FC236}">
                <a16:creationId xmlns:a16="http://schemas.microsoft.com/office/drawing/2014/main" id="{E838E0E7-7277-4196-A162-E8422CF13BB2}"/>
              </a:ext>
            </a:extLst>
          </p:cNvPr>
          <p:cNvSpPr txBox="1"/>
          <p:nvPr/>
        </p:nvSpPr>
        <p:spPr>
          <a:xfrm>
            <a:off x="6543805" y="4752676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B = 8 x 7 = 56 unités d’aires ou 56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151" name="Tableau 5">
            <a:extLst>
              <a:ext uri="{FF2B5EF4-FFF2-40B4-BE49-F238E27FC236}">
                <a16:creationId xmlns:a16="http://schemas.microsoft.com/office/drawing/2014/main" id="{C8815323-449B-4932-92C1-A814B2CEE835}"/>
              </a:ext>
            </a:extLst>
          </p:cNvPr>
          <p:cNvGraphicFramePr>
            <a:graphicFrameLocks noGrp="1"/>
          </p:cNvGraphicFramePr>
          <p:nvPr/>
        </p:nvGraphicFramePr>
        <p:xfrm>
          <a:off x="781484" y="1974356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2" name="Tableau 5">
            <a:extLst>
              <a:ext uri="{FF2B5EF4-FFF2-40B4-BE49-F238E27FC236}">
                <a16:creationId xmlns:a16="http://schemas.microsoft.com/office/drawing/2014/main" id="{F20F09EA-794C-4EB6-BD55-A18ED03B6ABF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233969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3" name="Tableau 5">
            <a:extLst>
              <a:ext uri="{FF2B5EF4-FFF2-40B4-BE49-F238E27FC236}">
                <a16:creationId xmlns:a16="http://schemas.microsoft.com/office/drawing/2014/main" id="{11F98C98-44A3-4469-9468-EE16F52AD2FC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2702953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4" name="Tableau 5">
            <a:extLst>
              <a:ext uri="{FF2B5EF4-FFF2-40B4-BE49-F238E27FC236}">
                <a16:creationId xmlns:a16="http://schemas.microsoft.com/office/drawing/2014/main" id="{933EA0B0-DD87-404E-BAC9-3ABED5646B94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306620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5" name="Tableau 5">
            <a:extLst>
              <a:ext uri="{FF2B5EF4-FFF2-40B4-BE49-F238E27FC236}">
                <a16:creationId xmlns:a16="http://schemas.microsoft.com/office/drawing/2014/main" id="{B64574DA-A287-47D4-B07B-340733875573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41693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6" name="Tableau 5">
            <a:extLst>
              <a:ext uri="{FF2B5EF4-FFF2-40B4-BE49-F238E27FC236}">
                <a16:creationId xmlns:a16="http://schemas.microsoft.com/office/drawing/2014/main" id="{6B9C94E5-1DA6-444A-9798-5E8A82438FBE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79111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7" name="Tableau 5">
            <a:extLst>
              <a:ext uri="{FF2B5EF4-FFF2-40B4-BE49-F238E27FC236}">
                <a16:creationId xmlns:a16="http://schemas.microsoft.com/office/drawing/2014/main" id="{09328935-3E23-4522-9ECE-220004566CE2}"/>
              </a:ext>
            </a:extLst>
          </p:cNvPr>
          <p:cNvGraphicFramePr>
            <a:graphicFrameLocks noGrp="1"/>
          </p:cNvGraphicFramePr>
          <p:nvPr/>
        </p:nvGraphicFramePr>
        <p:xfrm>
          <a:off x="785659" y="4120482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37" name="ZoneTexte 36">
            <a:extLst>
              <a:ext uri="{FF2B5EF4-FFF2-40B4-BE49-F238E27FC236}">
                <a16:creationId xmlns:a16="http://schemas.microsoft.com/office/drawing/2014/main" id="{4CE2C7BE-A834-42C6-A263-B42153D47139}"/>
              </a:ext>
            </a:extLst>
          </p:cNvPr>
          <p:cNvSpPr txBox="1"/>
          <p:nvPr/>
        </p:nvSpPr>
        <p:spPr>
          <a:xfrm>
            <a:off x="6570944" y="5143070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C = 12 x 3 = 36 unités d’aires ou 36 cm</a:t>
            </a:r>
            <a:r>
              <a:rPr lang="fr-FR" b="1" baseline="30000" dirty="0">
                <a:solidFill>
                  <a:srgbClr val="7030A0"/>
                </a:solidFill>
              </a:rPr>
              <a:t>2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endParaRPr lang="fr-FR" b="1" dirty="0"/>
          </a:p>
        </p:txBody>
      </p:sp>
      <p:graphicFrame>
        <p:nvGraphicFramePr>
          <p:cNvPr id="38" name="Tableau 5">
            <a:extLst>
              <a:ext uri="{FF2B5EF4-FFF2-40B4-BE49-F238E27FC236}">
                <a16:creationId xmlns:a16="http://schemas.microsoft.com/office/drawing/2014/main" id="{A23A0B67-1A2C-455E-A7C7-85F9D86C5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80946"/>
              </p:ext>
            </p:extLst>
          </p:nvPr>
        </p:nvGraphicFramePr>
        <p:xfrm>
          <a:off x="6631140" y="95452"/>
          <a:ext cx="432000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08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315316777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3670389442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924279690"/>
                    </a:ext>
                  </a:extLst>
                </a:gridCol>
                <a:gridCol w="332308">
                  <a:extLst>
                    <a:ext uri="{9D8B030D-6E8A-4147-A177-3AD203B41FA5}">
                      <a16:colId xmlns:a16="http://schemas.microsoft.com/office/drawing/2014/main" val="271230530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26" name="ZoneTexte 25">
            <a:extLst>
              <a:ext uri="{FF2B5EF4-FFF2-40B4-BE49-F238E27FC236}">
                <a16:creationId xmlns:a16="http://schemas.microsoft.com/office/drawing/2014/main" id="{5CF7957D-E00C-4A70-976C-F75FB9AA67CF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9931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e 38">
            <a:extLst>
              <a:ext uri="{FF2B5EF4-FFF2-40B4-BE49-F238E27FC236}">
                <a16:creationId xmlns:a16="http://schemas.microsoft.com/office/drawing/2014/main" id="{21A36662-EB14-4872-A501-55BE2905CCA4}"/>
              </a:ext>
            </a:extLst>
          </p:cNvPr>
          <p:cNvGrpSpPr/>
          <p:nvPr/>
        </p:nvGrpSpPr>
        <p:grpSpPr>
          <a:xfrm rot="5400000">
            <a:off x="5468214" y="1264870"/>
            <a:ext cx="2086751" cy="469084"/>
            <a:chOff x="1865736" y="150041"/>
            <a:chExt cx="2155407" cy="365902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5648B33-9040-44C0-9E53-66A8ABD288D1}"/>
                </a:ext>
              </a:extLst>
            </p:cNvPr>
            <p:cNvSpPr/>
            <p:nvPr/>
          </p:nvSpPr>
          <p:spPr>
            <a:xfrm>
              <a:off x="3664844" y="150041"/>
              <a:ext cx="356299" cy="3651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B739FC0-2F5B-4DBD-94C2-E7636E7B5B8C}"/>
                </a:ext>
              </a:extLst>
            </p:cNvPr>
            <p:cNvSpPr/>
            <p:nvPr/>
          </p:nvSpPr>
          <p:spPr>
            <a:xfrm>
              <a:off x="2215117" y="152396"/>
              <a:ext cx="374725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D13F8D8-BE3B-49AB-B7D9-5A387D3D66D4}"/>
                </a:ext>
              </a:extLst>
            </p:cNvPr>
            <p:cNvSpPr/>
            <p:nvPr/>
          </p:nvSpPr>
          <p:spPr>
            <a:xfrm>
              <a:off x="1865736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45E8848-DF29-495C-9BFF-647A4313FBE8}"/>
                </a:ext>
              </a:extLst>
            </p:cNvPr>
            <p:cNvSpPr/>
            <p:nvPr/>
          </p:nvSpPr>
          <p:spPr>
            <a:xfrm>
              <a:off x="2578944" y="152398"/>
              <a:ext cx="387854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9C4E0FA-8B21-4639-99BA-F596E1552C33}"/>
              </a:ext>
            </a:extLst>
          </p:cNvPr>
          <p:cNvSpPr txBox="1"/>
          <p:nvPr/>
        </p:nvSpPr>
        <p:spPr>
          <a:xfrm>
            <a:off x="0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EEA58C7-FAC3-4D71-B43D-DD4DEE1F2085}"/>
              </a:ext>
            </a:extLst>
          </p:cNvPr>
          <p:cNvSpPr/>
          <p:nvPr/>
        </p:nvSpPr>
        <p:spPr>
          <a:xfrm>
            <a:off x="1114816" y="574158"/>
            <a:ext cx="4702868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D43A150-6406-40B3-89DA-D61E12976364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4125563-1582-45C0-B047-CE84218D9E04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1BBC8A4-5AD2-4E0C-9125-6B911CAAC9C3}"/>
              </a:ext>
            </a:extLst>
          </p:cNvPr>
          <p:cNvSpPr/>
          <p:nvPr/>
        </p:nvSpPr>
        <p:spPr>
          <a:xfrm>
            <a:off x="4284920" y="2083981"/>
            <a:ext cx="3240000" cy="21672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B7493EE-FCD2-41EC-81A4-11119206D943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2D190BC7-C343-4570-AE8A-F78E80200CB6}"/>
              </a:ext>
            </a:extLst>
          </p:cNvPr>
          <p:cNvSpPr txBox="1"/>
          <p:nvPr/>
        </p:nvSpPr>
        <p:spPr>
          <a:xfrm>
            <a:off x="6541718" y="4362282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 = 13 x 2 = 26 unités d’aires ou 26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E703B01C-91DA-4AD8-8FD7-4F89CD7284B8}"/>
              </a:ext>
            </a:extLst>
          </p:cNvPr>
          <p:cNvGraphicFramePr>
            <a:graphicFrameLocks noGrp="1"/>
          </p:cNvGraphicFramePr>
          <p:nvPr/>
        </p:nvGraphicFramePr>
        <p:xfrm>
          <a:off x="1117600" y="58188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179" name="Tableau 5">
            <a:extLst>
              <a:ext uri="{FF2B5EF4-FFF2-40B4-BE49-F238E27FC236}">
                <a16:creationId xmlns:a16="http://schemas.microsoft.com/office/drawing/2014/main" id="{235FDE54-53A5-4BBE-8888-8511439FE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154966"/>
              </p:ext>
            </p:extLst>
          </p:nvPr>
        </p:nvGraphicFramePr>
        <p:xfrm>
          <a:off x="1119688" y="92217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150" name="ZoneTexte 149">
            <a:extLst>
              <a:ext uri="{FF2B5EF4-FFF2-40B4-BE49-F238E27FC236}">
                <a16:creationId xmlns:a16="http://schemas.microsoft.com/office/drawing/2014/main" id="{E838E0E7-7277-4196-A162-E8422CF13BB2}"/>
              </a:ext>
            </a:extLst>
          </p:cNvPr>
          <p:cNvSpPr txBox="1"/>
          <p:nvPr/>
        </p:nvSpPr>
        <p:spPr>
          <a:xfrm>
            <a:off x="6543805" y="4752676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B = 8 x 7 = 56 unités d’aires ou 56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151" name="Tableau 5">
            <a:extLst>
              <a:ext uri="{FF2B5EF4-FFF2-40B4-BE49-F238E27FC236}">
                <a16:creationId xmlns:a16="http://schemas.microsoft.com/office/drawing/2014/main" id="{C8815323-449B-4932-92C1-A814B2CEE835}"/>
              </a:ext>
            </a:extLst>
          </p:cNvPr>
          <p:cNvGraphicFramePr>
            <a:graphicFrameLocks noGrp="1"/>
          </p:cNvGraphicFramePr>
          <p:nvPr/>
        </p:nvGraphicFramePr>
        <p:xfrm>
          <a:off x="781484" y="1974356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2" name="Tableau 5">
            <a:extLst>
              <a:ext uri="{FF2B5EF4-FFF2-40B4-BE49-F238E27FC236}">
                <a16:creationId xmlns:a16="http://schemas.microsoft.com/office/drawing/2014/main" id="{F20F09EA-794C-4EB6-BD55-A18ED03B6ABF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233969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3" name="Tableau 5">
            <a:extLst>
              <a:ext uri="{FF2B5EF4-FFF2-40B4-BE49-F238E27FC236}">
                <a16:creationId xmlns:a16="http://schemas.microsoft.com/office/drawing/2014/main" id="{11F98C98-44A3-4469-9468-EE16F52AD2FC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2702953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4" name="Tableau 5">
            <a:extLst>
              <a:ext uri="{FF2B5EF4-FFF2-40B4-BE49-F238E27FC236}">
                <a16:creationId xmlns:a16="http://schemas.microsoft.com/office/drawing/2014/main" id="{933EA0B0-DD87-404E-BAC9-3ABED5646B94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306620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5" name="Tableau 5">
            <a:extLst>
              <a:ext uri="{FF2B5EF4-FFF2-40B4-BE49-F238E27FC236}">
                <a16:creationId xmlns:a16="http://schemas.microsoft.com/office/drawing/2014/main" id="{B64574DA-A287-47D4-B07B-340733875573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41693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6" name="Tableau 5">
            <a:extLst>
              <a:ext uri="{FF2B5EF4-FFF2-40B4-BE49-F238E27FC236}">
                <a16:creationId xmlns:a16="http://schemas.microsoft.com/office/drawing/2014/main" id="{6B9C94E5-1DA6-444A-9798-5E8A82438FBE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79111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7" name="Tableau 5">
            <a:extLst>
              <a:ext uri="{FF2B5EF4-FFF2-40B4-BE49-F238E27FC236}">
                <a16:creationId xmlns:a16="http://schemas.microsoft.com/office/drawing/2014/main" id="{09328935-3E23-4522-9ECE-220004566CE2}"/>
              </a:ext>
            </a:extLst>
          </p:cNvPr>
          <p:cNvGraphicFramePr>
            <a:graphicFrameLocks noGrp="1"/>
          </p:cNvGraphicFramePr>
          <p:nvPr/>
        </p:nvGraphicFramePr>
        <p:xfrm>
          <a:off x="785659" y="4120482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37" name="ZoneTexte 36">
            <a:extLst>
              <a:ext uri="{FF2B5EF4-FFF2-40B4-BE49-F238E27FC236}">
                <a16:creationId xmlns:a16="http://schemas.microsoft.com/office/drawing/2014/main" id="{4CE2C7BE-A834-42C6-A263-B42153D47139}"/>
              </a:ext>
            </a:extLst>
          </p:cNvPr>
          <p:cNvSpPr txBox="1"/>
          <p:nvPr/>
        </p:nvSpPr>
        <p:spPr>
          <a:xfrm>
            <a:off x="6570944" y="5143070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C = 12 x 3 = 36 unités d’aires ou 36 cm</a:t>
            </a:r>
            <a:r>
              <a:rPr lang="fr-FR" b="1" baseline="30000" dirty="0">
                <a:solidFill>
                  <a:srgbClr val="7030A0"/>
                </a:solidFill>
              </a:rPr>
              <a:t>2</a:t>
            </a:r>
            <a:r>
              <a:rPr lang="fr-FR" b="1" dirty="0">
                <a:solidFill>
                  <a:srgbClr val="7030A0"/>
                </a:solidFill>
              </a:rPr>
              <a:t> </a:t>
            </a:r>
            <a:endParaRPr lang="fr-FR" b="1" dirty="0"/>
          </a:p>
        </p:txBody>
      </p:sp>
      <p:graphicFrame>
        <p:nvGraphicFramePr>
          <p:cNvPr id="27" name="Tableau 5">
            <a:extLst>
              <a:ext uri="{FF2B5EF4-FFF2-40B4-BE49-F238E27FC236}">
                <a16:creationId xmlns:a16="http://schemas.microsoft.com/office/drawing/2014/main" id="{421EFB27-F9BD-4846-B431-A7E1C25D6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48156"/>
              </p:ext>
            </p:extLst>
          </p:nvPr>
        </p:nvGraphicFramePr>
        <p:xfrm>
          <a:off x="6622210" y="457777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28" name="Tableau 5">
            <a:extLst>
              <a:ext uri="{FF2B5EF4-FFF2-40B4-BE49-F238E27FC236}">
                <a16:creationId xmlns:a16="http://schemas.microsoft.com/office/drawing/2014/main" id="{452CC0CF-F718-4190-AFD0-2CFAA865C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850074"/>
              </p:ext>
            </p:extLst>
          </p:nvPr>
        </p:nvGraphicFramePr>
        <p:xfrm>
          <a:off x="6620374" y="92384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29" name="Tableau 5">
            <a:extLst>
              <a:ext uri="{FF2B5EF4-FFF2-40B4-BE49-F238E27FC236}">
                <a16:creationId xmlns:a16="http://schemas.microsoft.com/office/drawing/2014/main" id="{9FB1C88A-CB46-4A92-824E-6EBF053DB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718918"/>
              </p:ext>
            </p:extLst>
          </p:nvPr>
        </p:nvGraphicFramePr>
        <p:xfrm>
          <a:off x="6620373" y="797464"/>
          <a:ext cx="432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30" name="Tableau 5">
            <a:extLst>
              <a:ext uri="{FF2B5EF4-FFF2-40B4-BE49-F238E27FC236}">
                <a16:creationId xmlns:a16="http://schemas.microsoft.com/office/drawing/2014/main" id="{05E20767-C34D-44E8-8354-4FFEC296A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338290"/>
              </p:ext>
            </p:extLst>
          </p:nvPr>
        </p:nvGraphicFramePr>
        <p:xfrm>
          <a:off x="6620374" y="1150003"/>
          <a:ext cx="4320000" cy="3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fr-FR" sz="12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31" name="ZoneTexte 30">
            <a:extLst>
              <a:ext uri="{FF2B5EF4-FFF2-40B4-BE49-F238E27FC236}">
                <a16:creationId xmlns:a16="http://schemas.microsoft.com/office/drawing/2014/main" id="{2EF61898-8C2A-48BF-AB9D-9A1C7DF34E91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86021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e 31">
            <a:extLst>
              <a:ext uri="{FF2B5EF4-FFF2-40B4-BE49-F238E27FC236}">
                <a16:creationId xmlns:a16="http://schemas.microsoft.com/office/drawing/2014/main" id="{06232E05-2CCD-4D6B-BBBC-D5DD07969F74}"/>
              </a:ext>
            </a:extLst>
          </p:cNvPr>
          <p:cNvGrpSpPr/>
          <p:nvPr/>
        </p:nvGrpSpPr>
        <p:grpSpPr>
          <a:xfrm rot="5400000">
            <a:off x="3097199" y="2893252"/>
            <a:ext cx="2151469" cy="554679"/>
            <a:chOff x="1865736" y="150041"/>
            <a:chExt cx="2155407" cy="36590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A9EBF5F-D17B-4D21-BC6E-0339B63A5BB0}"/>
                </a:ext>
              </a:extLst>
            </p:cNvPr>
            <p:cNvSpPr/>
            <p:nvPr/>
          </p:nvSpPr>
          <p:spPr>
            <a:xfrm>
              <a:off x="3664844" y="150041"/>
              <a:ext cx="356299" cy="3651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4614530-526D-464E-BE2A-25010CD50972}"/>
                </a:ext>
              </a:extLst>
            </p:cNvPr>
            <p:cNvSpPr/>
            <p:nvPr/>
          </p:nvSpPr>
          <p:spPr>
            <a:xfrm>
              <a:off x="3260910" y="152400"/>
              <a:ext cx="408388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87D885B-B635-47FA-92AD-A9F0CF9E5DC4}"/>
                </a:ext>
              </a:extLst>
            </p:cNvPr>
            <p:cNvSpPr/>
            <p:nvPr/>
          </p:nvSpPr>
          <p:spPr>
            <a:xfrm>
              <a:off x="2927500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3EB4249-CC23-495A-BE58-2E2D72ABB93C}"/>
                </a:ext>
              </a:extLst>
            </p:cNvPr>
            <p:cNvSpPr/>
            <p:nvPr/>
          </p:nvSpPr>
          <p:spPr>
            <a:xfrm>
              <a:off x="2215117" y="152396"/>
              <a:ext cx="374725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D437B7C-AC19-4F8D-A41B-DF606B470C21}"/>
                </a:ext>
              </a:extLst>
            </p:cNvPr>
            <p:cNvSpPr/>
            <p:nvPr/>
          </p:nvSpPr>
          <p:spPr>
            <a:xfrm>
              <a:off x="1865736" y="152400"/>
              <a:ext cx="360000" cy="36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3990E0A-C532-4E1B-8906-73100DEAB5CE}"/>
                </a:ext>
              </a:extLst>
            </p:cNvPr>
            <p:cNvSpPr/>
            <p:nvPr/>
          </p:nvSpPr>
          <p:spPr>
            <a:xfrm>
              <a:off x="2578944" y="152398"/>
              <a:ext cx="387854" cy="36354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E9C4E0FA-8B21-4639-99BA-F596E1552C33}"/>
              </a:ext>
            </a:extLst>
          </p:cNvPr>
          <p:cNvSpPr txBox="1"/>
          <p:nvPr/>
        </p:nvSpPr>
        <p:spPr>
          <a:xfrm>
            <a:off x="0" y="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1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EEA58C7-FAC3-4D71-B43D-DD4DEE1F2085}"/>
              </a:ext>
            </a:extLst>
          </p:cNvPr>
          <p:cNvSpPr/>
          <p:nvPr/>
        </p:nvSpPr>
        <p:spPr>
          <a:xfrm>
            <a:off x="1114816" y="574158"/>
            <a:ext cx="4702868" cy="720000"/>
          </a:xfrm>
          <a:prstGeom prst="rect">
            <a:avLst/>
          </a:prstGeom>
          <a:pattFill prst="smConfetti">
            <a:fgClr>
              <a:srgbClr val="0070C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D43A150-6406-40B3-89DA-D61E12976364}"/>
              </a:ext>
            </a:extLst>
          </p:cNvPr>
          <p:cNvSpPr/>
          <p:nvPr/>
        </p:nvSpPr>
        <p:spPr>
          <a:xfrm>
            <a:off x="6624082" y="446569"/>
            <a:ext cx="4320000" cy="1080000"/>
          </a:xfrm>
          <a:prstGeom prst="rect">
            <a:avLst/>
          </a:prstGeom>
          <a:pattFill prst="dkVert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4125563-1582-45C0-B047-CE84218D9E04}"/>
              </a:ext>
            </a:extLst>
          </p:cNvPr>
          <p:cNvSpPr/>
          <p:nvPr/>
        </p:nvSpPr>
        <p:spPr>
          <a:xfrm>
            <a:off x="776178" y="1967023"/>
            <a:ext cx="2880000" cy="2520000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1BBC8A4-5AD2-4E0C-9125-6B911CAAC9C3}"/>
              </a:ext>
            </a:extLst>
          </p:cNvPr>
          <p:cNvSpPr/>
          <p:nvPr/>
        </p:nvSpPr>
        <p:spPr>
          <a:xfrm>
            <a:off x="4284920" y="2083981"/>
            <a:ext cx="3240000" cy="2167200"/>
          </a:xfrm>
          <a:prstGeom prst="rect">
            <a:avLst/>
          </a:prstGeom>
          <a:pattFill prst="openDmnd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B7493EE-FCD2-41EC-81A4-11119206D943}"/>
              </a:ext>
            </a:extLst>
          </p:cNvPr>
          <p:cNvSpPr/>
          <p:nvPr/>
        </p:nvSpPr>
        <p:spPr>
          <a:xfrm>
            <a:off x="8027582" y="2126512"/>
            <a:ext cx="3600000" cy="1800000"/>
          </a:xfrm>
          <a:prstGeom prst="rect">
            <a:avLst/>
          </a:prstGeom>
          <a:pattFill prst="zigZag">
            <a:fgClr>
              <a:srgbClr val="FF33CC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2D190BC7-C343-4570-AE8A-F78E80200CB6}"/>
              </a:ext>
            </a:extLst>
          </p:cNvPr>
          <p:cNvSpPr txBox="1"/>
          <p:nvPr/>
        </p:nvSpPr>
        <p:spPr>
          <a:xfrm>
            <a:off x="6541718" y="4362282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A = 13 x 2 = 26 unités d’aires ou 26 cm</a:t>
            </a:r>
            <a:r>
              <a:rPr lang="fr-FR" baseline="30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E703B01C-91DA-4AD8-8FD7-4F89CD7284B8}"/>
              </a:ext>
            </a:extLst>
          </p:cNvPr>
          <p:cNvGraphicFramePr>
            <a:graphicFrameLocks noGrp="1"/>
          </p:cNvGraphicFramePr>
          <p:nvPr/>
        </p:nvGraphicFramePr>
        <p:xfrm>
          <a:off x="1117600" y="58188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179" name="Tableau 5">
            <a:extLst>
              <a:ext uri="{FF2B5EF4-FFF2-40B4-BE49-F238E27FC236}">
                <a16:creationId xmlns:a16="http://schemas.microsoft.com/office/drawing/2014/main" id="{235FDE54-53A5-4BBE-8888-8511439FE250}"/>
              </a:ext>
            </a:extLst>
          </p:cNvPr>
          <p:cNvGraphicFramePr>
            <a:graphicFrameLocks noGrp="1"/>
          </p:cNvGraphicFramePr>
          <p:nvPr/>
        </p:nvGraphicFramePr>
        <p:xfrm>
          <a:off x="1119688" y="922170"/>
          <a:ext cx="46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76044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sp>
        <p:nvSpPr>
          <p:cNvPr id="150" name="ZoneTexte 149">
            <a:extLst>
              <a:ext uri="{FF2B5EF4-FFF2-40B4-BE49-F238E27FC236}">
                <a16:creationId xmlns:a16="http://schemas.microsoft.com/office/drawing/2014/main" id="{E838E0E7-7277-4196-A162-E8422CF13BB2}"/>
              </a:ext>
            </a:extLst>
          </p:cNvPr>
          <p:cNvSpPr txBox="1"/>
          <p:nvPr/>
        </p:nvSpPr>
        <p:spPr>
          <a:xfrm>
            <a:off x="6543805" y="4752676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B = 8 x 7 = 56 unités d’aires ou 56 cm</a:t>
            </a:r>
            <a:r>
              <a:rPr lang="fr-FR" baseline="30000" dirty="0">
                <a:solidFill>
                  <a:srgbClr val="7030A0"/>
                </a:solidFill>
              </a:rPr>
              <a:t>2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151" name="Tableau 5">
            <a:extLst>
              <a:ext uri="{FF2B5EF4-FFF2-40B4-BE49-F238E27FC236}">
                <a16:creationId xmlns:a16="http://schemas.microsoft.com/office/drawing/2014/main" id="{C8815323-449B-4932-92C1-A814B2CEE835}"/>
              </a:ext>
            </a:extLst>
          </p:cNvPr>
          <p:cNvGraphicFramePr>
            <a:graphicFrameLocks noGrp="1"/>
          </p:cNvGraphicFramePr>
          <p:nvPr/>
        </p:nvGraphicFramePr>
        <p:xfrm>
          <a:off x="781484" y="1974356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2" name="Tableau 5">
            <a:extLst>
              <a:ext uri="{FF2B5EF4-FFF2-40B4-BE49-F238E27FC236}">
                <a16:creationId xmlns:a16="http://schemas.microsoft.com/office/drawing/2014/main" id="{F20F09EA-794C-4EB6-BD55-A18ED03B6ABF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233969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3" name="Tableau 5">
            <a:extLst>
              <a:ext uri="{FF2B5EF4-FFF2-40B4-BE49-F238E27FC236}">
                <a16:creationId xmlns:a16="http://schemas.microsoft.com/office/drawing/2014/main" id="{11F98C98-44A3-4469-9468-EE16F52AD2FC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2702953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4" name="Tableau 5">
            <a:extLst>
              <a:ext uri="{FF2B5EF4-FFF2-40B4-BE49-F238E27FC236}">
                <a16:creationId xmlns:a16="http://schemas.microsoft.com/office/drawing/2014/main" id="{933EA0B0-DD87-404E-BAC9-3ABED5646B94}"/>
              </a:ext>
            </a:extLst>
          </p:cNvPr>
          <p:cNvGraphicFramePr>
            <a:graphicFrameLocks noGrp="1"/>
          </p:cNvGraphicFramePr>
          <p:nvPr/>
        </p:nvGraphicFramePr>
        <p:xfrm>
          <a:off x="783572" y="3066208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5" name="Tableau 5">
            <a:extLst>
              <a:ext uri="{FF2B5EF4-FFF2-40B4-BE49-F238E27FC236}">
                <a16:creationId xmlns:a16="http://schemas.microsoft.com/office/drawing/2014/main" id="{B64574DA-A287-47D4-B07B-340733875573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41693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6" name="Tableau 5">
            <a:extLst>
              <a:ext uri="{FF2B5EF4-FFF2-40B4-BE49-F238E27FC236}">
                <a16:creationId xmlns:a16="http://schemas.microsoft.com/office/drawing/2014/main" id="{6B9C94E5-1DA6-444A-9798-5E8A82438FBE}"/>
              </a:ext>
            </a:extLst>
          </p:cNvPr>
          <p:cNvGraphicFramePr>
            <a:graphicFrameLocks noGrp="1"/>
          </p:cNvGraphicFramePr>
          <p:nvPr/>
        </p:nvGraphicFramePr>
        <p:xfrm>
          <a:off x="783571" y="3791117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graphicFrame>
        <p:nvGraphicFramePr>
          <p:cNvPr id="157" name="Tableau 5">
            <a:extLst>
              <a:ext uri="{FF2B5EF4-FFF2-40B4-BE49-F238E27FC236}">
                <a16:creationId xmlns:a16="http://schemas.microsoft.com/office/drawing/2014/main" id="{09328935-3E23-4522-9ECE-220004566CE2}"/>
              </a:ext>
            </a:extLst>
          </p:cNvPr>
          <p:cNvGraphicFramePr>
            <a:graphicFrameLocks noGrp="1"/>
          </p:cNvGraphicFramePr>
          <p:nvPr/>
        </p:nvGraphicFramePr>
        <p:xfrm>
          <a:off x="785659" y="4120482"/>
          <a:ext cx="288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37" name="ZoneTexte 36">
            <a:extLst>
              <a:ext uri="{FF2B5EF4-FFF2-40B4-BE49-F238E27FC236}">
                <a16:creationId xmlns:a16="http://schemas.microsoft.com/office/drawing/2014/main" id="{4CE2C7BE-A834-42C6-A263-B42153D47139}"/>
              </a:ext>
            </a:extLst>
          </p:cNvPr>
          <p:cNvSpPr txBox="1"/>
          <p:nvPr/>
        </p:nvSpPr>
        <p:spPr>
          <a:xfrm>
            <a:off x="6570944" y="5143070"/>
            <a:ext cx="6118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C = 12 x 3 = 36 unités d’aires ou 36 cm</a:t>
            </a:r>
            <a:r>
              <a:rPr lang="fr-FR" baseline="30000" dirty="0">
                <a:solidFill>
                  <a:srgbClr val="7030A0"/>
                </a:solidFill>
              </a:rPr>
              <a:t>2 </a:t>
            </a:r>
            <a:r>
              <a:rPr lang="fr-FR" dirty="0">
                <a:solidFill>
                  <a:srgbClr val="7030A0"/>
                </a:solidFill>
              </a:rPr>
              <a:t> </a:t>
            </a:r>
            <a:endParaRPr lang="fr-FR" dirty="0"/>
          </a:p>
        </p:txBody>
      </p:sp>
      <p:graphicFrame>
        <p:nvGraphicFramePr>
          <p:cNvPr id="27" name="Tableau 5">
            <a:extLst>
              <a:ext uri="{FF2B5EF4-FFF2-40B4-BE49-F238E27FC236}">
                <a16:creationId xmlns:a16="http://schemas.microsoft.com/office/drawing/2014/main" id="{421EFB27-F9BD-4846-B431-A7E1C25D6EC4}"/>
              </a:ext>
            </a:extLst>
          </p:cNvPr>
          <p:cNvGraphicFramePr>
            <a:graphicFrameLocks noGrp="1"/>
          </p:cNvGraphicFramePr>
          <p:nvPr/>
        </p:nvGraphicFramePr>
        <p:xfrm>
          <a:off x="6622210" y="457777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29" name="Tableau 5">
            <a:extLst>
              <a:ext uri="{FF2B5EF4-FFF2-40B4-BE49-F238E27FC236}">
                <a16:creationId xmlns:a16="http://schemas.microsoft.com/office/drawing/2014/main" id="{9FB1C88A-CB46-4A92-824E-6EBF053DB6BC}"/>
              </a:ext>
            </a:extLst>
          </p:cNvPr>
          <p:cNvGraphicFramePr>
            <a:graphicFrameLocks noGrp="1"/>
          </p:cNvGraphicFramePr>
          <p:nvPr/>
        </p:nvGraphicFramePr>
        <p:xfrm>
          <a:off x="6620373" y="797464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30" name="Tableau 5">
            <a:extLst>
              <a:ext uri="{FF2B5EF4-FFF2-40B4-BE49-F238E27FC236}">
                <a16:creationId xmlns:a16="http://schemas.microsoft.com/office/drawing/2014/main" id="{05E20767-C34D-44E8-8354-4FFEC296A87D}"/>
              </a:ext>
            </a:extLst>
          </p:cNvPr>
          <p:cNvGraphicFramePr>
            <a:graphicFrameLocks noGrp="1"/>
          </p:cNvGraphicFramePr>
          <p:nvPr/>
        </p:nvGraphicFramePr>
        <p:xfrm>
          <a:off x="6620374" y="1150003"/>
          <a:ext cx="432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8827595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686503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9503791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462499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6695265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76856932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048683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699610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5409729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48236273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893146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8331124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97421"/>
                  </a:ext>
                </a:extLst>
              </a:tr>
            </a:tbl>
          </a:graphicData>
        </a:graphic>
      </p:graphicFrame>
      <p:graphicFrame>
        <p:nvGraphicFramePr>
          <p:cNvPr id="31" name="Tableau 5">
            <a:extLst>
              <a:ext uri="{FF2B5EF4-FFF2-40B4-BE49-F238E27FC236}">
                <a16:creationId xmlns:a16="http://schemas.microsoft.com/office/drawing/2014/main" id="{9EFC3086-272B-4ACA-9563-7BFF1C7C50DC}"/>
              </a:ext>
            </a:extLst>
          </p:cNvPr>
          <p:cNvGraphicFramePr>
            <a:graphicFrameLocks noGrp="1"/>
          </p:cNvGraphicFramePr>
          <p:nvPr/>
        </p:nvGraphicFramePr>
        <p:xfrm>
          <a:off x="4286685" y="1734274"/>
          <a:ext cx="324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5478099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3839386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95226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7077768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58223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56415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339747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7746682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554850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46247"/>
                  </a:ext>
                </a:extLst>
              </a:tr>
            </a:tbl>
          </a:graphicData>
        </a:graphic>
      </p:graphicFrame>
      <p:sp>
        <p:nvSpPr>
          <p:cNvPr id="39" name="ZoneTexte 38">
            <a:extLst>
              <a:ext uri="{FF2B5EF4-FFF2-40B4-BE49-F238E27FC236}">
                <a16:creationId xmlns:a16="http://schemas.microsoft.com/office/drawing/2014/main" id="{03A16C50-77E7-4E34-8DFE-5CA1FD02FA9D}"/>
              </a:ext>
            </a:extLst>
          </p:cNvPr>
          <p:cNvSpPr txBox="1"/>
          <p:nvPr/>
        </p:nvSpPr>
        <p:spPr>
          <a:xfrm>
            <a:off x="7315200" y="6377049"/>
            <a:ext cx="45126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59505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1484</Words>
  <Application>Microsoft Office PowerPoint</Application>
  <PresentationFormat>Grand écran</PresentationFormat>
  <Paragraphs>598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</vt:lpstr>
      <vt:lpstr>Calibri Light</vt:lpstr>
      <vt:lpstr>Curlz MT</vt:lpstr>
      <vt:lpstr>Thème Office</vt:lpstr>
      <vt:lpstr>LES AIRES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 dice</dc:creator>
  <cp:lastModifiedBy>Can dice</cp:lastModifiedBy>
  <cp:revision>33</cp:revision>
  <cp:lastPrinted>2020-06-24T17:07:53Z</cp:lastPrinted>
  <dcterms:created xsi:type="dcterms:W3CDTF">2020-06-21T08:41:49Z</dcterms:created>
  <dcterms:modified xsi:type="dcterms:W3CDTF">2021-04-24T11:03:37Z</dcterms:modified>
</cp:coreProperties>
</file>