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72" r:id="rId6"/>
    <p:sldId id="273" r:id="rId7"/>
    <p:sldId id="274" r:id="rId8"/>
    <p:sldId id="261" r:id="rId9"/>
    <p:sldId id="259" r:id="rId10"/>
    <p:sldId id="260" r:id="rId11"/>
    <p:sldId id="275" r:id="rId12"/>
    <p:sldId id="263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6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E98DF-D882-4CFD-A9D6-B3BA02BFD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BE7D28-F34F-477E-9908-C38ACC511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07B88-DE0D-458C-8738-BBA25E99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121B5-90FF-4B36-8463-01957064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37F64-5738-4F0F-AD90-66C74A3D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A947A-A2EA-49DD-91A1-D8824FDE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43459C-F2CB-404B-B9FF-8DEF2AE5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C2AF3B-9AE0-41D3-B459-499EF3A0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EC902-33F0-4C62-92C2-6FBE13AA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62BBC7-28AC-47CA-BFDA-1743177C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5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A32C8B-94E7-4747-B26A-BACBBE32C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9BEAD1-743C-47BF-81D5-13AF87D9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A8D52-AC30-471C-90D9-5C035D10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BD901C-E0C0-42DE-B987-3C9929F3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572BC-42D5-470F-B1D7-8DEB575F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3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45C5E-0755-471F-9E82-C65F0F18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A8922-CB5E-48D7-8AB4-560A5682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45D29-FD2A-447A-B5DD-62D27E32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F6AD2-D269-47B4-B118-7EBAAEE4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F6EBAF-B7E1-4DF6-BF4C-D557360E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03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62A3E-A02A-4D37-B4B9-A6C5C36C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9E87F0-5A7B-425D-AE00-6BE29858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AB5B4-F7E3-4D04-8206-A609CDE1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FD086B-C29E-4536-A1BA-B2858635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4BEF12-CF1D-4560-8D76-137C894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64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0E784-5F19-410A-A3E4-B378D27D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07C1EA-600A-4EDE-A40F-005ED2024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EB8BF5-67DA-4ECD-8B93-7BA38972B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D437D1-0F2D-4740-8A88-3E222A49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30256C-9177-42F3-A28B-62FC4C7A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84DC81-119E-4F21-87BA-4A4D56BD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91618-1752-4E0D-9AEB-1D932E00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1B669B-CF02-4F46-81B6-923F8940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F4B587-8E83-4253-A454-64CF45DBF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244395-754D-4549-83FF-02A98CE2B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54B673-44E7-45E7-B1CD-037339955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62494B-7DAB-4496-B31F-16D63032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C9CF0-7C0A-498A-B30C-77593942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748C30-B3CB-49EE-B783-7E330BAC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68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B70645-C4A4-4EBA-8F28-D1875B1C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68CF41-8561-42C9-A77C-79F39B0D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C33122-EB80-41A2-A49E-0F292E96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A72B82-48DA-4DE4-95F4-AE5FD82F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6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46D580-71A7-4640-BE8D-500D0E1E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90320A-C44C-4D9C-8F00-1CE31B07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6DDAC7-9C0D-4988-8924-393CB4DA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27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CFB7A-C416-4E12-8575-F9B73161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1939F-EB9F-4AC1-BC6D-D96CA1684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502AF7-7C17-451E-B6AC-2B20A752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612541-A645-4E45-AE12-EC3E22EA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E5F282-351E-4329-82B3-2253F3D4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84060-84E7-4779-95E0-E6133AF3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8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BEA67-94E3-4874-9E98-A8401615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A7C3A5-7FF2-4ACF-992D-465403E54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CDA29-7035-4706-9B43-2B39FF0C2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4A70DA-93F0-4C96-8692-E27B53E6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2809A9-F745-4E35-80F7-77B028AC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AEC071-4BC0-4555-9176-42660931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48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B7E99F-739B-476A-A6C9-AA02A8F4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A3F383-5816-4639-B902-063477C9B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ACAB0A-A3F7-45B2-B062-D95FEFAD4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FEF7-BA88-41D4-B24C-77EBBBB6100A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968993-E3C5-4715-9C6A-D822D3CBE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5DF4D-4E16-4C46-8D4D-F55FDDD19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981-650D-40B7-95DC-2A012DD2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69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B370465-0102-4186-AD50-10E0951A8FE1}"/>
              </a:ext>
            </a:extLst>
          </p:cNvPr>
          <p:cNvSpPr/>
          <p:nvPr/>
        </p:nvSpPr>
        <p:spPr>
          <a:xfrm>
            <a:off x="552892" y="520994"/>
            <a:ext cx="11639107" cy="2124669"/>
          </a:xfrm>
          <a:prstGeom prst="rightArrow">
            <a:avLst>
              <a:gd name="adj1" fmla="val 50000"/>
              <a:gd name="adj2" fmla="val 3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2B234-E73F-41C0-B893-FCEE503C3B2F}"/>
              </a:ext>
            </a:extLst>
          </p:cNvPr>
          <p:cNvSpPr/>
          <p:nvPr/>
        </p:nvSpPr>
        <p:spPr>
          <a:xfrm>
            <a:off x="2810545" y="1052623"/>
            <a:ext cx="5355257" cy="788369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ANNEES FOLLES</a:t>
            </a:r>
          </a:p>
          <a:p>
            <a:pPr algn="ctr"/>
            <a:r>
              <a:rPr lang="fr-FR" dirty="0"/>
              <a:t>On fait la fête sur du jazz, on danse, on va au spectacle, on s’amuse, on s’intéresse à la mode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340E261-D5C7-43E8-8E04-E0EE81471139}"/>
              </a:ext>
            </a:extLst>
          </p:cNvPr>
          <p:cNvGrpSpPr/>
          <p:nvPr/>
        </p:nvGrpSpPr>
        <p:grpSpPr>
          <a:xfrm>
            <a:off x="294876" y="2177830"/>
            <a:ext cx="1998913" cy="2034508"/>
            <a:chOff x="294876" y="2177830"/>
            <a:chExt cx="1998913" cy="2034508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3218BB3F-9B15-4246-82D7-60A005D5CFF8}"/>
                </a:ext>
              </a:extLst>
            </p:cNvPr>
            <p:cNvCxnSpPr/>
            <p:nvPr/>
          </p:nvCxnSpPr>
          <p:spPr>
            <a:xfrm flipV="1">
              <a:off x="810910" y="2177830"/>
              <a:ext cx="0" cy="9356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986B902-794E-4980-9A42-021545526E79}"/>
                </a:ext>
              </a:extLst>
            </p:cNvPr>
            <p:cNvSpPr txBox="1"/>
            <p:nvPr/>
          </p:nvSpPr>
          <p:spPr>
            <a:xfrm>
              <a:off x="294876" y="3289008"/>
              <a:ext cx="19989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11 novembre 1918</a:t>
              </a:r>
            </a:p>
            <a:p>
              <a:r>
                <a:rPr lang="fr-FR" dirty="0"/>
                <a:t>Fin de la Première guerre mondiale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A3BB9D9-5DD0-4366-827D-2AB664148369}"/>
              </a:ext>
            </a:extLst>
          </p:cNvPr>
          <p:cNvGrpSpPr/>
          <p:nvPr/>
        </p:nvGrpSpPr>
        <p:grpSpPr>
          <a:xfrm>
            <a:off x="2564431" y="2123031"/>
            <a:ext cx="1923925" cy="1997218"/>
            <a:chOff x="2573079" y="1307805"/>
            <a:chExt cx="1923925" cy="1997218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9273623E-1481-47C6-997B-D179E0326AA9}"/>
                </a:ext>
              </a:extLst>
            </p:cNvPr>
            <p:cNvCxnSpPr/>
            <p:nvPr/>
          </p:nvCxnSpPr>
          <p:spPr>
            <a:xfrm flipV="1">
              <a:off x="2807006" y="1307805"/>
              <a:ext cx="0" cy="9356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FE9BB6E-8EE3-402D-8C52-077ABBE0C960}"/>
                </a:ext>
              </a:extLst>
            </p:cNvPr>
            <p:cNvSpPr txBox="1"/>
            <p:nvPr/>
          </p:nvSpPr>
          <p:spPr>
            <a:xfrm>
              <a:off x="2573079" y="2381693"/>
              <a:ext cx="19239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1920</a:t>
              </a:r>
            </a:p>
            <a:p>
              <a:r>
                <a:rPr lang="fr-FR" dirty="0"/>
                <a:t>Début des années </a:t>
              </a:r>
            </a:p>
            <a:p>
              <a:r>
                <a:rPr lang="fr-FR" dirty="0"/>
                <a:t>folles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8043FB5-3463-490B-B72C-C00CB2D8F385}"/>
              </a:ext>
            </a:extLst>
          </p:cNvPr>
          <p:cNvGrpSpPr/>
          <p:nvPr/>
        </p:nvGrpSpPr>
        <p:grpSpPr>
          <a:xfrm>
            <a:off x="7518778" y="2123031"/>
            <a:ext cx="2573078" cy="2225519"/>
            <a:chOff x="7506586" y="1356503"/>
            <a:chExt cx="2573078" cy="2225519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B61F12C4-6B5D-4F25-8CE7-2CEAFB966EBB}"/>
                </a:ext>
              </a:extLst>
            </p:cNvPr>
            <p:cNvCxnSpPr/>
            <p:nvPr/>
          </p:nvCxnSpPr>
          <p:spPr>
            <a:xfrm flipV="1">
              <a:off x="8165802" y="1356503"/>
              <a:ext cx="0" cy="9356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FF02D8F-6225-44D6-95F0-6E8BC5E7EB6B}"/>
                </a:ext>
              </a:extLst>
            </p:cNvPr>
            <p:cNvSpPr txBox="1"/>
            <p:nvPr/>
          </p:nvSpPr>
          <p:spPr>
            <a:xfrm>
              <a:off x="7506586" y="2381693"/>
              <a:ext cx="2573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1929</a:t>
              </a:r>
            </a:p>
            <a:p>
              <a:r>
                <a:rPr lang="fr-FR" dirty="0"/>
                <a:t>Krach boursier : l’argent perd sa valeur, l’Europe devient pauvre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BBA34-136F-4942-B58A-DE1089BBB521}"/>
              </a:ext>
            </a:extLst>
          </p:cNvPr>
          <p:cNvSpPr/>
          <p:nvPr/>
        </p:nvSpPr>
        <p:spPr>
          <a:xfrm rot="10800000" flipV="1">
            <a:off x="7827263" y="1569367"/>
            <a:ext cx="2913885" cy="553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 dictateurs arrivent au pouvoir en Europe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24466D7-5286-445F-8AED-FFC6FD0AAC1F}"/>
              </a:ext>
            </a:extLst>
          </p:cNvPr>
          <p:cNvGrpSpPr/>
          <p:nvPr/>
        </p:nvGrpSpPr>
        <p:grpSpPr>
          <a:xfrm>
            <a:off x="10091856" y="2177830"/>
            <a:ext cx="1966032" cy="2311507"/>
            <a:chOff x="10091856" y="2177830"/>
            <a:chExt cx="1966032" cy="2311507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86CB4A5-6D39-407B-BE61-C7177A83E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1840" y="2177830"/>
              <a:ext cx="0" cy="880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7DC7BBF-8D25-4E2D-A329-1B0ECAFE9757}"/>
                </a:ext>
              </a:extLst>
            </p:cNvPr>
            <p:cNvSpPr txBox="1"/>
            <p:nvPr/>
          </p:nvSpPr>
          <p:spPr>
            <a:xfrm>
              <a:off x="10091856" y="3289008"/>
              <a:ext cx="19660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 septembre 1939</a:t>
              </a:r>
            </a:p>
            <a:p>
              <a:r>
                <a:rPr lang="fr-FR" dirty="0"/>
                <a:t>Début de la Seconde guerre mondiale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044A58D-B047-0754-39D8-DD4485F31900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8086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miliciens arretant rÃ©sistants&quot;">
            <a:extLst>
              <a:ext uri="{FF2B5EF4-FFF2-40B4-BE49-F238E27FC236}">
                <a16:creationId xmlns:a16="http://schemas.microsoft.com/office/drawing/2014/main" id="{68DEC6E8-A5CE-400D-82A6-55B6E0FE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0" y="463736"/>
            <a:ext cx="66579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symbole milice franÃ§aise&quot;">
            <a:extLst>
              <a:ext uri="{FF2B5EF4-FFF2-40B4-BE49-F238E27FC236}">
                <a16:creationId xmlns:a16="http://schemas.microsoft.com/office/drawing/2014/main" id="{C51EDEFD-1A81-4B4B-A876-FF54997F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53" y="463736"/>
            <a:ext cx="1815952" cy="10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beret milice francaise&quot;">
            <a:extLst>
              <a:ext uri="{FF2B5EF4-FFF2-40B4-BE49-F238E27FC236}">
                <a16:creationId xmlns:a16="http://schemas.microsoft.com/office/drawing/2014/main" id="{4E2DB390-E5C6-49B7-A0A4-170A26F5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39" y="144633"/>
            <a:ext cx="1856099" cy="30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enfant juif Ã©toile&quot;">
            <a:extLst>
              <a:ext uri="{FF2B5EF4-FFF2-40B4-BE49-F238E27FC236}">
                <a16:creationId xmlns:a16="http://schemas.microsoft.com/office/drawing/2014/main" id="{B1176328-3CC5-4D0F-91DE-0BF282F8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8" y="3130098"/>
            <a:ext cx="4699321" cy="34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F9F0A4-0FE5-47EA-B70E-F19D3D2492A4}"/>
              </a:ext>
            </a:extLst>
          </p:cNvPr>
          <p:cNvSpPr txBox="1"/>
          <p:nvPr/>
        </p:nvSpPr>
        <p:spPr>
          <a:xfrm>
            <a:off x="6574129" y="565652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290AF3-A2CC-4879-8871-62E2F5BBFE84}"/>
              </a:ext>
            </a:extLst>
          </p:cNvPr>
          <p:cNvSpPr txBox="1"/>
          <p:nvPr/>
        </p:nvSpPr>
        <p:spPr>
          <a:xfrm>
            <a:off x="542260" y="14463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F42173-E0FE-4D2E-BD0C-279266BB7998}"/>
              </a:ext>
            </a:extLst>
          </p:cNvPr>
          <p:cNvSpPr txBox="1"/>
          <p:nvPr/>
        </p:nvSpPr>
        <p:spPr>
          <a:xfrm>
            <a:off x="6960613" y="144633"/>
            <a:ext cx="313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Symboles de la Milice Française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BA814F-41F4-4C0C-B8E7-ACE7254981C7}"/>
              </a:ext>
            </a:extLst>
          </p:cNvPr>
          <p:cNvSpPr txBox="1"/>
          <p:nvPr/>
        </p:nvSpPr>
        <p:spPr>
          <a:xfrm>
            <a:off x="85170" y="5205984"/>
            <a:ext cx="532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Qui?</a:t>
            </a:r>
          </a:p>
          <a:p>
            <a:pPr marL="342900" indent="-342900">
              <a:buAutoNum type="arabicPeriod"/>
            </a:pPr>
            <a:r>
              <a:rPr lang="fr-FR" dirty="0"/>
              <a:t>Que se passe-t-il selon vous?</a:t>
            </a:r>
          </a:p>
          <a:p>
            <a:pPr marL="342900" indent="-342900">
              <a:buAutoNum type="arabicPeriod"/>
            </a:pPr>
            <a:r>
              <a:rPr lang="fr-FR" dirty="0"/>
              <a:t>Donner un titre aux 2 photos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23201B-3013-43A5-A403-0DA8DD94C6E9}"/>
              </a:ext>
            </a:extLst>
          </p:cNvPr>
          <p:cNvSpPr txBox="1"/>
          <p:nvPr/>
        </p:nvSpPr>
        <p:spPr>
          <a:xfrm>
            <a:off x="1414272" y="144633"/>
            <a:ext cx="320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Miliciens arrêtant des Résistants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008532-EF8E-42B0-B038-EE948B563615}"/>
              </a:ext>
            </a:extLst>
          </p:cNvPr>
          <p:cNvSpPr txBox="1"/>
          <p:nvPr/>
        </p:nvSpPr>
        <p:spPr>
          <a:xfrm>
            <a:off x="5128154" y="5970062"/>
            <a:ext cx="221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Enfants juifs portant l’étoile jaune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9A028A-F55B-4805-9BBF-3BC0522A3F20}"/>
              </a:ext>
            </a:extLst>
          </p:cNvPr>
          <p:cNvSpPr txBox="1"/>
          <p:nvPr/>
        </p:nvSpPr>
        <p:spPr>
          <a:xfrm>
            <a:off x="8143353" y="1498278"/>
            <a:ext cx="181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66FF"/>
                </a:solidFill>
              </a:rPr>
              <a:t>Le gamma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0ECE75-5B57-4346-9364-E279385E7674}"/>
              </a:ext>
            </a:extLst>
          </p:cNvPr>
          <p:cNvSpPr txBox="1"/>
          <p:nvPr/>
        </p:nvSpPr>
        <p:spPr>
          <a:xfrm>
            <a:off x="7912608" y="2114435"/>
            <a:ext cx="230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66FF"/>
                </a:solidFill>
              </a:rPr>
              <a:t>L’uniforme noir et le béret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5661FA-A825-E9ED-D78D-64128D7EE078}"/>
              </a:ext>
            </a:extLst>
          </p:cNvPr>
          <p:cNvSpPr txBox="1"/>
          <p:nvPr/>
        </p:nvSpPr>
        <p:spPr>
          <a:xfrm>
            <a:off x="672029" y="6488668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9945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C261E72C-42F6-4EF2-96BD-D868803B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487"/>
            <a:ext cx="11544300" cy="634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916E2BC-0EDF-8F21-23B3-B234AE89574D}"/>
              </a:ext>
            </a:extLst>
          </p:cNvPr>
          <p:cNvSpPr txBox="1"/>
          <p:nvPr/>
        </p:nvSpPr>
        <p:spPr>
          <a:xfrm>
            <a:off x="9309254" y="6389782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78229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F9AB83C-F1BF-492D-AE37-67B878DA500A}"/>
              </a:ext>
            </a:extLst>
          </p:cNvPr>
          <p:cNvSpPr/>
          <p:nvPr/>
        </p:nvSpPr>
        <p:spPr>
          <a:xfrm>
            <a:off x="552892" y="520994"/>
            <a:ext cx="11639107" cy="2124669"/>
          </a:xfrm>
          <a:prstGeom prst="rightArrow">
            <a:avLst>
              <a:gd name="adj1" fmla="val 50000"/>
              <a:gd name="adj2" fmla="val 3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FF18E87-E6F8-46C0-AD8E-B26890C29FD9}"/>
              </a:ext>
            </a:extLst>
          </p:cNvPr>
          <p:cNvGrpSpPr/>
          <p:nvPr/>
        </p:nvGrpSpPr>
        <p:grpSpPr>
          <a:xfrm>
            <a:off x="301680" y="2092486"/>
            <a:ext cx="1966032" cy="2311507"/>
            <a:chOff x="10091856" y="2177830"/>
            <a:chExt cx="1966032" cy="2311507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25DB1934-0CD2-4D28-8EDC-AB1CACBA65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1840" y="2177830"/>
              <a:ext cx="0" cy="880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5224759-23D4-4FCE-B80C-385CC3FA2539}"/>
                </a:ext>
              </a:extLst>
            </p:cNvPr>
            <p:cNvSpPr txBox="1"/>
            <p:nvPr/>
          </p:nvSpPr>
          <p:spPr>
            <a:xfrm>
              <a:off x="10091856" y="3289008"/>
              <a:ext cx="19660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 septembre 1939</a:t>
              </a:r>
            </a:p>
            <a:p>
              <a:r>
                <a:rPr lang="fr-FR" dirty="0"/>
                <a:t>Début de la Seconde guerre mondiale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21E2F2D-3357-49A7-9457-EE2A102D07AF}"/>
              </a:ext>
            </a:extLst>
          </p:cNvPr>
          <p:cNvGrpSpPr/>
          <p:nvPr/>
        </p:nvGrpSpPr>
        <p:grpSpPr>
          <a:xfrm>
            <a:off x="5263647" y="2118428"/>
            <a:ext cx="2217595" cy="1694909"/>
            <a:chOff x="2791968" y="2092486"/>
            <a:chExt cx="2217595" cy="2034508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C9B56712-218A-40A8-BFE8-257E90E55E0F}"/>
                </a:ext>
              </a:extLst>
            </p:cNvPr>
            <p:cNvCxnSpPr/>
            <p:nvPr/>
          </p:nvCxnSpPr>
          <p:spPr>
            <a:xfrm flipV="1">
              <a:off x="3694176" y="2092486"/>
              <a:ext cx="0" cy="987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8203457-9CC1-4209-BCC8-7A97895E2D7E}"/>
                </a:ext>
              </a:extLst>
            </p:cNvPr>
            <p:cNvSpPr txBox="1"/>
            <p:nvPr/>
          </p:nvSpPr>
          <p:spPr>
            <a:xfrm>
              <a:off x="2791968" y="3203664"/>
              <a:ext cx="22175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22 juin 1940</a:t>
              </a:r>
            </a:p>
            <a:p>
              <a:r>
                <a:rPr lang="fr-FR" dirty="0"/>
                <a:t>Armistice signé entre </a:t>
              </a:r>
            </a:p>
            <a:p>
              <a:r>
                <a:rPr lang="fr-FR" dirty="0"/>
                <a:t>Hitler et Pétain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4F467-8407-449B-8B80-E1734FA605F6}"/>
              </a:ext>
            </a:extLst>
          </p:cNvPr>
          <p:cNvSpPr/>
          <p:nvPr/>
        </p:nvSpPr>
        <p:spPr>
          <a:xfrm>
            <a:off x="1121664" y="1060704"/>
            <a:ext cx="4000326" cy="105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- Combats des Français et Britanniques contre les Allemands </a:t>
            </a:r>
          </a:p>
          <a:p>
            <a:pPr algn="ctr"/>
            <a:r>
              <a:rPr lang="fr-FR" dirty="0"/>
              <a:t>- Ligne Maginot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F587B01-7692-40FA-A3ED-5B5ED953041F}"/>
              </a:ext>
            </a:extLst>
          </p:cNvPr>
          <p:cNvGrpSpPr/>
          <p:nvPr/>
        </p:nvGrpSpPr>
        <p:grpSpPr>
          <a:xfrm>
            <a:off x="4364737" y="2092486"/>
            <a:ext cx="2586053" cy="4499428"/>
            <a:chOff x="2130902" y="2092486"/>
            <a:chExt cx="2586053" cy="4499428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8ABDA553-7C3C-43C7-9E4B-B9E4FCE437A8}"/>
                </a:ext>
              </a:extLst>
            </p:cNvPr>
            <p:cNvGrpSpPr/>
            <p:nvPr/>
          </p:nvGrpSpPr>
          <p:grpSpPr>
            <a:xfrm>
              <a:off x="2130902" y="2092486"/>
              <a:ext cx="2586053" cy="4027898"/>
              <a:chOff x="4716955" y="2092486"/>
              <a:chExt cx="2586053" cy="2311507"/>
            </a:xfrm>
          </p:grpSpPr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16A29CDF-46A0-4712-803D-CC44982106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4208" y="2092486"/>
                <a:ext cx="0" cy="9875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52AB99B-312A-4682-AE37-53E72920E4B3}"/>
                  </a:ext>
                </a:extLst>
              </p:cNvPr>
              <p:cNvSpPr txBox="1"/>
              <p:nvPr/>
            </p:nvSpPr>
            <p:spPr>
              <a:xfrm>
                <a:off x="4716955" y="3203664"/>
                <a:ext cx="25860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18 juin 1940</a:t>
                </a:r>
              </a:p>
              <a:p>
                <a:r>
                  <a:rPr lang="fr-FR" dirty="0"/>
                  <a:t>Appel à la Résistance de </a:t>
                </a:r>
              </a:p>
              <a:p>
                <a:r>
                  <a:rPr lang="fr-FR" dirty="0"/>
                  <a:t>De Gaulle</a:t>
                </a:r>
              </a:p>
              <a:p>
                <a:endParaRPr lang="fr-FR" dirty="0"/>
              </a:p>
            </p:txBody>
          </p:sp>
        </p:grpSp>
        <p:pic>
          <p:nvPicPr>
            <p:cNvPr id="4100" name="Picture 4" descr="http://bcd.bzh/becedia/sites/default/files/dossiers-thematiques/dt-l-appel-du-18-juin.jpg">
              <a:extLst>
                <a:ext uri="{FF2B5EF4-FFF2-40B4-BE49-F238E27FC236}">
                  <a16:creationId xmlns:a16="http://schemas.microsoft.com/office/drawing/2014/main" id="{91B69800-1066-4B86-B3E1-33234A9F0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054" y="4952090"/>
              <a:ext cx="2222113" cy="1639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BA30C1B-FD78-422D-902B-489E5D2ED34C}"/>
              </a:ext>
            </a:extLst>
          </p:cNvPr>
          <p:cNvGrpSpPr/>
          <p:nvPr/>
        </p:nvGrpSpPr>
        <p:grpSpPr>
          <a:xfrm>
            <a:off x="8346647" y="2092486"/>
            <a:ext cx="3696718" cy="3546241"/>
            <a:chOff x="7827264" y="2118428"/>
            <a:chExt cx="3696718" cy="3546241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62ECB2F0-60E3-473A-BC0B-E5711751C0F6}"/>
                </a:ext>
              </a:extLst>
            </p:cNvPr>
            <p:cNvGrpSpPr/>
            <p:nvPr/>
          </p:nvGrpSpPr>
          <p:grpSpPr>
            <a:xfrm>
              <a:off x="7827264" y="2118428"/>
              <a:ext cx="3696718" cy="1778254"/>
              <a:chOff x="6254496" y="2118428"/>
              <a:chExt cx="3696718" cy="1778254"/>
            </a:xfrm>
          </p:grpSpPr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DDDDD21F-58A2-472A-A87C-CBF1DC92FF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6976" y="2118428"/>
                <a:ext cx="0" cy="8227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5FAAC83-F14C-4D57-AF16-1F6B31EE3953}"/>
                  </a:ext>
                </a:extLst>
              </p:cNvPr>
              <p:cNvSpPr txBox="1"/>
              <p:nvPr/>
            </p:nvSpPr>
            <p:spPr>
              <a:xfrm>
                <a:off x="6254496" y="2973352"/>
                <a:ext cx="36967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24 octobre 1940</a:t>
                </a:r>
              </a:p>
              <a:p>
                <a:r>
                  <a:rPr lang="fr-FR" dirty="0"/>
                  <a:t>Hitler et Pétain se rencontrent</a:t>
                </a:r>
              </a:p>
              <a:p>
                <a:r>
                  <a:rPr lang="fr-FR" dirty="0"/>
                  <a:t>à Montoire: début de la collaboration</a:t>
                </a:r>
              </a:p>
            </p:txBody>
          </p:sp>
        </p:grpSp>
        <p:pic>
          <p:nvPicPr>
            <p:cNvPr id="4102" name="Picture 6" descr="RÃ©sultat de recherche d'images pour &quot;rencontre montoire&quot;">
              <a:extLst>
                <a:ext uri="{FF2B5EF4-FFF2-40B4-BE49-F238E27FC236}">
                  <a16:creationId xmlns:a16="http://schemas.microsoft.com/office/drawing/2014/main" id="{93A2450B-9F8B-4897-A418-46F1A0072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512" y="3928896"/>
              <a:ext cx="3087248" cy="173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F979672C-534F-6648-56BE-25C29FDB2D58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8401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9270AD0-EA14-47A6-9ACC-60BDC7A44326}"/>
              </a:ext>
            </a:extLst>
          </p:cNvPr>
          <p:cNvSpPr txBox="1"/>
          <p:nvPr/>
        </p:nvSpPr>
        <p:spPr>
          <a:xfrm>
            <a:off x="1572766" y="54864"/>
            <a:ext cx="6053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Séance 3 : </a:t>
            </a:r>
            <a:r>
              <a:rPr lang="fr-FR" dirty="0">
                <a:solidFill>
                  <a:srgbClr val="FF0000"/>
                </a:solidFill>
              </a:rPr>
              <a:t>Collaboration et Résistance</a:t>
            </a:r>
          </a:p>
          <a:p>
            <a:r>
              <a:rPr lang="fr-FR" dirty="0">
                <a:solidFill>
                  <a:srgbClr val="FF0000"/>
                </a:solidFill>
              </a:rPr>
              <a:t>Comment les Français réagissent-ils à l'Occupation allemande?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0C9C90-BCCD-4889-9D57-CB672AC90624}"/>
              </a:ext>
            </a:extLst>
          </p:cNvPr>
          <p:cNvSpPr txBox="1"/>
          <p:nvPr/>
        </p:nvSpPr>
        <p:spPr>
          <a:xfrm>
            <a:off x="1572766" y="991650"/>
            <a:ext cx="10351007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Les Français réagissent de 2 façons différentes face à l’occupation allemande :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b="1" u="sng" dirty="0">
                <a:solidFill>
                  <a:srgbClr val="FF00FF"/>
                </a:solidFill>
              </a:rPr>
              <a:t>A) La Résistance</a:t>
            </a:r>
          </a:p>
          <a:p>
            <a:pPr>
              <a:lnSpc>
                <a:spcPct val="150000"/>
              </a:lnSpc>
            </a:pPr>
            <a:r>
              <a:rPr lang="fr-FR" dirty="0"/>
              <a:t>Après l’armistice signé entre Pétain et Hitler le 22 juin 1940,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le général De Gaulle</a:t>
            </a:r>
            <a:r>
              <a:rPr lang="fr-FR" dirty="0"/>
              <a:t>, situé à Londres, invite les Français à poursuivre le combat contre les Allemands dans un discours diffusé à la radio. C’est l’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Appel à la Résistance du 18 juin 1940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</a:pPr>
            <a:r>
              <a:rPr lang="fr-FR" dirty="0"/>
              <a:t>Certains Français deviennent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résistants</a:t>
            </a:r>
            <a:r>
              <a:rPr lang="fr-FR" dirty="0"/>
              <a:t> et sabotent alors les voies de communication pour lutter contre l’occupation allemande en sabotant des voies de communication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b="1" u="sng" dirty="0">
                <a:solidFill>
                  <a:srgbClr val="FF00FF"/>
                </a:solidFill>
              </a:rPr>
              <a:t>B) La Collaboration</a:t>
            </a:r>
          </a:p>
          <a:p>
            <a:pPr>
              <a:lnSpc>
                <a:spcPct val="150000"/>
              </a:lnSpc>
            </a:pPr>
            <a:r>
              <a:rPr lang="fr-FR" dirty="0"/>
              <a:t>Le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24 octobre 1940</a:t>
            </a:r>
            <a:r>
              <a:rPr lang="fr-FR" dirty="0"/>
              <a:t>,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Pétain</a:t>
            </a:r>
            <a:r>
              <a:rPr lang="fr-FR" dirty="0"/>
              <a:t> rencontre Hitler à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Montoire</a:t>
            </a:r>
            <a:r>
              <a:rPr lang="fr-FR" dirty="0"/>
              <a:t> pour signer des accords qui marquent la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collaboration</a:t>
            </a:r>
            <a:r>
              <a:rPr lang="fr-FR" dirty="0"/>
              <a:t>: certains Français dénoncent les Résistants et les Juifs, d’autres s’engagent dans la Milice pour aider les Allemands à déporter les Résistants et les Juifs.</a:t>
            </a:r>
          </a:p>
          <a:p>
            <a:pPr>
              <a:lnSpc>
                <a:spcPct val="150000"/>
              </a:lnSpc>
            </a:pPr>
            <a:r>
              <a:rPr lang="fr-FR" i="1" dirty="0">
                <a:solidFill>
                  <a:srgbClr val="00B050"/>
                </a:solidFill>
              </a:rPr>
              <a:t>Coller la frise et la lettre de dénonciation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5711CD2-5545-4E8C-9B1E-3DBD4F8C6C57}"/>
              </a:ext>
            </a:extLst>
          </p:cNvPr>
          <p:cNvSpPr/>
          <p:nvPr/>
        </p:nvSpPr>
        <p:spPr>
          <a:xfrm>
            <a:off x="1572766" y="716851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FFE4338-874F-46D3-88FC-A627F694BC28}"/>
              </a:ext>
            </a:extLst>
          </p:cNvPr>
          <p:cNvSpPr/>
          <p:nvPr/>
        </p:nvSpPr>
        <p:spPr>
          <a:xfrm>
            <a:off x="1572766" y="1447924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1E6653A-F0C5-493C-9EC8-99E767C81D51}"/>
              </a:ext>
            </a:extLst>
          </p:cNvPr>
          <p:cNvSpPr/>
          <p:nvPr/>
        </p:nvSpPr>
        <p:spPr>
          <a:xfrm>
            <a:off x="1572766" y="4386202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EE90CE5-E443-49C0-8245-B627EF18A075}"/>
              </a:ext>
            </a:extLst>
          </p:cNvPr>
          <p:cNvCxnSpPr/>
          <p:nvPr/>
        </p:nvCxnSpPr>
        <p:spPr>
          <a:xfrm>
            <a:off x="1572768" y="54864"/>
            <a:ext cx="0" cy="6473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DDACC2F-0CB7-4191-8716-B38C7F84DC0B}"/>
              </a:ext>
            </a:extLst>
          </p:cNvPr>
          <p:cNvGrpSpPr/>
          <p:nvPr/>
        </p:nvGrpSpPr>
        <p:grpSpPr>
          <a:xfrm>
            <a:off x="3157726" y="1902212"/>
            <a:ext cx="386796" cy="377952"/>
            <a:chOff x="3816096" y="3182112"/>
            <a:chExt cx="386796" cy="377952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602FD34-9BF6-4052-B8B5-9A0AFD66A225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E1BB0631-E762-4238-AC89-AF3A63545409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2D123E9-EC8C-413E-BEAA-DB2298481A64}"/>
              </a:ext>
            </a:extLst>
          </p:cNvPr>
          <p:cNvGrpSpPr/>
          <p:nvPr/>
        </p:nvGrpSpPr>
        <p:grpSpPr>
          <a:xfrm>
            <a:off x="4036082" y="3240024"/>
            <a:ext cx="386796" cy="377952"/>
            <a:chOff x="3816096" y="3182112"/>
            <a:chExt cx="386796" cy="377952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54B8454-A8CE-4D0B-8BEF-F7B726C6DD0D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79941748-CE61-4456-8566-BED9DFF20DBF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B03A767-1890-4D21-8400-82CCAD912854}"/>
              </a:ext>
            </a:extLst>
          </p:cNvPr>
          <p:cNvGrpSpPr/>
          <p:nvPr/>
        </p:nvGrpSpPr>
        <p:grpSpPr>
          <a:xfrm>
            <a:off x="3438144" y="4861560"/>
            <a:ext cx="386796" cy="377952"/>
            <a:chOff x="3816096" y="3182112"/>
            <a:chExt cx="386796" cy="377952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C58F64C-E988-4CCD-8A4A-2ADAF374283A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6904861C-33DA-4686-B8D4-8A4999B8A9F7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5D8CA5E6-FADE-04F6-7F6C-6C9D33408CF9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21022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Ã©sultat de recherche d'images pour &quot;carte pearl harbor&quot;">
            <a:extLst>
              <a:ext uri="{FF2B5EF4-FFF2-40B4-BE49-F238E27FC236}">
                <a16:creationId xmlns:a16="http://schemas.microsoft.com/office/drawing/2014/main" id="{C1F56EBB-1449-4BDD-B953-B55D7E25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17" y="9037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bombardements pearl harbor&quot;">
            <a:extLst>
              <a:ext uri="{FF2B5EF4-FFF2-40B4-BE49-F238E27FC236}">
                <a16:creationId xmlns:a16="http://schemas.microsoft.com/office/drawing/2014/main" id="{1B4B279D-D8D2-4B97-8CE9-901A7CFF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2" y="3340955"/>
            <a:ext cx="8876303" cy="33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bombardements pearl harbor&quot;">
            <a:extLst>
              <a:ext uri="{FF2B5EF4-FFF2-40B4-BE49-F238E27FC236}">
                <a16:creationId xmlns:a16="http://schemas.microsoft.com/office/drawing/2014/main" id="{1BC6AA89-5352-4EFA-A405-71D66ECB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0"/>
            <a:ext cx="6239613" cy="42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A78CA3-CC3A-4DDD-8A57-EB13AC7C7782}"/>
              </a:ext>
            </a:extLst>
          </p:cNvPr>
          <p:cNvSpPr txBox="1"/>
          <p:nvPr/>
        </p:nvSpPr>
        <p:spPr>
          <a:xfrm>
            <a:off x="148856" y="4423145"/>
            <a:ext cx="2987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 décembre 1941</a:t>
            </a:r>
          </a:p>
          <a:p>
            <a:r>
              <a:rPr lang="fr-FR" dirty="0"/>
              <a:t>Attaque surprise de la base navale américaine par les Japonais.</a:t>
            </a:r>
          </a:p>
          <a:p>
            <a:r>
              <a:rPr lang="fr-FR" dirty="0"/>
              <a:t>Les Etats-Unis entrent dans le conflit aux côtés des Alliés (France, Royaume-Uni)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2277AB-B08B-D5DC-98AD-50B2C49F0C50}"/>
              </a:ext>
            </a:extLst>
          </p:cNvPr>
          <p:cNvSpPr txBox="1"/>
          <p:nvPr/>
        </p:nvSpPr>
        <p:spPr>
          <a:xfrm>
            <a:off x="407624" y="6488668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8024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carte dÃ©barquement normandie&quot;">
            <a:extLst>
              <a:ext uri="{FF2B5EF4-FFF2-40B4-BE49-F238E27FC236}">
                <a16:creationId xmlns:a16="http://schemas.microsoft.com/office/drawing/2014/main" id="{3694DC3B-577C-4689-BB8C-ED0D26C6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13" y="74428"/>
            <a:ext cx="3907572" cy="25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carte france  normandie&quot;">
            <a:extLst>
              <a:ext uri="{FF2B5EF4-FFF2-40B4-BE49-F238E27FC236}">
                <a16:creationId xmlns:a16="http://schemas.microsoft.com/office/drawing/2014/main" id="{1BD9B5DD-4B67-4D58-9F19-3010CAD6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8"/>
            <a:ext cx="2147844" cy="20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dÃ©barquement normandie&quot;">
            <a:extLst>
              <a:ext uri="{FF2B5EF4-FFF2-40B4-BE49-F238E27FC236}">
                <a16:creationId xmlns:a16="http://schemas.microsoft.com/office/drawing/2014/main" id="{70DAEE09-0067-48D0-AADB-61E0D573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443"/>
            <a:ext cx="9117287" cy="37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FD1062-C959-4691-BC7F-E5C686557992}"/>
              </a:ext>
            </a:extLst>
          </p:cNvPr>
          <p:cNvSpPr txBox="1"/>
          <p:nvPr/>
        </p:nvSpPr>
        <p:spPr>
          <a:xfrm>
            <a:off x="9148904" y="3429000"/>
            <a:ext cx="3043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 juin 1944</a:t>
            </a:r>
          </a:p>
          <a:p>
            <a:r>
              <a:rPr lang="fr-FR" u="sng" dirty="0"/>
              <a:t>Débarquement en Normandie:</a:t>
            </a:r>
          </a:p>
          <a:p>
            <a:r>
              <a:rPr lang="fr-FR" dirty="0"/>
              <a:t>Américains, Canadiens et Britanniques débarquent en France pour repousser les Allemands</a:t>
            </a:r>
          </a:p>
        </p:txBody>
      </p:sp>
      <p:pic>
        <p:nvPicPr>
          <p:cNvPr id="2056" name="Picture 8" descr="RÃ©sultat de recherche d'images pour &quot;bunker nazi normandie&quot;">
            <a:extLst>
              <a:ext uri="{FF2B5EF4-FFF2-40B4-BE49-F238E27FC236}">
                <a16:creationId xmlns:a16="http://schemas.microsoft.com/office/drawing/2014/main" id="{43028CE9-01D9-4EBD-BCDA-7EAD35C8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54" y="12944"/>
            <a:ext cx="647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F877365-6097-2127-9B72-AA87303D7841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76962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FD711-1F36-450D-BD05-A0448BA8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8" y="25853"/>
            <a:ext cx="10058400" cy="653143"/>
          </a:xfrm>
        </p:spPr>
        <p:txBody>
          <a:bodyPr>
            <a:normAutofit/>
          </a:bodyPr>
          <a:lstStyle/>
          <a:p>
            <a:r>
              <a:rPr lang="fr-FR" sz="2000" u="sng" dirty="0">
                <a:latin typeface="+mn-lt"/>
              </a:rPr>
              <a:t>HMS Belfast</a:t>
            </a:r>
            <a:r>
              <a:rPr lang="fr-FR" sz="2000" dirty="0">
                <a:latin typeface="+mn-lt"/>
              </a:rPr>
              <a:t>: lors du débarquement / exposé aujourd’hui à Londres sur la Tamise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crédits photos: L’ardoise à craie</a:t>
            </a:r>
          </a:p>
        </p:txBody>
      </p:sp>
      <p:pic>
        <p:nvPicPr>
          <p:cNvPr id="3074" name="Picture 2" descr="RÃ©sultat de recherche d'images pour &quot;hms belfast normandie&quot;">
            <a:extLst>
              <a:ext uri="{FF2B5EF4-FFF2-40B4-BE49-F238E27FC236}">
                <a16:creationId xmlns:a16="http://schemas.microsoft.com/office/drawing/2014/main" id="{D192DF42-21D6-4C99-B822-D287857D0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579324"/>
            <a:ext cx="5524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qT289DQ9Qx9kPjBWROAVeMP9nNlH49lXR-zJ7cDwILLpjJmguk3i1tQYb-H1dSvS7MTLZO6MiEt9SXR42ua8nWpskldcDIHw2rPEhpUCXOaTS_PndTefUyEp0Y2oQxHUzOzDHzLVbaEr80J1BxiGRiL9QB1JLkXVNaSib6ZAjCjYIm3DJbUnIqlm4HKzNdB4BxGiuMa-ae9Rx8S4SGTSBvdY0xTk3u8NeCRzoKZgAG0zUE8Rv-Ic_cWNxgTcyO7J0Zo6GZtX5O9_Iks6xaoa7QAA9ArilVK1eTCcRWG2CiXaZLTLsgwTtC1sKgOKdKtIGCnFX8QdjsKIB7eUaH4eizp8pe86U6jmhbxLA25PdgLlO0y4Ung-wVpZjKSlljuqcUAXdVfCOPWl8WcqIuW2Y5yhsb4j4HqQVeMCyUhC_B7jYTLvW656vbn1tH_sUHnqUTYIpnXgtinnfyFvNDJbUj9gPcuPE2ZZAn2pWPbeU7QaA55P4vTEY8PVrwDrZP3NjI4IgJ7-Dkm2H4atUSiH2-zX5Oj1dHNUikNPYY0np3xziOGaUjyLcqICOE_L5e1vHKj9HwqSktCThMLXv0DuSw3RSSEy_Gp9_MQI7dl71SjOeW3J-BuUBXTLEXvScUSBJQBjUOkq3MEnly22ParhTCwlUG8iJfFJxo2QjFR8b05CU_g86BfXyPn7Mbo_Keo4aNs_dmfsjajaMOVnpPN47GgCoA=w1012-h759-no">
            <a:extLst>
              <a:ext uri="{FF2B5EF4-FFF2-40B4-BE49-F238E27FC236}">
                <a16:creationId xmlns:a16="http://schemas.microsoft.com/office/drawing/2014/main" id="{295CC31C-B205-4B99-9015-91A0D383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9" y="1763517"/>
            <a:ext cx="6270171" cy="47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l1Y7PfUVtMkWd3KuMrzx3XVP4JUBXWFWC17PnML2TnX2HFSevm7u-dE-hQLn_4lofW0d0PZOSVN6_Fn-RwV2sMOmGLfqAGUorLHVfQOe6TvJWBQ4PPVr0AiyelOw5YVLxybbxjRwQdgrDRiynvgGxDFZWEI_hSv1lOPfcL-hQRJ6rcXSEqBhpD7KJSTSaSnVeNxbXxh7UHJokfDaEJfICyB53EvQSFOVJ4Lw1ucHCtT6Y5ovHumq8F3aCuvwp3XCj9tFh_28EHwe9cPYCplKjMizOjdzuzPwEzF_JGSleFB5IJv6C_2jQ9ReALaulH2IcNeTU4IcfnRPhDHvyckg4w4GHDckyk47ma-hx642mqvhBx0NO2Ll2YnW7jvLxnaRZ16nyzqc_0FAkjhZULVCSDIbVzbeRouUfoa4f9z-4qHG0Ama1uu0r8kpsDfrfl7nw0J3lOiH76OYncW2YjGMIoqv_5nmrLmaXgCEfcfm3PN_w69Xwv-UHZie-PtRlk7KsHeYm40Z-NOcf0NkQRxC551uKK4SQI_LAfXnkQkM7-3VBYRC7EuXcqwFEJLu3RwZ8cp70uKWwTUaVAB8yIo2kOERAh0Teh1derWnM4ofNrU0x-P0zaXxGJKTG3n8_unVmXE4QZieTViSFfAyyedUo1n_kZuDmWhott4XIf0CBfig_Yz9QkmVIHMgc1hFk-AcdfKul8Gzpcnfvf15HGAFFcoiew=w1012-h759-no">
            <a:extLst>
              <a:ext uri="{FF2B5EF4-FFF2-40B4-BE49-F238E27FC236}">
                <a16:creationId xmlns:a16="http://schemas.microsoft.com/office/drawing/2014/main" id="{014056E9-D22F-4B30-A46B-9CBDCF28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74" y="25853"/>
            <a:ext cx="2187306" cy="16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xzZVdOH12szYwhKEglJrjc77BgBh59xMqaWFUzE9U0qpeETEimExMaFybcEOaVURE7iJ55ZsQr6Qf3KQvJwgTlvhB2pGa8U_tSFqaNvTkRYs9prRmRRuSbRBlkjEA-AhzUPP39z2w9aNs-A2ypY9BCJr3GAun3KRWDAhvwI6xxYloP33Cdz7KWMa9ERk84JKw9Tcc5jb4JZQHy93fhpR4Aw6Vwr3QYDULQUxiGkOoCVTEYfPnKnSPBENNzP2X7kHOSFISRooISiaUSWHtWNFCEYSULX7nl3LQj3vU6oco-aMlNJ9wU9sFO_ZQLn4sLXPQ9G0_C7t0I7e2N8nYQgR2fLYTZmfqktBc5gv89F4FLQJ75zB_RK6dOa6g-3mS3UDaNC6wEf_DY0ATxOBFDuSirgViMJE_766ackVhF4TmIaIAKPhsIi5Jf4L2gvPBgRMHBnQcdHoCjnpScpPqR7QzPHVvBNN5fbZsPTNccDVm7yA_Q9hrYpodbeM4HjLQmQso4LBpW2jgQ_hA10qe5HJSL9owvJBuErGZRbWKsWxMVGdn99UEt4QD1BPnpF5urSZfcC_zFt6gTJ29OZ_ovsv3xglQlxxzsMlzlCvzh4rCWmk8RNyDMkXrl2rejvZ4ZguAafnVnon9_GIeYNezilh4pSQQQ4UOZ8pW0DYkQcpr6Tx5hL54E7npCCCJO5UJ252bHzNfz2N-KhjfliXlW0zW-svxA=w1012-h759-no">
            <a:extLst>
              <a:ext uri="{FF2B5EF4-FFF2-40B4-BE49-F238E27FC236}">
                <a16:creationId xmlns:a16="http://schemas.microsoft.com/office/drawing/2014/main" id="{E2239A18-4E3E-4F90-8513-2F4422EE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4" y="3699966"/>
            <a:ext cx="3866705" cy="29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87E49A-07D8-6B4D-9487-0AF3091CF01A}"/>
              </a:ext>
            </a:extLst>
          </p:cNvPr>
          <p:cNvSpPr txBox="1"/>
          <p:nvPr/>
        </p:nvSpPr>
        <p:spPr>
          <a:xfrm>
            <a:off x="9265186" y="6488668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AD2A53-3C1D-7885-CCDC-2744BB25044E}"/>
              </a:ext>
            </a:extLst>
          </p:cNvPr>
          <p:cNvSpPr txBox="1"/>
          <p:nvPr/>
        </p:nvSpPr>
        <p:spPr>
          <a:xfrm>
            <a:off x="808393" y="4665411"/>
            <a:ext cx="35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L’ardoise à craie©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7A1ABD-5D95-5AC0-EA04-F2AC8932336A}"/>
              </a:ext>
            </a:extLst>
          </p:cNvPr>
          <p:cNvSpPr txBox="1"/>
          <p:nvPr/>
        </p:nvSpPr>
        <p:spPr>
          <a:xfrm>
            <a:off x="6777699" y="3011046"/>
            <a:ext cx="35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L’ardoise à craie©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6BFF3-0BB2-DCBE-BFAC-5F23A98003DE}"/>
              </a:ext>
            </a:extLst>
          </p:cNvPr>
          <p:cNvSpPr txBox="1"/>
          <p:nvPr/>
        </p:nvSpPr>
        <p:spPr>
          <a:xfrm>
            <a:off x="8847034" y="6093933"/>
            <a:ext cx="35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L’ardoise à craie©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23CF3E-FFF8-32DB-7637-D6819734F568}"/>
              </a:ext>
            </a:extLst>
          </p:cNvPr>
          <p:cNvSpPr txBox="1"/>
          <p:nvPr/>
        </p:nvSpPr>
        <p:spPr>
          <a:xfrm>
            <a:off x="8653775" y="1149194"/>
            <a:ext cx="35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L’ardoise à craie©</a:t>
            </a:r>
          </a:p>
        </p:txBody>
      </p:sp>
    </p:spTree>
    <p:extLst>
      <p:ext uri="{BB962C8B-B14F-4D97-AF65-F5344CB8AC3E}">
        <p14:creationId xmlns:p14="http://schemas.microsoft.com/office/powerpoint/2010/main" val="139514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lh3.googleusercontent.com/TJN_f0srScWJKeTxd8P4d8CutS8zY_UCF2gBnQx4kKGZEqqeRtAw9UpF6v58v7bhZO3RiCcF2O4ogDhtgnuup8eiPVjLbMugTkOGKLml6K2UY4RS2X6Wh8Eo0m_uju-po19Czq454aHiC1yqI7t4Cao_Fby34Ya5tTyg2WKEXbjfNbxiejl3XF0GTLjvgRPl7OvTvHrpoHHYCPq3dgzrvQ0SBCdwMnwx5kJAFZhw2sXsFEwUAO6Ubjspd3hSbYStS1JWjnsMMhtV9mt-Uk7L6T4wcDYLkDbP2BB3F4pA7QsK8020SIZAzByYg65Wqdk8O8s8YIg5BNkAjBN3bCYSMT-4v49jiVgw7lavlo7mEOf9qIEiojwRnxvb4wRNDkUXjvCRyNarB6lcfs0sEk8DoRMjyGpaHkCKgjumwWxB0gJvzjiCqcbR2nWg8FKc7a6dOaLoQ1yXm2f32vKfnoyn21AhXx6EzSnvHYjQHvywJ5lrY5JxunjPmx6mWw_nAI_qtRYrToo5ZP0h3ABDSvRJpEa370-xjoJluIdSJxadQ3t-sh-OoJjwoOV0FdavmDnqelBnacghzd8BbZFvAlPxJQzL9nn3XUHxOFocgmBObRWJTXLj0Ft4zu_AeIxr80w49F8fhGDOmGyYMeHPGo9SRoxT7SZSN8NNKr89oX0WyUfgs-Hz4iPaxY1E7KRMX5Z5Y66-tEAmAbViYvhW-73CeiG55A=w570-h759-no">
            <a:extLst>
              <a:ext uri="{FF2B5EF4-FFF2-40B4-BE49-F238E27FC236}">
                <a16:creationId xmlns:a16="http://schemas.microsoft.com/office/drawing/2014/main" id="{E0E95E43-B8A5-439D-9C45-C69AD4D0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33" y="191386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3.googleusercontent.com/D6zEiSafLUUPRtqiAwVZMnR66nW3u3Ex10JIPLv7rFFdKizYWhPEAEKHA6g2kQW32d8qEfn2n4o-MhovLOA57UIdE0_-4KmcnkgdULPNL9Wl-f6uLipJYck3i7Jj1OhLaUaqp53PkhGeszniQlCJY2Vn7m7zset_JfjXBvMwxlwsDrWIFKkcelO0L4mIQOlG6MdTw4spEB63x9Z0G9ix2xGJZ8TUGWAprqsxZwsg2CpyT7DTJyoBBD8KMEvZRs_OYCbA5473v7blD0XiuU3AIBU8ZyGVTNbTBEyQ-NlKAtTcOmZi4f3BiuC3uqHo03XcASpD9bi_ykNLy2A474b87LOOtsv5aoPe-Cgvh755ynQ0CGJxQxwtnfOtV-LyGgVgytgibYI1dMmoaNkT3A6B03dDQdjOztVQ3mXtNn9gfcfzV-d86obQLoHZdM3wURDBOovLsuKIOimLT7jQYHwrcOMwBxU4S2B7Wj5FL8D2rQkpOkD3ZVyVXEhL69UAXb86pxrh06EMek2s3yi1C_h7dl-KITS9Wlck5fCg8kxdEOtSTZtxxVfR48mWnqVNe1mJtI-MbR5zBV9BtKJK5vj50zhEklMZEW638pEceB9P9Rv_eATc0CqOMlBRnUilr4iADs_6z5VHXtEk8HcbOOdHbGP3yyx0iiRjpyW5V-lAq07Ocb8gziKzQYC8Lr_R34sLCt9U8LasI8LMDqJW5wfqForKdw=w1012-h759-no">
            <a:extLst>
              <a:ext uri="{FF2B5EF4-FFF2-40B4-BE49-F238E27FC236}">
                <a16:creationId xmlns:a16="http://schemas.microsoft.com/office/drawing/2014/main" id="{3186D60E-2A08-4E21-906C-157A9239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5" y="1032307"/>
            <a:ext cx="6236501" cy="46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AA25AC-15DD-2B25-5EFF-069F81667B0C}"/>
              </a:ext>
            </a:extLst>
          </p:cNvPr>
          <p:cNvSpPr txBox="1"/>
          <p:nvPr/>
        </p:nvSpPr>
        <p:spPr>
          <a:xfrm>
            <a:off x="1271101" y="4070500"/>
            <a:ext cx="35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L’ardoise à craie©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369A41-5A9B-17EC-27BD-C05080ACEB5E}"/>
              </a:ext>
            </a:extLst>
          </p:cNvPr>
          <p:cNvSpPr txBox="1"/>
          <p:nvPr/>
        </p:nvSpPr>
        <p:spPr>
          <a:xfrm>
            <a:off x="7506648" y="2131531"/>
            <a:ext cx="35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L’ardoise à craie©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A8518D-6857-89D2-B3AB-C184D6BCC91A}"/>
              </a:ext>
            </a:extLst>
          </p:cNvPr>
          <p:cNvSpPr txBox="1"/>
          <p:nvPr/>
        </p:nvSpPr>
        <p:spPr>
          <a:xfrm>
            <a:off x="3569465" y="6488668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56990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F9AB83C-F1BF-492D-AE37-67B878DA500A}"/>
              </a:ext>
            </a:extLst>
          </p:cNvPr>
          <p:cNvSpPr/>
          <p:nvPr/>
        </p:nvSpPr>
        <p:spPr>
          <a:xfrm>
            <a:off x="95704" y="520994"/>
            <a:ext cx="12096296" cy="2124669"/>
          </a:xfrm>
          <a:prstGeom prst="rightArrow">
            <a:avLst>
              <a:gd name="adj1" fmla="val 50000"/>
              <a:gd name="adj2" fmla="val 3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FF18E87-E6F8-46C0-AD8E-B26890C29FD9}"/>
              </a:ext>
            </a:extLst>
          </p:cNvPr>
          <p:cNvGrpSpPr/>
          <p:nvPr/>
        </p:nvGrpSpPr>
        <p:grpSpPr>
          <a:xfrm>
            <a:off x="-69946" y="2084630"/>
            <a:ext cx="1966032" cy="2311507"/>
            <a:chOff x="10091856" y="2177830"/>
            <a:chExt cx="1966032" cy="2311507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25DB1934-0CD2-4D28-8EDC-AB1CACBA65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1840" y="2177830"/>
              <a:ext cx="0" cy="880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5224759-23D4-4FCE-B80C-385CC3FA2539}"/>
                </a:ext>
              </a:extLst>
            </p:cNvPr>
            <p:cNvSpPr txBox="1"/>
            <p:nvPr/>
          </p:nvSpPr>
          <p:spPr>
            <a:xfrm>
              <a:off x="10091856" y="3289008"/>
              <a:ext cx="19660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 septembre 1939</a:t>
              </a:r>
            </a:p>
            <a:p>
              <a:r>
                <a:rPr lang="fr-FR" dirty="0"/>
                <a:t>Début de la Seconde guerre mondiale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21E2F2D-3357-49A7-9457-EE2A102D07AF}"/>
              </a:ext>
            </a:extLst>
          </p:cNvPr>
          <p:cNvGrpSpPr/>
          <p:nvPr/>
        </p:nvGrpSpPr>
        <p:grpSpPr>
          <a:xfrm>
            <a:off x="3361097" y="2132169"/>
            <a:ext cx="1766709" cy="1797032"/>
            <a:chOff x="3091737" y="2092486"/>
            <a:chExt cx="1766709" cy="2369511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C9B56712-218A-40A8-BFE8-257E90E55E0F}"/>
                </a:ext>
              </a:extLst>
            </p:cNvPr>
            <p:cNvCxnSpPr/>
            <p:nvPr/>
          </p:nvCxnSpPr>
          <p:spPr>
            <a:xfrm flipV="1">
              <a:off x="3694176" y="2092486"/>
              <a:ext cx="0" cy="987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8203457-9CC1-4209-BCC8-7A97895E2D7E}"/>
                </a:ext>
              </a:extLst>
            </p:cNvPr>
            <p:cNvSpPr txBox="1"/>
            <p:nvPr/>
          </p:nvSpPr>
          <p:spPr>
            <a:xfrm>
              <a:off x="3091737" y="2879280"/>
              <a:ext cx="1766709" cy="1582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22 juin 1940</a:t>
              </a:r>
            </a:p>
            <a:p>
              <a:r>
                <a:rPr lang="fr-FR" dirty="0"/>
                <a:t>Armistice signé entre </a:t>
              </a:r>
            </a:p>
            <a:p>
              <a:r>
                <a:rPr lang="fr-FR" dirty="0"/>
                <a:t>Hitler et Pétain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4F467-8407-449B-8B80-E1734FA605F6}"/>
              </a:ext>
            </a:extLst>
          </p:cNvPr>
          <p:cNvSpPr/>
          <p:nvPr/>
        </p:nvSpPr>
        <p:spPr>
          <a:xfrm>
            <a:off x="774058" y="1060704"/>
            <a:ext cx="2330642" cy="105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- Combats des Français et Britanniques contre les Allemands </a:t>
            </a:r>
          </a:p>
          <a:p>
            <a:pPr algn="ctr"/>
            <a:r>
              <a:rPr lang="fr-FR" dirty="0"/>
              <a:t>- Ligne Maginot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F587B01-7692-40FA-A3ED-5B5ED953041F}"/>
              </a:ext>
            </a:extLst>
          </p:cNvPr>
          <p:cNvGrpSpPr/>
          <p:nvPr/>
        </p:nvGrpSpPr>
        <p:grpSpPr>
          <a:xfrm>
            <a:off x="1494773" y="2132169"/>
            <a:ext cx="2586053" cy="4134104"/>
            <a:chOff x="1391417" y="2140025"/>
            <a:chExt cx="2586053" cy="4134104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8ABDA553-7C3C-43C7-9E4B-B9E4FCE437A8}"/>
                </a:ext>
              </a:extLst>
            </p:cNvPr>
            <p:cNvGrpSpPr/>
            <p:nvPr/>
          </p:nvGrpSpPr>
          <p:grpSpPr>
            <a:xfrm>
              <a:off x="1391417" y="2140025"/>
              <a:ext cx="2586053" cy="2773832"/>
              <a:chOff x="3977470" y="2119767"/>
              <a:chExt cx="2586053" cy="1591831"/>
            </a:xfrm>
          </p:grpSpPr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16A29CDF-46A0-4712-803D-CC44982106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7397" y="2119767"/>
                <a:ext cx="0" cy="9875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52AB99B-312A-4682-AE37-53E72920E4B3}"/>
                  </a:ext>
                </a:extLst>
              </p:cNvPr>
              <p:cNvSpPr txBox="1"/>
              <p:nvPr/>
            </p:nvSpPr>
            <p:spPr>
              <a:xfrm>
                <a:off x="3977470" y="3022760"/>
                <a:ext cx="2586053" cy="68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18 juin 1940</a:t>
                </a:r>
              </a:p>
              <a:p>
                <a:r>
                  <a:rPr lang="fr-FR" dirty="0"/>
                  <a:t>Appel à la Résistance</a:t>
                </a:r>
              </a:p>
              <a:p>
                <a:r>
                  <a:rPr lang="fr-FR" dirty="0"/>
                  <a:t>de De Gaulle</a:t>
                </a:r>
              </a:p>
              <a:p>
                <a:endParaRPr lang="fr-FR" dirty="0"/>
              </a:p>
            </p:txBody>
          </p:sp>
        </p:grpSp>
        <p:pic>
          <p:nvPicPr>
            <p:cNvPr id="4100" name="Picture 4" descr="http://bcd.bzh/becedia/sites/default/files/dossiers-thematiques/dt-l-appel-du-18-juin.jpg">
              <a:extLst>
                <a:ext uri="{FF2B5EF4-FFF2-40B4-BE49-F238E27FC236}">
                  <a16:creationId xmlns:a16="http://schemas.microsoft.com/office/drawing/2014/main" id="{91B69800-1066-4B86-B3E1-33234A9F0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417" y="4634305"/>
              <a:ext cx="2222113" cy="1639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BA30C1B-FD78-422D-902B-489E5D2ED34C}"/>
              </a:ext>
            </a:extLst>
          </p:cNvPr>
          <p:cNvGrpSpPr/>
          <p:nvPr/>
        </p:nvGrpSpPr>
        <p:grpSpPr>
          <a:xfrm>
            <a:off x="5307111" y="2211796"/>
            <a:ext cx="3696718" cy="3580981"/>
            <a:chOff x="7876401" y="2193906"/>
            <a:chExt cx="3696718" cy="3504701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62ECB2F0-60E3-473A-BC0B-E5711751C0F6}"/>
                </a:ext>
              </a:extLst>
            </p:cNvPr>
            <p:cNvGrpSpPr/>
            <p:nvPr/>
          </p:nvGrpSpPr>
          <p:grpSpPr>
            <a:xfrm>
              <a:off x="7876401" y="2193906"/>
              <a:ext cx="3696718" cy="1687496"/>
              <a:chOff x="6303633" y="2193906"/>
              <a:chExt cx="3696718" cy="1687496"/>
            </a:xfrm>
          </p:grpSpPr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DDDDD21F-58A2-472A-A87C-CBF1DC92FF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6976" y="2193906"/>
                <a:ext cx="0" cy="8227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5FAAC83-F14C-4D57-AF16-1F6B31EE3953}"/>
                  </a:ext>
                </a:extLst>
              </p:cNvPr>
              <p:cNvSpPr txBox="1"/>
              <p:nvPr/>
            </p:nvSpPr>
            <p:spPr>
              <a:xfrm>
                <a:off x="6303633" y="2958072"/>
                <a:ext cx="36967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24 octobre 1940</a:t>
                </a:r>
              </a:p>
              <a:p>
                <a:r>
                  <a:rPr lang="fr-FR" dirty="0"/>
                  <a:t>Hitler et Pétain se rencontrent</a:t>
                </a:r>
              </a:p>
              <a:p>
                <a:r>
                  <a:rPr lang="fr-FR" dirty="0"/>
                  <a:t>à Montoire: début de la collaboration</a:t>
                </a:r>
              </a:p>
            </p:txBody>
          </p:sp>
        </p:grpSp>
        <p:pic>
          <p:nvPicPr>
            <p:cNvPr id="4102" name="Picture 6" descr="RÃ©sultat de recherche d'images pour &quot;rencontre montoire&quot;">
              <a:extLst>
                <a:ext uri="{FF2B5EF4-FFF2-40B4-BE49-F238E27FC236}">
                  <a16:creationId xmlns:a16="http://schemas.microsoft.com/office/drawing/2014/main" id="{93A2450B-9F8B-4897-A418-46F1A0072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7158" y="3962834"/>
              <a:ext cx="3087248" cy="173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21BB36D-B10A-473C-9DA3-FE265BC49260}"/>
              </a:ext>
            </a:extLst>
          </p:cNvPr>
          <p:cNvSpPr/>
          <p:nvPr/>
        </p:nvSpPr>
        <p:spPr>
          <a:xfrm>
            <a:off x="3783912" y="1060704"/>
            <a:ext cx="6784851" cy="1039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L’Allemagne domine l’Europe. </a:t>
            </a:r>
          </a:p>
          <a:p>
            <a:pPr algn="ctr"/>
            <a:r>
              <a:rPr lang="fr-FR" dirty="0"/>
              <a:t>En France: Résistance et collaboration.</a:t>
            </a:r>
          </a:p>
          <a:p>
            <a:pPr algn="ctr"/>
            <a:r>
              <a:rPr lang="fr-FR" dirty="0"/>
              <a:t>Les conflits continuent.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41CBA2-D9CE-9550-BE08-DC399EC5A815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5160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FD75EEA-4365-423B-AB6B-F495A85092F1}"/>
              </a:ext>
            </a:extLst>
          </p:cNvPr>
          <p:cNvSpPr/>
          <p:nvPr/>
        </p:nvSpPr>
        <p:spPr>
          <a:xfrm>
            <a:off x="95704" y="520994"/>
            <a:ext cx="12096296" cy="2124669"/>
          </a:xfrm>
          <a:prstGeom prst="rightArrow">
            <a:avLst>
              <a:gd name="adj1" fmla="val 50000"/>
              <a:gd name="adj2" fmla="val 3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D4D6D-0B16-4DF5-B87F-05993C3848E3}"/>
              </a:ext>
            </a:extLst>
          </p:cNvPr>
          <p:cNvSpPr/>
          <p:nvPr/>
        </p:nvSpPr>
        <p:spPr>
          <a:xfrm>
            <a:off x="83306" y="1063702"/>
            <a:ext cx="4616286" cy="1039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L’Allemagne domine l’Europe. </a:t>
            </a:r>
          </a:p>
          <a:p>
            <a:pPr algn="ctr"/>
            <a:r>
              <a:rPr lang="fr-FR" dirty="0"/>
              <a:t>En France: Résistance et collaboration.</a:t>
            </a:r>
          </a:p>
          <a:p>
            <a:pPr algn="ctr"/>
            <a:r>
              <a:rPr lang="fr-FR" dirty="0"/>
              <a:t>Les conflits continuent en Europe.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820BB85-5C44-4356-AE98-E6974D7C9EC4}"/>
              </a:ext>
            </a:extLst>
          </p:cNvPr>
          <p:cNvGrpSpPr/>
          <p:nvPr/>
        </p:nvGrpSpPr>
        <p:grpSpPr>
          <a:xfrm>
            <a:off x="2948764" y="2179674"/>
            <a:ext cx="3147236" cy="3454958"/>
            <a:chOff x="2948764" y="2179674"/>
            <a:chExt cx="3147236" cy="3454958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578C88E5-C4B4-48CD-A884-9FD4D8D6006A}"/>
                </a:ext>
              </a:extLst>
            </p:cNvPr>
            <p:cNvCxnSpPr/>
            <p:nvPr/>
          </p:nvCxnSpPr>
          <p:spPr>
            <a:xfrm flipV="1">
              <a:off x="4731488" y="2179674"/>
              <a:ext cx="0" cy="701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E42FA4E-B751-44E6-BACB-5B7761AFCFD5}"/>
                </a:ext>
              </a:extLst>
            </p:cNvPr>
            <p:cNvSpPr txBox="1"/>
            <p:nvPr/>
          </p:nvSpPr>
          <p:spPr>
            <a:xfrm>
              <a:off x="2948764" y="2827015"/>
              <a:ext cx="31472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7 décembre 1941</a:t>
              </a:r>
            </a:p>
            <a:p>
              <a:r>
                <a:rPr lang="fr-FR" dirty="0"/>
                <a:t>Attaque de Pearl Harbor par les Japonais.</a:t>
              </a:r>
            </a:p>
            <a:p>
              <a:r>
                <a:rPr lang="fr-FR" dirty="0"/>
                <a:t>Les Etats-Unis entrent dans le conflit avec les Alliés</a:t>
              </a:r>
            </a:p>
          </p:txBody>
        </p:sp>
        <p:pic>
          <p:nvPicPr>
            <p:cNvPr id="6146" name="Picture 2" descr="RÃ©sultat de recherche d'images pour &quot;pearl harbor&quot;">
              <a:extLst>
                <a:ext uri="{FF2B5EF4-FFF2-40B4-BE49-F238E27FC236}">
                  <a16:creationId xmlns:a16="http://schemas.microsoft.com/office/drawing/2014/main" id="{948D54BD-8CC0-4CD1-AF21-C7850C266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213" y="4304343"/>
              <a:ext cx="2167717" cy="133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988EBA1-419D-4A8D-80B1-0C19E4CC196D}"/>
              </a:ext>
            </a:extLst>
          </p:cNvPr>
          <p:cNvGrpSpPr/>
          <p:nvPr/>
        </p:nvGrpSpPr>
        <p:grpSpPr>
          <a:xfrm>
            <a:off x="7555317" y="2102953"/>
            <a:ext cx="2559409" cy="4085214"/>
            <a:chOff x="7555317" y="2102953"/>
            <a:chExt cx="2559409" cy="4085214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BA226D8-3734-497F-BFA4-1A855C91A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3118" y="2102953"/>
              <a:ext cx="0" cy="786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AEF2CAC-C539-4037-8B08-A1C1DD543BDD}"/>
                </a:ext>
              </a:extLst>
            </p:cNvPr>
            <p:cNvSpPr txBox="1"/>
            <p:nvPr/>
          </p:nvSpPr>
          <p:spPr>
            <a:xfrm>
              <a:off x="8371746" y="2965514"/>
              <a:ext cx="17429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6 juin 1944</a:t>
              </a:r>
            </a:p>
            <a:p>
              <a:r>
                <a:rPr lang="fr-FR" dirty="0"/>
                <a:t>Débarquement américain en Normandie</a:t>
              </a:r>
            </a:p>
          </p:txBody>
        </p:sp>
        <p:pic>
          <p:nvPicPr>
            <p:cNvPr id="6148" name="Picture 4" descr="RÃ©sultat de recherche d'images pour &quot;dÃ©barquement normandie&quot;">
              <a:extLst>
                <a:ext uri="{FF2B5EF4-FFF2-40B4-BE49-F238E27FC236}">
                  <a16:creationId xmlns:a16="http://schemas.microsoft.com/office/drawing/2014/main" id="{1AF1D73E-A40D-4EF4-86A5-2BA416680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317" y="4170200"/>
              <a:ext cx="2514600" cy="201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0FCE0BA-27CD-47C6-985C-7BB63148C8BA}"/>
              </a:ext>
            </a:extLst>
          </p:cNvPr>
          <p:cNvGrpSpPr/>
          <p:nvPr/>
        </p:nvGrpSpPr>
        <p:grpSpPr>
          <a:xfrm>
            <a:off x="10254343" y="2102953"/>
            <a:ext cx="1828796" cy="2156262"/>
            <a:chOff x="10254343" y="2102953"/>
            <a:chExt cx="1828796" cy="2156262"/>
          </a:xfrm>
        </p:grpSpPr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F53937C1-B0FE-468D-B924-DB4FEE9F96AE}"/>
                </a:ext>
              </a:extLst>
            </p:cNvPr>
            <p:cNvCxnSpPr/>
            <p:nvPr/>
          </p:nvCxnSpPr>
          <p:spPr>
            <a:xfrm flipV="1">
              <a:off x="10940143" y="2102953"/>
              <a:ext cx="0" cy="901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57232CF-AE36-4BE9-9244-6A8A25AD8533}"/>
                </a:ext>
              </a:extLst>
            </p:cNvPr>
            <p:cNvSpPr txBox="1"/>
            <p:nvPr/>
          </p:nvSpPr>
          <p:spPr>
            <a:xfrm>
              <a:off x="10254343" y="3058886"/>
              <a:ext cx="18287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8 mai 1945</a:t>
              </a:r>
            </a:p>
            <a:p>
              <a:r>
                <a:rPr lang="fr-FR" dirty="0"/>
                <a:t>Armistice</a:t>
              </a:r>
            </a:p>
            <a:p>
              <a:r>
                <a:rPr lang="fr-FR" dirty="0"/>
                <a:t>Fin de la guerre en Europe</a:t>
              </a:r>
            </a:p>
          </p:txBody>
        </p:sp>
      </p:grpSp>
      <p:sp>
        <p:nvSpPr>
          <p:cNvPr id="22" name="Étoile : 5 branches 21">
            <a:extLst>
              <a:ext uri="{FF2B5EF4-FFF2-40B4-BE49-F238E27FC236}">
                <a16:creationId xmlns:a16="http://schemas.microsoft.com/office/drawing/2014/main" id="{116D9451-D93E-40FE-8EFD-14F78468AB0A}"/>
              </a:ext>
            </a:extLst>
          </p:cNvPr>
          <p:cNvSpPr/>
          <p:nvPr/>
        </p:nvSpPr>
        <p:spPr>
          <a:xfrm>
            <a:off x="4427456" y="1541534"/>
            <a:ext cx="544272" cy="546817"/>
          </a:xfrm>
          <a:prstGeom prst="star5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AF50630-844B-CFE2-6A9D-274697E3CEB5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792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EF015A-645A-4163-9B9B-D2D29DEE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352" y="124406"/>
            <a:ext cx="6328206" cy="5551829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C9393CFB-2AC5-4B47-AFB2-69F3CB38DE52}"/>
              </a:ext>
            </a:extLst>
          </p:cNvPr>
          <p:cNvGrpSpPr/>
          <p:nvPr/>
        </p:nvGrpSpPr>
        <p:grpSpPr>
          <a:xfrm>
            <a:off x="175437" y="-332299"/>
            <a:ext cx="11174819" cy="6346118"/>
            <a:chOff x="207334" y="-122275"/>
            <a:chExt cx="11174819" cy="634611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D3E273C-5EA6-4923-A531-92EE04618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34" y="-122275"/>
              <a:ext cx="11174819" cy="6071191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151A7B4-D693-444D-A14B-590D82DF93BF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545" y="76675"/>
              <a:ext cx="2241637" cy="240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B047F3E-B4C4-4163-A9D3-87FBD03D3AD4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35107" y="1595030"/>
              <a:ext cx="2188474" cy="240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EC9BBE1-93E6-468C-8F62-A1732C58D39A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544" y="3116680"/>
              <a:ext cx="1866280" cy="249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701AB78-6979-4C1F-9071-A718B1EDD4C6}"/>
                </a:ext>
              </a:extLst>
            </p:cNvPr>
            <p:cNvSpPr txBox="1"/>
            <p:nvPr/>
          </p:nvSpPr>
          <p:spPr>
            <a:xfrm>
              <a:off x="416075" y="2478122"/>
              <a:ext cx="2241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Hitler (1933-1945)                           </a:t>
              </a:r>
            </a:p>
            <a:p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F4EED66-1EE8-4BAC-B648-146A375E04DE}"/>
                </a:ext>
              </a:extLst>
            </p:cNvPr>
            <p:cNvSpPr txBox="1"/>
            <p:nvPr/>
          </p:nvSpPr>
          <p:spPr>
            <a:xfrm>
              <a:off x="250354" y="5577512"/>
              <a:ext cx="23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Mussolini (1922-1945)</a:t>
              </a:r>
            </a:p>
            <a:p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90E2520-15C1-4520-A1DD-30CBDF6FDCE8}"/>
                </a:ext>
              </a:extLst>
            </p:cNvPr>
            <p:cNvSpPr txBox="1"/>
            <p:nvPr/>
          </p:nvSpPr>
          <p:spPr>
            <a:xfrm>
              <a:off x="9097985" y="3996711"/>
              <a:ext cx="2241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Staline (1928-1953) 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D8FEFE91-9575-4A48-B437-F749EA74A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9968" y="5924550"/>
            <a:ext cx="5067300" cy="9334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52CE9C3-E62E-4E46-AA04-B2A4F8BA38FF}"/>
              </a:ext>
            </a:extLst>
          </p:cNvPr>
          <p:cNvSpPr txBox="1"/>
          <p:nvPr/>
        </p:nvSpPr>
        <p:spPr>
          <a:xfrm>
            <a:off x="3593805" y="6018028"/>
            <a:ext cx="282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Alliés: France, Royaume-Uni, URSS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DB3132-87BE-4AB2-8268-0D2C8B68EC81}"/>
              </a:ext>
            </a:extLst>
          </p:cNvPr>
          <p:cNvSpPr txBox="1"/>
          <p:nvPr/>
        </p:nvSpPr>
        <p:spPr>
          <a:xfrm>
            <a:off x="7697972" y="6103088"/>
            <a:ext cx="36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L’Axe: Allemagne, Italie, Japon</a:t>
            </a:r>
          </a:p>
        </p:txBody>
      </p:sp>
      <p:sp>
        <p:nvSpPr>
          <p:cNvPr id="18" name="Flèche : courbe vers le bas 17">
            <a:extLst>
              <a:ext uri="{FF2B5EF4-FFF2-40B4-BE49-F238E27FC236}">
                <a16:creationId xmlns:a16="http://schemas.microsoft.com/office/drawing/2014/main" id="{D6630BC6-416B-4F4E-82E3-6823F8A4BD6A}"/>
              </a:ext>
            </a:extLst>
          </p:cNvPr>
          <p:cNvSpPr/>
          <p:nvPr/>
        </p:nvSpPr>
        <p:spPr>
          <a:xfrm>
            <a:off x="6096000" y="1743456"/>
            <a:ext cx="950976" cy="48768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 : courbe vers le bas 18">
            <a:extLst>
              <a:ext uri="{FF2B5EF4-FFF2-40B4-BE49-F238E27FC236}">
                <a16:creationId xmlns:a16="http://schemas.microsoft.com/office/drawing/2014/main" id="{CE5CE76E-3587-400F-8C2C-DC5195B72EFD}"/>
              </a:ext>
            </a:extLst>
          </p:cNvPr>
          <p:cNvSpPr/>
          <p:nvPr/>
        </p:nvSpPr>
        <p:spPr>
          <a:xfrm rot="671083">
            <a:off x="5547763" y="2695223"/>
            <a:ext cx="950975" cy="59180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D1BB01E-035F-60BC-E1D6-239A7616BB45}"/>
              </a:ext>
            </a:extLst>
          </p:cNvPr>
          <p:cNvSpPr txBox="1"/>
          <p:nvPr/>
        </p:nvSpPr>
        <p:spPr>
          <a:xfrm>
            <a:off x="9536935" y="6488668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9936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B5FD7A6-AEC3-4B48-95B0-81CC1E5DCCAB}"/>
              </a:ext>
            </a:extLst>
          </p:cNvPr>
          <p:cNvSpPr txBox="1"/>
          <p:nvPr/>
        </p:nvSpPr>
        <p:spPr>
          <a:xfrm>
            <a:off x="3625702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553B2B-E4EB-4F55-96F1-6E461BC06572}"/>
              </a:ext>
            </a:extLst>
          </p:cNvPr>
          <p:cNvSpPr txBox="1"/>
          <p:nvPr/>
        </p:nvSpPr>
        <p:spPr>
          <a:xfrm>
            <a:off x="903513" y="753312"/>
            <a:ext cx="4660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Séance 4 </a:t>
            </a:r>
            <a:r>
              <a:rPr lang="fr-FR" dirty="0">
                <a:solidFill>
                  <a:srgbClr val="FF0000"/>
                </a:solidFill>
              </a:rPr>
              <a:t>: La fin de la Seconde guerre mondiale</a:t>
            </a:r>
          </a:p>
          <a:p>
            <a:r>
              <a:rPr lang="fr-FR" dirty="0">
                <a:solidFill>
                  <a:srgbClr val="FF0000"/>
                </a:solidFill>
              </a:rPr>
              <a:t>Comment la guerre se termine-t-elle?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7F1E5C-6CE8-4B4F-AD43-DE129D3860E8}"/>
              </a:ext>
            </a:extLst>
          </p:cNvPr>
          <p:cNvSpPr txBox="1"/>
          <p:nvPr/>
        </p:nvSpPr>
        <p:spPr>
          <a:xfrm>
            <a:off x="944798" y="1830884"/>
            <a:ext cx="1098267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7 décembre 1941</a:t>
            </a:r>
            <a:r>
              <a:rPr lang="fr-FR" dirty="0"/>
              <a:t>, les Japonais attaquent la base navale américaine de Pearl Harbor.</a:t>
            </a:r>
          </a:p>
          <a:p>
            <a:pPr>
              <a:lnSpc>
                <a:spcPct val="150000"/>
              </a:lnSpc>
            </a:pPr>
            <a:r>
              <a:rPr lang="fr-FR" dirty="0"/>
              <a:t>Les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Etats-Unis entrent dans le conflit </a:t>
            </a:r>
            <a:r>
              <a:rPr lang="fr-FR" dirty="0"/>
              <a:t>aux côtés des Alliés (Français, Britanniques).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6 juin 1944</a:t>
            </a:r>
            <a:r>
              <a:rPr lang="fr-FR" dirty="0"/>
              <a:t>, c’est le débarquement en Normandie: les Américains débarquent sur les plages normandes et repoussent les armées allemandes.</a:t>
            </a:r>
          </a:p>
          <a:p>
            <a:pPr>
              <a:lnSpc>
                <a:spcPct val="150000"/>
              </a:lnSpc>
            </a:pPr>
            <a:r>
              <a:rPr lang="fr-FR" dirty="0"/>
              <a:t>L’Europe est peu à peu libérée de la domination allemande. </a:t>
            </a:r>
          </a:p>
          <a:p>
            <a:pPr>
              <a:lnSpc>
                <a:spcPct val="150000"/>
              </a:lnSpc>
            </a:pPr>
            <a:r>
              <a:rPr lang="fr-FR" dirty="0"/>
              <a:t>L’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armistice </a:t>
            </a:r>
            <a:r>
              <a:rPr lang="fr-FR" dirty="0"/>
              <a:t>est signé le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8 mai 1945</a:t>
            </a:r>
            <a:r>
              <a:rPr lang="fr-FR" dirty="0"/>
              <a:t>: victoire des Alliés, chute de l’Allemagne nazie.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8D9DC93-8506-49C0-A130-9EF322E70454}"/>
              </a:ext>
            </a:extLst>
          </p:cNvPr>
          <p:cNvCxnSpPr/>
          <p:nvPr/>
        </p:nvCxnSpPr>
        <p:spPr>
          <a:xfrm>
            <a:off x="903514" y="406845"/>
            <a:ext cx="0" cy="571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162C516-09A4-4AA0-871C-AAD1BEC2840D}"/>
              </a:ext>
            </a:extLst>
          </p:cNvPr>
          <p:cNvSpPr/>
          <p:nvPr/>
        </p:nvSpPr>
        <p:spPr>
          <a:xfrm>
            <a:off x="926428" y="1505656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9E13149-44AF-4849-87DA-2A93307A1536}"/>
              </a:ext>
            </a:extLst>
          </p:cNvPr>
          <p:cNvSpPr/>
          <p:nvPr/>
        </p:nvSpPr>
        <p:spPr>
          <a:xfrm>
            <a:off x="926428" y="2685249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0F9D0A9-BB69-49E8-8920-EEA1F8265137}"/>
              </a:ext>
            </a:extLst>
          </p:cNvPr>
          <p:cNvGrpSpPr/>
          <p:nvPr/>
        </p:nvGrpSpPr>
        <p:grpSpPr>
          <a:xfrm>
            <a:off x="8863582" y="1871416"/>
            <a:ext cx="386796" cy="377952"/>
            <a:chOff x="3816096" y="3182112"/>
            <a:chExt cx="386796" cy="377952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EA71A5D-8B90-4043-95CF-C05F7DF692CA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6CF3B81B-6D04-492C-8FD3-112CC010E33F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461203E-DF60-44DD-BC42-6ED4D0A23F19}"/>
              </a:ext>
            </a:extLst>
          </p:cNvPr>
          <p:cNvGrpSpPr/>
          <p:nvPr/>
        </p:nvGrpSpPr>
        <p:grpSpPr>
          <a:xfrm>
            <a:off x="4230622" y="3566683"/>
            <a:ext cx="386796" cy="377952"/>
            <a:chOff x="3816096" y="3182112"/>
            <a:chExt cx="386796" cy="377952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E889974-61DA-4EF0-A5CC-D3A418877741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CBBFF28-31B8-442E-8E89-9FEE1B91C9C3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FCD4317-CE54-49E7-84BA-9732292069E3}"/>
              </a:ext>
            </a:extLst>
          </p:cNvPr>
          <p:cNvGrpSpPr/>
          <p:nvPr/>
        </p:nvGrpSpPr>
        <p:grpSpPr>
          <a:xfrm>
            <a:off x="6436137" y="3944635"/>
            <a:ext cx="386796" cy="377952"/>
            <a:chOff x="3816096" y="3182112"/>
            <a:chExt cx="386796" cy="377952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0A94E79F-43BF-4F24-A8F7-5C9758F40656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E724B2D2-E384-409D-AD4B-53A18ED8021F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BBB06C37-099F-4F84-9292-E14FC73AE21C}"/>
              </a:ext>
            </a:extLst>
          </p:cNvPr>
          <p:cNvSpPr/>
          <p:nvPr/>
        </p:nvSpPr>
        <p:spPr>
          <a:xfrm>
            <a:off x="944798" y="340216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C190AE5-21CE-F6E4-A7FF-0D491E7C9B54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23667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42317EF-05B8-41E9-B98A-1C039B0F28A0}"/>
              </a:ext>
            </a:extLst>
          </p:cNvPr>
          <p:cNvCxnSpPr/>
          <p:nvPr/>
        </p:nvCxnSpPr>
        <p:spPr>
          <a:xfrm>
            <a:off x="1121664" y="414528"/>
            <a:ext cx="0" cy="583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9E922FD-4413-41AE-950D-A57679E01597}"/>
              </a:ext>
            </a:extLst>
          </p:cNvPr>
          <p:cNvSpPr txBox="1"/>
          <p:nvPr/>
        </p:nvSpPr>
        <p:spPr>
          <a:xfrm>
            <a:off x="2852928" y="560832"/>
            <a:ext cx="405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Séquence 6: </a:t>
            </a:r>
            <a:r>
              <a:rPr lang="fr-FR" dirty="0">
                <a:solidFill>
                  <a:srgbClr val="FF0000"/>
                </a:solidFill>
              </a:rPr>
              <a:t>La Seconde guerre mondiale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7FB93B9-CA8B-41B1-875C-4B863F64C6A4}"/>
              </a:ext>
            </a:extLst>
          </p:cNvPr>
          <p:cNvCxnSpPr/>
          <p:nvPr/>
        </p:nvCxnSpPr>
        <p:spPr>
          <a:xfrm>
            <a:off x="1255776" y="841248"/>
            <a:ext cx="13289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4C493F3-5F42-486B-88F5-ACDF398B9E66}"/>
              </a:ext>
            </a:extLst>
          </p:cNvPr>
          <p:cNvSpPr txBox="1"/>
          <p:nvPr/>
        </p:nvSpPr>
        <p:spPr>
          <a:xfrm>
            <a:off x="1255776" y="280416"/>
            <a:ext cx="119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 carreaux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210459-217E-47B1-A5D3-569E78296DBF}"/>
              </a:ext>
            </a:extLst>
          </p:cNvPr>
          <p:cNvSpPr txBox="1"/>
          <p:nvPr/>
        </p:nvSpPr>
        <p:spPr>
          <a:xfrm>
            <a:off x="1121664" y="1551955"/>
            <a:ext cx="616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Séance 1: </a:t>
            </a:r>
            <a:r>
              <a:rPr lang="fr-FR" dirty="0">
                <a:solidFill>
                  <a:srgbClr val="FF0000"/>
                </a:solidFill>
              </a:rPr>
              <a:t>Qu’est-ce qui déclenche la Seconde guerre mondiale?</a:t>
            </a:r>
          </a:p>
          <a:p>
            <a:r>
              <a:rPr lang="fr-FR" dirty="0"/>
              <a:t>Voir fiche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B0434FA-CBC0-4737-BCAC-411B0F4C4E13}"/>
              </a:ext>
            </a:extLst>
          </p:cNvPr>
          <p:cNvSpPr/>
          <p:nvPr/>
        </p:nvSpPr>
        <p:spPr>
          <a:xfrm>
            <a:off x="1133856" y="1072896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3650C16-F62E-4BA7-B268-323220EDEB08}"/>
              </a:ext>
            </a:extLst>
          </p:cNvPr>
          <p:cNvSpPr/>
          <p:nvPr/>
        </p:nvSpPr>
        <p:spPr>
          <a:xfrm>
            <a:off x="1121664" y="2221556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4F845A-BBB0-46DD-BCB0-9D8F187058AC}"/>
              </a:ext>
            </a:extLst>
          </p:cNvPr>
          <p:cNvSpPr txBox="1"/>
          <p:nvPr/>
        </p:nvSpPr>
        <p:spPr>
          <a:xfrm>
            <a:off x="1133856" y="2404436"/>
            <a:ext cx="9095231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Après la Première guerre, de 1920 à 1929, les Européens veulent profiter de la vie et s'amuser: ce sont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les années folles.</a:t>
            </a:r>
          </a:p>
          <a:p>
            <a:pPr>
              <a:lnSpc>
                <a:spcPct val="200000"/>
              </a:lnSpc>
            </a:pPr>
            <a:r>
              <a:rPr lang="fr-FR" dirty="0"/>
              <a:t>Mais dès 1930, avec la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crise économique</a:t>
            </a:r>
            <a:r>
              <a:rPr lang="fr-FR" dirty="0"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fr-FR" dirty="0"/>
              <a:t>les Européens deviennent pauvres: la vie est chère, beaucoup de personnes sont au chômage.</a:t>
            </a:r>
          </a:p>
          <a:p>
            <a:pPr>
              <a:lnSpc>
                <a:spcPct val="200000"/>
              </a:lnSpc>
            </a:pPr>
            <a:r>
              <a:rPr lang="fr-FR" dirty="0"/>
              <a:t>Des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dictateurs</a:t>
            </a:r>
            <a:r>
              <a:rPr lang="fr-FR" dirty="0"/>
              <a:t> arrivent au pouvoir: Hitler en Allemagne, Mussolini en Italie et Staline en URSS.</a:t>
            </a:r>
          </a:p>
          <a:p>
            <a:pPr>
              <a:lnSpc>
                <a:spcPct val="200000"/>
              </a:lnSpc>
            </a:pPr>
            <a:r>
              <a:rPr lang="fr-FR" dirty="0"/>
              <a:t>Hitler veut conquérir l'Europe et envahit la Pologne. La France et le Royaume-Uni lui déclarent la guerre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le 3 septembre 1939.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1359993-216F-4B21-A58F-F42961CFAF5B}"/>
              </a:ext>
            </a:extLst>
          </p:cNvPr>
          <p:cNvGrpSpPr/>
          <p:nvPr/>
        </p:nvGrpSpPr>
        <p:grpSpPr>
          <a:xfrm>
            <a:off x="3462528" y="3240024"/>
            <a:ext cx="386796" cy="377952"/>
            <a:chOff x="3816096" y="3182112"/>
            <a:chExt cx="386796" cy="377952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13A5D23-2158-41D7-BE72-177660ED4117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9991B669-8BE8-459C-BFE2-9D38434006B6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C6CAFD4-5D88-4A2B-9F69-F880711E62A4}"/>
              </a:ext>
            </a:extLst>
          </p:cNvPr>
          <p:cNvGrpSpPr/>
          <p:nvPr/>
        </p:nvGrpSpPr>
        <p:grpSpPr>
          <a:xfrm>
            <a:off x="4878418" y="4248912"/>
            <a:ext cx="386796" cy="377952"/>
            <a:chOff x="3816096" y="3182112"/>
            <a:chExt cx="386796" cy="377952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A94AE453-537B-4A1B-A253-ED756151EBB3}"/>
                </a:ext>
              </a:extLst>
            </p:cNvPr>
            <p:cNvCxnSpPr/>
            <p:nvPr/>
          </p:nvCxnSpPr>
          <p:spPr>
            <a:xfrm>
              <a:off x="4202892" y="3182112"/>
              <a:ext cx="0" cy="377952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F7A54A23-2CA7-497A-9090-742A64192FED}"/>
                </a:ext>
              </a:extLst>
            </p:cNvPr>
            <p:cNvCxnSpPr/>
            <p:nvPr/>
          </p:nvCxnSpPr>
          <p:spPr>
            <a:xfrm flipH="1">
              <a:off x="3816096" y="3560064"/>
              <a:ext cx="386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DAF1BA8E-8096-467A-952B-FED1450CB554}"/>
              </a:ext>
            </a:extLst>
          </p:cNvPr>
          <p:cNvSpPr txBox="1"/>
          <p:nvPr/>
        </p:nvSpPr>
        <p:spPr>
          <a:xfrm>
            <a:off x="298710" y="560832"/>
            <a:ext cx="62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48714-FFD6-87B8-EC4B-A7B431F1C993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93397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0F186E-2541-4BF9-8CA4-FB616992712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99" y="462627"/>
            <a:ext cx="4737492" cy="61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RÃ©sultat de recherche d'images pour &quot;photo exode juin 1940&quot;">
            <a:extLst>
              <a:ext uri="{FF2B5EF4-FFF2-40B4-BE49-F238E27FC236}">
                <a16:creationId xmlns:a16="http://schemas.microsoft.com/office/drawing/2014/main" id="{7BAB5127-610F-435A-B70D-E97E59E28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45" y="1530868"/>
            <a:ext cx="6340029" cy="47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F00F6D2-2DB5-426E-BD80-F0E2A7D203EF}"/>
              </a:ext>
            </a:extLst>
          </p:cNvPr>
          <p:cNvSpPr txBox="1"/>
          <p:nvPr/>
        </p:nvSpPr>
        <p:spPr>
          <a:xfrm>
            <a:off x="419299" y="116958"/>
            <a:ext cx="371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Carte des offensives allemandes 1940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D393F4-005C-62AC-99D1-83E03943A61E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6911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A234-25EA-411D-97F5-67AC80DE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26C363-4A3A-4261-9586-E7672AD78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3C12BD-17B7-473C-B999-B08AEA44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39" y="0"/>
            <a:ext cx="11270844" cy="70590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DE135F-261B-D559-A408-200D9C6DB2E2}"/>
              </a:ext>
            </a:extLst>
          </p:cNvPr>
          <p:cNvSpPr txBox="1"/>
          <p:nvPr/>
        </p:nvSpPr>
        <p:spPr>
          <a:xfrm>
            <a:off x="5343181" y="6673334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16210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F3546-CE30-4FE3-AE27-D6C80DD7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80" y="180754"/>
            <a:ext cx="7632405" cy="648697"/>
          </a:xfrm>
        </p:spPr>
        <p:txBody>
          <a:bodyPr>
            <a:normAutofit fontScale="90000"/>
          </a:bodyPr>
          <a:lstStyle/>
          <a:p>
            <a:r>
              <a:rPr lang="fr-FR" dirty="0"/>
              <a:t>La France occupée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CDEF2E-9265-4D6B-A280-9681856C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30" y="953965"/>
            <a:ext cx="11261033" cy="55956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2B0CDA0-FFDE-B074-EAB3-1797FBD86F85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23508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0FBCBDC-D917-4DD2-BDA6-8B683B22EC3B}"/>
              </a:ext>
            </a:extLst>
          </p:cNvPr>
          <p:cNvCxnSpPr/>
          <p:nvPr/>
        </p:nvCxnSpPr>
        <p:spPr>
          <a:xfrm>
            <a:off x="1121664" y="414528"/>
            <a:ext cx="0" cy="583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B018B8-EC0F-4FDD-9C22-F28F306C0178}"/>
              </a:ext>
            </a:extLst>
          </p:cNvPr>
          <p:cNvSpPr txBox="1"/>
          <p:nvPr/>
        </p:nvSpPr>
        <p:spPr>
          <a:xfrm>
            <a:off x="1121664" y="236704"/>
            <a:ext cx="567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Séance 2 </a:t>
            </a:r>
            <a:r>
              <a:rPr lang="fr-FR" dirty="0">
                <a:solidFill>
                  <a:srgbClr val="FF0000"/>
                </a:solidFill>
              </a:rPr>
              <a:t>: La France sous l’occupation allemande</a:t>
            </a:r>
          </a:p>
          <a:p>
            <a:r>
              <a:rPr lang="fr-FR" dirty="0">
                <a:solidFill>
                  <a:srgbClr val="FF0000"/>
                </a:solidFill>
              </a:rPr>
              <a:t>Comment vivent les Français sous l’occupation allemande?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C869C67-40E0-4BCA-90C9-CD874A44E143}"/>
              </a:ext>
            </a:extLst>
          </p:cNvPr>
          <p:cNvSpPr/>
          <p:nvPr/>
        </p:nvSpPr>
        <p:spPr>
          <a:xfrm>
            <a:off x="1121664" y="988031"/>
            <a:ext cx="1584960" cy="365760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7CC9DE-A921-4B87-8AB2-C05C209F075E}"/>
              </a:ext>
            </a:extLst>
          </p:cNvPr>
          <p:cNvSpPr txBox="1"/>
          <p:nvPr/>
        </p:nvSpPr>
        <p:spPr>
          <a:xfrm>
            <a:off x="1201479" y="2190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A528B0A-562F-429A-A542-96686EBB1B74}"/>
              </a:ext>
            </a:extLst>
          </p:cNvPr>
          <p:cNvGraphicFramePr>
            <a:graphicFrameLocks noGrp="1"/>
          </p:cNvGraphicFramePr>
          <p:nvPr/>
        </p:nvGraphicFramePr>
        <p:xfrm>
          <a:off x="1162039" y="1458787"/>
          <a:ext cx="10045995" cy="4910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5995">
                  <a:extLst>
                    <a:ext uri="{9D8B030D-6E8A-4147-A177-3AD203B41FA5}">
                      <a16:colId xmlns:a16="http://schemas.microsoft.com/office/drawing/2014/main" val="1305332474"/>
                    </a:ext>
                  </a:extLst>
                </a:gridCol>
              </a:tblGrid>
              <a:tr h="2274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De septembre 1939 à mai 1940, les Français tentent de résister aux Allemands.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Mais le Nord de la France est rapidement envahi par les troupes allemandes. Les Français fuient cette invasion : </a:t>
                      </a:r>
                      <a:r>
                        <a:rPr lang="fr-FR" sz="1800" u="heavy" baseline="0" dirty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c’est l’exode</a:t>
                      </a:r>
                      <a:r>
                        <a:rPr lang="fr-FR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Coller photo de l’exode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Pétain, chef du gouvernement, signe </a:t>
                      </a:r>
                      <a:r>
                        <a:rPr lang="fr-FR" sz="1800" u="heavy" baseline="0" dirty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l’armistice </a:t>
                      </a:r>
                      <a:r>
                        <a:rPr lang="fr-FR" sz="1800" u="none" baseline="0" dirty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avec Hitler </a:t>
                      </a:r>
                      <a:r>
                        <a:rPr lang="fr-FR" sz="1800" u="heavy" baseline="0" dirty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le 22 juin 1940. </a:t>
                      </a:r>
                      <a:r>
                        <a:rPr lang="fr-FR" sz="1800" dirty="0">
                          <a:effectLst/>
                        </a:rPr>
                        <a:t>La France n’est plus en guerre.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Mais elle est divisée en 2 : au Nord, </a:t>
                      </a:r>
                      <a:r>
                        <a:rPr lang="fr-FR" sz="1800" u="heavy" kern="1200" baseline="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une zone occupée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les Allemands, au Sud, une </a:t>
                      </a:r>
                      <a:r>
                        <a:rPr lang="fr-FR" sz="1800" u="heavy" kern="1200" baseline="0" dirty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zone libre.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i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Coller carte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Paris, les noms de rue sont rebaptisés en allemand, il y a des soldats allemands partout.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vie coûte chère, la nourriture manque: il faut faire la queue dans les magasins pour acheter à manger</a:t>
                      </a:r>
                      <a:r>
                        <a:rPr lang="fr-FR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(voir fiche de documents)</a:t>
                      </a: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095480"/>
                  </a:ext>
                </a:extLst>
              </a:tr>
            </a:tbl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ED3FBB0D-188D-4CD6-89D6-90853759FAB4}"/>
              </a:ext>
            </a:extLst>
          </p:cNvPr>
          <p:cNvSpPr/>
          <p:nvPr/>
        </p:nvSpPr>
        <p:spPr>
          <a:xfrm flipV="1">
            <a:off x="1121664" y="3070292"/>
            <a:ext cx="1584960" cy="287801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F5EA361-F16F-4563-8809-D911B09B9A54}"/>
              </a:ext>
            </a:extLst>
          </p:cNvPr>
          <p:cNvSpPr/>
          <p:nvPr/>
        </p:nvSpPr>
        <p:spPr>
          <a:xfrm flipV="1">
            <a:off x="1162039" y="4681797"/>
            <a:ext cx="1584960" cy="287801"/>
          </a:xfrm>
          <a:custGeom>
            <a:avLst/>
            <a:gdLst>
              <a:gd name="connsiteX0" fmla="*/ 0 w 1584960"/>
              <a:gd name="connsiteY0" fmla="*/ 256032 h 365760"/>
              <a:gd name="connsiteX1" fmla="*/ 24384 w 1584960"/>
              <a:gd name="connsiteY1" fmla="*/ 182880 h 365760"/>
              <a:gd name="connsiteX2" fmla="*/ 134112 w 1584960"/>
              <a:gd name="connsiteY2" fmla="*/ 121920 h 365760"/>
              <a:gd name="connsiteX3" fmla="*/ 182880 w 1584960"/>
              <a:gd name="connsiteY3" fmla="*/ 97536 h 365760"/>
              <a:gd name="connsiteX4" fmla="*/ 207264 w 1584960"/>
              <a:gd name="connsiteY4" fmla="*/ 60960 h 365760"/>
              <a:gd name="connsiteX5" fmla="*/ 256032 w 1584960"/>
              <a:gd name="connsiteY5" fmla="*/ 73152 h 365760"/>
              <a:gd name="connsiteX6" fmla="*/ 268224 w 1584960"/>
              <a:gd name="connsiteY6" fmla="*/ 109728 h 365760"/>
              <a:gd name="connsiteX7" fmla="*/ 280416 w 1584960"/>
              <a:gd name="connsiteY7" fmla="*/ 158496 h 365760"/>
              <a:gd name="connsiteX8" fmla="*/ 292608 w 1584960"/>
              <a:gd name="connsiteY8" fmla="*/ 195072 h 365760"/>
              <a:gd name="connsiteX9" fmla="*/ 304800 w 1584960"/>
              <a:gd name="connsiteY9" fmla="*/ 256032 h 365760"/>
              <a:gd name="connsiteX10" fmla="*/ 316992 w 1584960"/>
              <a:gd name="connsiteY10" fmla="*/ 292608 h 365760"/>
              <a:gd name="connsiteX11" fmla="*/ 414528 w 1584960"/>
              <a:gd name="connsiteY11" fmla="*/ 353568 h 365760"/>
              <a:gd name="connsiteX12" fmla="*/ 451104 w 1584960"/>
              <a:gd name="connsiteY12" fmla="*/ 365760 h 365760"/>
              <a:gd name="connsiteX13" fmla="*/ 475488 w 1584960"/>
              <a:gd name="connsiteY13" fmla="*/ 329184 h 365760"/>
              <a:gd name="connsiteX14" fmla="*/ 487680 w 1584960"/>
              <a:gd name="connsiteY14" fmla="*/ 292608 h 365760"/>
              <a:gd name="connsiteX15" fmla="*/ 499872 w 1584960"/>
              <a:gd name="connsiteY15" fmla="*/ 243840 h 365760"/>
              <a:gd name="connsiteX16" fmla="*/ 524256 w 1584960"/>
              <a:gd name="connsiteY16" fmla="*/ 121920 h 365760"/>
              <a:gd name="connsiteX17" fmla="*/ 560832 w 1584960"/>
              <a:gd name="connsiteY17" fmla="*/ 36576 h 365760"/>
              <a:gd name="connsiteX18" fmla="*/ 633984 w 1584960"/>
              <a:gd name="connsiteY18" fmla="*/ 0 h 365760"/>
              <a:gd name="connsiteX19" fmla="*/ 768096 w 1584960"/>
              <a:gd name="connsiteY19" fmla="*/ 48768 h 365760"/>
              <a:gd name="connsiteX20" fmla="*/ 780288 w 1584960"/>
              <a:gd name="connsiteY20" fmla="*/ 85344 h 365760"/>
              <a:gd name="connsiteX21" fmla="*/ 792480 w 1584960"/>
              <a:gd name="connsiteY21" fmla="*/ 256032 h 365760"/>
              <a:gd name="connsiteX22" fmla="*/ 804672 w 1584960"/>
              <a:gd name="connsiteY22" fmla="*/ 292608 h 365760"/>
              <a:gd name="connsiteX23" fmla="*/ 877824 w 1584960"/>
              <a:gd name="connsiteY23" fmla="*/ 329184 h 365760"/>
              <a:gd name="connsiteX24" fmla="*/ 950976 w 1584960"/>
              <a:gd name="connsiteY24" fmla="*/ 316992 h 365760"/>
              <a:gd name="connsiteX25" fmla="*/ 975360 w 1584960"/>
              <a:gd name="connsiteY25" fmla="*/ 280416 h 365760"/>
              <a:gd name="connsiteX26" fmla="*/ 999744 w 1584960"/>
              <a:gd name="connsiteY26" fmla="*/ 207264 h 365760"/>
              <a:gd name="connsiteX27" fmla="*/ 1011936 w 1584960"/>
              <a:gd name="connsiteY27" fmla="*/ 170688 h 365760"/>
              <a:gd name="connsiteX28" fmla="*/ 1024128 w 1584960"/>
              <a:gd name="connsiteY28" fmla="*/ 134112 h 365760"/>
              <a:gd name="connsiteX29" fmla="*/ 1060704 w 1584960"/>
              <a:gd name="connsiteY29" fmla="*/ 97536 h 365760"/>
              <a:gd name="connsiteX30" fmla="*/ 1097280 w 1584960"/>
              <a:gd name="connsiteY30" fmla="*/ 73152 h 365760"/>
              <a:gd name="connsiteX31" fmla="*/ 1182624 w 1584960"/>
              <a:gd name="connsiteY31" fmla="*/ 12192 h 365760"/>
              <a:gd name="connsiteX32" fmla="*/ 1267968 w 1584960"/>
              <a:gd name="connsiteY32" fmla="*/ 24384 h 365760"/>
              <a:gd name="connsiteX33" fmla="*/ 1280160 w 1584960"/>
              <a:gd name="connsiteY33" fmla="*/ 158496 h 365760"/>
              <a:gd name="connsiteX34" fmla="*/ 1292352 w 1584960"/>
              <a:gd name="connsiteY34" fmla="*/ 219456 h 365760"/>
              <a:gd name="connsiteX35" fmla="*/ 1328928 w 1584960"/>
              <a:gd name="connsiteY35" fmla="*/ 304800 h 365760"/>
              <a:gd name="connsiteX36" fmla="*/ 1377696 w 1584960"/>
              <a:gd name="connsiteY36" fmla="*/ 316992 h 365760"/>
              <a:gd name="connsiteX37" fmla="*/ 1499616 w 1584960"/>
              <a:gd name="connsiteY37" fmla="*/ 304800 h 365760"/>
              <a:gd name="connsiteX38" fmla="*/ 1511808 w 1584960"/>
              <a:gd name="connsiteY38" fmla="*/ 268224 h 365760"/>
              <a:gd name="connsiteX39" fmla="*/ 1536192 w 1584960"/>
              <a:gd name="connsiteY39" fmla="*/ 219456 h 365760"/>
              <a:gd name="connsiteX40" fmla="*/ 1560576 w 1584960"/>
              <a:gd name="connsiteY40" fmla="*/ 134112 h 365760"/>
              <a:gd name="connsiteX41" fmla="*/ 1584960 w 1584960"/>
              <a:gd name="connsiteY41" fmla="*/ 97536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4960" h="365760">
                <a:moveTo>
                  <a:pt x="0" y="256032"/>
                </a:moveTo>
                <a:cubicBezTo>
                  <a:pt x="8128" y="231648"/>
                  <a:pt x="8327" y="202951"/>
                  <a:pt x="24384" y="182880"/>
                </a:cubicBezTo>
                <a:cubicBezTo>
                  <a:pt x="65708" y="131225"/>
                  <a:pt x="88381" y="141519"/>
                  <a:pt x="134112" y="121920"/>
                </a:cubicBezTo>
                <a:cubicBezTo>
                  <a:pt x="150817" y="114761"/>
                  <a:pt x="166624" y="105664"/>
                  <a:pt x="182880" y="97536"/>
                </a:cubicBezTo>
                <a:cubicBezTo>
                  <a:pt x="191008" y="85344"/>
                  <a:pt x="193363" y="65594"/>
                  <a:pt x="207264" y="60960"/>
                </a:cubicBezTo>
                <a:cubicBezTo>
                  <a:pt x="223160" y="55661"/>
                  <a:pt x="242948" y="62684"/>
                  <a:pt x="256032" y="73152"/>
                </a:cubicBezTo>
                <a:cubicBezTo>
                  <a:pt x="266067" y="81180"/>
                  <a:pt x="264693" y="97371"/>
                  <a:pt x="268224" y="109728"/>
                </a:cubicBezTo>
                <a:cubicBezTo>
                  <a:pt x="272827" y="125840"/>
                  <a:pt x="275813" y="142384"/>
                  <a:pt x="280416" y="158496"/>
                </a:cubicBezTo>
                <a:cubicBezTo>
                  <a:pt x="283947" y="170853"/>
                  <a:pt x="289491" y="182604"/>
                  <a:pt x="292608" y="195072"/>
                </a:cubicBezTo>
                <a:cubicBezTo>
                  <a:pt x="297634" y="215176"/>
                  <a:pt x="299774" y="235928"/>
                  <a:pt x="304800" y="256032"/>
                </a:cubicBezTo>
                <a:cubicBezTo>
                  <a:pt x="307917" y="268500"/>
                  <a:pt x="311245" y="281113"/>
                  <a:pt x="316992" y="292608"/>
                </a:cubicBezTo>
                <a:cubicBezTo>
                  <a:pt x="344041" y="346706"/>
                  <a:pt x="347809" y="331328"/>
                  <a:pt x="414528" y="353568"/>
                </a:cubicBezTo>
                <a:lnTo>
                  <a:pt x="451104" y="365760"/>
                </a:lnTo>
                <a:cubicBezTo>
                  <a:pt x="459232" y="353568"/>
                  <a:pt x="468935" y="342290"/>
                  <a:pt x="475488" y="329184"/>
                </a:cubicBezTo>
                <a:cubicBezTo>
                  <a:pt x="481235" y="317689"/>
                  <a:pt x="484149" y="304965"/>
                  <a:pt x="487680" y="292608"/>
                </a:cubicBezTo>
                <a:cubicBezTo>
                  <a:pt x="492283" y="276496"/>
                  <a:pt x="496586" y="260271"/>
                  <a:pt x="499872" y="243840"/>
                </a:cubicBezTo>
                <a:cubicBezTo>
                  <a:pt x="515839" y="164004"/>
                  <a:pt x="505377" y="187998"/>
                  <a:pt x="524256" y="121920"/>
                </a:cubicBezTo>
                <a:cubicBezTo>
                  <a:pt x="530885" y="98720"/>
                  <a:pt x="546696" y="53539"/>
                  <a:pt x="560832" y="36576"/>
                </a:cubicBezTo>
                <a:cubicBezTo>
                  <a:pt x="579012" y="14759"/>
                  <a:pt x="609019" y="8322"/>
                  <a:pt x="633984" y="0"/>
                </a:cubicBezTo>
                <a:cubicBezTo>
                  <a:pt x="728493" y="10501"/>
                  <a:pt x="735157" y="-17111"/>
                  <a:pt x="768096" y="48768"/>
                </a:cubicBezTo>
                <a:cubicBezTo>
                  <a:pt x="773843" y="60263"/>
                  <a:pt x="776224" y="73152"/>
                  <a:pt x="780288" y="85344"/>
                </a:cubicBezTo>
                <a:cubicBezTo>
                  <a:pt x="784352" y="142240"/>
                  <a:pt x="785815" y="199382"/>
                  <a:pt x="792480" y="256032"/>
                </a:cubicBezTo>
                <a:cubicBezTo>
                  <a:pt x="793982" y="268795"/>
                  <a:pt x="796644" y="282573"/>
                  <a:pt x="804672" y="292608"/>
                </a:cubicBezTo>
                <a:cubicBezTo>
                  <a:pt x="821861" y="314094"/>
                  <a:pt x="853729" y="321152"/>
                  <a:pt x="877824" y="329184"/>
                </a:cubicBezTo>
                <a:cubicBezTo>
                  <a:pt x="902208" y="325120"/>
                  <a:pt x="928865" y="328047"/>
                  <a:pt x="950976" y="316992"/>
                </a:cubicBezTo>
                <a:cubicBezTo>
                  <a:pt x="964082" y="310439"/>
                  <a:pt x="969409" y="293806"/>
                  <a:pt x="975360" y="280416"/>
                </a:cubicBezTo>
                <a:cubicBezTo>
                  <a:pt x="985799" y="256928"/>
                  <a:pt x="991616" y="231648"/>
                  <a:pt x="999744" y="207264"/>
                </a:cubicBezTo>
                <a:lnTo>
                  <a:pt x="1011936" y="170688"/>
                </a:lnTo>
                <a:cubicBezTo>
                  <a:pt x="1016000" y="158496"/>
                  <a:pt x="1015041" y="143199"/>
                  <a:pt x="1024128" y="134112"/>
                </a:cubicBezTo>
                <a:cubicBezTo>
                  <a:pt x="1036320" y="121920"/>
                  <a:pt x="1047458" y="108574"/>
                  <a:pt x="1060704" y="97536"/>
                </a:cubicBezTo>
                <a:cubicBezTo>
                  <a:pt x="1071961" y="88155"/>
                  <a:pt x="1085356" y="81669"/>
                  <a:pt x="1097280" y="73152"/>
                </a:cubicBezTo>
                <a:cubicBezTo>
                  <a:pt x="1203138" y="-2461"/>
                  <a:pt x="1096426" y="69658"/>
                  <a:pt x="1182624" y="12192"/>
                </a:cubicBezTo>
                <a:cubicBezTo>
                  <a:pt x="1211072" y="16256"/>
                  <a:pt x="1252028" y="474"/>
                  <a:pt x="1267968" y="24384"/>
                </a:cubicBezTo>
                <a:cubicBezTo>
                  <a:pt x="1292868" y="61733"/>
                  <a:pt x="1274592" y="113954"/>
                  <a:pt x="1280160" y="158496"/>
                </a:cubicBezTo>
                <a:cubicBezTo>
                  <a:pt x="1282730" y="179058"/>
                  <a:pt x="1287857" y="199227"/>
                  <a:pt x="1292352" y="219456"/>
                </a:cubicBezTo>
                <a:cubicBezTo>
                  <a:pt x="1297672" y="243394"/>
                  <a:pt x="1304367" y="288426"/>
                  <a:pt x="1328928" y="304800"/>
                </a:cubicBezTo>
                <a:cubicBezTo>
                  <a:pt x="1342870" y="314095"/>
                  <a:pt x="1361440" y="312928"/>
                  <a:pt x="1377696" y="316992"/>
                </a:cubicBezTo>
                <a:cubicBezTo>
                  <a:pt x="1418336" y="312928"/>
                  <a:pt x="1461232" y="318758"/>
                  <a:pt x="1499616" y="304800"/>
                </a:cubicBezTo>
                <a:cubicBezTo>
                  <a:pt x="1511694" y="300408"/>
                  <a:pt x="1506746" y="280036"/>
                  <a:pt x="1511808" y="268224"/>
                </a:cubicBezTo>
                <a:cubicBezTo>
                  <a:pt x="1518967" y="251519"/>
                  <a:pt x="1529033" y="236161"/>
                  <a:pt x="1536192" y="219456"/>
                </a:cubicBezTo>
                <a:cubicBezTo>
                  <a:pt x="1548720" y="190224"/>
                  <a:pt x="1551738" y="165046"/>
                  <a:pt x="1560576" y="134112"/>
                </a:cubicBezTo>
                <a:cubicBezTo>
                  <a:pt x="1572128" y="93681"/>
                  <a:pt x="1560525" y="97536"/>
                  <a:pt x="1584960" y="97536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E27D1A-CDC1-ADD9-4427-13231A9B4F00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1673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Ã©sultat de recherche d'images pour &quot;sabotage rÃ©sistants guerre&quot;">
            <a:extLst>
              <a:ext uri="{FF2B5EF4-FFF2-40B4-BE49-F238E27FC236}">
                <a16:creationId xmlns:a16="http://schemas.microsoft.com/office/drawing/2014/main" id="{F767240D-9212-45E5-894B-350BEEE9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53" y="2182368"/>
            <a:ext cx="6583766" cy="4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Ã©sultat de recherche d'images pour &quot;sabotage rÃ©sistants&quot;">
            <a:extLst>
              <a:ext uri="{FF2B5EF4-FFF2-40B4-BE49-F238E27FC236}">
                <a16:creationId xmlns:a16="http://schemas.microsoft.com/office/drawing/2014/main" id="{0FAF5B21-76BA-437F-9FDE-90FD5E0F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759" y="81100"/>
            <a:ext cx="3720241" cy="29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3EE94F6-E1C5-4431-8DC0-E6D70745D369}"/>
              </a:ext>
            </a:extLst>
          </p:cNvPr>
          <p:cNvSpPr txBox="1"/>
          <p:nvPr/>
        </p:nvSpPr>
        <p:spPr>
          <a:xfrm>
            <a:off x="112531" y="4795897"/>
            <a:ext cx="46697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600" b="1" dirty="0"/>
              <a:t>Type de doc?</a:t>
            </a:r>
          </a:p>
          <a:p>
            <a:pPr marL="342900" indent="-342900">
              <a:buAutoNum type="arabicPeriod"/>
            </a:pPr>
            <a:r>
              <a:rPr lang="fr-FR" sz="1600" b="1" dirty="0"/>
              <a:t>Qui?</a:t>
            </a:r>
          </a:p>
          <a:p>
            <a:pPr marL="342900" indent="-342900">
              <a:buAutoNum type="arabicPeriod"/>
            </a:pPr>
            <a:r>
              <a:rPr lang="fr-FR" sz="1600" b="1" dirty="0"/>
              <a:t>Quand?</a:t>
            </a:r>
          </a:p>
          <a:p>
            <a:pPr marL="342900" indent="-342900">
              <a:buAutoNum type="arabicPeriod"/>
            </a:pPr>
            <a:r>
              <a:rPr lang="fr-FR" sz="1600" b="1" dirty="0"/>
              <a:t>A qui s’adresse-t-il?</a:t>
            </a:r>
          </a:p>
          <a:p>
            <a:pPr marL="342900" indent="-342900">
              <a:buAutoNum type="arabicPeriod"/>
            </a:pPr>
            <a:r>
              <a:rPr lang="fr-FR" sz="1600" b="1" dirty="0"/>
              <a:t>Comment?</a:t>
            </a:r>
          </a:p>
          <a:p>
            <a:pPr marL="342900" indent="-342900">
              <a:buAutoNum type="arabicPeriod"/>
            </a:pPr>
            <a:r>
              <a:rPr lang="fr-FR" sz="1600" b="1" dirty="0"/>
              <a:t>Dans quel but?</a:t>
            </a:r>
          </a:p>
          <a:p>
            <a:pPr marL="342900" indent="-342900">
              <a:buAutoNum type="arabicPeriod"/>
            </a:pPr>
            <a:r>
              <a:rPr lang="fr-FR" sz="1600" b="1" dirty="0"/>
              <a:t>Quel est le mot le plus important de ce discours?</a:t>
            </a:r>
          </a:p>
          <a:p>
            <a:pPr marL="342900" indent="-342900">
              <a:buAutoNum type="arabicPeriod"/>
            </a:pPr>
            <a:r>
              <a:rPr lang="fr-FR" sz="1600" b="1" dirty="0"/>
              <a:t>Lien avec les photos du DOC 2?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A0C9F7-FF13-429F-8E7D-4796FF17D920}"/>
              </a:ext>
            </a:extLst>
          </p:cNvPr>
          <p:cNvSpPr txBox="1"/>
          <p:nvPr/>
        </p:nvSpPr>
        <p:spPr>
          <a:xfrm>
            <a:off x="5130800" y="1540784"/>
            <a:ext cx="319269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FF"/>
                </a:solidFill>
              </a:rPr>
              <a:t>DOC 2</a:t>
            </a:r>
            <a:r>
              <a:rPr lang="fr-FR" b="1" dirty="0">
                <a:solidFill>
                  <a:srgbClr val="FF00FF"/>
                </a:solidFill>
              </a:rPr>
              <a:t>: Sabotage de voies </a:t>
            </a:r>
          </a:p>
          <a:p>
            <a:r>
              <a:rPr lang="fr-FR" b="1" dirty="0">
                <a:solidFill>
                  <a:srgbClr val="FF00FF"/>
                </a:solidFill>
              </a:rPr>
              <a:t>ferrées par des Résistants      </a:t>
            </a:r>
            <a:r>
              <a:rPr lang="fr-FR" b="1" dirty="0">
                <a:solidFill>
                  <a:srgbClr val="FF00FF"/>
                </a:solidFill>
                <a:sym typeface="Wingdings" panose="05000000000000000000" pitchFamily="2" charset="2"/>
              </a:rPr>
              <a:t></a:t>
            </a:r>
            <a:endParaRPr lang="fr-FR" b="1" dirty="0">
              <a:solidFill>
                <a:srgbClr val="FF00FF"/>
              </a:solidFill>
            </a:endParaRPr>
          </a:p>
          <a:p>
            <a:r>
              <a:rPr lang="fr-FR" b="1" dirty="0">
                <a:solidFill>
                  <a:srgbClr val="7030A0"/>
                </a:solidFill>
              </a:rPr>
              <a:t>          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F027C0-7886-439E-87BE-4F962B1C90BD}"/>
              </a:ext>
            </a:extLst>
          </p:cNvPr>
          <p:cNvSpPr txBox="1"/>
          <p:nvPr/>
        </p:nvSpPr>
        <p:spPr>
          <a:xfrm>
            <a:off x="4838105" y="109509"/>
            <a:ext cx="372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 </a:t>
            </a:r>
            <a:r>
              <a:rPr lang="fr-FR" b="1" u="sng" dirty="0">
                <a:solidFill>
                  <a:srgbClr val="7030A0"/>
                </a:solidFill>
              </a:rPr>
              <a:t>DOC 1 </a:t>
            </a:r>
            <a:r>
              <a:rPr lang="fr-FR" b="1" dirty="0">
                <a:solidFill>
                  <a:srgbClr val="7030A0"/>
                </a:solidFill>
              </a:rPr>
              <a:t>: Discours du Général De Gaulle </a:t>
            </a:r>
          </a:p>
          <a:p>
            <a:r>
              <a:rPr lang="fr-FR" b="1" dirty="0">
                <a:solidFill>
                  <a:srgbClr val="7030A0"/>
                </a:solidFill>
              </a:rPr>
              <a:t>prononcé à la radio anglaise (18 juin 1940</a:t>
            </a:r>
            <a:r>
              <a:rPr lang="fr-FR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F9FC3E-036B-468D-AAEF-989D2D5A8F5C}"/>
              </a:ext>
            </a:extLst>
          </p:cNvPr>
          <p:cNvSpPr txBox="1"/>
          <p:nvPr/>
        </p:nvSpPr>
        <p:spPr>
          <a:xfrm>
            <a:off x="56697" y="-120782"/>
            <a:ext cx="4781408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Moi, général de Gaulle, actuellement à Londres, j’invite les officiers et les soldats français qui se trouvent en territoire britannique ou qui viendraient à s’y trouver, avec leurs armes ou sans leurs armes, j’invite les ingénieurs et les ouvriers spécialistes des industries d’armement qui se trouvent en territoire britannique ou qui viendraient à s’y trouver, à se mettre en rapport avec moi. Quoi qu’il arrive, la flamme de la résistance française ne doit pas s’éteindre et ne s’éteindra pas. Demain comme aujourd’hui, je parlerai à la radio de Londres. »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E3C1D71-69C3-43CC-B2B4-963E8FEDE9CE}"/>
              </a:ext>
            </a:extLst>
          </p:cNvPr>
          <p:cNvCxnSpPr/>
          <p:nvPr/>
        </p:nvCxnSpPr>
        <p:spPr>
          <a:xfrm>
            <a:off x="7846311" y="2019300"/>
            <a:ext cx="0" cy="377594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7AC0205-1FDD-77AA-0EAF-167D84D7D37C}"/>
              </a:ext>
            </a:extLst>
          </p:cNvPr>
          <p:cNvSpPr txBox="1"/>
          <p:nvPr/>
        </p:nvSpPr>
        <p:spPr>
          <a:xfrm>
            <a:off x="3580482" y="656605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5640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5E43C-83A1-4F46-B2EA-EFA82F01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fr-FR" dirty="0"/>
              <a:t>Entrevue de Montoire (24 octobre 1940)</a:t>
            </a: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A999C046-C073-40E3-93FD-F72E61DBB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6862"/>
            <a:ext cx="69208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carte france montoire&quot;">
            <a:extLst>
              <a:ext uri="{FF2B5EF4-FFF2-40B4-BE49-F238E27FC236}">
                <a16:creationId xmlns:a16="http://schemas.microsoft.com/office/drawing/2014/main" id="{D409B5C6-88B0-4501-9B24-502325B5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87" y="1073888"/>
            <a:ext cx="3293561" cy="32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F53BA0D-FA40-4CF7-B028-9A5318473622}"/>
              </a:ext>
            </a:extLst>
          </p:cNvPr>
          <p:cNvSpPr txBox="1"/>
          <p:nvPr/>
        </p:nvSpPr>
        <p:spPr>
          <a:xfrm>
            <a:off x="8038214" y="4657060"/>
            <a:ext cx="3763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 ? Où ? quand 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 symbolise cette photo 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votre avis, que concluent-ils lors de cette rencontre ?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7601B0-9EA8-A80D-BC81-35DD0BEB5126}"/>
              </a:ext>
            </a:extLst>
          </p:cNvPr>
          <p:cNvSpPr txBox="1"/>
          <p:nvPr/>
        </p:nvSpPr>
        <p:spPr>
          <a:xfrm>
            <a:off x="9254169" y="6213513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3666536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1240</Words>
  <Application>Microsoft Office PowerPoint</Application>
  <PresentationFormat>Grand écran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France occupée</vt:lpstr>
      <vt:lpstr>Présentation PowerPoint</vt:lpstr>
      <vt:lpstr>Présentation PowerPoint</vt:lpstr>
      <vt:lpstr>Entrevue de Montoire (24 octobre 1940)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HMS Belfast: lors du débarquement / exposé aujourd’hui à Londres sur la Tamise crédits photos: L’ardoise à craie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candice</dc:creator>
  <cp:lastModifiedBy>Can dice</cp:lastModifiedBy>
  <cp:revision>24</cp:revision>
  <dcterms:created xsi:type="dcterms:W3CDTF">2019-04-03T08:43:40Z</dcterms:created>
  <dcterms:modified xsi:type="dcterms:W3CDTF">2022-05-11T12:43:13Z</dcterms:modified>
</cp:coreProperties>
</file>