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56" r:id="rId3"/>
    <p:sldId id="300" r:id="rId4"/>
    <p:sldId id="274" r:id="rId5"/>
    <p:sldId id="275" r:id="rId6"/>
    <p:sldId id="276" r:id="rId7"/>
    <p:sldId id="277" r:id="rId8"/>
    <p:sldId id="257" r:id="rId9"/>
    <p:sldId id="258" r:id="rId10"/>
    <p:sldId id="259" r:id="rId11"/>
    <p:sldId id="278" r:id="rId12"/>
    <p:sldId id="273" r:id="rId13"/>
    <p:sldId id="279" r:id="rId14"/>
    <p:sldId id="267" r:id="rId15"/>
    <p:sldId id="301" r:id="rId16"/>
    <p:sldId id="285" r:id="rId17"/>
    <p:sldId id="286" r:id="rId18"/>
    <p:sldId id="287" r:id="rId19"/>
    <p:sldId id="288" r:id="rId20"/>
    <p:sldId id="289" r:id="rId21"/>
    <p:sldId id="290" r:id="rId22"/>
    <p:sldId id="291" r:id="rId23"/>
    <p:sldId id="296" r:id="rId24"/>
    <p:sldId id="260" r:id="rId25"/>
    <p:sldId id="263" r:id="rId26"/>
    <p:sldId id="264" r:id="rId27"/>
    <p:sldId id="265" r:id="rId28"/>
    <p:sldId id="280" r:id="rId29"/>
    <p:sldId id="302" r:id="rId30"/>
    <p:sldId id="292" r:id="rId31"/>
    <p:sldId id="293" r:id="rId32"/>
    <p:sldId id="294" r:id="rId33"/>
    <p:sldId id="295" r:id="rId34"/>
    <p:sldId id="298" r:id="rId35"/>
    <p:sldId id="297" r:id="rId36"/>
    <p:sldId id="266" r:id="rId37"/>
    <p:sldId id="303" r:id="rId38"/>
    <p:sldId id="268" r:id="rId39"/>
    <p:sldId id="284" r:id="rId40"/>
    <p:sldId id="282" r:id="rId41"/>
    <p:sldId id="283" r:id="rId42"/>
    <p:sldId id="269" r:id="rId43"/>
    <p:sldId id="281" r:id="rId44"/>
    <p:sldId id="304" r:id="rId45"/>
    <p:sldId id="270" r:id="rId46"/>
    <p:sldId id="271" r:id="rId47"/>
    <p:sldId id="272" r:id="rId48"/>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000"/>
    <a:srgbClr val="FF9900"/>
    <a:srgbClr val="DFF1FD"/>
    <a:srgbClr val="FFFFFF"/>
    <a:srgbClr val="F8D692"/>
    <a:srgbClr val="FAE2B4"/>
    <a:srgbClr val="F7EFD6"/>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12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4CB9E0-5DA2-4D6B-8654-7283AC97642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C2F7A8C-C7F1-4741-82FA-EE41139E24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1E614FD-4608-45EE-B4BA-46CB35DDC058}"/>
              </a:ext>
            </a:extLst>
          </p:cNvPr>
          <p:cNvSpPr>
            <a:spLocks noGrp="1"/>
          </p:cNvSpPr>
          <p:nvPr>
            <p:ph type="dt" sz="half" idx="10"/>
          </p:nvPr>
        </p:nvSpPr>
        <p:spPr/>
        <p:txBody>
          <a:bodyPr/>
          <a:lstStyle>
            <a:lvl1pPr>
              <a:defRPr/>
            </a:lvl1pPr>
          </a:lstStyle>
          <a:p>
            <a:pPr>
              <a:defRPr/>
            </a:pPr>
            <a:fld id="{D20AB61F-DC01-43E1-8482-C0C755860821}" type="datetimeFigureOut">
              <a:rPr lang="fr-FR"/>
              <a:pPr>
                <a:defRPr/>
              </a:pPr>
              <a:t>28/04/2021</a:t>
            </a:fld>
            <a:endParaRPr lang="fr-FR"/>
          </a:p>
        </p:txBody>
      </p:sp>
      <p:sp>
        <p:nvSpPr>
          <p:cNvPr id="5" name="Espace réservé du pied de page 4">
            <a:extLst>
              <a:ext uri="{FF2B5EF4-FFF2-40B4-BE49-F238E27FC236}">
                <a16:creationId xmlns:a16="http://schemas.microsoft.com/office/drawing/2014/main" id="{80438F11-C919-4058-9EC1-8AD6762EA5F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0BBC0A-33FE-42C7-8522-4A01427DD3E3}"/>
              </a:ext>
            </a:extLst>
          </p:cNvPr>
          <p:cNvSpPr>
            <a:spLocks noGrp="1"/>
          </p:cNvSpPr>
          <p:nvPr>
            <p:ph type="sldNum" sz="quarter" idx="12"/>
          </p:nvPr>
        </p:nvSpPr>
        <p:spPr/>
        <p:txBody>
          <a:bodyPr/>
          <a:lstStyle>
            <a:lvl1pPr>
              <a:defRPr/>
            </a:lvl1pPr>
          </a:lstStyle>
          <a:p>
            <a:pPr>
              <a:defRPr/>
            </a:pPr>
            <a:fld id="{1900313B-DE71-46A7-A6F0-E7040696E6E8}" type="slidenum">
              <a:rPr lang="fr-FR"/>
              <a:pPr>
                <a:defRPr/>
              </a:pPr>
              <a:t>‹N°›</a:t>
            </a:fld>
            <a:endParaRPr lang="fr-FR"/>
          </a:p>
        </p:txBody>
      </p:sp>
    </p:spTree>
    <p:extLst>
      <p:ext uri="{BB962C8B-B14F-4D97-AF65-F5344CB8AC3E}">
        <p14:creationId xmlns:p14="http://schemas.microsoft.com/office/powerpoint/2010/main" val="246417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962B4-47FD-40A2-884F-0212C0C5EDE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0573C7C-9607-4708-80E5-52D32BBC9662}"/>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8B11E9C-DDDD-4722-801E-B6C2421F346B}"/>
              </a:ext>
            </a:extLst>
          </p:cNvPr>
          <p:cNvSpPr>
            <a:spLocks noGrp="1"/>
          </p:cNvSpPr>
          <p:nvPr>
            <p:ph type="dt" sz="half" idx="10"/>
          </p:nvPr>
        </p:nvSpPr>
        <p:spPr/>
        <p:txBody>
          <a:bodyPr/>
          <a:lstStyle>
            <a:lvl1pPr>
              <a:defRPr/>
            </a:lvl1pPr>
          </a:lstStyle>
          <a:p>
            <a:pPr>
              <a:defRPr/>
            </a:pPr>
            <a:fld id="{FCC4C646-4901-458A-8E30-D0FFA3912AC2}" type="datetimeFigureOut">
              <a:rPr lang="fr-FR"/>
              <a:pPr>
                <a:defRPr/>
              </a:pPr>
              <a:t>28/04/2021</a:t>
            </a:fld>
            <a:endParaRPr lang="fr-FR"/>
          </a:p>
        </p:txBody>
      </p:sp>
      <p:sp>
        <p:nvSpPr>
          <p:cNvPr id="5" name="Espace réservé du pied de page 4">
            <a:extLst>
              <a:ext uri="{FF2B5EF4-FFF2-40B4-BE49-F238E27FC236}">
                <a16:creationId xmlns:a16="http://schemas.microsoft.com/office/drawing/2014/main" id="{3F4E5A8E-E276-4954-B900-FF5FD92AE95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AC75C785-7076-4C2F-8431-CADD93537945}"/>
              </a:ext>
            </a:extLst>
          </p:cNvPr>
          <p:cNvSpPr>
            <a:spLocks noGrp="1"/>
          </p:cNvSpPr>
          <p:nvPr>
            <p:ph type="sldNum" sz="quarter" idx="12"/>
          </p:nvPr>
        </p:nvSpPr>
        <p:spPr/>
        <p:txBody>
          <a:bodyPr/>
          <a:lstStyle>
            <a:lvl1pPr>
              <a:defRPr/>
            </a:lvl1pPr>
          </a:lstStyle>
          <a:p>
            <a:pPr>
              <a:defRPr/>
            </a:pPr>
            <a:fld id="{BB3D6200-4FB3-411D-BA94-DB52C324AC8D}" type="slidenum">
              <a:rPr lang="fr-FR"/>
              <a:pPr>
                <a:defRPr/>
              </a:pPr>
              <a:t>‹N°›</a:t>
            </a:fld>
            <a:endParaRPr lang="fr-FR"/>
          </a:p>
        </p:txBody>
      </p:sp>
    </p:spTree>
    <p:extLst>
      <p:ext uri="{BB962C8B-B14F-4D97-AF65-F5344CB8AC3E}">
        <p14:creationId xmlns:p14="http://schemas.microsoft.com/office/powerpoint/2010/main" val="43849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E8E08FA-1304-4833-85AD-B4EDB96BAB9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79BB425-8C69-407A-926E-C36B6CBAB46E}"/>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370F06-B3D4-4C52-8A37-29CF2B36BDEA}"/>
              </a:ext>
            </a:extLst>
          </p:cNvPr>
          <p:cNvSpPr>
            <a:spLocks noGrp="1"/>
          </p:cNvSpPr>
          <p:nvPr>
            <p:ph type="dt" sz="half" idx="10"/>
          </p:nvPr>
        </p:nvSpPr>
        <p:spPr/>
        <p:txBody>
          <a:bodyPr/>
          <a:lstStyle>
            <a:lvl1pPr>
              <a:defRPr/>
            </a:lvl1pPr>
          </a:lstStyle>
          <a:p>
            <a:pPr>
              <a:defRPr/>
            </a:pPr>
            <a:fld id="{A6454660-9151-4A2A-9B05-B3C80925AE15}" type="datetimeFigureOut">
              <a:rPr lang="fr-FR"/>
              <a:pPr>
                <a:defRPr/>
              </a:pPr>
              <a:t>28/04/2021</a:t>
            </a:fld>
            <a:endParaRPr lang="fr-FR"/>
          </a:p>
        </p:txBody>
      </p:sp>
      <p:sp>
        <p:nvSpPr>
          <p:cNvPr id="5" name="Espace réservé du pied de page 4">
            <a:extLst>
              <a:ext uri="{FF2B5EF4-FFF2-40B4-BE49-F238E27FC236}">
                <a16:creationId xmlns:a16="http://schemas.microsoft.com/office/drawing/2014/main" id="{93FCAA38-4C97-4199-9393-0FC6192A5C6B}"/>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92CE257-E782-4679-A029-E1A8701E464C}"/>
              </a:ext>
            </a:extLst>
          </p:cNvPr>
          <p:cNvSpPr>
            <a:spLocks noGrp="1"/>
          </p:cNvSpPr>
          <p:nvPr>
            <p:ph type="sldNum" sz="quarter" idx="12"/>
          </p:nvPr>
        </p:nvSpPr>
        <p:spPr/>
        <p:txBody>
          <a:bodyPr/>
          <a:lstStyle>
            <a:lvl1pPr>
              <a:defRPr/>
            </a:lvl1pPr>
          </a:lstStyle>
          <a:p>
            <a:pPr>
              <a:defRPr/>
            </a:pPr>
            <a:fld id="{DD36565B-998F-48FB-BFCB-FEA8B51AAC37}" type="slidenum">
              <a:rPr lang="fr-FR"/>
              <a:pPr>
                <a:defRPr/>
              </a:pPr>
              <a:t>‹N°›</a:t>
            </a:fld>
            <a:endParaRPr lang="fr-FR"/>
          </a:p>
        </p:txBody>
      </p:sp>
    </p:spTree>
    <p:extLst>
      <p:ext uri="{BB962C8B-B14F-4D97-AF65-F5344CB8AC3E}">
        <p14:creationId xmlns:p14="http://schemas.microsoft.com/office/powerpoint/2010/main" val="51476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4BADE1-401C-49F9-BE26-51F77C6269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42684D4-9A3B-4E51-8D7B-CC8FBFCB765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36D391-C506-43F6-B453-5D7AD7CA0F4B}"/>
              </a:ext>
            </a:extLst>
          </p:cNvPr>
          <p:cNvSpPr>
            <a:spLocks noGrp="1"/>
          </p:cNvSpPr>
          <p:nvPr>
            <p:ph type="dt" sz="half" idx="10"/>
          </p:nvPr>
        </p:nvSpPr>
        <p:spPr/>
        <p:txBody>
          <a:bodyPr/>
          <a:lstStyle>
            <a:lvl1pPr>
              <a:defRPr/>
            </a:lvl1pPr>
          </a:lstStyle>
          <a:p>
            <a:pPr>
              <a:defRPr/>
            </a:pPr>
            <a:fld id="{EC6CF65E-0401-4378-A6EE-B8EA8BB2A38B}" type="datetimeFigureOut">
              <a:rPr lang="fr-FR"/>
              <a:pPr>
                <a:defRPr/>
              </a:pPr>
              <a:t>28/04/2021</a:t>
            </a:fld>
            <a:endParaRPr lang="fr-FR"/>
          </a:p>
        </p:txBody>
      </p:sp>
      <p:sp>
        <p:nvSpPr>
          <p:cNvPr id="5" name="Espace réservé du pied de page 4">
            <a:extLst>
              <a:ext uri="{FF2B5EF4-FFF2-40B4-BE49-F238E27FC236}">
                <a16:creationId xmlns:a16="http://schemas.microsoft.com/office/drawing/2014/main" id="{5D56F48C-4FA6-4CD5-8C7E-E9FBA3ECEFE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68482EA-4F09-49EB-9551-18E9A2B83076}"/>
              </a:ext>
            </a:extLst>
          </p:cNvPr>
          <p:cNvSpPr>
            <a:spLocks noGrp="1"/>
          </p:cNvSpPr>
          <p:nvPr>
            <p:ph type="sldNum" sz="quarter" idx="12"/>
          </p:nvPr>
        </p:nvSpPr>
        <p:spPr/>
        <p:txBody>
          <a:bodyPr/>
          <a:lstStyle>
            <a:lvl1pPr>
              <a:defRPr/>
            </a:lvl1pPr>
          </a:lstStyle>
          <a:p>
            <a:pPr>
              <a:defRPr/>
            </a:pPr>
            <a:fld id="{B073FCFA-A636-4F46-A135-AB5676CBEA3E}" type="slidenum">
              <a:rPr lang="fr-FR"/>
              <a:pPr>
                <a:defRPr/>
              </a:pPr>
              <a:t>‹N°›</a:t>
            </a:fld>
            <a:endParaRPr lang="fr-FR"/>
          </a:p>
        </p:txBody>
      </p:sp>
    </p:spTree>
    <p:extLst>
      <p:ext uri="{BB962C8B-B14F-4D97-AF65-F5344CB8AC3E}">
        <p14:creationId xmlns:p14="http://schemas.microsoft.com/office/powerpoint/2010/main" val="186570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1141ED-BB4C-4317-9D97-5A45BA76469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45181DC-40BF-4E0F-BD41-850BE6328D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7AE8F930-0CAE-4C09-A5B9-54293EE1B6ED}"/>
              </a:ext>
            </a:extLst>
          </p:cNvPr>
          <p:cNvSpPr>
            <a:spLocks noGrp="1"/>
          </p:cNvSpPr>
          <p:nvPr>
            <p:ph type="dt" sz="half" idx="10"/>
          </p:nvPr>
        </p:nvSpPr>
        <p:spPr/>
        <p:txBody>
          <a:bodyPr/>
          <a:lstStyle>
            <a:lvl1pPr>
              <a:defRPr/>
            </a:lvl1pPr>
          </a:lstStyle>
          <a:p>
            <a:pPr>
              <a:defRPr/>
            </a:pPr>
            <a:fld id="{5F9D00E6-3D41-4F89-981A-5114D3356ABE}" type="datetimeFigureOut">
              <a:rPr lang="fr-FR"/>
              <a:pPr>
                <a:defRPr/>
              </a:pPr>
              <a:t>28/04/2021</a:t>
            </a:fld>
            <a:endParaRPr lang="fr-FR"/>
          </a:p>
        </p:txBody>
      </p:sp>
      <p:sp>
        <p:nvSpPr>
          <p:cNvPr id="5" name="Espace réservé du pied de page 4">
            <a:extLst>
              <a:ext uri="{FF2B5EF4-FFF2-40B4-BE49-F238E27FC236}">
                <a16:creationId xmlns:a16="http://schemas.microsoft.com/office/drawing/2014/main" id="{913A23D5-AC1C-4FE4-9431-22A3F4F48B3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A0B79BC7-6FDF-4057-BBE5-A17CEE7EDD56}"/>
              </a:ext>
            </a:extLst>
          </p:cNvPr>
          <p:cNvSpPr>
            <a:spLocks noGrp="1"/>
          </p:cNvSpPr>
          <p:nvPr>
            <p:ph type="sldNum" sz="quarter" idx="12"/>
          </p:nvPr>
        </p:nvSpPr>
        <p:spPr/>
        <p:txBody>
          <a:bodyPr/>
          <a:lstStyle>
            <a:lvl1pPr>
              <a:defRPr/>
            </a:lvl1pPr>
          </a:lstStyle>
          <a:p>
            <a:pPr>
              <a:defRPr/>
            </a:pPr>
            <a:fld id="{910432C6-0507-44DD-95BF-A73D4A5E5773}" type="slidenum">
              <a:rPr lang="fr-FR"/>
              <a:pPr>
                <a:defRPr/>
              </a:pPr>
              <a:t>‹N°›</a:t>
            </a:fld>
            <a:endParaRPr lang="fr-FR"/>
          </a:p>
        </p:txBody>
      </p:sp>
    </p:spTree>
    <p:extLst>
      <p:ext uri="{BB962C8B-B14F-4D97-AF65-F5344CB8AC3E}">
        <p14:creationId xmlns:p14="http://schemas.microsoft.com/office/powerpoint/2010/main" val="178631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869013-D641-443F-B91B-602FE3BD59B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B6C2D4D-52EE-4177-B43C-E56550DDD14E}"/>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00B568F-ABE0-4489-A43F-001E9F2C007A}"/>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938B4EA2-0709-45CE-BBF1-4B824B4A9C8C}"/>
              </a:ext>
            </a:extLst>
          </p:cNvPr>
          <p:cNvSpPr>
            <a:spLocks noGrp="1"/>
          </p:cNvSpPr>
          <p:nvPr>
            <p:ph type="dt" sz="half" idx="10"/>
          </p:nvPr>
        </p:nvSpPr>
        <p:spPr/>
        <p:txBody>
          <a:bodyPr/>
          <a:lstStyle>
            <a:lvl1pPr>
              <a:defRPr/>
            </a:lvl1pPr>
          </a:lstStyle>
          <a:p>
            <a:pPr>
              <a:defRPr/>
            </a:pPr>
            <a:fld id="{25E991E5-3CF6-46EF-BC90-5124D3782B6F}" type="datetimeFigureOut">
              <a:rPr lang="fr-FR"/>
              <a:pPr>
                <a:defRPr/>
              </a:pPr>
              <a:t>28/04/2021</a:t>
            </a:fld>
            <a:endParaRPr lang="fr-FR"/>
          </a:p>
        </p:txBody>
      </p:sp>
      <p:sp>
        <p:nvSpPr>
          <p:cNvPr id="6" name="Espace réservé du pied de page 4">
            <a:extLst>
              <a:ext uri="{FF2B5EF4-FFF2-40B4-BE49-F238E27FC236}">
                <a16:creationId xmlns:a16="http://schemas.microsoft.com/office/drawing/2014/main" id="{455DBE46-99C6-4A1F-9535-367C54F8CFE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A2A31579-5114-4785-A5B9-B449041E2C90}"/>
              </a:ext>
            </a:extLst>
          </p:cNvPr>
          <p:cNvSpPr>
            <a:spLocks noGrp="1"/>
          </p:cNvSpPr>
          <p:nvPr>
            <p:ph type="sldNum" sz="quarter" idx="12"/>
          </p:nvPr>
        </p:nvSpPr>
        <p:spPr/>
        <p:txBody>
          <a:bodyPr/>
          <a:lstStyle>
            <a:lvl1pPr>
              <a:defRPr/>
            </a:lvl1pPr>
          </a:lstStyle>
          <a:p>
            <a:pPr>
              <a:defRPr/>
            </a:pPr>
            <a:fld id="{C803C621-31AE-4CC0-8905-194E487E8181}" type="slidenum">
              <a:rPr lang="fr-FR"/>
              <a:pPr>
                <a:defRPr/>
              </a:pPr>
              <a:t>‹N°›</a:t>
            </a:fld>
            <a:endParaRPr lang="fr-FR"/>
          </a:p>
        </p:txBody>
      </p:sp>
    </p:spTree>
    <p:extLst>
      <p:ext uri="{BB962C8B-B14F-4D97-AF65-F5344CB8AC3E}">
        <p14:creationId xmlns:p14="http://schemas.microsoft.com/office/powerpoint/2010/main" val="297051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737C1-DEDD-4453-908A-9372880F4D7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66A61E9-5526-48ED-BE41-6C23062FD9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528BE47-5A78-4537-86A8-9F8FB7C489F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BBCB8EA-2701-46AC-8F3C-D74FC0559A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3E5D9B7-BE33-4FB9-9330-6343CFB599D8}"/>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2358BD2-EAF8-4AE4-B74E-B29D3D7F49E9}"/>
              </a:ext>
            </a:extLst>
          </p:cNvPr>
          <p:cNvSpPr>
            <a:spLocks noGrp="1"/>
          </p:cNvSpPr>
          <p:nvPr>
            <p:ph type="dt" sz="half" idx="10"/>
          </p:nvPr>
        </p:nvSpPr>
        <p:spPr/>
        <p:txBody>
          <a:bodyPr/>
          <a:lstStyle>
            <a:lvl1pPr>
              <a:defRPr/>
            </a:lvl1pPr>
          </a:lstStyle>
          <a:p>
            <a:pPr>
              <a:defRPr/>
            </a:pPr>
            <a:fld id="{8C4EA91D-A907-4EB8-A31A-D59624766160}" type="datetimeFigureOut">
              <a:rPr lang="fr-FR"/>
              <a:pPr>
                <a:defRPr/>
              </a:pPr>
              <a:t>28/04/2021</a:t>
            </a:fld>
            <a:endParaRPr lang="fr-FR"/>
          </a:p>
        </p:txBody>
      </p:sp>
      <p:sp>
        <p:nvSpPr>
          <p:cNvPr id="8" name="Espace réservé du pied de page 4">
            <a:extLst>
              <a:ext uri="{FF2B5EF4-FFF2-40B4-BE49-F238E27FC236}">
                <a16:creationId xmlns:a16="http://schemas.microsoft.com/office/drawing/2014/main" id="{5B5C2D88-2E73-4299-8204-9EF9252B4F20}"/>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6D01ACD1-69D9-4C7E-92D1-9DDA18AF26B3}"/>
              </a:ext>
            </a:extLst>
          </p:cNvPr>
          <p:cNvSpPr>
            <a:spLocks noGrp="1"/>
          </p:cNvSpPr>
          <p:nvPr>
            <p:ph type="sldNum" sz="quarter" idx="12"/>
          </p:nvPr>
        </p:nvSpPr>
        <p:spPr/>
        <p:txBody>
          <a:bodyPr/>
          <a:lstStyle>
            <a:lvl1pPr>
              <a:defRPr/>
            </a:lvl1pPr>
          </a:lstStyle>
          <a:p>
            <a:pPr>
              <a:defRPr/>
            </a:pPr>
            <a:fld id="{E3685B61-7335-47AA-8810-1C9C294F4398}" type="slidenum">
              <a:rPr lang="fr-FR"/>
              <a:pPr>
                <a:defRPr/>
              </a:pPr>
              <a:t>‹N°›</a:t>
            </a:fld>
            <a:endParaRPr lang="fr-FR"/>
          </a:p>
        </p:txBody>
      </p:sp>
    </p:spTree>
    <p:extLst>
      <p:ext uri="{BB962C8B-B14F-4D97-AF65-F5344CB8AC3E}">
        <p14:creationId xmlns:p14="http://schemas.microsoft.com/office/powerpoint/2010/main" val="18721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84C6CD-9FCE-499D-B188-D8DBE09BB628}"/>
              </a:ext>
            </a:extLst>
          </p:cNvPr>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296EEE8-C22E-4080-8804-747402D89A78}"/>
              </a:ext>
            </a:extLst>
          </p:cNvPr>
          <p:cNvSpPr>
            <a:spLocks noGrp="1"/>
          </p:cNvSpPr>
          <p:nvPr>
            <p:ph type="dt" sz="half" idx="10"/>
          </p:nvPr>
        </p:nvSpPr>
        <p:spPr/>
        <p:txBody>
          <a:bodyPr/>
          <a:lstStyle>
            <a:lvl1pPr>
              <a:defRPr/>
            </a:lvl1pPr>
          </a:lstStyle>
          <a:p>
            <a:pPr>
              <a:defRPr/>
            </a:pPr>
            <a:fld id="{9978A38F-44FD-45C1-9C6B-69F0402C974F}" type="datetimeFigureOut">
              <a:rPr lang="fr-FR"/>
              <a:pPr>
                <a:defRPr/>
              </a:pPr>
              <a:t>28/04/2021</a:t>
            </a:fld>
            <a:endParaRPr lang="fr-FR"/>
          </a:p>
        </p:txBody>
      </p:sp>
      <p:sp>
        <p:nvSpPr>
          <p:cNvPr id="4" name="Espace réservé du pied de page 4">
            <a:extLst>
              <a:ext uri="{FF2B5EF4-FFF2-40B4-BE49-F238E27FC236}">
                <a16:creationId xmlns:a16="http://schemas.microsoft.com/office/drawing/2014/main" id="{A2528B65-D967-48D9-9FBC-7293444E9FFF}"/>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C55882BD-1065-4D84-8616-EA54E5974758}"/>
              </a:ext>
            </a:extLst>
          </p:cNvPr>
          <p:cNvSpPr>
            <a:spLocks noGrp="1"/>
          </p:cNvSpPr>
          <p:nvPr>
            <p:ph type="sldNum" sz="quarter" idx="12"/>
          </p:nvPr>
        </p:nvSpPr>
        <p:spPr/>
        <p:txBody>
          <a:bodyPr/>
          <a:lstStyle>
            <a:lvl1pPr>
              <a:defRPr/>
            </a:lvl1pPr>
          </a:lstStyle>
          <a:p>
            <a:pPr>
              <a:defRPr/>
            </a:pPr>
            <a:fld id="{C3378570-DE9C-4CDA-B870-8B23FD1984A5}" type="slidenum">
              <a:rPr lang="fr-FR"/>
              <a:pPr>
                <a:defRPr/>
              </a:pPr>
              <a:t>‹N°›</a:t>
            </a:fld>
            <a:endParaRPr lang="fr-FR"/>
          </a:p>
        </p:txBody>
      </p:sp>
    </p:spTree>
    <p:extLst>
      <p:ext uri="{BB962C8B-B14F-4D97-AF65-F5344CB8AC3E}">
        <p14:creationId xmlns:p14="http://schemas.microsoft.com/office/powerpoint/2010/main" val="4145534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D7A2FEC1-C297-43B5-BBAA-4908155503A0}"/>
              </a:ext>
            </a:extLst>
          </p:cNvPr>
          <p:cNvSpPr>
            <a:spLocks noGrp="1"/>
          </p:cNvSpPr>
          <p:nvPr>
            <p:ph type="dt" sz="half" idx="10"/>
          </p:nvPr>
        </p:nvSpPr>
        <p:spPr/>
        <p:txBody>
          <a:bodyPr/>
          <a:lstStyle>
            <a:lvl1pPr>
              <a:defRPr/>
            </a:lvl1pPr>
          </a:lstStyle>
          <a:p>
            <a:pPr>
              <a:defRPr/>
            </a:pPr>
            <a:fld id="{C82CCF1D-6CC1-4077-8397-26A213293A67}" type="datetimeFigureOut">
              <a:rPr lang="fr-FR"/>
              <a:pPr>
                <a:defRPr/>
              </a:pPr>
              <a:t>28/04/2021</a:t>
            </a:fld>
            <a:endParaRPr lang="fr-FR"/>
          </a:p>
        </p:txBody>
      </p:sp>
      <p:sp>
        <p:nvSpPr>
          <p:cNvPr id="3" name="Espace réservé du pied de page 4">
            <a:extLst>
              <a:ext uri="{FF2B5EF4-FFF2-40B4-BE49-F238E27FC236}">
                <a16:creationId xmlns:a16="http://schemas.microsoft.com/office/drawing/2014/main" id="{BAC035BE-6756-4DF9-BBBD-1DD3C4CCABE2}"/>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0A4AE347-A049-436F-91D1-4A43264FBDCF}"/>
              </a:ext>
            </a:extLst>
          </p:cNvPr>
          <p:cNvSpPr>
            <a:spLocks noGrp="1"/>
          </p:cNvSpPr>
          <p:nvPr>
            <p:ph type="sldNum" sz="quarter" idx="12"/>
          </p:nvPr>
        </p:nvSpPr>
        <p:spPr/>
        <p:txBody>
          <a:bodyPr/>
          <a:lstStyle>
            <a:lvl1pPr>
              <a:defRPr/>
            </a:lvl1pPr>
          </a:lstStyle>
          <a:p>
            <a:pPr>
              <a:defRPr/>
            </a:pPr>
            <a:fld id="{945E0DBA-F319-46B7-BB50-719BECF3C4D0}" type="slidenum">
              <a:rPr lang="fr-FR"/>
              <a:pPr>
                <a:defRPr/>
              </a:pPr>
              <a:t>‹N°›</a:t>
            </a:fld>
            <a:endParaRPr lang="fr-FR"/>
          </a:p>
        </p:txBody>
      </p:sp>
    </p:spTree>
    <p:extLst>
      <p:ext uri="{BB962C8B-B14F-4D97-AF65-F5344CB8AC3E}">
        <p14:creationId xmlns:p14="http://schemas.microsoft.com/office/powerpoint/2010/main" val="308941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0993A-842F-4CF8-A941-F74A9302083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073CA3-43E0-4CB7-AC3F-F67C18723F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C84175-ABD6-4F10-9103-CE0660A87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3">
            <a:extLst>
              <a:ext uri="{FF2B5EF4-FFF2-40B4-BE49-F238E27FC236}">
                <a16:creationId xmlns:a16="http://schemas.microsoft.com/office/drawing/2014/main" id="{C51F3029-CBE3-4AED-9188-F5DE63FC0973}"/>
              </a:ext>
            </a:extLst>
          </p:cNvPr>
          <p:cNvSpPr>
            <a:spLocks noGrp="1"/>
          </p:cNvSpPr>
          <p:nvPr>
            <p:ph type="dt" sz="half" idx="10"/>
          </p:nvPr>
        </p:nvSpPr>
        <p:spPr/>
        <p:txBody>
          <a:bodyPr/>
          <a:lstStyle>
            <a:lvl1pPr>
              <a:defRPr/>
            </a:lvl1pPr>
          </a:lstStyle>
          <a:p>
            <a:pPr>
              <a:defRPr/>
            </a:pPr>
            <a:fld id="{6B129848-CED1-4515-B862-31262F85D5D1}" type="datetimeFigureOut">
              <a:rPr lang="fr-FR"/>
              <a:pPr>
                <a:defRPr/>
              </a:pPr>
              <a:t>28/04/2021</a:t>
            </a:fld>
            <a:endParaRPr lang="fr-FR"/>
          </a:p>
        </p:txBody>
      </p:sp>
      <p:sp>
        <p:nvSpPr>
          <p:cNvPr id="6" name="Espace réservé du pied de page 4">
            <a:extLst>
              <a:ext uri="{FF2B5EF4-FFF2-40B4-BE49-F238E27FC236}">
                <a16:creationId xmlns:a16="http://schemas.microsoft.com/office/drawing/2014/main" id="{0A28C751-9292-446D-B817-ABC1C7BA348C}"/>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1ADA702A-7067-461A-A242-4DD61C305866}"/>
              </a:ext>
            </a:extLst>
          </p:cNvPr>
          <p:cNvSpPr>
            <a:spLocks noGrp="1"/>
          </p:cNvSpPr>
          <p:nvPr>
            <p:ph type="sldNum" sz="quarter" idx="12"/>
          </p:nvPr>
        </p:nvSpPr>
        <p:spPr/>
        <p:txBody>
          <a:bodyPr/>
          <a:lstStyle>
            <a:lvl1pPr>
              <a:defRPr/>
            </a:lvl1pPr>
          </a:lstStyle>
          <a:p>
            <a:pPr>
              <a:defRPr/>
            </a:pPr>
            <a:fld id="{80F83ABA-BA00-41BF-B98C-29F3C4BF40C2}" type="slidenum">
              <a:rPr lang="fr-FR"/>
              <a:pPr>
                <a:defRPr/>
              </a:pPr>
              <a:t>‹N°›</a:t>
            </a:fld>
            <a:endParaRPr lang="fr-FR"/>
          </a:p>
        </p:txBody>
      </p:sp>
    </p:spTree>
    <p:extLst>
      <p:ext uri="{BB962C8B-B14F-4D97-AF65-F5344CB8AC3E}">
        <p14:creationId xmlns:p14="http://schemas.microsoft.com/office/powerpoint/2010/main" val="133052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3E06E-A19E-4DB0-9A36-C09D876E3E8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0981F0B-48C8-4284-9D22-8F3C7194C721}"/>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a:extLst>
              <a:ext uri="{FF2B5EF4-FFF2-40B4-BE49-F238E27FC236}">
                <a16:creationId xmlns:a16="http://schemas.microsoft.com/office/drawing/2014/main" id="{BB8F2303-09A6-445E-B588-91753992B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3">
            <a:extLst>
              <a:ext uri="{FF2B5EF4-FFF2-40B4-BE49-F238E27FC236}">
                <a16:creationId xmlns:a16="http://schemas.microsoft.com/office/drawing/2014/main" id="{35828A9F-A626-4B02-A810-1EB1BE9AA039}"/>
              </a:ext>
            </a:extLst>
          </p:cNvPr>
          <p:cNvSpPr>
            <a:spLocks noGrp="1"/>
          </p:cNvSpPr>
          <p:nvPr>
            <p:ph type="dt" sz="half" idx="10"/>
          </p:nvPr>
        </p:nvSpPr>
        <p:spPr/>
        <p:txBody>
          <a:bodyPr/>
          <a:lstStyle>
            <a:lvl1pPr>
              <a:defRPr/>
            </a:lvl1pPr>
          </a:lstStyle>
          <a:p>
            <a:pPr>
              <a:defRPr/>
            </a:pPr>
            <a:fld id="{B416B34E-BB81-4EBE-AD1A-1688428138B2}" type="datetimeFigureOut">
              <a:rPr lang="fr-FR"/>
              <a:pPr>
                <a:defRPr/>
              </a:pPr>
              <a:t>28/04/2021</a:t>
            </a:fld>
            <a:endParaRPr lang="fr-FR"/>
          </a:p>
        </p:txBody>
      </p:sp>
      <p:sp>
        <p:nvSpPr>
          <p:cNvPr id="6" name="Espace réservé du pied de page 4">
            <a:extLst>
              <a:ext uri="{FF2B5EF4-FFF2-40B4-BE49-F238E27FC236}">
                <a16:creationId xmlns:a16="http://schemas.microsoft.com/office/drawing/2014/main" id="{4D821AE0-E224-4FC5-B088-F6559BB61F17}"/>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2A47BB70-1ABF-4A4D-BBB1-9E796C9622B0}"/>
              </a:ext>
            </a:extLst>
          </p:cNvPr>
          <p:cNvSpPr>
            <a:spLocks noGrp="1"/>
          </p:cNvSpPr>
          <p:nvPr>
            <p:ph type="sldNum" sz="quarter" idx="12"/>
          </p:nvPr>
        </p:nvSpPr>
        <p:spPr/>
        <p:txBody>
          <a:bodyPr/>
          <a:lstStyle>
            <a:lvl1pPr>
              <a:defRPr/>
            </a:lvl1pPr>
          </a:lstStyle>
          <a:p>
            <a:pPr>
              <a:defRPr/>
            </a:pPr>
            <a:fld id="{B207D84B-F2B0-4630-A5C7-56F9A6A3E248}" type="slidenum">
              <a:rPr lang="fr-FR"/>
              <a:pPr>
                <a:defRPr/>
              </a:pPr>
              <a:t>‹N°›</a:t>
            </a:fld>
            <a:endParaRPr lang="fr-FR"/>
          </a:p>
        </p:txBody>
      </p:sp>
    </p:spTree>
    <p:extLst>
      <p:ext uri="{BB962C8B-B14F-4D97-AF65-F5344CB8AC3E}">
        <p14:creationId xmlns:p14="http://schemas.microsoft.com/office/powerpoint/2010/main" val="229668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05E2A052-57AF-457C-BCD5-B75713EB7FF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191437B0-6766-4AC1-966E-39271BD098D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13107FE-CBC0-4C5F-90A9-E9D72A080F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1EA3D0D2-A752-44F7-9F27-14E88F33F25E}" type="datetimeFigureOut">
              <a:rPr lang="fr-FR"/>
              <a:pPr>
                <a:defRPr/>
              </a:pPr>
              <a:t>28/04/2021</a:t>
            </a:fld>
            <a:endParaRPr lang="fr-FR"/>
          </a:p>
        </p:txBody>
      </p:sp>
      <p:sp>
        <p:nvSpPr>
          <p:cNvPr id="5" name="Espace réservé du pied de page 4">
            <a:extLst>
              <a:ext uri="{FF2B5EF4-FFF2-40B4-BE49-F238E27FC236}">
                <a16:creationId xmlns:a16="http://schemas.microsoft.com/office/drawing/2014/main" id="{48126799-A657-4222-98CA-8D52FD5DBB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3599418-59C9-4B06-B26B-F0E63B3FBC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077CE38-42E7-415D-BD27-3F0902835B8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francebleu.fr/infos/faits-divers-justice/un-obus-de-la-premiere-guerre-mondiale-explose-a-meharicourt-1544455028"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francebleu.fr/infos/environnement/101-ans-apres-la-fin-de-la-premiere-guerre-mondiale-que-deviennent-les-obus-157355177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openDmnd">
          <a:fgClr>
            <a:srgbClr val="D2A000"/>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A2C768-2AD4-4483-81FC-71AB07355665}"/>
              </a:ext>
            </a:extLst>
          </p:cNvPr>
          <p:cNvSpPr>
            <a:spLocks noGrp="1"/>
          </p:cNvSpPr>
          <p:nvPr>
            <p:ph type="title"/>
          </p:nvPr>
        </p:nvSpPr>
        <p:spPr>
          <a:xfrm>
            <a:off x="2560122" y="2300803"/>
            <a:ext cx="10515600" cy="1325563"/>
          </a:xfrm>
        </p:spPr>
        <p:txBody>
          <a:bodyPr/>
          <a:lstStyle/>
          <a:p>
            <a:r>
              <a:rPr lang="fr-FR" dirty="0"/>
              <a:t>LA PREMIERE GUERRE MONDIALE</a:t>
            </a:r>
          </a:p>
        </p:txBody>
      </p:sp>
      <p:sp>
        <p:nvSpPr>
          <p:cNvPr id="3" name="ZoneTexte 2">
            <a:extLst>
              <a:ext uri="{FF2B5EF4-FFF2-40B4-BE49-F238E27FC236}">
                <a16:creationId xmlns:a16="http://schemas.microsoft.com/office/drawing/2014/main" id="{777BD306-D7AA-4346-97A0-863981138FC5}"/>
              </a:ext>
            </a:extLst>
          </p:cNvPr>
          <p:cNvSpPr txBox="1"/>
          <p:nvPr/>
        </p:nvSpPr>
        <p:spPr>
          <a:xfrm>
            <a:off x="6388924" y="6365174"/>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0820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RÃ©sultat de recherche d'images pour &quot;carte alliance 1914&quot;">
            <a:extLst>
              <a:ext uri="{FF2B5EF4-FFF2-40B4-BE49-F238E27FC236}">
                <a16:creationId xmlns:a16="http://schemas.microsoft.com/office/drawing/2014/main" id="{109C76F1-DECD-4A5C-82C9-19587B6BF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4625"/>
            <a:ext cx="6664325" cy="818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5014F1BE-684F-4F91-899C-F678D711AA6A}"/>
              </a:ext>
            </a:extLst>
          </p:cNvPr>
          <p:cNvSpPr txBox="1"/>
          <p:nvPr/>
        </p:nvSpPr>
        <p:spPr>
          <a:xfrm>
            <a:off x="231354" y="87313"/>
            <a:ext cx="6713959" cy="476250"/>
          </a:xfrm>
          <a:prstGeom prst="rect">
            <a:avLst/>
          </a:prstGeom>
          <a:solidFill>
            <a:schemeClr val="bg1"/>
          </a:solidFill>
        </p:spPr>
        <p:txBody>
          <a:bodyPr wrap="square">
            <a:spAutoFit/>
          </a:bodyPr>
          <a:lstStyle/>
          <a:p>
            <a:pPr eaLnBrk="1" fontAlgn="auto" hangingPunct="1">
              <a:spcBef>
                <a:spcPts val="0"/>
              </a:spcBef>
              <a:spcAft>
                <a:spcPts val="0"/>
              </a:spcAft>
              <a:defRPr/>
            </a:pPr>
            <a:r>
              <a:rPr lang="fr-FR" sz="2500" u="sng" dirty="0">
                <a:latin typeface="+mn-lt"/>
              </a:rPr>
              <a:t>Les alliances militaires en 1914</a:t>
            </a:r>
          </a:p>
        </p:txBody>
      </p:sp>
      <p:sp>
        <p:nvSpPr>
          <p:cNvPr id="6148" name="ZoneTexte 4">
            <a:extLst>
              <a:ext uri="{FF2B5EF4-FFF2-40B4-BE49-F238E27FC236}">
                <a16:creationId xmlns:a16="http://schemas.microsoft.com/office/drawing/2014/main" id="{5547795A-507A-43FC-92FF-8B812FE13D9F}"/>
              </a:ext>
            </a:extLst>
          </p:cNvPr>
          <p:cNvSpPr txBox="1">
            <a:spLocks noChangeArrowheads="1"/>
          </p:cNvSpPr>
          <p:nvPr/>
        </p:nvSpPr>
        <p:spPr bwMode="auto">
          <a:xfrm>
            <a:off x="7129942" y="1063188"/>
            <a:ext cx="506205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u="sng" dirty="0"/>
              <a:t>Légende</a:t>
            </a:r>
          </a:p>
          <a:p>
            <a:pPr eaLnBrk="1" hangingPunct="1"/>
            <a:endParaRPr lang="fr-FR" altLang="fr-FR" dirty="0"/>
          </a:p>
          <a:p>
            <a:pPr eaLnBrk="1" hangingPunct="1"/>
            <a:r>
              <a:rPr lang="fr-FR" altLang="fr-FR" dirty="0"/>
              <a:t>              Triple-Entente </a:t>
            </a:r>
            <a:r>
              <a:rPr lang="fr-FR" altLang="fr-FR" sz="1600" dirty="0"/>
              <a:t>(France, Royaume-Uni, Russie)</a:t>
            </a:r>
          </a:p>
          <a:p>
            <a:pPr eaLnBrk="1" hangingPunct="1"/>
            <a:endParaRPr lang="fr-FR" altLang="fr-FR" dirty="0"/>
          </a:p>
          <a:p>
            <a:pPr eaLnBrk="1" hangingPunct="1"/>
            <a:endParaRPr lang="fr-FR" altLang="fr-FR" dirty="0"/>
          </a:p>
          <a:p>
            <a:pPr eaLnBrk="1" hangingPunct="1"/>
            <a:r>
              <a:rPr lang="fr-FR" altLang="fr-FR" dirty="0"/>
              <a:t>              Triple-Alliance </a:t>
            </a:r>
            <a:r>
              <a:rPr lang="fr-FR" altLang="fr-FR" sz="1400" dirty="0"/>
              <a:t>(Allemagne, Autriche-Hongrie, Italie)</a:t>
            </a:r>
          </a:p>
          <a:p>
            <a:pPr eaLnBrk="1" hangingPunct="1"/>
            <a:endParaRPr lang="fr-FR" altLang="fr-FR" dirty="0"/>
          </a:p>
          <a:p>
            <a:pPr eaLnBrk="1" hangingPunct="1"/>
            <a:endParaRPr lang="fr-FR" altLang="fr-FR" dirty="0"/>
          </a:p>
        </p:txBody>
      </p:sp>
      <p:sp>
        <p:nvSpPr>
          <p:cNvPr id="6" name="Rectangle 5">
            <a:extLst>
              <a:ext uri="{FF2B5EF4-FFF2-40B4-BE49-F238E27FC236}">
                <a16:creationId xmlns:a16="http://schemas.microsoft.com/office/drawing/2014/main" id="{ADF27289-D209-45CB-8040-3AFAAFAB1008}"/>
              </a:ext>
            </a:extLst>
          </p:cNvPr>
          <p:cNvSpPr/>
          <p:nvPr/>
        </p:nvSpPr>
        <p:spPr>
          <a:xfrm>
            <a:off x="7166270" y="1507907"/>
            <a:ext cx="771525" cy="403225"/>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8">
            <a:extLst>
              <a:ext uri="{FF2B5EF4-FFF2-40B4-BE49-F238E27FC236}">
                <a16:creationId xmlns:a16="http://schemas.microsoft.com/office/drawing/2014/main" id="{7570F6A5-5850-4DF1-851C-45D42E203ED2}"/>
              </a:ext>
            </a:extLst>
          </p:cNvPr>
          <p:cNvSpPr/>
          <p:nvPr/>
        </p:nvSpPr>
        <p:spPr>
          <a:xfrm>
            <a:off x="7166269" y="2378183"/>
            <a:ext cx="771525" cy="4016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 name="ZoneTexte 6">
            <a:extLst>
              <a:ext uri="{FF2B5EF4-FFF2-40B4-BE49-F238E27FC236}">
                <a16:creationId xmlns:a16="http://schemas.microsoft.com/office/drawing/2014/main" id="{4D3A0F98-B295-4F34-8556-0F03EFE13B3F}"/>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014F1BE-684F-4F91-899C-F678D711AA6A}"/>
              </a:ext>
            </a:extLst>
          </p:cNvPr>
          <p:cNvSpPr txBox="1"/>
          <p:nvPr/>
        </p:nvSpPr>
        <p:spPr>
          <a:xfrm>
            <a:off x="231354" y="87313"/>
            <a:ext cx="6713959" cy="476250"/>
          </a:xfrm>
          <a:prstGeom prst="rect">
            <a:avLst/>
          </a:prstGeom>
          <a:solidFill>
            <a:schemeClr val="bg1"/>
          </a:solidFill>
        </p:spPr>
        <p:txBody>
          <a:bodyPr wrap="square">
            <a:spAutoFit/>
          </a:bodyPr>
          <a:lstStyle/>
          <a:p>
            <a:pPr eaLnBrk="1" fontAlgn="auto" hangingPunct="1">
              <a:spcBef>
                <a:spcPts val="0"/>
              </a:spcBef>
              <a:spcAft>
                <a:spcPts val="0"/>
              </a:spcAft>
              <a:defRPr/>
            </a:pPr>
            <a:endParaRPr lang="fr-FR" sz="2500" u="sng" dirty="0">
              <a:latin typeface="+mn-lt"/>
            </a:endParaRPr>
          </a:p>
        </p:txBody>
      </p:sp>
      <p:pic>
        <p:nvPicPr>
          <p:cNvPr id="3" name="Image 2">
            <a:extLst>
              <a:ext uri="{FF2B5EF4-FFF2-40B4-BE49-F238E27FC236}">
                <a16:creationId xmlns:a16="http://schemas.microsoft.com/office/drawing/2014/main" id="{D4621007-B714-4424-9DFE-3515E554318D}"/>
              </a:ext>
            </a:extLst>
          </p:cNvPr>
          <p:cNvPicPr>
            <a:picLocks noChangeAspect="1"/>
          </p:cNvPicPr>
          <p:nvPr/>
        </p:nvPicPr>
        <p:blipFill>
          <a:blip r:embed="rId2"/>
          <a:stretch>
            <a:fillRect/>
          </a:stretch>
        </p:blipFill>
        <p:spPr>
          <a:xfrm>
            <a:off x="4597822" y="0"/>
            <a:ext cx="5401354" cy="6858000"/>
          </a:xfrm>
          <a:prstGeom prst="rect">
            <a:avLst/>
          </a:prstGeom>
        </p:spPr>
      </p:pic>
      <p:sp>
        <p:nvSpPr>
          <p:cNvPr id="5" name="ZoneTexte 4">
            <a:extLst>
              <a:ext uri="{FF2B5EF4-FFF2-40B4-BE49-F238E27FC236}">
                <a16:creationId xmlns:a16="http://schemas.microsoft.com/office/drawing/2014/main" id="{3C3CD8E3-F525-4C43-86AE-F080656324DE}"/>
              </a:ext>
            </a:extLst>
          </p:cNvPr>
          <p:cNvSpPr txBox="1"/>
          <p:nvPr/>
        </p:nvSpPr>
        <p:spPr>
          <a:xfrm>
            <a:off x="0"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3060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droite 3">
            <a:extLst>
              <a:ext uri="{FF2B5EF4-FFF2-40B4-BE49-F238E27FC236}">
                <a16:creationId xmlns:a16="http://schemas.microsoft.com/office/drawing/2014/main" id="{EAE7D5F3-6360-4726-BB96-7ABE02C95BBE}"/>
              </a:ext>
            </a:extLst>
          </p:cNvPr>
          <p:cNvSpPr/>
          <p:nvPr/>
        </p:nvSpPr>
        <p:spPr>
          <a:xfrm>
            <a:off x="388156" y="1002083"/>
            <a:ext cx="11916578" cy="2383338"/>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EPOQUE CONTEMPORAINE</a:t>
            </a:r>
          </a:p>
        </p:txBody>
      </p:sp>
      <p:cxnSp>
        <p:nvCxnSpPr>
          <p:cNvPr id="8" name="Connecteur droit 7">
            <a:extLst>
              <a:ext uri="{FF2B5EF4-FFF2-40B4-BE49-F238E27FC236}">
                <a16:creationId xmlns:a16="http://schemas.microsoft.com/office/drawing/2014/main" id="{4F845BF2-7CA1-43B0-A2E5-917CDE8AE57D}"/>
              </a:ext>
            </a:extLst>
          </p:cNvPr>
          <p:cNvCxnSpPr/>
          <p:nvPr/>
        </p:nvCxnSpPr>
        <p:spPr>
          <a:xfrm>
            <a:off x="4295777" y="2848918"/>
            <a:ext cx="0" cy="500063"/>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Connecteur droit 8">
            <a:extLst>
              <a:ext uri="{FF2B5EF4-FFF2-40B4-BE49-F238E27FC236}">
                <a16:creationId xmlns:a16="http://schemas.microsoft.com/office/drawing/2014/main" id="{5A459713-D996-4500-A39A-D04459D0CC47}"/>
              </a:ext>
            </a:extLst>
          </p:cNvPr>
          <p:cNvCxnSpPr/>
          <p:nvPr/>
        </p:nvCxnSpPr>
        <p:spPr>
          <a:xfrm>
            <a:off x="5802977" y="2820848"/>
            <a:ext cx="0" cy="500063"/>
          </a:xfrm>
          <a:prstGeom prst="line">
            <a:avLst/>
          </a:prstGeom>
          <a:ln w="19050"/>
        </p:spPr>
        <p:style>
          <a:lnRef idx="1">
            <a:schemeClr val="dk1"/>
          </a:lnRef>
          <a:fillRef idx="0">
            <a:schemeClr val="dk1"/>
          </a:fillRef>
          <a:effectRef idx="0">
            <a:schemeClr val="dk1"/>
          </a:effectRef>
          <a:fontRef idx="minor">
            <a:schemeClr val="tx1"/>
          </a:fontRef>
        </p:style>
      </p:cxnSp>
      <p:sp>
        <p:nvSpPr>
          <p:cNvPr id="3077" name="ZoneTexte 13">
            <a:extLst>
              <a:ext uri="{FF2B5EF4-FFF2-40B4-BE49-F238E27FC236}">
                <a16:creationId xmlns:a16="http://schemas.microsoft.com/office/drawing/2014/main" id="{71D09D1A-2712-428C-98A0-6EBF9D6F73F8}"/>
              </a:ext>
            </a:extLst>
          </p:cNvPr>
          <p:cNvSpPr txBox="1">
            <a:spLocks noChangeArrowheads="1"/>
          </p:cNvSpPr>
          <p:nvPr/>
        </p:nvSpPr>
        <p:spPr bwMode="auto">
          <a:xfrm>
            <a:off x="3540303" y="3350915"/>
            <a:ext cx="226536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2300" dirty="0">
                <a:solidFill>
                  <a:srgbClr val="FF0000"/>
                </a:solidFill>
              </a:rPr>
              <a:t>1881-1882</a:t>
            </a:r>
          </a:p>
          <a:p>
            <a:pPr eaLnBrk="1" hangingPunct="1"/>
            <a:r>
              <a:rPr lang="fr-FR" altLang="fr-FR" sz="2300" dirty="0"/>
              <a:t>Lois Ferry</a:t>
            </a:r>
          </a:p>
        </p:txBody>
      </p:sp>
      <p:sp>
        <p:nvSpPr>
          <p:cNvPr id="3078" name="ZoneTexte 14">
            <a:extLst>
              <a:ext uri="{FF2B5EF4-FFF2-40B4-BE49-F238E27FC236}">
                <a16:creationId xmlns:a16="http://schemas.microsoft.com/office/drawing/2014/main" id="{8072AAF5-F7CD-4D08-9D11-985526CF60CF}"/>
              </a:ext>
            </a:extLst>
          </p:cNvPr>
          <p:cNvSpPr txBox="1">
            <a:spLocks noChangeArrowheads="1"/>
          </p:cNvSpPr>
          <p:nvPr/>
        </p:nvSpPr>
        <p:spPr bwMode="auto">
          <a:xfrm>
            <a:off x="5027679" y="3279662"/>
            <a:ext cx="161111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2300" dirty="0">
                <a:solidFill>
                  <a:srgbClr val="FF0000"/>
                </a:solidFill>
              </a:rPr>
              <a:t>1905 </a:t>
            </a:r>
          </a:p>
          <a:p>
            <a:pPr eaLnBrk="1" hangingPunct="1"/>
            <a:r>
              <a:rPr lang="fr-FR" altLang="fr-FR" sz="2300" dirty="0"/>
              <a:t>Séparation des Eglises et de l’Etat</a:t>
            </a:r>
          </a:p>
        </p:txBody>
      </p:sp>
      <p:cxnSp>
        <p:nvCxnSpPr>
          <p:cNvPr id="10" name="Connecteur droit 9">
            <a:extLst>
              <a:ext uri="{FF2B5EF4-FFF2-40B4-BE49-F238E27FC236}">
                <a16:creationId xmlns:a16="http://schemas.microsoft.com/office/drawing/2014/main" id="{41A28FE5-96EB-4D6C-BFF5-68BA3D2B25B2}"/>
              </a:ext>
            </a:extLst>
          </p:cNvPr>
          <p:cNvCxnSpPr/>
          <p:nvPr/>
        </p:nvCxnSpPr>
        <p:spPr>
          <a:xfrm>
            <a:off x="7281322" y="2804977"/>
            <a:ext cx="0" cy="500063"/>
          </a:xfrm>
          <a:prstGeom prst="line">
            <a:avLst/>
          </a:prstGeom>
          <a:ln w="19050"/>
        </p:spPr>
        <p:style>
          <a:lnRef idx="1">
            <a:schemeClr val="dk1"/>
          </a:lnRef>
          <a:fillRef idx="0">
            <a:schemeClr val="dk1"/>
          </a:fillRef>
          <a:effectRef idx="0">
            <a:schemeClr val="dk1"/>
          </a:effectRef>
          <a:fontRef idx="minor">
            <a:schemeClr val="tx1"/>
          </a:fontRef>
        </p:style>
      </p:cxnSp>
      <p:sp>
        <p:nvSpPr>
          <p:cNvPr id="12" name="ZoneTexte 14">
            <a:extLst>
              <a:ext uri="{FF2B5EF4-FFF2-40B4-BE49-F238E27FC236}">
                <a16:creationId xmlns:a16="http://schemas.microsoft.com/office/drawing/2014/main" id="{2B9B9A06-6948-4E2B-80A3-9F529D37489F}"/>
              </a:ext>
            </a:extLst>
          </p:cNvPr>
          <p:cNvSpPr txBox="1">
            <a:spLocks noChangeArrowheads="1"/>
          </p:cNvSpPr>
          <p:nvPr/>
        </p:nvSpPr>
        <p:spPr bwMode="auto">
          <a:xfrm>
            <a:off x="6693616" y="3315402"/>
            <a:ext cx="14996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2200" dirty="0">
                <a:solidFill>
                  <a:srgbClr val="FF0000"/>
                </a:solidFill>
              </a:rPr>
              <a:t>28 juin 1914 </a:t>
            </a:r>
          </a:p>
          <a:p>
            <a:pPr eaLnBrk="1" hangingPunct="1"/>
            <a:r>
              <a:rPr lang="fr-FR" altLang="fr-FR" sz="2200" dirty="0"/>
              <a:t>Attentat </a:t>
            </a:r>
          </a:p>
          <a:p>
            <a:pPr eaLnBrk="1" hangingPunct="1"/>
            <a:r>
              <a:rPr lang="fr-FR" altLang="fr-FR" sz="2200" dirty="0"/>
              <a:t>de Sarajevo</a:t>
            </a:r>
          </a:p>
        </p:txBody>
      </p:sp>
      <p:cxnSp>
        <p:nvCxnSpPr>
          <p:cNvPr id="5" name="Connecteur droit avec flèche 4">
            <a:extLst>
              <a:ext uri="{FF2B5EF4-FFF2-40B4-BE49-F238E27FC236}">
                <a16:creationId xmlns:a16="http://schemas.microsoft.com/office/drawing/2014/main" id="{ED4B891A-5385-4478-BCFC-BF35BCBFF96A}"/>
              </a:ext>
            </a:extLst>
          </p:cNvPr>
          <p:cNvCxnSpPr/>
          <p:nvPr/>
        </p:nvCxnSpPr>
        <p:spPr>
          <a:xfrm flipV="1">
            <a:off x="385591" y="1258036"/>
            <a:ext cx="0" cy="6610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ZoneTexte 5">
            <a:extLst>
              <a:ext uri="{FF2B5EF4-FFF2-40B4-BE49-F238E27FC236}">
                <a16:creationId xmlns:a16="http://schemas.microsoft.com/office/drawing/2014/main" id="{DE887078-7D3E-4B42-BF7C-42AB23D16AF7}"/>
              </a:ext>
            </a:extLst>
          </p:cNvPr>
          <p:cNvSpPr txBox="1"/>
          <p:nvPr/>
        </p:nvSpPr>
        <p:spPr>
          <a:xfrm>
            <a:off x="154236" y="0"/>
            <a:ext cx="1581972" cy="1246495"/>
          </a:xfrm>
          <a:prstGeom prst="rect">
            <a:avLst/>
          </a:prstGeom>
          <a:noFill/>
        </p:spPr>
        <p:txBody>
          <a:bodyPr wrap="none" rtlCol="0">
            <a:spAutoFit/>
          </a:bodyPr>
          <a:lstStyle/>
          <a:p>
            <a:r>
              <a:rPr lang="fr-FR" sz="2500" dirty="0">
                <a:solidFill>
                  <a:srgbClr val="FF0000"/>
                </a:solidFill>
              </a:rPr>
              <a:t>1789</a:t>
            </a:r>
          </a:p>
          <a:p>
            <a:r>
              <a:rPr lang="fr-FR" sz="2500" dirty="0"/>
              <a:t>Révolution</a:t>
            </a:r>
          </a:p>
          <a:p>
            <a:r>
              <a:rPr lang="fr-FR" sz="2500" dirty="0"/>
              <a:t>Française</a:t>
            </a:r>
          </a:p>
        </p:txBody>
      </p:sp>
      <p:cxnSp>
        <p:nvCxnSpPr>
          <p:cNvPr id="11" name="Connecteur droit 10">
            <a:extLst>
              <a:ext uri="{FF2B5EF4-FFF2-40B4-BE49-F238E27FC236}">
                <a16:creationId xmlns:a16="http://schemas.microsoft.com/office/drawing/2014/main" id="{178CF2F7-BFD5-4745-8105-1A6857C7B5CF}"/>
              </a:ext>
            </a:extLst>
          </p:cNvPr>
          <p:cNvCxnSpPr/>
          <p:nvPr/>
        </p:nvCxnSpPr>
        <p:spPr>
          <a:xfrm>
            <a:off x="8531788" y="2779598"/>
            <a:ext cx="0" cy="500063"/>
          </a:xfrm>
          <a:prstGeom prst="line">
            <a:avLst/>
          </a:prstGeom>
          <a:ln w="19050"/>
        </p:spPr>
        <p:style>
          <a:lnRef idx="1">
            <a:schemeClr val="dk1"/>
          </a:lnRef>
          <a:fillRef idx="0">
            <a:schemeClr val="dk1"/>
          </a:fillRef>
          <a:effectRef idx="0">
            <a:schemeClr val="dk1"/>
          </a:effectRef>
          <a:fontRef idx="minor">
            <a:schemeClr val="tx1"/>
          </a:fontRef>
        </p:style>
      </p:cxnSp>
      <p:sp>
        <p:nvSpPr>
          <p:cNvPr id="13" name="ZoneTexte 16">
            <a:extLst>
              <a:ext uri="{FF2B5EF4-FFF2-40B4-BE49-F238E27FC236}">
                <a16:creationId xmlns:a16="http://schemas.microsoft.com/office/drawing/2014/main" id="{01EACDC6-90F7-408B-922B-96C3970FE2DD}"/>
              </a:ext>
            </a:extLst>
          </p:cNvPr>
          <p:cNvSpPr txBox="1">
            <a:spLocks noChangeArrowheads="1"/>
          </p:cNvSpPr>
          <p:nvPr/>
        </p:nvSpPr>
        <p:spPr bwMode="auto">
          <a:xfrm>
            <a:off x="7490454" y="3244107"/>
            <a:ext cx="29845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2300" dirty="0">
                <a:solidFill>
                  <a:srgbClr val="FF0000"/>
                </a:solidFill>
              </a:rPr>
              <a:t>3 août 1914</a:t>
            </a:r>
          </a:p>
          <a:p>
            <a:pPr algn="ctr" eaLnBrk="1" hangingPunct="1"/>
            <a:r>
              <a:rPr lang="fr-FR" altLang="fr-FR" sz="2300" dirty="0"/>
              <a:t>La France entre en guerre contre l’Allemagne</a:t>
            </a:r>
          </a:p>
        </p:txBody>
      </p:sp>
      <p:sp>
        <p:nvSpPr>
          <p:cNvPr id="2" name="ZoneTexte 1">
            <a:extLst>
              <a:ext uri="{FF2B5EF4-FFF2-40B4-BE49-F238E27FC236}">
                <a16:creationId xmlns:a16="http://schemas.microsoft.com/office/drawing/2014/main" id="{4C73F27C-8C3D-49E8-91C1-0D2227726364}"/>
              </a:ext>
            </a:extLst>
          </p:cNvPr>
          <p:cNvSpPr txBox="1"/>
          <p:nvPr/>
        </p:nvSpPr>
        <p:spPr>
          <a:xfrm>
            <a:off x="2533879" y="2346895"/>
            <a:ext cx="8596478" cy="477054"/>
          </a:xfrm>
          <a:prstGeom prst="rect">
            <a:avLst/>
          </a:prstGeom>
          <a:noFill/>
        </p:spPr>
        <p:txBody>
          <a:bodyPr wrap="square" rtlCol="0">
            <a:spAutoFit/>
          </a:bodyPr>
          <a:lstStyle/>
          <a:p>
            <a:r>
              <a:rPr lang="fr-FR" sz="2500" dirty="0"/>
              <a:t>Concurrence militaire et économique entre les pays européens</a:t>
            </a:r>
          </a:p>
        </p:txBody>
      </p:sp>
      <p:sp>
        <p:nvSpPr>
          <p:cNvPr id="14" name="ZoneTexte 13">
            <a:extLst>
              <a:ext uri="{FF2B5EF4-FFF2-40B4-BE49-F238E27FC236}">
                <a16:creationId xmlns:a16="http://schemas.microsoft.com/office/drawing/2014/main" id="{F2767D2E-E7A2-44FA-8BD6-5BCF31F96E2F}"/>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365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07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0B7121F4-49BE-4E29-9627-02D91B713CFE}"/>
              </a:ext>
            </a:extLst>
          </p:cNvPr>
          <p:cNvGrpSpPr/>
          <p:nvPr/>
        </p:nvGrpSpPr>
        <p:grpSpPr>
          <a:xfrm>
            <a:off x="385591" y="0"/>
            <a:ext cx="11919143" cy="5171219"/>
            <a:chOff x="385591" y="0"/>
            <a:chExt cx="11919143" cy="5171219"/>
          </a:xfrm>
        </p:grpSpPr>
        <p:sp>
          <p:nvSpPr>
            <p:cNvPr id="4" name="Flèche : droite 3">
              <a:extLst>
                <a:ext uri="{FF2B5EF4-FFF2-40B4-BE49-F238E27FC236}">
                  <a16:creationId xmlns:a16="http://schemas.microsoft.com/office/drawing/2014/main" id="{EAE7D5F3-6360-4726-BB96-7ABE02C95BBE}"/>
                </a:ext>
              </a:extLst>
            </p:cNvPr>
            <p:cNvSpPr/>
            <p:nvPr/>
          </p:nvSpPr>
          <p:spPr>
            <a:xfrm>
              <a:off x="388156" y="1002083"/>
              <a:ext cx="11916578" cy="2383338"/>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chemeClr val="tx1"/>
                </a:solidFill>
              </a:endParaRPr>
            </a:p>
          </p:txBody>
        </p:sp>
        <p:cxnSp>
          <p:nvCxnSpPr>
            <p:cNvPr id="8" name="Connecteur droit 7">
              <a:extLst>
                <a:ext uri="{FF2B5EF4-FFF2-40B4-BE49-F238E27FC236}">
                  <a16:creationId xmlns:a16="http://schemas.microsoft.com/office/drawing/2014/main" id="{4F845BF2-7CA1-43B0-A2E5-917CDE8AE57D}"/>
                </a:ext>
              </a:extLst>
            </p:cNvPr>
            <p:cNvCxnSpPr/>
            <p:nvPr/>
          </p:nvCxnSpPr>
          <p:spPr>
            <a:xfrm>
              <a:off x="4295777" y="2848918"/>
              <a:ext cx="0" cy="500063"/>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Connecteur droit 8">
              <a:extLst>
                <a:ext uri="{FF2B5EF4-FFF2-40B4-BE49-F238E27FC236}">
                  <a16:creationId xmlns:a16="http://schemas.microsoft.com/office/drawing/2014/main" id="{5A459713-D996-4500-A39A-D04459D0CC47}"/>
                </a:ext>
              </a:extLst>
            </p:cNvPr>
            <p:cNvCxnSpPr/>
            <p:nvPr/>
          </p:nvCxnSpPr>
          <p:spPr>
            <a:xfrm>
              <a:off x="5802977" y="2820848"/>
              <a:ext cx="0" cy="500063"/>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41A28FE5-96EB-4D6C-BFF5-68BA3D2B25B2}"/>
                </a:ext>
              </a:extLst>
            </p:cNvPr>
            <p:cNvCxnSpPr/>
            <p:nvPr/>
          </p:nvCxnSpPr>
          <p:spPr>
            <a:xfrm>
              <a:off x="7281322" y="2804977"/>
              <a:ext cx="0" cy="500063"/>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Connecteur droit avec flèche 4">
              <a:extLst>
                <a:ext uri="{FF2B5EF4-FFF2-40B4-BE49-F238E27FC236}">
                  <a16:creationId xmlns:a16="http://schemas.microsoft.com/office/drawing/2014/main" id="{ED4B891A-5385-4478-BCFC-BF35BCBFF96A}"/>
                </a:ext>
              </a:extLst>
            </p:cNvPr>
            <p:cNvCxnSpPr/>
            <p:nvPr/>
          </p:nvCxnSpPr>
          <p:spPr>
            <a:xfrm flipV="1">
              <a:off x="385591" y="1057619"/>
              <a:ext cx="0" cy="6610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ZoneTexte 5">
              <a:extLst>
                <a:ext uri="{FF2B5EF4-FFF2-40B4-BE49-F238E27FC236}">
                  <a16:creationId xmlns:a16="http://schemas.microsoft.com/office/drawing/2014/main" id="{DE887078-7D3E-4B42-BF7C-42AB23D16AF7}"/>
                </a:ext>
              </a:extLst>
            </p:cNvPr>
            <p:cNvSpPr txBox="1"/>
            <p:nvPr/>
          </p:nvSpPr>
          <p:spPr>
            <a:xfrm>
              <a:off x="429809" y="0"/>
              <a:ext cx="1569660" cy="1148648"/>
            </a:xfrm>
            <a:prstGeom prst="rect">
              <a:avLst/>
            </a:prstGeom>
            <a:noFill/>
          </p:spPr>
          <p:txBody>
            <a:bodyPr wrap="none" rtlCol="0">
              <a:spAutoFit/>
            </a:bodyPr>
            <a:lstStyle/>
            <a:p>
              <a:pPr>
                <a:lnSpc>
                  <a:spcPct val="200000"/>
                </a:lnSpc>
              </a:pPr>
              <a:r>
                <a:rPr lang="fr-FR" sz="1200" dirty="0"/>
                <a:t>………………………………..</a:t>
              </a:r>
            </a:p>
            <a:p>
              <a:pPr>
                <a:lnSpc>
                  <a:spcPct val="200000"/>
                </a:lnSpc>
              </a:pPr>
              <a:r>
                <a:rPr lang="fr-FR" sz="1200" dirty="0"/>
                <a:t>………………………………...</a:t>
              </a:r>
            </a:p>
            <a:p>
              <a:pPr>
                <a:lnSpc>
                  <a:spcPct val="200000"/>
                </a:lnSpc>
              </a:pPr>
              <a:r>
                <a:rPr lang="fr-FR" sz="1200" dirty="0"/>
                <a:t>…………………………………</a:t>
              </a:r>
            </a:p>
          </p:txBody>
        </p:sp>
        <p:cxnSp>
          <p:nvCxnSpPr>
            <p:cNvPr id="11" name="Connecteur droit 10">
              <a:extLst>
                <a:ext uri="{FF2B5EF4-FFF2-40B4-BE49-F238E27FC236}">
                  <a16:creationId xmlns:a16="http://schemas.microsoft.com/office/drawing/2014/main" id="{178CF2F7-BFD5-4745-8105-1A6857C7B5CF}"/>
                </a:ext>
              </a:extLst>
            </p:cNvPr>
            <p:cNvCxnSpPr/>
            <p:nvPr/>
          </p:nvCxnSpPr>
          <p:spPr>
            <a:xfrm>
              <a:off x="8531788" y="2779598"/>
              <a:ext cx="0" cy="500063"/>
            </a:xfrm>
            <a:prstGeom prst="line">
              <a:avLst/>
            </a:prstGeom>
            <a:ln w="19050"/>
          </p:spPr>
          <p:style>
            <a:lnRef idx="1">
              <a:schemeClr val="dk1"/>
            </a:lnRef>
            <a:fillRef idx="0">
              <a:schemeClr val="dk1"/>
            </a:fillRef>
            <a:effectRef idx="0">
              <a:schemeClr val="dk1"/>
            </a:effectRef>
            <a:fontRef idx="minor">
              <a:schemeClr val="tx1"/>
            </a:fontRef>
          </p:style>
        </p:cxnSp>
        <p:sp>
          <p:nvSpPr>
            <p:cNvPr id="2" name="ZoneTexte 1">
              <a:extLst>
                <a:ext uri="{FF2B5EF4-FFF2-40B4-BE49-F238E27FC236}">
                  <a16:creationId xmlns:a16="http://schemas.microsoft.com/office/drawing/2014/main" id="{4C73F27C-8C3D-49E8-91C1-0D2227726364}"/>
                </a:ext>
              </a:extLst>
            </p:cNvPr>
            <p:cNvSpPr txBox="1"/>
            <p:nvPr/>
          </p:nvSpPr>
          <p:spPr>
            <a:xfrm>
              <a:off x="2768253" y="2279738"/>
              <a:ext cx="7152362" cy="477054"/>
            </a:xfrm>
            <a:prstGeom prst="rect">
              <a:avLst/>
            </a:prstGeom>
            <a:noFill/>
            <a:ln w="3175">
              <a:solidFill>
                <a:schemeClr val="tx1"/>
              </a:solidFill>
              <a:prstDash val="lgDashDotDot"/>
            </a:ln>
          </p:spPr>
          <p:txBody>
            <a:bodyPr wrap="square" rtlCol="0">
              <a:spAutoFit/>
            </a:bodyPr>
            <a:lstStyle/>
            <a:p>
              <a:endParaRPr lang="fr-FR" sz="2500" dirty="0"/>
            </a:p>
          </p:txBody>
        </p:sp>
        <p:sp>
          <p:nvSpPr>
            <p:cNvPr id="14" name="ZoneTexte 13">
              <a:extLst>
                <a:ext uri="{FF2B5EF4-FFF2-40B4-BE49-F238E27FC236}">
                  <a16:creationId xmlns:a16="http://schemas.microsoft.com/office/drawing/2014/main" id="{13AA7EEF-1841-4C5E-B660-6E90F223F044}"/>
                </a:ext>
              </a:extLst>
            </p:cNvPr>
            <p:cNvSpPr txBox="1"/>
            <p:nvPr/>
          </p:nvSpPr>
          <p:spPr>
            <a:xfrm>
              <a:off x="2304790" y="3221277"/>
              <a:ext cx="2101765" cy="779316"/>
            </a:xfrm>
            <a:prstGeom prst="rect">
              <a:avLst/>
            </a:prstGeom>
            <a:noFill/>
          </p:spPr>
          <p:txBody>
            <a:bodyPr wrap="square" rtlCol="0">
              <a:spAutoFit/>
            </a:bodyPr>
            <a:lstStyle/>
            <a:p>
              <a:pPr>
                <a:lnSpc>
                  <a:spcPct val="200000"/>
                </a:lnSpc>
              </a:pPr>
              <a:r>
                <a:rPr lang="fr-FR" sz="1200" dirty="0"/>
                <a:t>………………………………..………………………………...…………………………</a:t>
              </a:r>
            </a:p>
          </p:txBody>
        </p:sp>
        <p:sp>
          <p:nvSpPr>
            <p:cNvPr id="16" name="ZoneTexte 15">
              <a:extLst>
                <a:ext uri="{FF2B5EF4-FFF2-40B4-BE49-F238E27FC236}">
                  <a16:creationId xmlns:a16="http://schemas.microsoft.com/office/drawing/2014/main" id="{088140DC-8AAE-413B-8F81-084EB6EAF0AB}"/>
                </a:ext>
              </a:extLst>
            </p:cNvPr>
            <p:cNvSpPr txBox="1"/>
            <p:nvPr/>
          </p:nvSpPr>
          <p:spPr>
            <a:xfrm>
              <a:off x="4540434" y="3283907"/>
              <a:ext cx="1569660" cy="1887312"/>
            </a:xfrm>
            <a:prstGeom prst="rect">
              <a:avLst/>
            </a:prstGeom>
            <a:noFill/>
          </p:spPr>
          <p:txBody>
            <a:bodyPr wrap="none" rtlCol="0">
              <a:spAutoFit/>
            </a:bodyPr>
            <a:lstStyle/>
            <a:p>
              <a:pPr>
                <a:lnSpc>
                  <a:spcPct val="200000"/>
                </a:lnSpc>
              </a:pPr>
              <a:r>
                <a:rPr lang="fr-FR" sz="1200" dirty="0"/>
                <a:t>………………………………..</a:t>
              </a:r>
            </a:p>
            <a:p>
              <a:pPr>
                <a:lnSpc>
                  <a:spcPct val="200000"/>
                </a:lnSpc>
              </a:pPr>
              <a:r>
                <a:rPr lang="fr-FR" sz="1200" dirty="0"/>
                <a:t>………………………………...</a:t>
              </a:r>
            </a:p>
            <a:p>
              <a:pPr>
                <a:lnSpc>
                  <a:spcPct val="200000"/>
                </a:lnSpc>
              </a:pPr>
              <a:r>
                <a:rPr lang="fr-FR" sz="1200" dirty="0"/>
                <a:t>…………………………………</a:t>
              </a:r>
            </a:p>
            <a:p>
              <a:pPr>
                <a:lnSpc>
                  <a:spcPct val="200000"/>
                </a:lnSpc>
              </a:pPr>
              <a:r>
                <a:rPr lang="fr-FR" sz="1200" dirty="0"/>
                <a:t>…………………………………</a:t>
              </a:r>
            </a:p>
            <a:p>
              <a:pPr>
                <a:lnSpc>
                  <a:spcPct val="200000"/>
                </a:lnSpc>
              </a:pPr>
              <a:endParaRPr lang="fr-FR" sz="1200" dirty="0"/>
            </a:p>
          </p:txBody>
        </p:sp>
        <p:sp>
          <p:nvSpPr>
            <p:cNvPr id="17" name="ZoneTexte 16">
              <a:extLst>
                <a:ext uri="{FF2B5EF4-FFF2-40B4-BE49-F238E27FC236}">
                  <a16:creationId xmlns:a16="http://schemas.microsoft.com/office/drawing/2014/main" id="{28F7B666-77E5-4AF3-BA50-27088F618303}"/>
                </a:ext>
              </a:extLst>
            </p:cNvPr>
            <p:cNvSpPr txBox="1"/>
            <p:nvPr/>
          </p:nvSpPr>
          <p:spPr>
            <a:xfrm>
              <a:off x="6427941" y="3273468"/>
              <a:ext cx="2101765" cy="1148648"/>
            </a:xfrm>
            <a:prstGeom prst="rect">
              <a:avLst/>
            </a:prstGeom>
            <a:noFill/>
          </p:spPr>
          <p:txBody>
            <a:bodyPr wrap="square" rtlCol="0">
              <a:spAutoFit/>
            </a:bodyPr>
            <a:lstStyle/>
            <a:p>
              <a:pPr>
                <a:lnSpc>
                  <a:spcPct val="200000"/>
                </a:lnSpc>
              </a:pPr>
              <a:r>
                <a:rPr lang="fr-FR" sz="1200" dirty="0"/>
                <a:t>………………………………..……</a:t>
              </a:r>
            </a:p>
            <a:p>
              <a:pPr>
                <a:lnSpc>
                  <a:spcPct val="200000"/>
                </a:lnSpc>
              </a:pPr>
              <a:r>
                <a:rPr lang="fr-FR" sz="1200" dirty="0"/>
                <a:t>…………………………...…………</a:t>
              </a:r>
            </a:p>
            <a:p>
              <a:pPr>
                <a:lnSpc>
                  <a:spcPct val="200000"/>
                </a:lnSpc>
              </a:pPr>
              <a:r>
                <a:rPr lang="fr-FR" sz="1200" dirty="0"/>
                <a:t>……………………………………….</a:t>
              </a:r>
            </a:p>
          </p:txBody>
        </p:sp>
        <p:sp>
          <p:nvSpPr>
            <p:cNvPr id="18" name="ZoneTexte 17">
              <a:extLst>
                <a:ext uri="{FF2B5EF4-FFF2-40B4-BE49-F238E27FC236}">
                  <a16:creationId xmlns:a16="http://schemas.microsoft.com/office/drawing/2014/main" id="{F3AA2277-DC39-43C2-ADF5-8CCD827CDF0E}"/>
                </a:ext>
              </a:extLst>
            </p:cNvPr>
            <p:cNvSpPr txBox="1"/>
            <p:nvPr/>
          </p:nvSpPr>
          <p:spPr>
            <a:xfrm>
              <a:off x="8419579" y="3260942"/>
              <a:ext cx="2101765" cy="1517980"/>
            </a:xfrm>
            <a:prstGeom prst="rect">
              <a:avLst/>
            </a:prstGeom>
            <a:noFill/>
          </p:spPr>
          <p:txBody>
            <a:bodyPr wrap="square" rtlCol="0">
              <a:spAutoFit/>
            </a:bodyPr>
            <a:lstStyle/>
            <a:p>
              <a:pPr>
                <a:lnSpc>
                  <a:spcPct val="200000"/>
                </a:lnSpc>
              </a:pPr>
              <a:r>
                <a:rPr lang="fr-FR" sz="1200" dirty="0"/>
                <a:t>………………………………..………………………………...…………………………</a:t>
              </a:r>
            </a:p>
            <a:p>
              <a:pPr>
                <a:lnSpc>
                  <a:spcPct val="200000"/>
                </a:lnSpc>
              </a:pPr>
              <a:r>
                <a:rPr lang="fr-FR" sz="1200" dirty="0"/>
                <a:t>………………………………..………………………………...…………………………</a:t>
              </a:r>
            </a:p>
          </p:txBody>
        </p:sp>
      </p:grpSp>
      <p:sp>
        <p:nvSpPr>
          <p:cNvPr id="15" name="ZoneTexte 14">
            <a:extLst>
              <a:ext uri="{FF2B5EF4-FFF2-40B4-BE49-F238E27FC236}">
                <a16:creationId xmlns:a16="http://schemas.microsoft.com/office/drawing/2014/main" id="{4C0CDF09-B55E-4179-85DE-8A2E5633D000}"/>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931681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e 3">
            <a:extLst>
              <a:ext uri="{FF2B5EF4-FFF2-40B4-BE49-F238E27FC236}">
                <a16:creationId xmlns:a16="http://schemas.microsoft.com/office/drawing/2014/main" id="{D1590D67-1B57-492F-A2DF-ADE18D521C74}"/>
              </a:ext>
            </a:extLst>
          </p:cNvPr>
          <p:cNvGrpSpPr>
            <a:grpSpLocks/>
          </p:cNvGrpSpPr>
          <p:nvPr/>
        </p:nvGrpSpPr>
        <p:grpSpPr bwMode="auto">
          <a:xfrm>
            <a:off x="755650" y="319088"/>
            <a:ext cx="1403350" cy="6219825"/>
            <a:chOff x="754910" y="116958"/>
            <a:chExt cx="1404201" cy="6220047"/>
          </a:xfrm>
        </p:grpSpPr>
        <p:cxnSp>
          <p:nvCxnSpPr>
            <p:cNvPr id="5" name="Connecteur droit 4">
              <a:extLst>
                <a:ext uri="{FF2B5EF4-FFF2-40B4-BE49-F238E27FC236}">
                  <a16:creationId xmlns:a16="http://schemas.microsoft.com/office/drawing/2014/main" id="{92B46F82-9E47-4C70-AFD1-F459DD6D38D2}"/>
                </a:ext>
              </a:extLst>
            </p:cNvPr>
            <p:cNvCxnSpPr/>
            <p:nvPr/>
          </p:nvCxnSpPr>
          <p:spPr>
            <a:xfrm>
              <a:off x="754910" y="116958"/>
              <a:ext cx="0" cy="6220047"/>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6" name="Connecteur droit avec flèche 5">
              <a:extLst>
                <a:ext uri="{FF2B5EF4-FFF2-40B4-BE49-F238E27FC236}">
                  <a16:creationId xmlns:a16="http://schemas.microsoft.com/office/drawing/2014/main" id="{5BE5FAB7-DA84-4EF6-8C2E-F065921E0BE5}"/>
                </a:ext>
              </a:extLst>
            </p:cNvPr>
            <p:cNvCxnSpPr/>
            <p:nvPr/>
          </p:nvCxnSpPr>
          <p:spPr>
            <a:xfrm>
              <a:off x="754910" y="574174"/>
              <a:ext cx="98961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211" name="ZoneTexte 6">
              <a:extLst>
                <a:ext uri="{FF2B5EF4-FFF2-40B4-BE49-F238E27FC236}">
                  <a16:creationId xmlns:a16="http://schemas.microsoft.com/office/drawing/2014/main" id="{04642E1B-27D2-4DAC-9D0A-C37E53DEE279}"/>
                </a:ext>
              </a:extLst>
            </p:cNvPr>
            <p:cNvSpPr txBox="1">
              <a:spLocks noChangeArrowheads="1"/>
            </p:cNvSpPr>
            <p:nvPr/>
          </p:nvSpPr>
          <p:spPr bwMode="auto">
            <a:xfrm>
              <a:off x="754912" y="215460"/>
              <a:ext cx="1180213" cy="36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dirty="0"/>
                <a:t>2 carreaux</a:t>
              </a:r>
            </a:p>
          </p:txBody>
        </p:sp>
        <p:sp>
          <p:nvSpPr>
            <p:cNvPr id="8" name="Forme libre : forme 7">
              <a:extLst>
                <a:ext uri="{FF2B5EF4-FFF2-40B4-BE49-F238E27FC236}">
                  <a16:creationId xmlns:a16="http://schemas.microsoft.com/office/drawing/2014/main" id="{BD13D3F3-9FD9-4746-AF93-C0FEB43DF9EE}"/>
                </a:ext>
              </a:extLst>
            </p:cNvPr>
            <p:cNvSpPr/>
            <p:nvPr/>
          </p:nvSpPr>
          <p:spPr>
            <a:xfrm>
              <a:off x="754910" y="864697"/>
              <a:ext cx="1404201" cy="265122"/>
            </a:xfrm>
            <a:custGeom>
              <a:avLst/>
              <a:gdLst>
                <a:gd name="connsiteX0" fmla="*/ 0 w 1404201"/>
                <a:gd name="connsiteY0" fmla="*/ 202019 h 265814"/>
                <a:gd name="connsiteX1" fmla="*/ 21265 w 1404201"/>
                <a:gd name="connsiteY1" fmla="*/ 138223 h 265814"/>
                <a:gd name="connsiteX2" fmla="*/ 74428 w 1404201"/>
                <a:gd name="connsiteY2" fmla="*/ 85061 h 265814"/>
                <a:gd name="connsiteX3" fmla="*/ 127590 w 1404201"/>
                <a:gd name="connsiteY3" fmla="*/ 21265 h 265814"/>
                <a:gd name="connsiteX4" fmla="*/ 159488 w 1404201"/>
                <a:gd name="connsiteY4" fmla="*/ 0 h 265814"/>
                <a:gd name="connsiteX5" fmla="*/ 191386 w 1404201"/>
                <a:gd name="connsiteY5" fmla="*/ 21265 h 265814"/>
                <a:gd name="connsiteX6" fmla="*/ 202018 w 1404201"/>
                <a:gd name="connsiteY6" fmla="*/ 53163 h 265814"/>
                <a:gd name="connsiteX7" fmla="*/ 223283 w 1404201"/>
                <a:gd name="connsiteY7" fmla="*/ 85061 h 265814"/>
                <a:gd name="connsiteX8" fmla="*/ 233916 w 1404201"/>
                <a:gd name="connsiteY8" fmla="*/ 116958 h 265814"/>
                <a:gd name="connsiteX9" fmla="*/ 255181 w 1404201"/>
                <a:gd name="connsiteY9" fmla="*/ 148856 h 265814"/>
                <a:gd name="connsiteX10" fmla="*/ 276446 w 1404201"/>
                <a:gd name="connsiteY10" fmla="*/ 212651 h 265814"/>
                <a:gd name="connsiteX11" fmla="*/ 372139 w 1404201"/>
                <a:gd name="connsiteY11" fmla="*/ 265814 h 265814"/>
                <a:gd name="connsiteX12" fmla="*/ 446567 w 1404201"/>
                <a:gd name="connsiteY12" fmla="*/ 255182 h 265814"/>
                <a:gd name="connsiteX13" fmla="*/ 478465 w 1404201"/>
                <a:gd name="connsiteY13" fmla="*/ 159489 h 265814"/>
                <a:gd name="connsiteX14" fmla="*/ 489097 w 1404201"/>
                <a:gd name="connsiteY14" fmla="*/ 116958 h 265814"/>
                <a:gd name="connsiteX15" fmla="*/ 531628 w 1404201"/>
                <a:gd name="connsiteY15" fmla="*/ 63796 h 265814"/>
                <a:gd name="connsiteX16" fmla="*/ 542260 w 1404201"/>
                <a:gd name="connsiteY16" fmla="*/ 31898 h 265814"/>
                <a:gd name="connsiteX17" fmla="*/ 606055 w 1404201"/>
                <a:gd name="connsiteY17" fmla="*/ 0 h 265814"/>
                <a:gd name="connsiteX18" fmla="*/ 648586 w 1404201"/>
                <a:gd name="connsiteY18" fmla="*/ 10633 h 265814"/>
                <a:gd name="connsiteX19" fmla="*/ 680483 w 1404201"/>
                <a:gd name="connsiteY19" fmla="*/ 127591 h 265814"/>
                <a:gd name="connsiteX20" fmla="*/ 691116 w 1404201"/>
                <a:gd name="connsiteY20" fmla="*/ 159489 h 265814"/>
                <a:gd name="connsiteX21" fmla="*/ 765544 w 1404201"/>
                <a:gd name="connsiteY21" fmla="*/ 223284 h 265814"/>
                <a:gd name="connsiteX22" fmla="*/ 839972 w 1404201"/>
                <a:gd name="connsiteY22" fmla="*/ 212651 h 265814"/>
                <a:gd name="connsiteX23" fmla="*/ 882502 w 1404201"/>
                <a:gd name="connsiteY23" fmla="*/ 148856 h 265814"/>
                <a:gd name="connsiteX24" fmla="*/ 914400 w 1404201"/>
                <a:gd name="connsiteY24" fmla="*/ 138223 h 265814"/>
                <a:gd name="connsiteX25" fmla="*/ 946297 w 1404201"/>
                <a:gd name="connsiteY25" fmla="*/ 106326 h 265814"/>
                <a:gd name="connsiteX26" fmla="*/ 956930 w 1404201"/>
                <a:gd name="connsiteY26" fmla="*/ 74428 h 265814"/>
                <a:gd name="connsiteX27" fmla="*/ 999460 w 1404201"/>
                <a:gd name="connsiteY27" fmla="*/ 53163 h 265814"/>
                <a:gd name="connsiteX28" fmla="*/ 1063255 w 1404201"/>
                <a:gd name="connsiteY28" fmla="*/ 31898 h 265814"/>
                <a:gd name="connsiteX29" fmla="*/ 1095153 w 1404201"/>
                <a:gd name="connsiteY29" fmla="*/ 21265 h 265814"/>
                <a:gd name="connsiteX30" fmla="*/ 1148316 w 1404201"/>
                <a:gd name="connsiteY30" fmla="*/ 42530 h 265814"/>
                <a:gd name="connsiteX31" fmla="*/ 1158948 w 1404201"/>
                <a:gd name="connsiteY31" fmla="*/ 74428 h 265814"/>
                <a:gd name="connsiteX32" fmla="*/ 1169581 w 1404201"/>
                <a:gd name="connsiteY32" fmla="*/ 170121 h 265814"/>
                <a:gd name="connsiteX33" fmla="*/ 1233376 w 1404201"/>
                <a:gd name="connsiteY33" fmla="*/ 233916 h 265814"/>
                <a:gd name="connsiteX34" fmla="*/ 1254641 w 1404201"/>
                <a:gd name="connsiteY34" fmla="*/ 255182 h 265814"/>
                <a:gd name="connsiteX35" fmla="*/ 1403497 w 1404201"/>
                <a:gd name="connsiteY35" fmla="*/ 212651 h 265814"/>
                <a:gd name="connsiteX36" fmla="*/ 1403497 w 1404201"/>
                <a:gd name="connsiteY36" fmla="*/ 202019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04201" h="265814">
                  <a:moveTo>
                    <a:pt x="0" y="202019"/>
                  </a:moveTo>
                  <a:cubicBezTo>
                    <a:pt x="7088" y="180754"/>
                    <a:pt x="9231" y="157134"/>
                    <a:pt x="21265" y="138223"/>
                  </a:cubicBezTo>
                  <a:cubicBezTo>
                    <a:pt x="34720" y="117080"/>
                    <a:pt x="60527" y="105913"/>
                    <a:pt x="74428" y="85061"/>
                  </a:cubicBezTo>
                  <a:cubicBezTo>
                    <a:pt x="95336" y="53698"/>
                    <a:pt x="96892" y="46847"/>
                    <a:pt x="127590" y="21265"/>
                  </a:cubicBezTo>
                  <a:cubicBezTo>
                    <a:pt x="137407" y="13084"/>
                    <a:pt x="148855" y="7088"/>
                    <a:pt x="159488" y="0"/>
                  </a:cubicBezTo>
                  <a:cubicBezTo>
                    <a:pt x="170121" y="7088"/>
                    <a:pt x="183403" y="11286"/>
                    <a:pt x="191386" y="21265"/>
                  </a:cubicBezTo>
                  <a:cubicBezTo>
                    <a:pt x="198387" y="30017"/>
                    <a:pt x="197006" y="43138"/>
                    <a:pt x="202018" y="53163"/>
                  </a:cubicBezTo>
                  <a:cubicBezTo>
                    <a:pt x="207733" y="64593"/>
                    <a:pt x="217568" y="73631"/>
                    <a:pt x="223283" y="85061"/>
                  </a:cubicBezTo>
                  <a:cubicBezTo>
                    <a:pt x="228295" y="95085"/>
                    <a:pt x="228904" y="106934"/>
                    <a:pt x="233916" y="116958"/>
                  </a:cubicBezTo>
                  <a:cubicBezTo>
                    <a:pt x="239631" y="128388"/>
                    <a:pt x="249991" y="137179"/>
                    <a:pt x="255181" y="148856"/>
                  </a:cubicBezTo>
                  <a:cubicBezTo>
                    <a:pt x="264285" y="169339"/>
                    <a:pt x="257795" y="200217"/>
                    <a:pt x="276446" y="212651"/>
                  </a:cubicBezTo>
                  <a:cubicBezTo>
                    <a:pt x="349566" y="261399"/>
                    <a:pt x="315995" y="247100"/>
                    <a:pt x="372139" y="265814"/>
                  </a:cubicBezTo>
                  <a:cubicBezTo>
                    <a:pt x="396948" y="262270"/>
                    <a:pt x="423666" y="265360"/>
                    <a:pt x="446567" y="255182"/>
                  </a:cubicBezTo>
                  <a:cubicBezTo>
                    <a:pt x="473748" y="243101"/>
                    <a:pt x="475924" y="172195"/>
                    <a:pt x="478465" y="159489"/>
                  </a:cubicBezTo>
                  <a:cubicBezTo>
                    <a:pt x="481331" y="145160"/>
                    <a:pt x="483341" y="130390"/>
                    <a:pt x="489097" y="116958"/>
                  </a:cubicBezTo>
                  <a:cubicBezTo>
                    <a:pt x="499156" y="93486"/>
                    <a:pt x="514479" y="80944"/>
                    <a:pt x="531628" y="63796"/>
                  </a:cubicBezTo>
                  <a:cubicBezTo>
                    <a:pt x="535172" y="53163"/>
                    <a:pt x="535259" y="40650"/>
                    <a:pt x="542260" y="31898"/>
                  </a:cubicBezTo>
                  <a:cubicBezTo>
                    <a:pt x="557249" y="13162"/>
                    <a:pt x="585044" y="7004"/>
                    <a:pt x="606055" y="0"/>
                  </a:cubicBezTo>
                  <a:cubicBezTo>
                    <a:pt x="620232" y="3544"/>
                    <a:pt x="639076" y="-462"/>
                    <a:pt x="648586" y="10633"/>
                  </a:cubicBezTo>
                  <a:cubicBezTo>
                    <a:pt x="664689" y="29419"/>
                    <a:pt x="674225" y="102558"/>
                    <a:pt x="680483" y="127591"/>
                  </a:cubicBezTo>
                  <a:cubicBezTo>
                    <a:pt x="683201" y="138464"/>
                    <a:pt x="684899" y="150164"/>
                    <a:pt x="691116" y="159489"/>
                  </a:cubicBezTo>
                  <a:cubicBezTo>
                    <a:pt x="705924" y="181700"/>
                    <a:pt x="745893" y="208546"/>
                    <a:pt x="765544" y="223284"/>
                  </a:cubicBezTo>
                  <a:cubicBezTo>
                    <a:pt x="790353" y="219740"/>
                    <a:pt x="818829" y="226106"/>
                    <a:pt x="839972" y="212651"/>
                  </a:cubicBezTo>
                  <a:cubicBezTo>
                    <a:pt x="861534" y="198930"/>
                    <a:pt x="858256" y="156938"/>
                    <a:pt x="882502" y="148856"/>
                  </a:cubicBezTo>
                  <a:lnTo>
                    <a:pt x="914400" y="138223"/>
                  </a:lnTo>
                  <a:cubicBezTo>
                    <a:pt x="925032" y="127591"/>
                    <a:pt x="937956" y="118837"/>
                    <a:pt x="946297" y="106326"/>
                  </a:cubicBezTo>
                  <a:cubicBezTo>
                    <a:pt x="952514" y="97001"/>
                    <a:pt x="949005" y="82353"/>
                    <a:pt x="956930" y="74428"/>
                  </a:cubicBezTo>
                  <a:cubicBezTo>
                    <a:pt x="968138" y="63220"/>
                    <a:pt x="984744" y="59050"/>
                    <a:pt x="999460" y="53163"/>
                  </a:cubicBezTo>
                  <a:cubicBezTo>
                    <a:pt x="1020272" y="44838"/>
                    <a:pt x="1041990" y="38986"/>
                    <a:pt x="1063255" y="31898"/>
                  </a:cubicBezTo>
                  <a:lnTo>
                    <a:pt x="1095153" y="21265"/>
                  </a:lnTo>
                  <a:cubicBezTo>
                    <a:pt x="1112874" y="28353"/>
                    <a:pt x="1133654" y="30311"/>
                    <a:pt x="1148316" y="42530"/>
                  </a:cubicBezTo>
                  <a:cubicBezTo>
                    <a:pt x="1156926" y="49705"/>
                    <a:pt x="1157105" y="63373"/>
                    <a:pt x="1158948" y="74428"/>
                  </a:cubicBezTo>
                  <a:cubicBezTo>
                    <a:pt x="1164224" y="106085"/>
                    <a:pt x="1160142" y="139446"/>
                    <a:pt x="1169581" y="170121"/>
                  </a:cubicBezTo>
                  <a:cubicBezTo>
                    <a:pt x="1181714" y="209553"/>
                    <a:pt x="1206516" y="212427"/>
                    <a:pt x="1233376" y="233916"/>
                  </a:cubicBezTo>
                  <a:cubicBezTo>
                    <a:pt x="1241204" y="240178"/>
                    <a:pt x="1247553" y="248093"/>
                    <a:pt x="1254641" y="255182"/>
                  </a:cubicBezTo>
                  <a:cubicBezTo>
                    <a:pt x="1355817" y="246750"/>
                    <a:pt x="1370281" y="279082"/>
                    <a:pt x="1403497" y="212651"/>
                  </a:cubicBezTo>
                  <a:cubicBezTo>
                    <a:pt x="1405082" y="209481"/>
                    <a:pt x="1403497" y="205563"/>
                    <a:pt x="1403497" y="20201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fr-FR" sz="2400" dirty="0"/>
            </a:p>
          </p:txBody>
        </p:sp>
      </p:grpSp>
      <p:sp>
        <p:nvSpPr>
          <p:cNvPr id="8195" name="ZoneTexte 9">
            <a:extLst>
              <a:ext uri="{FF2B5EF4-FFF2-40B4-BE49-F238E27FC236}">
                <a16:creationId xmlns:a16="http://schemas.microsoft.com/office/drawing/2014/main" id="{C4A8FB5B-D089-4558-A8A9-BF0DC25CC41D}"/>
              </a:ext>
            </a:extLst>
          </p:cNvPr>
          <p:cNvSpPr txBox="1">
            <a:spLocks noChangeArrowheads="1"/>
          </p:cNvSpPr>
          <p:nvPr/>
        </p:nvSpPr>
        <p:spPr bwMode="auto">
          <a:xfrm>
            <a:off x="1935163" y="417513"/>
            <a:ext cx="6538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2400" u="sng" dirty="0">
                <a:solidFill>
                  <a:srgbClr val="FF0000"/>
                </a:solidFill>
              </a:rPr>
              <a:t>Séquence 6 </a:t>
            </a:r>
            <a:r>
              <a:rPr lang="fr-FR" altLang="fr-FR" sz="2400" dirty="0">
                <a:solidFill>
                  <a:srgbClr val="FF0000"/>
                </a:solidFill>
              </a:rPr>
              <a:t>: La Première Guerre Mondiale</a:t>
            </a:r>
          </a:p>
        </p:txBody>
      </p:sp>
      <p:sp>
        <p:nvSpPr>
          <p:cNvPr id="8196" name="ZoneTexte 10">
            <a:extLst>
              <a:ext uri="{FF2B5EF4-FFF2-40B4-BE49-F238E27FC236}">
                <a16:creationId xmlns:a16="http://schemas.microsoft.com/office/drawing/2014/main" id="{B90A2E31-5D04-4EBF-8545-16AB81470730}"/>
              </a:ext>
            </a:extLst>
          </p:cNvPr>
          <p:cNvSpPr txBox="1">
            <a:spLocks noChangeArrowheads="1"/>
          </p:cNvSpPr>
          <p:nvPr/>
        </p:nvSpPr>
        <p:spPr bwMode="auto">
          <a:xfrm>
            <a:off x="730598" y="1387432"/>
            <a:ext cx="7718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2400" u="sng" dirty="0">
                <a:solidFill>
                  <a:srgbClr val="FF0000"/>
                </a:solidFill>
              </a:rPr>
              <a:t>Séance 1 </a:t>
            </a:r>
            <a:r>
              <a:rPr lang="fr-FR" altLang="fr-FR" sz="2400" dirty="0">
                <a:solidFill>
                  <a:srgbClr val="FF0000"/>
                </a:solidFill>
              </a:rPr>
              <a:t>: Quelles sont les causes de la guerre?</a:t>
            </a:r>
          </a:p>
        </p:txBody>
      </p:sp>
      <p:sp>
        <p:nvSpPr>
          <p:cNvPr id="8197" name="ZoneTexte 11">
            <a:extLst>
              <a:ext uri="{FF2B5EF4-FFF2-40B4-BE49-F238E27FC236}">
                <a16:creationId xmlns:a16="http://schemas.microsoft.com/office/drawing/2014/main" id="{FC88F48A-6251-41C9-91E9-B4C72B2A4C33}"/>
              </a:ext>
            </a:extLst>
          </p:cNvPr>
          <p:cNvSpPr txBox="1">
            <a:spLocks noChangeArrowheads="1"/>
          </p:cNvSpPr>
          <p:nvPr/>
        </p:nvSpPr>
        <p:spPr bwMode="auto">
          <a:xfrm>
            <a:off x="730598" y="2579601"/>
            <a:ext cx="1121923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fr-FR" altLang="fr-FR" sz="2400" dirty="0"/>
              <a:t>Au début du 20è siècle, les pays européens sont en rivalité.</a:t>
            </a:r>
          </a:p>
          <a:p>
            <a:pPr eaLnBrk="1" hangingPunct="1">
              <a:lnSpc>
                <a:spcPct val="150000"/>
              </a:lnSpc>
            </a:pPr>
            <a:r>
              <a:rPr lang="fr-FR" altLang="fr-FR" sz="2400" dirty="0"/>
              <a:t>Le </a:t>
            </a:r>
            <a:r>
              <a:rPr lang="fr-FR" altLang="fr-FR" sz="2400" u="heavy" dirty="0">
                <a:uFill>
                  <a:solidFill>
                    <a:srgbClr val="FF0000"/>
                  </a:solidFill>
                </a:uFill>
              </a:rPr>
              <a:t>28 juin 1914</a:t>
            </a:r>
            <a:r>
              <a:rPr lang="fr-FR" altLang="fr-FR" sz="2400" dirty="0"/>
              <a:t>, l'archiduc autrichien François Ferdinand est assassiné à </a:t>
            </a:r>
            <a:r>
              <a:rPr lang="fr-FR" altLang="fr-FR" sz="2400" u="heavy" dirty="0">
                <a:uFill>
                  <a:solidFill>
                    <a:srgbClr val="FF0000"/>
                  </a:solidFill>
                </a:uFill>
              </a:rPr>
              <a:t>Sarajevo</a:t>
            </a:r>
            <a:r>
              <a:rPr lang="fr-FR" altLang="fr-FR" sz="2400" dirty="0"/>
              <a:t> par un Serbe qui refuse la domination autrichienne.</a:t>
            </a:r>
          </a:p>
          <a:p>
            <a:pPr eaLnBrk="1" hangingPunct="1">
              <a:lnSpc>
                <a:spcPct val="150000"/>
              </a:lnSpc>
            </a:pPr>
            <a:r>
              <a:rPr lang="fr-FR" altLang="fr-FR" sz="2400" dirty="0"/>
              <a:t>L’Autriche déclare la guerre à la Serbie. La Russie déclare la guerre à l'Autriche pour aider la Serbie. Le système des alliances se met en place. </a:t>
            </a:r>
          </a:p>
          <a:p>
            <a:pPr eaLnBrk="1" hangingPunct="1">
              <a:lnSpc>
                <a:spcPct val="150000"/>
              </a:lnSpc>
            </a:pPr>
            <a:r>
              <a:rPr lang="fr-FR" altLang="fr-FR" sz="2400" dirty="0"/>
              <a:t>La France entre en guerre contre l'Allemagne le 3 août 1914.</a:t>
            </a:r>
          </a:p>
          <a:p>
            <a:pPr eaLnBrk="1" hangingPunct="1"/>
            <a:endParaRPr lang="fr-FR" altLang="fr-FR" sz="2400" dirty="0"/>
          </a:p>
        </p:txBody>
      </p:sp>
      <p:sp>
        <p:nvSpPr>
          <p:cNvPr id="8199" name="ZoneTexte 13">
            <a:extLst>
              <a:ext uri="{FF2B5EF4-FFF2-40B4-BE49-F238E27FC236}">
                <a16:creationId xmlns:a16="http://schemas.microsoft.com/office/drawing/2014/main" id="{A3DBDC5C-0060-4B81-ADF1-F6F20C5A0BC1}"/>
              </a:ext>
            </a:extLst>
          </p:cNvPr>
          <p:cNvSpPr txBox="1">
            <a:spLocks noChangeArrowheads="1"/>
          </p:cNvSpPr>
          <p:nvPr/>
        </p:nvSpPr>
        <p:spPr bwMode="auto">
          <a:xfrm>
            <a:off x="185738" y="423863"/>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2000" dirty="0">
                <a:solidFill>
                  <a:srgbClr val="FF0000"/>
                </a:solidFill>
              </a:rPr>
              <a:t>H6</a:t>
            </a:r>
          </a:p>
        </p:txBody>
      </p:sp>
      <p:grpSp>
        <p:nvGrpSpPr>
          <p:cNvPr id="8200" name="Groupe 14">
            <a:extLst>
              <a:ext uri="{FF2B5EF4-FFF2-40B4-BE49-F238E27FC236}">
                <a16:creationId xmlns:a16="http://schemas.microsoft.com/office/drawing/2014/main" id="{6B2CF154-84C4-4D67-BBD7-8352B575CE40}"/>
              </a:ext>
            </a:extLst>
          </p:cNvPr>
          <p:cNvGrpSpPr>
            <a:grpSpLocks/>
          </p:cNvGrpSpPr>
          <p:nvPr/>
        </p:nvGrpSpPr>
        <p:grpSpPr bwMode="auto">
          <a:xfrm>
            <a:off x="7938175" y="2829903"/>
            <a:ext cx="328612" cy="287337"/>
            <a:chOff x="3976577" y="3232298"/>
            <a:chExt cx="329609" cy="287079"/>
          </a:xfrm>
        </p:grpSpPr>
        <p:cxnSp>
          <p:nvCxnSpPr>
            <p:cNvPr id="16" name="Connecteur droit 15">
              <a:extLst>
                <a:ext uri="{FF2B5EF4-FFF2-40B4-BE49-F238E27FC236}">
                  <a16:creationId xmlns:a16="http://schemas.microsoft.com/office/drawing/2014/main" id="{4E6C9485-B5F9-4669-9C38-261AE5EB557A}"/>
                </a:ext>
              </a:extLst>
            </p:cNvPr>
            <p:cNvCxnSpPr/>
            <p:nvPr/>
          </p:nvCxnSpPr>
          <p:spPr>
            <a:xfrm>
              <a:off x="4295040" y="3232298"/>
              <a:ext cx="0" cy="2870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E942A080-6862-405E-BC48-1752030EC2F6}"/>
                </a:ext>
              </a:extLst>
            </p:cNvPr>
            <p:cNvCxnSpPr/>
            <p:nvPr/>
          </p:nvCxnSpPr>
          <p:spPr>
            <a:xfrm flipH="1">
              <a:off x="3976577" y="3508275"/>
              <a:ext cx="3296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8201" name="Groupe 17">
            <a:extLst>
              <a:ext uri="{FF2B5EF4-FFF2-40B4-BE49-F238E27FC236}">
                <a16:creationId xmlns:a16="http://schemas.microsoft.com/office/drawing/2014/main" id="{F8B1037B-318A-4BED-96F6-273DBD286D78}"/>
              </a:ext>
            </a:extLst>
          </p:cNvPr>
          <p:cNvGrpSpPr>
            <a:grpSpLocks/>
          </p:cNvGrpSpPr>
          <p:nvPr/>
        </p:nvGrpSpPr>
        <p:grpSpPr bwMode="auto">
          <a:xfrm>
            <a:off x="6184030" y="3956203"/>
            <a:ext cx="328613" cy="287337"/>
            <a:chOff x="3976577" y="3232298"/>
            <a:chExt cx="329609" cy="287079"/>
          </a:xfrm>
        </p:grpSpPr>
        <p:cxnSp>
          <p:nvCxnSpPr>
            <p:cNvPr id="19" name="Connecteur droit 18">
              <a:extLst>
                <a:ext uri="{FF2B5EF4-FFF2-40B4-BE49-F238E27FC236}">
                  <a16:creationId xmlns:a16="http://schemas.microsoft.com/office/drawing/2014/main" id="{DF135091-B963-4AFB-85DC-608E36B22404}"/>
                </a:ext>
              </a:extLst>
            </p:cNvPr>
            <p:cNvCxnSpPr/>
            <p:nvPr/>
          </p:nvCxnSpPr>
          <p:spPr>
            <a:xfrm>
              <a:off x="4295039" y="3232298"/>
              <a:ext cx="0" cy="2870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BFAFB0B3-6680-4CB1-BB7D-EE2F9523FA90}"/>
                </a:ext>
              </a:extLst>
            </p:cNvPr>
            <p:cNvCxnSpPr/>
            <p:nvPr/>
          </p:nvCxnSpPr>
          <p:spPr>
            <a:xfrm flipH="1">
              <a:off x="3976577" y="3508275"/>
              <a:ext cx="3296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8202" name="ZoneTexte 20">
            <a:extLst>
              <a:ext uri="{FF2B5EF4-FFF2-40B4-BE49-F238E27FC236}">
                <a16:creationId xmlns:a16="http://schemas.microsoft.com/office/drawing/2014/main" id="{BC2146D3-1212-4FCD-9010-4215688193C3}"/>
              </a:ext>
            </a:extLst>
          </p:cNvPr>
          <p:cNvSpPr txBox="1">
            <a:spLocks noChangeArrowheads="1"/>
          </p:cNvSpPr>
          <p:nvPr/>
        </p:nvSpPr>
        <p:spPr bwMode="auto">
          <a:xfrm>
            <a:off x="705545" y="1854093"/>
            <a:ext cx="7048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2400" i="1" dirty="0">
                <a:solidFill>
                  <a:srgbClr val="00B050"/>
                </a:solidFill>
              </a:rPr>
              <a:t>Voir fiche H6 Séance 1: frise et carte par cœur </a:t>
            </a:r>
          </a:p>
        </p:txBody>
      </p:sp>
      <p:sp>
        <p:nvSpPr>
          <p:cNvPr id="22" name="Forme libre : forme 21">
            <a:extLst>
              <a:ext uri="{FF2B5EF4-FFF2-40B4-BE49-F238E27FC236}">
                <a16:creationId xmlns:a16="http://schemas.microsoft.com/office/drawing/2014/main" id="{AE0824E1-AE94-420E-A10E-E06F5E460FF4}"/>
              </a:ext>
            </a:extLst>
          </p:cNvPr>
          <p:cNvSpPr/>
          <p:nvPr/>
        </p:nvSpPr>
        <p:spPr>
          <a:xfrm>
            <a:off x="780702" y="2476262"/>
            <a:ext cx="1403350" cy="265112"/>
          </a:xfrm>
          <a:custGeom>
            <a:avLst/>
            <a:gdLst>
              <a:gd name="connsiteX0" fmla="*/ 0 w 1404201"/>
              <a:gd name="connsiteY0" fmla="*/ 202019 h 265814"/>
              <a:gd name="connsiteX1" fmla="*/ 21265 w 1404201"/>
              <a:gd name="connsiteY1" fmla="*/ 138223 h 265814"/>
              <a:gd name="connsiteX2" fmla="*/ 74428 w 1404201"/>
              <a:gd name="connsiteY2" fmla="*/ 85061 h 265814"/>
              <a:gd name="connsiteX3" fmla="*/ 127590 w 1404201"/>
              <a:gd name="connsiteY3" fmla="*/ 21265 h 265814"/>
              <a:gd name="connsiteX4" fmla="*/ 159488 w 1404201"/>
              <a:gd name="connsiteY4" fmla="*/ 0 h 265814"/>
              <a:gd name="connsiteX5" fmla="*/ 191386 w 1404201"/>
              <a:gd name="connsiteY5" fmla="*/ 21265 h 265814"/>
              <a:gd name="connsiteX6" fmla="*/ 202018 w 1404201"/>
              <a:gd name="connsiteY6" fmla="*/ 53163 h 265814"/>
              <a:gd name="connsiteX7" fmla="*/ 223283 w 1404201"/>
              <a:gd name="connsiteY7" fmla="*/ 85061 h 265814"/>
              <a:gd name="connsiteX8" fmla="*/ 233916 w 1404201"/>
              <a:gd name="connsiteY8" fmla="*/ 116958 h 265814"/>
              <a:gd name="connsiteX9" fmla="*/ 255181 w 1404201"/>
              <a:gd name="connsiteY9" fmla="*/ 148856 h 265814"/>
              <a:gd name="connsiteX10" fmla="*/ 276446 w 1404201"/>
              <a:gd name="connsiteY10" fmla="*/ 212651 h 265814"/>
              <a:gd name="connsiteX11" fmla="*/ 372139 w 1404201"/>
              <a:gd name="connsiteY11" fmla="*/ 265814 h 265814"/>
              <a:gd name="connsiteX12" fmla="*/ 446567 w 1404201"/>
              <a:gd name="connsiteY12" fmla="*/ 255182 h 265814"/>
              <a:gd name="connsiteX13" fmla="*/ 478465 w 1404201"/>
              <a:gd name="connsiteY13" fmla="*/ 159489 h 265814"/>
              <a:gd name="connsiteX14" fmla="*/ 489097 w 1404201"/>
              <a:gd name="connsiteY14" fmla="*/ 116958 h 265814"/>
              <a:gd name="connsiteX15" fmla="*/ 531628 w 1404201"/>
              <a:gd name="connsiteY15" fmla="*/ 63796 h 265814"/>
              <a:gd name="connsiteX16" fmla="*/ 542260 w 1404201"/>
              <a:gd name="connsiteY16" fmla="*/ 31898 h 265814"/>
              <a:gd name="connsiteX17" fmla="*/ 606055 w 1404201"/>
              <a:gd name="connsiteY17" fmla="*/ 0 h 265814"/>
              <a:gd name="connsiteX18" fmla="*/ 648586 w 1404201"/>
              <a:gd name="connsiteY18" fmla="*/ 10633 h 265814"/>
              <a:gd name="connsiteX19" fmla="*/ 680483 w 1404201"/>
              <a:gd name="connsiteY19" fmla="*/ 127591 h 265814"/>
              <a:gd name="connsiteX20" fmla="*/ 691116 w 1404201"/>
              <a:gd name="connsiteY20" fmla="*/ 159489 h 265814"/>
              <a:gd name="connsiteX21" fmla="*/ 765544 w 1404201"/>
              <a:gd name="connsiteY21" fmla="*/ 223284 h 265814"/>
              <a:gd name="connsiteX22" fmla="*/ 839972 w 1404201"/>
              <a:gd name="connsiteY22" fmla="*/ 212651 h 265814"/>
              <a:gd name="connsiteX23" fmla="*/ 882502 w 1404201"/>
              <a:gd name="connsiteY23" fmla="*/ 148856 h 265814"/>
              <a:gd name="connsiteX24" fmla="*/ 914400 w 1404201"/>
              <a:gd name="connsiteY24" fmla="*/ 138223 h 265814"/>
              <a:gd name="connsiteX25" fmla="*/ 946297 w 1404201"/>
              <a:gd name="connsiteY25" fmla="*/ 106326 h 265814"/>
              <a:gd name="connsiteX26" fmla="*/ 956930 w 1404201"/>
              <a:gd name="connsiteY26" fmla="*/ 74428 h 265814"/>
              <a:gd name="connsiteX27" fmla="*/ 999460 w 1404201"/>
              <a:gd name="connsiteY27" fmla="*/ 53163 h 265814"/>
              <a:gd name="connsiteX28" fmla="*/ 1063255 w 1404201"/>
              <a:gd name="connsiteY28" fmla="*/ 31898 h 265814"/>
              <a:gd name="connsiteX29" fmla="*/ 1095153 w 1404201"/>
              <a:gd name="connsiteY29" fmla="*/ 21265 h 265814"/>
              <a:gd name="connsiteX30" fmla="*/ 1148316 w 1404201"/>
              <a:gd name="connsiteY30" fmla="*/ 42530 h 265814"/>
              <a:gd name="connsiteX31" fmla="*/ 1158948 w 1404201"/>
              <a:gd name="connsiteY31" fmla="*/ 74428 h 265814"/>
              <a:gd name="connsiteX32" fmla="*/ 1169581 w 1404201"/>
              <a:gd name="connsiteY32" fmla="*/ 170121 h 265814"/>
              <a:gd name="connsiteX33" fmla="*/ 1233376 w 1404201"/>
              <a:gd name="connsiteY33" fmla="*/ 233916 h 265814"/>
              <a:gd name="connsiteX34" fmla="*/ 1254641 w 1404201"/>
              <a:gd name="connsiteY34" fmla="*/ 255182 h 265814"/>
              <a:gd name="connsiteX35" fmla="*/ 1403497 w 1404201"/>
              <a:gd name="connsiteY35" fmla="*/ 212651 h 265814"/>
              <a:gd name="connsiteX36" fmla="*/ 1403497 w 1404201"/>
              <a:gd name="connsiteY36" fmla="*/ 202019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04201" h="265814">
                <a:moveTo>
                  <a:pt x="0" y="202019"/>
                </a:moveTo>
                <a:cubicBezTo>
                  <a:pt x="7088" y="180754"/>
                  <a:pt x="9231" y="157134"/>
                  <a:pt x="21265" y="138223"/>
                </a:cubicBezTo>
                <a:cubicBezTo>
                  <a:pt x="34720" y="117080"/>
                  <a:pt x="60527" y="105913"/>
                  <a:pt x="74428" y="85061"/>
                </a:cubicBezTo>
                <a:cubicBezTo>
                  <a:pt x="95336" y="53698"/>
                  <a:pt x="96892" y="46847"/>
                  <a:pt x="127590" y="21265"/>
                </a:cubicBezTo>
                <a:cubicBezTo>
                  <a:pt x="137407" y="13084"/>
                  <a:pt x="148855" y="7088"/>
                  <a:pt x="159488" y="0"/>
                </a:cubicBezTo>
                <a:cubicBezTo>
                  <a:pt x="170121" y="7088"/>
                  <a:pt x="183403" y="11286"/>
                  <a:pt x="191386" y="21265"/>
                </a:cubicBezTo>
                <a:cubicBezTo>
                  <a:pt x="198387" y="30017"/>
                  <a:pt x="197006" y="43138"/>
                  <a:pt x="202018" y="53163"/>
                </a:cubicBezTo>
                <a:cubicBezTo>
                  <a:pt x="207733" y="64593"/>
                  <a:pt x="217568" y="73631"/>
                  <a:pt x="223283" y="85061"/>
                </a:cubicBezTo>
                <a:cubicBezTo>
                  <a:pt x="228295" y="95085"/>
                  <a:pt x="228904" y="106934"/>
                  <a:pt x="233916" y="116958"/>
                </a:cubicBezTo>
                <a:cubicBezTo>
                  <a:pt x="239631" y="128388"/>
                  <a:pt x="249991" y="137179"/>
                  <a:pt x="255181" y="148856"/>
                </a:cubicBezTo>
                <a:cubicBezTo>
                  <a:pt x="264285" y="169339"/>
                  <a:pt x="257795" y="200217"/>
                  <a:pt x="276446" y="212651"/>
                </a:cubicBezTo>
                <a:cubicBezTo>
                  <a:pt x="349566" y="261399"/>
                  <a:pt x="315995" y="247100"/>
                  <a:pt x="372139" y="265814"/>
                </a:cubicBezTo>
                <a:cubicBezTo>
                  <a:pt x="396948" y="262270"/>
                  <a:pt x="423666" y="265360"/>
                  <a:pt x="446567" y="255182"/>
                </a:cubicBezTo>
                <a:cubicBezTo>
                  <a:pt x="473748" y="243101"/>
                  <a:pt x="475924" y="172195"/>
                  <a:pt x="478465" y="159489"/>
                </a:cubicBezTo>
                <a:cubicBezTo>
                  <a:pt x="481331" y="145160"/>
                  <a:pt x="483341" y="130390"/>
                  <a:pt x="489097" y="116958"/>
                </a:cubicBezTo>
                <a:cubicBezTo>
                  <a:pt x="499156" y="93486"/>
                  <a:pt x="514479" y="80944"/>
                  <a:pt x="531628" y="63796"/>
                </a:cubicBezTo>
                <a:cubicBezTo>
                  <a:pt x="535172" y="53163"/>
                  <a:pt x="535259" y="40650"/>
                  <a:pt x="542260" y="31898"/>
                </a:cubicBezTo>
                <a:cubicBezTo>
                  <a:pt x="557249" y="13162"/>
                  <a:pt x="585044" y="7004"/>
                  <a:pt x="606055" y="0"/>
                </a:cubicBezTo>
                <a:cubicBezTo>
                  <a:pt x="620232" y="3544"/>
                  <a:pt x="639076" y="-462"/>
                  <a:pt x="648586" y="10633"/>
                </a:cubicBezTo>
                <a:cubicBezTo>
                  <a:pt x="664689" y="29419"/>
                  <a:pt x="674225" y="102558"/>
                  <a:pt x="680483" y="127591"/>
                </a:cubicBezTo>
                <a:cubicBezTo>
                  <a:pt x="683201" y="138464"/>
                  <a:pt x="684899" y="150164"/>
                  <a:pt x="691116" y="159489"/>
                </a:cubicBezTo>
                <a:cubicBezTo>
                  <a:pt x="705924" y="181700"/>
                  <a:pt x="745893" y="208546"/>
                  <a:pt x="765544" y="223284"/>
                </a:cubicBezTo>
                <a:cubicBezTo>
                  <a:pt x="790353" y="219740"/>
                  <a:pt x="818829" y="226106"/>
                  <a:pt x="839972" y="212651"/>
                </a:cubicBezTo>
                <a:cubicBezTo>
                  <a:pt x="861534" y="198930"/>
                  <a:pt x="858256" y="156938"/>
                  <a:pt x="882502" y="148856"/>
                </a:cubicBezTo>
                <a:lnTo>
                  <a:pt x="914400" y="138223"/>
                </a:lnTo>
                <a:cubicBezTo>
                  <a:pt x="925032" y="127591"/>
                  <a:pt x="937956" y="118837"/>
                  <a:pt x="946297" y="106326"/>
                </a:cubicBezTo>
                <a:cubicBezTo>
                  <a:pt x="952514" y="97001"/>
                  <a:pt x="949005" y="82353"/>
                  <a:pt x="956930" y="74428"/>
                </a:cubicBezTo>
                <a:cubicBezTo>
                  <a:pt x="968138" y="63220"/>
                  <a:pt x="984744" y="59050"/>
                  <a:pt x="999460" y="53163"/>
                </a:cubicBezTo>
                <a:cubicBezTo>
                  <a:pt x="1020272" y="44838"/>
                  <a:pt x="1041990" y="38986"/>
                  <a:pt x="1063255" y="31898"/>
                </a:cubicBezTo>
                <a:lnTo>
                  <a:pt x="1095153" y="21265"/>
                </a:lnTo>
                <a:cubicBezTo>
                  <a:pt x="1112874" y="28353"/>
                  <a:pt x="1133654" y="30311"/>
                  <a:pt x="1148316" y="42530"/>
                </a:cubicBezTo>
                <a:cubicBezTo>
                  <a:pt x="1156926" y="49705"/>
                  <a:pt x="1157105" y="63373"/>
                  <a:pt x="1158948" y="74428"/>
                </a:cubicBezTo>
                <a:cubicBezTo>
                  <a:pt x="1164224" y="106085"/>
                  <a:pt x="1160142" y="139446"/>
                  <a:pt x="1169581" y="170121"/>
                </a:cubicBezTo>
                <a:cubicBezTo>
                  <a:pt x="1181714" y="209553"/>
                  <a:pt x="1206516" y="212427"/>
                  <a:pt x="1233376" y="233916"/>
                </a:cubicBezTo>
                <a:cubicBezTo>
                  <a:pt x="1241204" y="240178"/>
                  <a:pt x="1247553" y="248093"/>
                  <a:pt x="1254641" y="255182"/>
                </a:cubicBezTo>
                <a:cubicBezTo>
                  <a:pt x="1355817" y="246750"/>
                  <a:pt x="1370281" y="279082"/>
                  <a:pt x="1403497" y="212651"/>
                </a:cubicBezTo>
                <a:cubicBezTo>
                  <a:pt x="1405082" y="209481"/>
                  <a:pt x="1403497" y="205563"/>
                  <a:pt x="1403497" y="20201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fr-FR" sz="2400" dirty="0"/>
          </a:p>
        </p:txBody>
      </p:sp>
      <p:grpSp>
        <p:nvGrpSpPr>
          <p:cNvPr id="21" name="Groupe 17">
            <a:extLst>
              <a:ext uri="{FF2B5EF4-FFF2-40B4-BE49-F238E27FC236}">
                <a16:creationId xmlns:a16="http://schemas.microsoft.com/office/drawing/2014/main" id="{15FF9D53-1EA1-44B8-B27C-197BF00A7978}"/>
              </a:ext>
            </a:extLst>
          </p:cNvPr>
          <p:cNvGrpSpPr>
            <a:grpSpLocks/>
          </p:cNvGrpSpPr>
          <p:nvPr/>
        </p:nvGrpSpPr>
        <p:grpSpPr bwMode="auto">
          <a:xfrm>
            <a:off x="7000310" y="5035529"/>
            <a:ext cx="328613" cy="287337"/>
            <a:chOff x="3976577" y="3232298"/>
            <a:chExt cx="329609" cy="287079"/>
          </a:xfrm>
        </p:grpSpPr>
        <p:cxnSp>
          <p:nvCxnSpPr>
            <p:cNvPr id="23" name="Connecteur droit 22">
              <a:extLst>
                <a:ext uri="{FF2B5EF4-FFF2-40B4-BE49-F238E27FC236}">
                  <a16:creationId xmlns:a16="http://schemas.microsoft.com/office/drawing/2014/main" id="{C8235517-39E6-4177-BAD2-A350AE5A6046}"/>
                </a:ext>
              </a:extLst>
            </p:cNvPr>
            <p:cNvCxnSpPr/>
            <p:nvPr/>
          </p:nvCxnSpPr>
          <p:spPr>
            <a:xfrm>
              <a:off x="4295039" y="3232298"/>
              <a:ext cx="0" cy="2870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5A8C0B46-11C1-46AD-87DE-52C3564EAC46}"/>
                </a:ext>
              </a:extLst>
            </p:cNvPr>
            <p:cNvCxnSpPr/>
            <p:nvPr/>
          </p:nvCxnSpPr>
          <p:spPr>
            <a:xfrm flipH="1">
              <a:off x="3976577" y="3508275"/>
              <a:ext cx="3296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ZoneTexte 24">
            <a:extLst>
              <a:ext uri="{FF2B5EF4-FFF2-40B4-BE49-F238E27FC236}">
                <a16:creationId xmlns:a16="http://schemas.microsoft.com/office/drawing/2014/main" id="{3B393ABE-3521-4372-8336-1C381FDC521D}"/>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openDmnd">
          <a:fgClr>
            <a:srgbClr val="D2A000"/>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99063-CE98-4217-8DEF-D86031B41D28}"/>
              </a:ext>
            </a:extLst>
          </p:cNvPr>
          <p:cNvSpPr>
            <a:spLocks noGrp="1"/>
          </p:cNvSpPr>
          <p:nvPr>
            <p:ph type="title"/>
          </p:nvPr>
        </p:nvSpPr>
        <p:spPr>
          <a:xfrm>
            <a:off x="3260767" y="2300802"/>
            <a:ext cx="7450776" cy="1325563"/>
          </a:xfrm>
          <a:pattFill prst="openDmnd">
            <a:fgClr>
              <a:srgbClr val="D2A000"/>
            </a:fgClr>
            <a:bgClr>
              <a:schemeClr val="bg1"/>
            </a:bgClr>
          </a:pattFill>
        </p:spPr>
        <p:txBody>
          <a:bodyPr/>
          <a:lstStyle/>
          <a:p>
            <a:r>
              <a:rPr lang="fr-FR" dirty="0"/>
              <a:t>LA GUERRE DES TRANCHEES</a:t>
            </a:r>
          </a:p>
        </p:txBody>
      </p:sp>
      <p:sp>
        <p:nvSpPr>
          <p:cNvPr id="3" name="ZoneTexte 2">
            <a:extLst>
              <a:ext uri="{FF2B5EF4-FFF2-40B4-BE49-F238E27FC236}">
                <a16:creationId xmlns:a16="http://schemas.microsoft.com/office/drawing/2014/main" id="{2C0D83D0-8AA0-4EB2-A52C-0E9F97C63E85}"/>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633553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14-1918 - La Grande Guerre ou Première Guerre mondiale - Herodote.net">
            <a:extLst>
              <a:ext uri="{FF2B5EF4-FFF2-40B4-BE49-F238E27FC236}">
                <a16:creationId xmlns:a16="http://schemas.microsoft.com/office/drawing/2014/main" id="{0198F94E-04FD-47F4-8A99-4689558DE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716" y="980948"/>
            <a:ext cx="5631284" cy="58770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52219B5-AA40-44D4-A12A-DDAA91725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91300" cy="458152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BC22CC23-68F4-4391-B268-E3A5EB6788F0}"/>
              </a:ext>
            </a:extLst>
          </p:cNvPr>
          <p:cNvSpPr txBox="1"/>
          <p:nvPr/>
        </p:nvSpPr>
        <p:spPr>
          <a:xfrm>
            <a:off x="546264"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368552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914 1918 - 1ère guerre mondiale schéma des tranchées - Bing Images | 1ere  guerre mondiale, Guerre mondiale, Guerre">
            <a:extLst>
              <a:ext uri="{FF2B5EF4-FFF2-40B4-BE49-F238E27FC236}">
                <a16:creationId xmlns:a16="http://schemas.microsoft.com/office/drawing/2014/main" id="{F5A1792B-E2F5-46B3-B7BE-69AB24D6D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874" y="457332"/>
            <a:ext cx="6888354" cy="557274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FB8BBC8E-211C-4DEF-81C8-F3A0C2ECBB28}"/>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
        <p:nvSpPr>
          <p:cNvPr id="2" name="ZoneTexte 1">
            <a:extLst>
              <a:ext uri="{FF2B5EF4-FFF2-40B4-BE49-F238E27FC236}">
                <a16:creationId xmlns:a16="http://schemas.microsoft.com/office/drawing/2014/main" id="{07F1C64E-4B7F-4AFB-AA4F-9CBB9A2C1BD6}"/>
              </a:ext>
            </a:extLst>
          </p:cNvPr>
          <p:cNvSpPr txBox="1"/>
          <p:nvPr/>
        </p:nvSpPr>
        <p:spPr>
          <a:xfrm>
            <a:off x="8277101" y="1816925"/>
            <a:ext cx="1735347" cy="369332"/>
          </a:xfrm>
          <a:prstGeom prst="rect">
            <a:avLst/>
          </a:prstGeom>
          <a:noFill/>
        </p:spPr>
        <p:txBody>
          <a:bodyPr wrap="none" rtlCol="0">
            <a:spAutoFit/>
          </a:bodyPr>
          <a:lstStyle/>
          <a:p>
            <a:r>
              <a:rPr lang="fr-FR" dirty="0"/>
              <a:t>Schéma du front</a:t>
            </a:r>
          </a:p>
        </p:txBody>
      </p:sp>
    </p:spTree>
    <p:extLst>
      <p:ext uri="{BB962C8B-B14F-4D97-AF65-F5344CB8AC3E}">
        <p14:creationId xmlns:p14="http://schemas.microsoft.com/office/powerpoint/2010/main" val="311316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l y a cent ans, la Première guerre mondiale s'enlisait dans les tranchées  - centrepresseaveyron.fr">
            <a:extLst>
              <a:ext uri="{FF2B5EF4-FFF2-40B4-BE49-F238E27FC236}">
                <a16:creationId xmlns:a16="http://schemas.microsoft.com/office/drawing/2014/main" id="{6C82E22A-71F6-4219-ADBD-9FF87E5FD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265" y="440675"/>
            <a:ext cx="9445649" cy="533652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599D920D-E9EF-486E-A73B-E0EF3A5C2769}"/>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547512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tailles de la Somme : quelles mémoires, 100 ans après ? | Mission  Centenaire 14-18">
            <a:extLst>
              <a:ext uri="{FF2B5EF4-FFF2-40B4-BE49-F238E27FC236}">
                <a16:creationId xmlns:a16="http://schemas.microsoft.com/office/drawing/2014/main" id="{B609A05F-BC04-48B2-A9B4-CDE11C34F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26" y="0"/>
            <a:ext cx="11430000" cy="641985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7DF40481-6538-4D8A-93DC-75452EDD41C5}"/>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97822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Ã©sultat de recherche d'images pour &quot;frise 5 pÃ©riodes de l'histoire&quot;">
            <a:extLst>
              <a:ext uri="{FF2B5EF4-FFF2-40B4-BE49-F238E27FC236}">
                <a16:creationId xmlns:a16="http://schemas.microsoft.com/office/drawing/2014/main" id="{3217ABF8-D14C-489A-AD6B-5FCEE22F6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688" y="203200"/>
            <a:ext cx="1349851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e 7">
            <a:extLst>
              <a:ext uri="{FF2B5EF4-FFF2-40B4-BE49-F238E27FC236}">
                <a16:creationId xmlns:a16="http://schemas.microsoft.com/office/drawing/2014/main" id="{50A7F235-E211-477B-9B81-E8267DB22922}"/>
              </a:ext>
            </a:extLst>
          </p:cNvPr>
          <p:cNvGrpSpPr>
            <a:grpSpLocks/>
          </p:cNvGrpSpPr>
          <p:nvPr/>
        </p:nvGrpSpPr>
        <p:grpSpPr bwMode="auto">
          <a:xfrm>
            <a:off x="6227763" y="1654175"/>
            <a:ext cx="1603375" cy="1106488"/>
            <a:chOff x="2256802" y="2780928"/>
            <a:chExt cx="1603373" cy="1107095"/>
          </a:xfrm>
        </p:grpSpPr>
        <p:cxnSp>
          <p:nvCxnSpPr>
            <p:cNvPr id="9" name="Connecteur droit avec flèche 8">
              <a:extLst>
                <a:ext uri="{FF2B5EF4-FFF2-40B4-BE49-F238E27FC236}">
                  <a16:creationId xmlns:a16="http://schemas.microsoft.com/office/drawing/2014/main" id="{0E9FDD78-7D0C-43DC-ADB5-00A74BB364FA}"/>
                </a:ext>
              </a:extLst>
            </p:cNvPr>
            <p:cNvCxnSpPr/>
            <p:nvPr/>
          </p:nvCxnSpPr>
          <p:spPr>
            <a:xfrm flipV="1">
              <a:off x="3563312" y="2780928"/>
              <a:ext cx="0" cy="8640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68" name="ZoneTexte 9">
              <a:extLst>
                <a:ext uri="{FF2B5EF4-FFF2-40B4-BE49-F238E27FC236}">
                  <a16:creationId xmlns:a16="http://schemas.microsoft.com/office/drawing/2014/main" id="{EE92C65F-60F7-4057-945E-5C6DDC1A18EB}"/>
                </a:ext>
              </a:extLst>
            </p:cNvPr>
            <p:cNvSpPr txBox="1">
              <a:spLocks noChangeArrowheads="1"/>
            </p:cNvSpPr>
            <p:nvPr/>
          </p:nvSpPr>
          <p:spPr bwMode="auto">
            <a:xfrm>
              <a:off x="2256802" y="3241692"/>
              <a:ext cx="16033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t>1515-1547</a:t>
              </a:r>
            </a:p>
            <a:p>
              <a:pPr eaLnBrk="1" hangingPunct="1"/>
              <a:r>
                <a:rPr lang="fr-FR" altLang="fr-FR"/>
                <a:t>François 1er</a:t>
              </a:r>
            </a:p>
          </p:txBody>
        </p:sp>
      </p:grpSp>
      <p:grpSp>
        <p:nvGrpSpPr>
          <p:cNvPr id="17" name="Groupe 16">
            <a:extLst>
              <a:ext uri="{FF2B5EF4-FFF2-40B4-BE49-F238E27FC236}">
                <a16:creationId xmlns:a16="http://schemas.microsoft.com/office/drawing/2014/main" id="{3F301D0A-2F9F-4E8C-A36D-A72ED53B6E7E}"/>
              </a:ext>
            </a:extLst>
          </p:cNvPr>
          <p:cNvGrpSpPr>
            <a:grpSpLocks/>
          </p:cNvGrpSpPr>
          <p:nvPr/>
        </p:nvGrpSpPr>
        <p:grpSpPr bwMode="auto">
          <a:xfrm>
            <a:off x="6643688" y="1654175"/>
            <a:ext cx="1223962" cy="2085975"/>
            <a:chOff x="2699792" y="2780928"/>
            <a:chExt cx="1224136" cy="2086491"/>
          </a:xfrm>
        </p:grpSpPr>
        <p:cxnSp>
          <p:nvCxnSpPr>
            <p:cNvPr id="18" name="Connecteur droit avec flèche 17">
              <a:extLst>
                <a:ext uri="{FF2B5EF4-FFF2-40B4-BE49-F238E27FC236}">
                  <a16:creationId xmlns:a16="http://schemas.microsoft.com/office/drawing/2014/main" id="{5D4E4C4A-558E-4053-AC9D-271D5DF27184}"/>
                </a:ext>
              </a:extLst>
            </p:cNvPr>
            <p:cNvCxnSpPr/>
            <p:nvPr/>
          </p:nvCxnSpPr>
          <p:spPr>
            <a:xfrm flipV="1">
              <a:off x="3852481" y="2780928"/>
              <a:ext cx="0" cy="15116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66" name="ZoneTexte 18">
              <a:extLst>
                <a:ext uri="{FF2B5EF4-FFF2-40B4-BE49-F238E27FC236}">
                  <a16:creationId xmlns:a16="http://schemas.microsoft.com/office/drawing/2014/main" id="{A32E7FAC-254A-470D-A72E-4CAE0F1384F2}"/>
                </a:ext>
              </a:extLst>
            </p:cNvPr>
            <p:cNvSpPr txBox="1">
              <a:spLocks noChangeArrowheads="1"/>
            </p:cNvSpPr>
            <p:nvPr/>
          </p:nvSpPr>
          <p:spPr bwMode="auto">
            <a:xfrm>
              <a:off x="2699792" y="4221088"/>
              <a:ext cx="12241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t>1589-1610</a:t>
              </a:r>
            </a:p>
            <a:p>
              <a:pPr eaLnBrk="1" hangingPunct="1"/>
              <a:r>
                <a:rPr lang="fr-FR" altLang="fr-FR"/>
                <a:t>Henri IV</a:t>
              </a:r>
            </a:p>
          </p:txBody>
        </p:sp>
      </p:grpSp>
      <p:grpSp>
        <p:nvGrpSpPr>
          <p:cNvPr id="21" name="Groupe 20">
            <a:extLst>
              <a:ext uri="{FF2B5EF4-FFF2-40B4-BE49-F238E27FC236}">
                <a16:creationId xmlns:a16="http://schemas.microsoft.com/office/drawing/2014/main" id="{EED69A13-0A73-43AF-962B-DAA513342A18}"/>
              </a:ext>
            </a:extLst>
          </p:cNvPr>
          <p:cNvGrpSpPr>
            <a:grpSpLocks/>
          </p:cNvGrpSpPr>
          <p:nvPr/>
        </p:nvGrpSpPr>
        <p:grpSpPr bwMode="auto">
          <a:xfrm>
            <a:off x="8426450" y="1589088"/>
            <a:ext cx="1439863" cy="3011487"/>
            <a:chOff x="5508104" y="2564904"/>
            <a:chExt cx="1440160" cy="3011562"/>
          </a:xfrm>
        </p:grpSpPr>
        <p:sp>
          <p:nvSpPr>
            <p:cNvPr id="22" name="Étoile à 5 branches 11">
              <a:extLst>
                <a:ext uri="{FF2B5EF4-FFF2-40B4-BE49-F238E27FC236}">
                  <a16:creationId xmlns:a16="http://schemas.microsoft.com/office/drawing/2014/main" id="{CECA86F9-1D92-4F4A-BAF1-C0F3827E3AC9}"/>
                </a:ext>
              </a:extLst>
            </p:cNvPr>
            <p:cNvSpPr/>
            <p:nvPr/>
          </p:nvSpPr>
          <p:spPr>
            <a:xfrm>
              <a:off x="5939993" y="2564904"/>
              <a:ext cx="504929" cy="50483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3" name="Connecteur droit avec flèche 22">
              <a:extLst>
                <a:ext uri="{FF2B5EF4-FFF2-40B4-BE49-F238E27FC236}">
                  <a16:creationId xmlns:a16="http://schemas.microsoft.com/office/drawing/2014/main" id="{FC0E2D25-ACB3-426F-85B1-6293CD96B629}"/>
                </a:ext>
              </a:extLst>
            </p:cNvPr>
            <p:cNvCxnSpPr/>
            <p:nvPr/>
          </p:nvCxnSpPr>
          <p:spPr>
            <a:xfrm flipV="1">
              <a:off x="6155938" y="2996715"/>
              <a:ext cx="0" cy="165580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064" name="ZoneTexte 23">
              <a:extLst>
                <a:ext uri="{FF2B5EF4-FFF2-40B4-BE49-F238E27FC236}">
                  <a16:creationId xmlns:a16="http://schemas.microsoft.com/office/drawing/2014/main" id="{08842B63-FB02-42CF-B11E-55B13738223E}"/>
                </a:ext>
              </a:extLst>
            </p:cNvPr>
            <p:cNvSpPr txBox="1">
              <a:spLocks noChangeArrowheads="1"/>
            </p:cNvSpPr>
            <p:nvPr/>
          </p:nvSpPr>
          <p:spPr bwMode="auto">
            <a:xfrm>
              <a:off x="5508104" y="4653136"/>
              <a:ext cx="14401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t>1789-1799</a:t>
              </a:r>
            </a:p>
            <a:p>
              <a:pPr eaLnBrk="1" hangingPunct="1"/>
              <a:r>
                <a:rPr lang="fr-FR" altLang="fr-FR"/>
                <a:t>Révolution française</a:t>
              </a:r>
            </a:p>
          </p:txBody>
        </p:sp>
      </p:grpSp>
      <p:grpSp>
        <p:nvGrpSpPr>
          <p:cNvPr id="2" name="Groupe 1">
            <a:extLst>
              <a:ext uri="{FF2B5EF4-FFF2-40B4-BE49-F238E27FC236}">
                <a16:creationId xmlns:a16="http://schemas.microsoft.com/office/drawing/2014/main" id="{065E56BF-8222-4AE7-9CA9-3752FEB41039}"/>
              </a:ext>
            </a:extLst>
          </p:cNvPr>
          <p:cNvGrpSpPr/>
          <p:nvPr/>
        </p:nvGrpSpPr>
        <p:grpSpPr>
          <a:xfrm>
            <a:off x="7956550" y="1654175"/>
            <a:ext cx="1295400" cy="1517650"/>
            <a:chOff x="7956550" y="1654175"/>
            <a:chExt cx="1295400" cy="1517650"/>
          </a:xfrm>
        </p:grpSpPr>
        <p:sp>
          <p:nvSpPr>
            <p:cNvPr id="20" name="ZoneTexte 19">
              <a:extLst>
                <a:ext uri="{FF2B5EF4-FFF2-40B4-BE49-F238E27FC236}">
                  <a16:creationId xmlns:a16="http://schemas.microsoft.com/office/drawing/2014/main" id="{06E6EA24-6349-439F-8CE2-30EE79708F68}"/>
                </a:ext>
              </a:extLst>
            </p:cNvPr>
            <p:cNvSpPr txBox="1">
              <a:spLocks noChangeArrowheads="1"/>
            </p:cNvSpPr>
            <p:nvPr/>
          </p:nvSpPr>
          <p:spPr bwMode="auto">
            <a:xfrm>
              <a:off x="7956550" y="2525713"/>
              <a:ext cx="129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t>1661-1715</a:t>
              </a:r>
            </a:p>
            <a:p>
              <a:pPr eaLnBrk="1" hangingPunct="1"/>
              <a:r>
                <a:rPr lang="fr-FR" altLang="fr-FR"/>
                <a:t>Louis XIV</a:t>
              </a:r>
            </a:p>
          </p:txBody>
        </p:sp>
        <p:cxnSp>
          <p:nvCxnSpPr>
            <p:cNvPr id="28" name="Connecteur droit avec flèche 27">
              <a:extLst>
                <a:ext uri="{FF2B5EF4-FFF2-40B4-BE49-F238E27FC236}">
                  <a16:creationId xmlns:a16="http://schemas.microsoft.com/office/drawing/2014/main" id="{E3E0C724-D0C0-46F7-ADDE-927D837CFE01}"/>
                </a:ext>
              </a:extLst>
            </p:cNvPr>
            <p:cNvCxnSpPr/>
            <p:nvPr/>
          </p:nvCxnSpPr>
          <p:spPr>
            <a:xfrm flipV="1">
              <a:off x="8578850" y="1654175"/>
              <a:ext cx="0" cy="863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29" name="ZoneTexte 28">
            <a:extLst>
              <a:ext uri="{FF2B5EF4-FFF2-40B4-BE49-F238E27FC236}">
                <a16:creationId xmlns:a16="http://schemas.microsoft.com/office/drawing/2014/main" id="{9F0E279C-48C1-4876-B9DC-C90CEE1C5D0D}"/>
              </a:ext>
            </a:extLst>
          </p:cNvPr>
          <p:cNvSpPr txBox="1">
            <a:spLocks noChangeArrowheads="1"/>
          </p:cNvSpPr>
          <p:nvPr/>
        </p:nvSpPr>
        <p:spPr bwMode="auto">
          <a:xfrm>
            <a:off x="6588125" y="-20638"/>
            <a:ext cx="17272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dirty="0"/>
              <a:t>1300-1600</a:t>
            </a:r>
          </a:p>
          <a:p>
            <a:pPr eaLnBrk="1" hangingPunct="1"/>
            <a:r>
              <a:rPr lang="fr-FR" altLang="fr-FR" dirty="0"/>
              <a:t>Renaissance</a:t>
            </a:r>
          </a:p>
        </p:txBody>
      </p:sp>
      <p:grpSp>
        <p:nvGrpSpPr>
          <p:cNvPr id="3" name="Groupe 2">
            <a:extLst>
              <a:ext uri="{FF2B5EF4-FFF2-40B4-BE49-F238E27FC236}">
                <a16:creationId xmlns:a16="http://schemas.microsoft.com/office/drawing/2014/main" id="{0B07DFC7-1D93-4315-AE58-FAF01F9FBCE7}"/>
              </a:ext>
            </a:extLst>
          </p:cNvPr>
          <p:cNvGrpSpPr/>
          <p:nvPr/>
        </p:nvGrpSpPr>
        <p:grpSpPr>
          <a:xfrm>
            <a:off x="9721851" y="1637506"/>
            <a:ext cx="1514475" cy="1140687"/>
            <a:chOff x="9721851" y="1637506"/>
            <a:chExt cx="1514475" cy="1140687"/>
          </a:xfrm>
        </p:grpSpPr>
        <p:sp>
          <p:nvSpPr>
            <p:cNvPr id="30" name="Étoile : 5 branches 29">
              <a:extLst>
                <a:ext uri="{FF2B5EF4-FFF2-40B4-BE49-F238E27FC236}">
                  <a16:creationId xmlns:a16="http://schemas.microsoft.com/office/drawing/2014/main" id="{9BF3849F-D8A0-44E7-95DF-8D9079D59BED}"/>
                </a:ext>
              </a:extLst>
            </p:cNvPr>
            <p:cNvSpPr/>
            <p:nvPr/>
          </p:nvSpPr>
          <p:spPr>
            <a:xfrm>
              <a:off x="9832722" y="1637506"/>
              <a:ext cx="477838" cy="407987"/>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1" name="Rectangle 30">
              <a:extLst>
                <a:ext uri="{FF2B5EF4-FFF2-40B4-BE49-F238E27FC236}">
                  <a16:creationId xmlns:a16="http://schemas.microsoft.com/office/drawing/2014/main" id="{241C982B-0B56-44CF-ACCC-5DCAEF562AC9}"/>
                </a:ext>
              </a:extLst>
            </p:cNvPr>
            <p:cNvSpPr/>
            <p:nvPr/>
          </p:nvSpPr>
          <p:spPr>
            <a:xfrm>
              <a:off x="9721851" y="2097155"/>
              <a:ext cx="1514475" cy="681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1914-1918</a:t>
              </a:r>
            </a:p>
            <a:p>
              <a:pPr algn="ctr" eaLnBrk="1" fontAlgn="auto" hangingPunct="1">
                <a:spcBef>
                  <a:spcPts val="0"/>
                </a:spcBef>
                <a:spcAft>
                  <a:spcPts val="0"/>
                </a:spcAft>
                <a:defRPr/>
              </a:pPr>
              <a:r>
                <a:rPr lang="fr-FR" dirty="0">
                  <a:solidFill>
                    <a:schemeClr val="tx1"/>
                  </a:solidFill>
                </a:rPr>
                <a:t>PGM</a:t>
              </a:r>
            </a:p>
          </p:txBody>
        </p:sp>
      </p:grpSp>
      <p:sp>
        <p:nvSpPr>
          <p:cNvPr id="24" name="ZoneTexte 23">
            <a:extLst>
              <a:ext uri="{FF2B5EF4-FFF2-40B4-BE49-F238E27FC236}">
                <a16:creationId xmlns:a16="http://schemas.microsoft.com/office/drawing/2014/main" id="{3342FE06-9675-463F-A2FE-3BC7354A293C}"/>
              </a:ext>
            </a:extLst>
          </p:cNvPr>
          <p:cNvSpPr txBox="1"/>
          <p:nvPr/>
        </p:nvSpPr>
        <p:spPr>
          <a:xfrm>
            <a:off x="6388924" y="6365174"/>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erdun-visions-dhistoire - Lila sur sa Terrasse">
            <a:extLst>
              <a:ext uri="{FF2B5EF4-FFF2-40B4-BE49-F238E27FC236}">
                <a16:creationId xmlns:a16="http://schemas.microsoft.com/office/drawing/2014/main" id="{904A0C35-020E-4FE0-850B-03C33BB9F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509588"/>
            <a:ext cx="11201400" cy="583882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154A221-24BF-45E8-B043-3B712BC5FF7A}"/>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721705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4/18 : les mots des tranchées | RFI SAVOIRS">
            <a:extLst>
              <a:ext uri="{FF2B5EF4-FFF2-40B4-BE49-F238E27FC236}">
                <a16:creationId xmlns:a16="http://schemas.microsoft.com/office/drawing/2014/main" id="{E5A2EA4F-CEB1-490B-916E-A4881A122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70572" cy="363969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l y a 100 ans : la Bataille de la Somme se termine avec plus d'1 million  de pertes - World Socialist Web Site">
            <a:extLst>
              <a:ext uri="{FF2B5EF4-FFF2-40B4-BE49-F238E27FC236}">
                <a16:creationId xmlns:a16="http://schemas.microsoft.com/office/drawing/2014/main" id="{A10B96C7-379F-4F60-A3B6-5C901B700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19350"/>
            <a:ext cx="6096000" cy="443865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BC3A043E-56E4-40F0-9DC7-8D01EA90A34C}"/>
              </a:ext>
            </a:extLst>
          </p:cNvPr>
          <p:cNvSpPr txBox="1"/>
          <p:nvPr/>
        </p:nvSpPr>
        <p:spPr>
          <a:xfrm>
            <a:off x="783771" y="6298662"/>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912706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es tranchées de la fraternité">
            <a:extLst>
              <a:ext uri="{FF2B5EF4-FFF2-40B4-BE49-F238E27FC236}">
                <a16:creationId xmlns:a16="http://schemas.microsoft.com/office/drawing/2014/main" id="{D1D204AF-D2FD-40FA-9163-F5525B7B3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834"/>
            <a:ext cx="12192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37DCDC8E-3252-4CBC-931C-EC1EBBBEB72C}"/>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172065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es Français à Verdun - 1916">
            <a:extLst>
              <a:ext uri="{FF2B5EF4-FFF2-40B4-BE49-F238E27FC236}">
                <a16:creationId xmlns:a16="http://schemas.microsoft.com/office/drawing/2014/main" id="{FB3A38B8-B6F6-493D-A9D6-834891961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21" y="198304"/>
            <a:ext cx="6444296" cy="297845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CD99FBF0-40E6-4864-AA62-4EA51E820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7" y="3344824"/>
            <a:ext cx="5139267" cy="3199194"/>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Mine bondissante Allemande. (Mine-S) - matériels militaire 14\18 39\45">
            <a:extLst>
              <a:ext uri="{FF2B5EF4-FFF2-40B4-BE49-F238E27FC236}">
                <a16:creationId xmlns:a16="http://schemas.microsoft.com/office/drawing/2014/main" id="{9FB3CA2B-76B0-4227-8910-26DAF46153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742" y="-727113"/>
            <a:ext cx="2791483" cy="419742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1. Une Grande Guerre industrielle et une industrie en guerre | Mission  Centenaire 14-18">
            <a:extLst>
              <a:ext uri="{FF2B5EF4-FFF2-40B4-BE49-F238E27FC236}">
                <a16:creationId xmlns:a16="http://schemas.microsoft.com/office/drawing/2014/main" id="{3D15F1F8-1472-4BF3-81E1-3FD7ABF09C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3525" y="2760518"/>
            <a:ext cx="6848475" cy="38481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32899F98-E875-40FD-BF8A-4B96F4DA6BCF}"/>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40140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E0D6EE7B-08A1-49DE-819C-9999383F680E}"/>
              </a:ext>
            </a:extLst>
          </p:cNvPr>
          <p:cNvSpPr>
            <a:spLocks noGrp="1" noChangeArrowheads="1"/>
          </p:cNvSpPr>
          <p:nvPr>
            <p:ph type="title"/>
          </p:nvPr>
        </p:nvSpPr>
        <p:spPr>
          <a:xfrm>
            <a:off x="838200" y="365125"/>
            <a:ext cx="10515600" cy="847725"/>
          </a:xfrm>
        </p:spPr>
        <p:txBody>
          <a:bodyPr/>
          <a:lstStyle/>
          <a:p>
            <a:pPr algn="ctr"/>
            <a:r>
              <a:rPr lang="fr-FR" altLang="fr-FR"/>
              <a:t>Les conditions de vie dans les tranchées</a:t>
            </a:r>
          </a:p>
        </p:txBody>
      </p:sp>
      <p:pic>
        <p:nvPicPr>
          <p:cNvPr id="5" name="vie_tranchees_vietranchees02">
            <a:hlinkClick r:id="" action="ppaction://media"/>
            <a:extLst>
              <a:ext uri="{FF2B5EF4-FFF2-40B4-BE49-F238E27FC236}">
                <a16:creationId xmlns:a16="http://schemas.microsoft.com/office/drawing/2014/main" id="{E5E0ED19-6A4A-4A1E-A53D-A8E21B95A0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94050" y="1825625"/>
            <a:ext cx="5802313" cy="4351338"/>
          </a:xfrm>
        </p:spPr>
      </p:pic>
      <p:sp>
        <p:nvSpPr>
          <p:cNvPr id="4" name="ZoneTexte 3">
            <a:extLst>
              <a:ext uri="{FF2B5EF4-FFF2-40B4-BE49-F238E27FC236}">
                <a16:creationId xmlns:a16="http://schemas.microsoft.com/office/drawing/2014/main" id="{0905C026-953B-4B19-9C35-8B04E5081C9B}"/>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timing>
    <p:tnLst>
      <p:par>
        <p:cTn id="1" dur="indefinite" restart="never" nodeType="tmRoot">
          <p:childTnLst>
            <p:par>
              <p:cTn id="2"/>
            </p:par>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7E2C4E72-6DBE-440D-BCEF-3EB0A245035F}"/>
              </a:ext>
            </a:extLst>
          </p:cNvPr>
          <p:cNvSpPr>
            <a:spLocks noChangeArrowheads="1"/>
          </p:cNvSpPr>
          <p:nvPr/>
        </p:nvSpPr>
        <p:spPr bwMode="auto">
          <a:xfrm>
            <a:off x="244301" y="1012760"/>
            <a:ext cx="11493500"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50000"/>
              </a:lnSpc>
              <a:spcAft>
                <a:spcPts val="1000"/>
              </a:spcAft>
            </a:pPr>
            <a:r>
              <a:rPr lang="fr-FR" altLang="fr-FR" b="1" u="sng" dirty="0">
                <a:ea typeface="Calibri" panose="020F0502020204030204" pitchFamily="34" charset="0"/>
                <a:cs typeface="Times New Roman" panose="02020603050405020304" pitchFamily="18" charset="0"/>
              </a:rPr>
              <a:t>Lettre 1</a:t>
            </a:r>
            <a:endParaRPr lang="fr-FR" altLang="fr-FR" dirty="0">
              <a:ea typeface="Calibri" panose="020F0502020204030204" pitchFamily="34" charset="0"/>
              <a:cs typeface="Times New Roman" panose="02020603050405020304" pitchFamily="18" charset="0"/>
            </a:endParaRPr>
          </a:p>
          <a:p>
            <a:pPr algn="just" eaLnBrk="1" hangingPunct="1">
              <a:lnSpc>
                <a:spcPct val="150000"/>
              </a:lnSpc>
            </a:pPr>
            <a:r>
              <a:rPr lang="fr-FR" altLang="fr-FR" dirty="0">
                <a:ea typeface="Calibri" panose="020F0502020204030204" pitchFamily="34" charset="0"/>
                <a:cs typeface="Times New Roman" panose="02020603050405020304" pitchFamily="18" charset="0"/>
              </a:rPr>
              <a:t>Si vous étiez parmi nous, comme vous partageriez notre confiance! Ils sont si crânes*, mes camarades! En ce moment, ils attendent dans la cour du quartier qu'on les habille et qu'on les arme. Ils chantent, ils rient; ils jouent aux cartes, sur des caisses de munitions. Ils s'interpellent. Déjà ils se sont donné des surnoms. Ils blaguent. Ils font des mots et certains mots qu'ils font sont héroïques.</a:t>
            </a:r>
            <a:endParaRPr lang="fr-FR" altLang="fr-FR"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50000"/>
              </a:lnSpc>
            </a:pPr>
            <a:r>
              <a:rPr lang="fr-FR" altLang="fr-FR" dirty="0">
                <a:ea typeface="Calibri" panose="020F0502020204030204" pitchFamily="34" charset="0"/>
                <a:cs typeface="Times New Roman" panose="02020603050405020304" pitchFamily="18" charset="0"/>
              </a:rPr>
              <a:t>Ils ont quitté leur foyer et leurs yeux sont secs. Il y a de la fierté dans leur regard et de la foi: ils parlent de la guerre simplement, avec une bonne humeur tranquille, avec un admirable entrain, sans forfanterie.</a:t>
            </a:r>
            <a:endParaRPr lang="fr-FR" altLang="fr-FR"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50000"/>
              </a:lnSpc>
            </a:pPr>
            <a:r>
              <a:rPr lang="fr-FR" altLang="fr-FR" dirty="0">
                <a:ea typeface="Calibri" panose="020F0502020204030204" pitchFamily="34" charset="0"/>
                <a:cs typeface="Times New Roman" panose="02020603050405020304" pitchFamily="18" charset="0"/>
              </a:rPr>
              <a:t>Et depuis leur départ de Paris, ils sont ainsi.</a:t>
            </a:r>
            <a:endParaRPr lang="fr-FR" altLang="fr-FR"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50000"/>
              </a:lnSpc>
            </a:pPr>
            <a:r>
              <a:rPr lang="fr-FR" altLang="fr-FR" dirty="0">
                <a:ea typeface="Calibri" panose="020F0502020204030204" pitchFamily="34" charset="0"/>
                <a:cs typeface="Times New Roman" panose="02020603050405020304" pitchFamily="18" charset="0"/>
              </a:rPr>
              <a:t>Ce voyage! Vous n'allez pas me croire je n'ai pas le souvenir de m'être jamais autant amusé! Vous ne pouvez imaginer la gaieté, la verve de mes camarades, leurs trouvailles. Pendant toute la durée du trajet, ils n'ont pas cessé de plaisanter, évoquant leurs souvenirs de caserne, imaginant les exploits qu'ils accompliront.</a:t>
            </a:r>
            <a:endParaRPr lang="fr-FR" altLang="fr-FR" sz="2000" dirty="0">
              <a:latin typeface="Times New Roman" panose="02020603050405020304" pitchFamily="18" charset="0"/>
              <a:ea typeface="Calibri" panose="020F0502020204030204" pitchFamily="34" charset="0"/>
              <a:cs typeface="Times New Roman" panose="02020603050405020304" pitchFamily="18" charset="0"/>
            </a:endParaRPr>
          </a:p>
          <a:p>
            <a:pPr algn="r" eaLnBrk="1" hangingPunct="1">
              <a:lnSpc>
                <a:spcPct val="150000"/>
              </a:lnSpc>
            </a:pPr>
            <a:r>
              <a:rPr lang="fr-FR" altLang="fr-FR" dirty="0">
                <a:ea typeface="Calibri" panose="020F0502020204030204" pitchFamily="34" charset="0"/>
                <a:cs typeface="Times New Roman" panose="02020603050405020304" pitchFamily="18" charset="0"/>
              </a:rPr>
              <a:t>Lettre anonyme d’un mobilisé – 1914</a:t>
            </a:r>
          </a:p>
          <a:p>
            <a:pPr algn="just" eaLnBrk="1" hangingPunct="1">
              <a:lnSpc>
                <a:spcPct val="115000"/>
              </a:lnSpc>
            </a:pPr>
            <a:r>
              <a:rPr lang="fr-FR" altLang="fr-FR" dirty="0">
                <a:ea typeface="Calibri" panose="020F0502020204030204" pitchFamily="34" charset="0"/>
                <a:cs typeface="Times New Roman" panose="02020603050405020304" pitchFamily="18" charset="0"/>
              </a:rPr>
              <a:t>* fiers</a:t>
            </a:r>
          </a:p>
        </p:txBody>
      </p:sp>
      <p:sp>
        <p:nvSpPr>
          <p:cNvPr id="4" name="ZoneTexte 3">
            <a:extLst>
              <a:ext uri="{FF2B5EF4-FFF2-40B4-BE49-F238E27FC236}">
                <a16:creationId xmlns:a16="http://schemas.microsoft.com/office/drawing/2014/main" id="{82EDBF4A-5953-4B10-8BFE-33BC2A0CCDDD}"/>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859151A2-A0C8-4A07-BD86-99C7450EB876}"/>
              </a:ext>
            </a:extLst>
          </p:cNvPr>
          <p:cNvSpPr>
            <a:spLocks noChangeArrowheads="1"/>
          </p:cNvSpPr>
          <p:nvPr/>
        </p:nvSpPr>
        <p:spPr bwMode="auto">
          <a:xfrm>
            <a:off x="307975" y="-200416"/>
            <a:ext cx="11096625" cy="71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200000"/>
              </a:lnSpc>
            </a:pPr>
            <a:r>
              <a:rPr lang="fr-FR" altLang="fr-FR" b="1" u="sng" dirty="0">
                <a:ea typeface="Calibri" panose="020F0502020204030204" pitchFamily="34" charset="0"/>
                <a:cs typeface="Times New Roman" panose="02020603050405020304" pitchFamily="18" charset="0"/>
              </a:rPr>
              <a:t>Lettre 2</a:t>
            </a:r>
            <a:endParaRPr lang="fr-FR" altLang="fr-FR" dirty="0">
              <a:ea typeface="Calibri" panose="020F0502020204030204" pitchFamily="34" charset="0"/>
              <a:cs typeface="Times New Roman" panose="02020603050405020304" pitchFamily="18" charset="0"/>
            </a:endParaRPr>
          </a:p>
          <a:p>
            <a:pPr algn="just" eaLnBrk="1" hangingPunct="1">
              <a:lnSpc>
                <a:spcPct val="200000"/>
              </a:lnSpc>
              <a:spcAft>
                <a:spcPts val="1000"/>
              </a:spcAft>
            </a:pPr>
            <a:r>
              <a:rPr lang="fr-FR" altLang="fr-FR" dirty="0">
                <a:ea typeface="Calibri" panose="020F0502020204030204" pitchFamily="34" charset="0"/>
                <a:cs typeface="Times New Roman" panose="02020603050405020304" pitchFamily="18" charset="0"/>
              </a:rPr>
              <a:t>Voilà près d'un mois que je ne me suis pas déshabillé et que je n'ai pas retiré mes chaussures. Je me suis lavé deux fois : dans une fontaine et dans un ruisseau près d'un cheval mort. On dort un quart d'heure de temps en temps. On dort debout, à genoux, assis, accroupi et même couché. On dort sur les chemins, dans les buissons, dans les tranchées, dans les arbres, dans la boue. On dort même sous la fusillade. Le silence seul réveille. </a:t>
            </a:r>
          </a:p>
          <a:p>
            <a:pPr algn="r" eaLnBrk="1" hangingPunct="1">
              <a:lnSpc>
                <a:spcPct val="200000"/>
              </a:lnSpc>
              <a:spcAft>
                <a:spcPts val="1000"/>
              </a:spcAft>
            </a:pPr>
            <a:r>
              <a:rPr lang="fr-FR" altLang="fr-FR" dirty="0">
                <a:ea typeface="Calibri" panose="020F0502020204030204" pitchFamily="34" charset="0"/>
                <a:cs typeface="Times New Roman" panose="02020603050405020304" pitchFamily="18" charset="0"/>
              </a:rPr>
              <a:t>D'après une lettre d'André Fribourg (soldat) parue au journal </a:t>
            </a:r>
            <a:r>
              <a:rPr lang="fr-FR" altLang="fr-FR" i="1" dirty="0">
                <a:ea typeface="Calibri" panose="020F0502020204030204" pitchFamily="34" charset="0"/>
                <a:cs typeface="Times New Roman" panose="02020603050405020304" pitchFamily="18" charset="0"/>
              </a:rPr>
              <a:t>L’Opinion</a:t>
            </a:r>
            <a:r>
              <a:rPr lang="fr-FR" altLang="fr-FR" dirty="0">
                <a:ea typeface="Calibri" panose="020F0502020204030204" pitchFamily="34" charset="0"/>
                <a:cs typeface="Times New Roman" panose="02020603050405020304" pitchFamily="18" charset="0"/>
              </a:rPr>
              <a:t>, 1915</a:t>
            </a:r>
          </a:p>
          <a:p>
            <a:pPr algn="just" eaLnBrk="1" hangingPunct="1">
              <a:lnSpc>
                <a:spcPct val="200000"/>
              </a:lnSpc>
              <a:spcAft>
                <a:spcPts val="1000"/>
              </a:spcAft>
            </a:pPr>
            <a:r>
              <a:rPr lang="fr-FR" altLang="fr-FR" b="1" u="sng" dirty="0">
                <a:ea typeface="Calibri" panose="020F0502020204030204" pitchFamily="34" charset="0"/>
                <a:cs typeface="Times New Roman" panose="02020603050405020304" pitchFamily="18" charset="0"/>
              </a:rPr>
              <a:t>Lettre 3</a:t>
            </a:r>
            <a:endParaRPr lang="fr-FR" altLang="fr-FR" dirty="0">
              <a:ea typeface="Calibri" panose="020F0502020204030204" pitchFamily="34" charset="0"/>
              <a:cs typeface="Times New Roman" panose="02020603050405020304" pitchFamily="18" charset="0"/>
            </a:endParaRPr>
          </a:p>
          <a:p>
            <a:pPr algn="just" eaLnBrk="1" hangingPunct="1">
              <a:lnSpc>
                <a:spcPct val="200000"/>
              </a:lnSpc>
              <a:spcAft>
                <a:spcPts val="1000"/>
              </a:spcAft>
            </a:pPr>
            <a:r>
              <a:rPr lang="fr-FR" altLang="fr-FR" dirty="0">
                <a:ea typeface="Calibri" panose="020F0502020204030204" pitchFamily="34" charset="0"/>
                <a:cs typeface="Times New Roman" panose="02020603050405020304" pitchFamily="18" charset="0"/>
              </a:rPr>
              <a:t>C’est l’averse. Accroupis dans la tranchée, nous attendons. L’uniforme s’imprègne brin à brin. Après trois heures, je sens comme un doigt froid sur ma chair. C’est l’eau qui pénètre. Manteau, veste, chandails, chemise ont été traversés ; Après quinze heures, il pleut. La nuit froide glace l’eau dont nous sommes revêtus. Après vingt-quatre heures, il pleut. La canonnade redouble. Je me baisse, je me couche à fond de la tranchée, dans l’eau.</a:t>
            </a:r>
          </a:p>
          <a:p>
            <a:pPr algn="r" eaLnBrk="1" hangingPunct="1">
              <a:lnSpc>
                <a:spcPct val="200000"/>
              </a:lnSpc>
              <a:spcAft>
                <a:spcPts val="1000"/>
              </a:spcAft>
            </a:pPr>
            <a:r>
              <a:rPr lang="fr-FR" altLang="fr-FR" dirty="0">
                <a:ea typeface="Calibri" panose="020F0502020204030204" pitchFamily="34" charset="0"/>
                <a:cs typeface="Times New Roman" panose="02020603050405020304" pitchFamily="18" charset="0"/>
              </a:rPr>
              <a:t>D’après une lettre d’André Fribourg parue au journal </a:t>
            </a:r>
            <a:r>
              <a:rPr lang="fr-FR" altLang="fr-FR" i="1" dirty="0">
                <a:ea typeface="Calibri" panose="020F0502020204030204" pitchFamily="34" charset="0"/>
                <a:cs typeface="Times New Roman" panose="02020603050405020304" pitchFamily="18" charset="0"/>
              </a:rPr>
              <a:t>L’Opinion</a:t>
            </a:r>
            <a:r>
              <a:rPr lang="fr-FR" altLang="fr-FR" dirty="0">
                <a:ea typeface="Calibri" panose="020F0502020204030204" pitchFamily="34" charset="0"/>
                <a:cs typeface="Times New Roman" panose="02020603050405020304" pitchFamily="18" charset="0"/>
              </a:rPr>
              <a:t>, 1915.</a:t>
            </a:r>
          </a:p>
        </p:txBody>
      </p:sp>
      <p:sp>
        <p:nvSpPr>
          <p:cNvPr id="3" name="ZoneTexte 2">
            <a:extLst>
              <a:ext uri="{FF2B5EF4-FFF2-40B4-BE49-F238E27FC236}">
                <a16:creationId xmlns:a16="http://schemas.microsoft.com/office/drawing/2014/main" id="{32C9DEE0-9B8E-4137-B3DD-81D25B258DB6}"/>
              </a:ext>
            </a:extLst>
          </p:cNvPr>
          <p:cNvSpPr txBox="1"/>
          <p:nvPr/>
        </p:nvSpPr>
        <p:spPr>
          <a:xfrm>
            <a:off x="130627"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83B366F1-28F1-4B6B-8EC6-7F6CC0B6B23B}"/>
              </a:ext>
            </a:extLst>
          </p:cNvPr>
          <p:cNvSpPr>
            <a:spLocks noChangeArrowheads="1"/>
          </p:cNvSpPr>
          <p:nvPr/>
        </p:nvSpPr>
        <p:spPr bwMode="auto">
          <a:xfrm>
            <a:off x="223838" y="622300"/>
            <a:ext cx="11545887" cy="539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200000"/>
              </a:lnSpc>
              <a:spcBef>
                <a:spcPts val="600"/>
              </a:spcBef>
              <a:spcAft>
                <a:spcPts val="600"/>
              </a:spcAft>
            </a:pPr>
            <a:r>
              <a:rPr lang="fr-FR" altLang="fr-FR" b="1" u="sng" dirty="0">
                <a:solidFill>
                  <a:srgbClr val="000000"/>
                </a:solidFill>
                <a:ea typeface="Times New Roman" panose="02020603050405020304" pitchFamily="18" charset="0"/>
                <a:cs typeface="Arial" panose="020B0604020202020204" pitchFamily="34" charset="0"/>
              </a:rPr>
              <a:t>Lettre 4</a:t>
            </a:r>
            <a:endParaRPr lang="fr-FR" altLang="fr-FR" sz="2000" dirty="0">
              <a:latin typeface="Times New Roman" panose="02020603050405020304" pitchFamily="18" charset="0"/>
              <a:ea typeface="Times New Roman" panose="02020603050405020304" pitchFamily="18" charset="0"/>
              <a:cs typeface="Arial" panose="020B0604020202020204" pitchFamily="34" charset="0"/>
            </a:endParaRPr>
          </a:p>
          <a:p>
            <a:pPr algn="ctr" eaLnBrk="1" hangingPunct="1">
              <a:lnSpc>
                <a:spcPct val="200000"/>
              </a:lnSpc>
              <a:spcAft>
                <a:spcPts val="1000"/>
              </a:spcAft>
            </a:pPr>
            <a:r>
              <a:rPr lang="fr-FR" altLang="fr-FR" dirty="0">
                <a:ea typeface="Calibri" panose="020F0502020204030204" pitchFamily="34" charset="0"/>
                <a:cs typeface="Times New Roman" panose="02020603050405020304" pitchFamily="18" charset="0"/>
              </a:rPr>
              <a:t>Ma chère Édith,</a:t>
            </a:r>
          </a:p>
          <a:p>
            <a:pPr algn="just" eaLnBrk="1" hangingPunct="1">
              <a:lnSpc>
                <a:spcPct val="200000"/>
              </a:lnSpc>
              <a:spcAft>
                <a:spcPts val="1000"/>
              </a:spcAft>
            </a:pPr>
            <a:r>
              <a:rPr lang="fr-FR" altLang="fr-FR" dirty="0">
                <a:ea typeface="Calibri" panose="020F0502020204030204" pitchFamily="34" charset="0"/>
                <a:cs typeface="Times New Roman" panose="02020603050405020304" pitchFamily="18" charset="0"/>
              </a:rPr>
              <a:t>La vie ici est très dure. Dans les tranchées, l’odeur de la mort règne. Les rats nous envahissent, les parasites nous rongent la peau ; nous vivons dans la boue, elle nous envahit, nous ralentit et arrache nos grolles. Le froid se rajoute à ces supplices. Ce vent glacial qui nous gèle les os, il nous poursuit chaque jour. La nuit, il nous est impossible de dormir. Être prêt, à chaque instant, prêt à attaquer, prêt à tuer. Tuer, ceci est le maître-mot de notre histoire. Ils nous répètent qu’il faut tuer pour survivre, je dirais plutôt vivre pour tuer. C’est comme cela que je vis chaque minute de cet enfer. Sans hygiène. Sans repos. Sans joie. Sans vie.</a:t>
            </a:r>
          </a:p>
          <a:p>
            <a:pPr algn="r" eaLnBrk="1" hangingPunct="1">
              <a:lnSpc>
                <a:spcPct val="200000"/>
              </a:lnSpc>
              <a:spcAft>
                <a:spcPts val="1000"/>
              </a:spcAft>
            </a:pPr>
            <a:r>
              <a:rPr lang="fr-FR" altLang="fr-FR" dirty="0">
                <a:ea typeface="Calibri" panose="020F0502020204030204" pitchFamily="34" charset="0"/>
                <a:cs typeface="Times New Roman" panose="02020603050405020304" pitchFamily="18" charset="0"/>
              </a:rPr>
              <a:t>Extrait d’une lettre de Pierre à sa femme, 22 septembre 1916</a:t>
            </a:r>
          </a:p>
        </p:txBody>
      </p:sp>
      <p:sp>
        <p:nvSpPr>
          <p:cNvPr id="3" name="ZoneTexte 2">
            <a:extLst>
              <a:ext uri="{FF2B5EF4-FFF2-40B4-BE49-F238E27FC236}">
                <a16:creationId xmlns:a16="http://schemas.microsoft.com/office/drawing/2014/main" id="{7B289F5A-7202-4280-A8F8-F9698783F495}"/>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droite 3">
            <a:extLst>
              <a:ext uri="{FF2B5EF4-FFF2-40B4-BE49-F238E27FC236}">
                <a16:creationId xmlns:a16="http://schemas.microsoft.com/office/drawing/2014/main" id="{EAE7D5F3-6360-4726-BB96-7ABE02C95BBE}"/>
              </a:ext>
            </a:extLst>
          </p:cNvPr>
          <p:cNvSpPr/>
          <p:nvPr/>
        </p:nvSpPr>
        <p:spPr>
          <a:xfrm>
            <a:off x="388156" y="989557"/>
            <a:ext cx="11916578" cy="2383338"/>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EPOQUE CONTEMPORAINE</a:t>
            </a:r>
          </a:p>
        </p:txBody>
      </p:sp>
      <p:cxnSp>
        <p:nvCxnSpPr>
          <p:cNvPr id="10" name="Connecteur droit 9">
            <a:extLst>
              <a:ext uri="{FF2B5EF4-FFF2-40B4-BE49-F238E27FC236}">
                <a16:creationId xmlns:a16="http://schemas.microsoft.com/office/drawing/2014/main" id="{41A28FE5-96EB-4D6C-BFF5-68BA3D2B25B2}"/>
              </a:ext>
            </a:extLst>
          </p:cNvPr>
          <p:cNvCxnSpPr/>
          <p:nvPr/>
        </p:nvCxnSpPr>
        <p:spPr>
          <a:xfrm>
            <a:off x="3060051" y="2792451"/>
            <a:ext cx="0" cy="500063"/>
          </a:xfrm>
          <a:prstGeom prst="line">
            <a:avLst/>
          </a:prstGeom>
          <a:ln w="19050"/>
        </p:spPr>
        <p:style>
          <a:lnRef idx="1">
            <a:schemeClr val="dk1"/>
          </a:lnRef>
          <a:fillRef idx="0">
            <a:schemeClr val="dk1"/>
          </a:fillRef>
          <a:effectRef idx="0">
            <a:schemeClr val="dk1"/>
          </a:effectRef>
          <a:fontRef idx="minor">
            <a:schemeClr val="tx1"/>
          </a:fontRef>
        </p:style>
      </p:cxnSp>
      <p:sp>
        <p:nvSpPr>
          <p:cNvPr id="12" name="ZoneTexte 14">
            <a:extLst>
              <a:ext uri="{FF2B5EF4-FFF2-40B4-BE49-F238E27FC236}">
                <a16:creationId xmlns:a16="http://schemas.microsoft.com/office/drawing/2014/main" id="{2B9B9A06-6948-4E2B-80A3-9F529D37489F}"/>
              </a:ext>
            </a:extLst>
          </p:cNvPr>
          <p:cNvSpPr txBox="1">
            <a:spLocks noChangeArrowheads="1"/>
          </p:cNvSpPr>
          <p:nvPr/>
        </p:nvSpPr>
        <p:spPr bwMode="auto">
          <a:xfrm>
            <a:off x="2484871" y="3302876"/>
            <a:ext cx="14996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2200" dirty="0">
                <a:solidFill>
                  <a:srgbClr val="FF0000"/>
                </a:solidFill>
              </a:rPr>
              <a:t>28 juin 1914 </a:t>
            </a:r>
          </a:p>
          <a:p>
            <a:pPr eaLnBrk="1" hangingPunct="1"/>
            <a:r>
              <a:rPr lang="fr-FR" altLang="fr-FR" sz="2200" dirty="0"/>
              <a:t>Attentat </a:t>
            </a:r>
          </a:p>
          <a:p>
            <a:pPr eaLnBrk="1" hangingPunct="1"/>
            <a:r>
              <a:rPr lang="fr-FR" altLang="fr-FR" sz="2200" dirty="0"/>
              <a:t>de Sarajevo</a:t>
            </a:r>
          </a:p>
        </p:txBody>
      </p:sp>
      <p:cxnSp>
        <p:nvCxnSpPr>
          <p:cNvPr id="5" name="Connecteur droit avec flèche 4">
            <a:extLst>
              <a:ext uri="{FF2B5EF4-FFF2-40B4-BE49-F238E27FC236}">
                <a16:creationId xmlns:a16="http://schemas.microsoft.com/office/drawing/2014/main" id="{ED4B891A-5385-4478-BCFC-BF35BCBFF96A}"/>
              </a:ext>
            </a:extLst>
          </p:cNvPr>
          <p:cNvCxnSpPr/>
          <p:nvPr/>
        </p:nvCxnSpPr>
        <p:spPr>
          <a:xfrm flipV="1">
            <a:off x="385591" y="1258036"/>
            <a:ext cx="0" cy="6610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ZoneTexte 5">
            <a:extLst>
              <a:ext uri="{FF2B5EF4-FFF2-40B4-BE49-F238E27FC236}">
                <a16:creationId xmlns:a16="http://schemas.microsoft.com/office/drawing/2014/main" id="{DE887078-7D3E-4B42-BF7C-42AB23D16AF7}"/>
              </a:ext>
            </a:extLst>
          </p:cNvPr>
          <p:cNvSpPr txBox="1"/>
          <p:nvPr/>
        </p:nvSpPr>
        <p:spPr>
          <a:xfrm>
            <a:off x="154236" y="0"/>
            <a:ext cx="1581972" cy="1246495"/>
          </a:xfrm>
          <a:prstGeom prst="rect">
            <a:avLst/>
          </a:prstGeom>
          <a:noFill/>
        </p:spPr>
        <p:txBody>
          <a:bodyPr wrap="none" rtlCol="0">
            <a:spAutoFit/>
          </a:bodyPr>
          <a:lstStyle/>
          <a:p>
            <a:r>
              <a:rPr lang="fr-FR" sz="2500" dirty="0">
                <a:solidFill>
                  <a:srgbClr val="FF0000"/>
                </a:solidFill>
              </a:rPr>
              <a:t>1789</a:t>
            </a:r>
          </a:p>
          <a:p>
            <a:r>
              <a:rPr lang="fr-FR" sz="2500" dirty="0"/>
              <a:t>Révolution</a:t>
            </a:r>
          </a:p>
          <a:p>
            <a:r>
              <a:rPr lang="fr-FR" sz="2500" dirty="0"/>
              <a:t>Française</a:t>
            </a:r>
          </a:p>
        </p:txBody>
      </p:sp>
      <p:cxnSp>
        <p:nvCxnSpPr>
          <p:cNvPr id="11" name="Connecteur droit 10">
            <a:extLst>
              <a:ext uri="{FF2B5EF4-FFF2-40B4-BE49-F238E27FC236}">
                <a16:creationId xmlns:a16="http://schemas.microsoft.com/office/drawing/2014/main" id="{178CF2F7-BFD5-4745-8105-1A6857C7B5CF}"/>
              </a:ext>
            </a:extLst>
          </p:cNvPr>
          <p:cNvCxnSpPr/>
          <p:nvPr/>
        </p:nvCxnSpPr>
        <p:spPr>
          <a:xfrm>
            <a:off x="4510933" y="2767072"/>
            <a:ext cx="0" cy="500063"/>
          </a:xfrm>
          <a:prstGeom prst="line">
            <a:avLst/>
          </a:prstGeom>
          <a:ln w="19050"/>
        </p:spPr>
        <p:style>
          <a:lnRef idx="1">
            <a:schemeClr val="dk1"/>
          </a:lnRef>
          <a:fillRef idx="0">
            <a:schemeClr val="dk1"/>
          </a:fillRef>
          <a:effectRef idx="0">
            <a:schemeClr val="dk1"/>
          </a:effectRef>
          <a:fontRef idx="minor">
            <a:schemeClr val="tx1"/>
          </a:fontRef>
        </p:style>
      </p:cxnSp>
      <p:sp>
        <p:nvSpPr>
          <p:cNvPr id="13" name="ZoneTexte 16">
            <a:extLst>
              <a:ext uri="{FF2B5EF4-FFF2-40B4-BE49-F238E27FC236}">
                <a16:creationId xmlns:a16="http://schemas.microsoft.com/office/drawing/2014/main" id="{01EACDC6-90F7-408B-922B-96C3970FE2DD}"/>
              </a:ext>
            </a:extLst>
          </p:cNvPr>
          <p:cNvSpPr txBox="1">
            <a:spLocks noChangeArrowheads="1"/>
          </p:cNvSpPr>
          <p:nvPr/>
        </p:nvSpPr>
        <p:spPr bwMode="auto">
          <a:xfrm>
            <a:off x="3607385" y="3244107"/>
            <a:ext cx="29845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2300" dirty="0">
                <a:solidFill>
                  <a:srgbClr val="FF0000"/>
                </a:solidFill>
              </a:rPr>
              <a:t>3 août 1914</a:t>
            </a:r>
          </a:p>
          <a:p>
            <a:pPr algn="ctr" eaLnBrk="1" hangingPunct="1"/>
            <a:r>
              <a:rPr lang="fr-FR" altLang="fr-FR" sz="2300" dirty="0"/>
              <a:t>La France entre en guerre contre l’Allemagne</a:t>
            </a:r>
          </a:p>
        </p:txBody>
      </p:sp>
      <p:sp>
        <p:nvSpPr>
          <p:cNvPr id="2" name="ZoneTexte 1">
            <a:extLst>
              <a:ext uri="{FF2B5EF4-FFF2-40B4-BE49-F238E27FC236}">
                <a16:creationId xmlns:a16="http://schemas.microsoft.com/office/drawing/2014/main" id="{4C73F27C-8C3D-49E8-91C1-0D2227726364}"/>
              </a:ext>
            </a:extLst>
          </p:cNvPr>
          <p:cNvSpPr txBox="1"/>
          <p:nvPr/>
        </p:nvSpPr>
        <p:spPr>
          <a:xfrm>
            <a:off x="5749446" y="2379946"/>
            <a:ext cx="4885151" cy="384721"/>
          </a:xfrm>
          <a:prstGeom prst="rect">
            <a:avLst/>
          </a:prstGeom>
          <a:noFill/>
        </p:spPr>
        <p:txBody>
          <a:bodyPr wrap="square" rtlCol="0">
            <a:spAutoFit/>
          </a:bodyPr>
          <a:lstStyle/>
          <a:p>
            <a:r>
              <a:rPr lang="fr-FR" sz="1900" dirty="0"/>
              <a:t>1915 – 1917 : GUERRE DES TRANCHEES</a:t>
            </a:r>
          </a:p>
        </p:txBody>
      </p:sp>
      <p:sp>
        <p:nvSpPr>
          <p:cNvPr id="14" name="ZoneTexte 13">
            <a:extLst>
              <a:ext uri="{FF2B5EF4-FFF2-40B4-BE49-F238E27FC236}">
                <a16:creationId xmlns:a16="http://schemas.microsoft.com/office/drawing/2014/main" id="{209709D9-6777-44E1-999A-FD330518369A}"/>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62629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openDmnd">
          <a:fgClr>
            <a:srgbClr val="D2A000"/>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99063-CE98-4217-8DEF-D86031B41D28}"/>
              </a:ext>
            </a:extLst>
          </p:cNvPr>
          <p:cNvSpPr>
            <a:spLocks noGrp="1"/>
          </p:cNvSpPr>
          <p:nvPr>
            <p:ph type="title"/>
          </p:nvPr>
        </p:nvSpPr>
        <p:spPr>
          <a:xfrm>
            <a:off x="985652" y="2300802"/>
            <a:ext cx="10474036" cy="1325563"/>
          </a:xfrm>
          <a:pattFill prst="openDmnd">
            <a:fgClr>
              <a:srgbClr val="D2A000"/>
            </a:fgClr>
            <a:bgClr>
              <a:schemeClr val="bg1"/>
            </a:bgClr>
          </a:pattFill>
        </p:spPr>
        <p:txBody>
          <a:bodyPr/>
          <a:lstStyle/>
          <a:p>
            <a:pPr algn="ctr"/>
            <a:r>
              <a:rPr lang="fr-FR" dirty="0"/>
              <a:t>LES CICATRICES DE GUERRE SUR LE SOL FRANCAIS</a:t>
            </a:r>
          </a:p>
        </p:txBody>
      </p:sp>
      <p:sp>
        <p:nvSpPr>
          <p:cNvPr id="3" name="ZoneTexte 2">
            <a:extLst>
              <a:ext uri="{FF2B5EF4-FFF2-40B4-BE49-F238E27FC236}">
                <a16:creationId xmlns:a16="http://schemas.microsoft.com/office/drawing/2014/main" id="{04D3590E-DC6A-4AFE-9E37-CC13A31D029A}"/>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29496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openDmnd">
          <a:fgClr>
            <a:srgbClr val="D2A000"/>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99063-CE98-4217-8DEF-D86031B41D28}"/>
              </a:ext>
            </a:extLst>
          </p:cNvPr>
          <p:cNvSpPr>
            <a:spLocks noGrp="1"/>
          </p:cNvSpPr>
          <p:nvPr>
            <p:ph type="title"/>
          </p:nvPr>
        </p:nvSpPr>
        <p:spPr>
          <a:xfrm>
            <a:off x="3260767" y="2300802"/>
            <a:ext cx="6429498" cy="1325563"/>
          </a:xfrm>
          <a:pattFill prst="openDmnd">
            <a:fgClr>
              <a:srgbClr val="D2A000"/>
            </a:fgClr>
            <a:bgClr>
              <a:schemeClr val="bg1"/>
            </a:bgClr>
          </a:pattFill>
        </p:spPr>
        <p:txBody>
          <a:bodyPr/>
          <a:lstStyle/>
          <a:p>
            <a:r>
              <a:rPr lang="fr-FR" dirty="0"/>
              <a:t>LES CAUSES DE LA GUERRE</a:t>
            </a:r>
          </a:p>
        </p:txBody>
      </p:sp>
      <p:sp>
        <p:nvSpPr>
          <p:cNvPr id="3" name="ZoneTexte 2">
            <a:extLst>
              <a:ext uri="{FF2B5EF4-FFF2-40B4-BE49-F238E27FC236}">
                <a16:creationId xmlns:a16="http://schemas.microsoft.com/office/drawing/2014/main" id="{4C910E49-6CB4-48A2-82A8-D70C74F0389F}"/>
              </a:ext>
            </a:extLst>
          </p:cNvPr>
          <p:cNvSpPr txBox="1"/>
          <p:nvPr/>
        </p:nvSpPr>
        <p:spPr>
          <a:xfrm>
            <a:off x="6388924" y="6365174"/>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89210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611E91A-069F-4C90-B1BA-76A40B7630A3}"/>
              </a:ext>
            </a:extLst>
          </p:cNvPr>
          <p:cNvSpPr txBox="1"/>
          <p:nvPr/>
        </p:nvSpPr>
        <p:spPr>
          <a:xfrm>
            <a:off x="669275" y="4879150"/>
            <a:ext cx="6097836" cy="1754326"/>
          </a:xfrm>
          <a:prstGeom prst="rect">
            <a:avLst/>
          </a:prstGeom>
          <a:noFill/>
        </p:spPr>
        <p:txBody>
          <a:bodyPr wrap="square">
            <a:spAutoFit/>
          </a:bodyPr>
          <a:lstStyle/>
          <a:p>
            <a:pPr algn="just"/>
            <a:r>
              <a:rPr lang="fr-FR" b="0" i="1" dirty="0">
                <a:solidFill>
                  <a:srgbClr val="212121"/>
                </a:solidFill>
                <a:effectLst/>
                <a:latin typeface="UnitOT"/>
              </a:rPr>
              <a:t>« Ce genre de trouvaille n’est pas rare dans la région, on en récupère en moyenne 42 tonnes par an », relate l’un des deux démineurs présents, avant de rappeler : « En cas de doute sur un objet susceptible d’être une munition, évitez de le déplacer. Ne prenez pas de risque, la première chose à faire est de le signaler à la mairie ».</a:t>
            </a:r>
            <a:endParaRPr lang="fr-FR" i="1" dirty="0"/>
          </a:p>
        </p:txBody>
      </p:sp>
      <p:pic>
        <p:nvPicPr>
          <p:cNvPr id="8194" name="Picture 2" descr="Un obus de mortier d’un diamètre de 7,6 cm datant de la Première Guerre mondiale a été trouvé en plein champ !  Photo RL">
            <a:extLst>
              <a:ext uri="{FF2B5EF4-FFF2-40B4-BE49-F238E27FC236}">
                <a16:creationId xmlns:a16="http://schemas.microsoft.com/office/drawing/2014/main" id="{FEC57DB7-E9BB-48C5-B5E1-EB4DCD8CD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10" y="0"/>
            <a:ext cx="9525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91CF0961-474C-48F9-9130-F404194FB451}"/>
              </a:ext>
            </a:extLst>
          </p:cNvPr>
          <p:cNvSpPr txBox="1"/>
          <p:nvPr/>
        </p:nvSpPr>
        <p:spPr>
          <a:xfrm>
            <a:off x="7410220" y="149279"/>
            <a:ext cx="4245073" cy="646331"/>
          </a:xfrm>
          <a:prstGeom prst="rect">
            <a:avLst/>
          </a:prstGeom>
          <a:noFill/>
        </p:spPr>
        <p:txBody>
          <a:bodyPr wrap="none" rtlCol="0">
            <a:spAutoFit/>
          </a:bodyPr>
          <a:lstStyle/>
          <a:p>
            <a:r>
              <a:rPr lang="fr-FR" dirty="0"/>
              <a:t>Obus de 7,6 cm de diamètre retrouvé dans </a:t>
            </a:r>
          </a:p>
          <a:p>
            <a:r>
              <a:rPr lang="fr-FR" dirty="0"/>
              <a:t>un champ en 2020</a:t>
            </a:r>
          </a:p>
        </p:txBody>
      </p:sp>
      <p:sp>
        <p:nvSpPr>
          <p:cNvPr id="6" name="ZoneTexte 5">
            <a:extLst>
              <a:ext uri="{FF2B5EF4-FFF2-40B4-BE49-F238E27FC236}">
                <a16:creationId xmlns:a16="http://schemas.microsoft.com/office/drawing/2014/main" id="{4FD33D67-E5AD-4CD7-9693-9B16B629DE71}"/>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095682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725EAE5-869E-4822-9515-04E84CA81629}"/>
              </a:ext>
            </a:extLst>
          </p:cNvPr>
          <p:cNvPicPr>
            <a:picLocks noChangeAspect="1"/>
          </p:cNvPicPr>
          <p:nvPr/>
        </p:nvPicPr>
        <p:blipFill>
          <a:blip r:embed="rId2"/>
          <a:stretch>
            <a:fillRect/>
          </a:stretch>
        </p:blipFill>
        <p:spPr>
          <a:xfrm>
            <a:off x="227394" y="1537736"/>
            <a:ext cx="11306175" cy="3552825"/>
          </a:xfrm>
          <a:prstGeom prst="rect">
            <a:avLst/>
          </a:prstGeom>
        </p:spPr>
      </p:pic>
      <p:sp>
        <p:nvSpPr>
          <p:cNvPr id="4" name="ZoneTexte 3">
            <a:extLst>
              <a:ext uri="{FF2B5EF4-FFF2-40B4-BE49-F238E27FC236}">
                <a16:creationId xmlns:a16="http://schemas.microsoft.com/office/drawing/2014/main" id="{49D0CB8A-7142-4AB0-BBA1-068A9283D9D8}"/>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576589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AECA4F-4CEC-422C-988F-C5530D6780F4}"/>
              </a:ext>
            </a:extLst>
          </p:cNvPr>
          <p:cNvSpPr>
            <a:spLocks noGrp="1"/>
          </p:cNvSpPr>
          <p:nvPr>
            <p:ph type="title"/>
          </p:nvPr>
        </p:nvSpPr>
        <p:spPr/>
        <p:txBody>
          <a:bodyPr/>
          <a:lstStyle/>
          <a:p>
            <a:r>
              <a:rPr lang="fr-FR" dirty="0"/>
              <a:t>Un obus de la Première guerre mondiale explose en 2018: </a:t>
            </a:r>
            <a:r>
              <a:rPr lang="fr-FR" dirty="0">
                <a:hlinkClick r:id="rId2"/>
              </a:rPr>
              <a:t>clic vers l'article de journal</a:t>
            </a:r>
            <a:endParaRPr lang="fr-FR" dirty="0"/>
          </a:p>
        </p:txBody>
      </p:sp>
      <p:pic>
        <p:nvPicPr>
          <p:cNvPr id="9218" name="Picture 2" descr="Un obus de la Première Guerre mondiale explose à Méharicourt dans la Somme, sans faire de blessés">
            <a:extLst>
              <a:ext uri="{FF2B5EF4-FFF2-40B4-BE49-F238E27FC236}">
                <a16:creationId xmlns:a16="http://schemas.microsoft.com/office/drawing/2014/main" id="{0D5CB547-0899-4FD4-B4B4-C89551B4A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356" y="1728100"/>
            <a:ext cx="8286750" cy="465772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060865A4-47F6-4F51-BDD2-43C2DA33A7A9}"/>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446463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AECA4F-4CEC-422C-988F-C5530D6780F4}"/>
              </a:ext>
            </a:extLst>
          </p:cNvPr>
          <p:cNvSpPr>
            <a:spLocks noGrp="1"/>
          </p:cNvSpPr>
          <p:nvPr>
            <p:ph type="title"/>
          </p:nvPr>
        </p:nvSpPr>
        <p:spPr/>
        <p:txBody>
          <a:bodyPr/>
          <a:lstStyle/>
          <a:p>
            <a:r>
              <a:rPr lang="fr-FR" dirty="0"/>
              <a:t>« Le dernier mort de la Première guerre mondiale n’est peut-être pas encore né »:</a:t>
            </a:r>
            <a:br>
              <a:rPr lang="fr-FR" dirty="0"/>
            </a:br>
            <a:r>
              <a:rPr lang="fr-FR" dirty="0"/>
              <a:t> </a:t>
            </a:r>
            <a:r>
              <a:rPr lang="fr-FR" dirty="0">
                <a:hlinkClick r:id="rId2"/>
              </a:rPr>
              <a:t>clic vers l'article de journal</a:t>
            </a:r>
            <a:endParaRPr lang="fr-FR" dirty="0"/>
          </a:p>
        </p:txBody>
      </p:sp>
      <p:pic>
        <p:nvPicPr>
          <p:cNvPr id="10242" name="Picture 2" descr="Obus de la Grande Guerre ">
            <a:extLst>
              <a:ext uri="{FF2B5EF4-FFF2-40B4-BE49-F238E27FC236}">
                <a16:creationId xmlns:a16="http://schemas.microsoft.com/office/drawing/2014/main" id="{3B67BAEA-7C5D-4121-9B0F-810D3185C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253" y="2036571"/>
            <a:ext cx="8286750" cy="465772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927BD3E7-6C1C-4A5F-BE30-924162FDD519}"/>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239211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ucune description de photo disponible.">
            <a:extLst>
              <a:ext uri="{FF2B5EF4-FFF2-40B4-BE49-F238E27FC236}">
                <a16:creationId xmlns:a16="http://schemas.microsoft.com/office/drawing/2014/main" id="{39C877DF-7CA7-4CA2-8620-507031A60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022" y="0"/>
            <a:ext cx="1020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47CDE8EA-B5B2-476C-8452-0528A6DE4A90}"/>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648902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a première guerre chimique : Invention et utilisation des gaz de combat  pendant la grande guerre – BCU 1914-1918">
            <a:extLst>
              <a:ext uri="{FF2B5EF4-FFF2-40B4-BE49-F238E27FC236}">
                <a16:creationId xmlns:a16="http://schemas.microsoft.com/office/drawing/2014/main" id="{2C18EF7C-EFF2-432E-91F0-28CA055B2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96539"/>
            <a:ext cx="4546188" cy="641662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5E5DC54C-ADCB-4A13-AD4E-4EEA10937878}"/>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
        <p:nvSpPr>
          <p:cNvPr id="2" name="ZoneTexte 1">
            <a:extLst>
              <a:ext uri="{FF2B5EF4-FFF2-40B4-BE49-F238E27FC236}">
                <a16:creationId xmlns:a16="http://schemas.microsoft.com/office/drawing/2014/main" id="{80AE7430-F8DB-463D-9804-28A8E5F7789F}"/>
              </a:ext>
            </a:extLst>
          </p:cNvPr>
          <p:cNvSpPr txBox="1"/>
          <p:nvPr/>
        </p:nvSpPr>
        <p:spPr>
          <a:xfrm>
            <a:off x="5320145" y="1116281"/>
            <a:ext cx="6405023" cy="646331"/>
          </a:xfrm>
          <a:prstGeom prst="rect">
            <a:avLst/>
          </a:prstGeom>
          <a:noFill/>
        </p:spPr>
        <p:txBody>
          <a:bodyPr wrap="none" rtlCol="0">
            <a:spAutoFit/>
          </a:bodyPr>
          <a:lstStyle/>
          <a:p>
            <a:r>
              <a:rPr lang="fr-FR" dirty="0"/>
              <a:t>Soldat portant un masque à gaz pour se protéger du gaz moutarde</a:t>
            </a:r>
          </a:p>
          <a:p>
            <a:r>
              <a:rPr lang="fr-FR" dirty="0"/>
              <a:t>envoyé dans les tranchées par l’armée ennemie</a:t>
            </a:r>
          </a:p>
        </p:txBody>
      </p:sp>
    </p:spTree>
    <p:extLst>
      <p:ext uri="{BB962C8B-B14F-4D97-AF65-F5344CB8AC3E}">
        <p14:creationId xmlns:p14="http://schemas.microsoft.com/office/powerpoint/2010/main" val="2770471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oneTexte 10">
            <a:extLst>
              <a:ext uri="{FF2B5EF4-FFF2-40B4-BE49-F238E27FC236}">
                <a16:creationId xmlns:a16="http://schemas.microsoft.com/office/drawing/2014/main" id="{A695061B-AB80-4542-8955-1BA8E0695EE8}"/>
              </a:ext>
            </a:extLst>
          </p:cNvPr>
          <p:cNvSpPr txBox="1">
            <a:spLocks noChangeArrowheads="1"/>
          </p:cNvSpPr>
          <p:nvPr/>
        </p:nvSpPr>
        <p:spPr bwMode="auto">
          <a:xfrm>
            <a:off x="755649" y="335756"/>
            <a:ext cx="1064303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2500" u="sng" dirty="0">
                <a:solidFill>
                  <a:srgbClr val="FF0000"/>
                </a:solidFill>
              </a:rPr>
              <a:t>Séance 2</a:t>
            </a:r>
            <a:r>
              <a:rPr lang="fr-FR" altLang="fr-FR" sz="2500" dirty="0">
                <a:solidFill>
                  <a:srgbClr val="FF0000"/>
                </a:solidFill>
              </a:rPr>
              <a:t>: Quelles sont les conditions de vie des soldats dans les tranchées ?</a:t>
            </a:r>
          </a:p>
        </p:txBody>
      </p:sp>
      <p:sp>
        <p:nvSpPr>
          <p:cNvPr id="13316" name="ZoneTexte 12">
            <a:extLst>
              <a:ext uri="{FF2B5EF4-FFF2-40B4-BE49-F238E27FC236}">
                <a16:creationId xmlns:a16="http://schemas.microsoft.com/office/drawing/2014/main" id="{78CF8FF8-C24F-43FE-99A7-C07BA9CF3E9F}"/>
              </a:ext>
            </a:extLst>
          </p:cNvPr>
          <p:cNvSpPr txBox="1">
            <a:spLocks noChangeArrowheads="1"/>
          </p:cNvSpPr>
          <p:nvPr/>
        </p:nvSpPr>
        <p:spPr bwMode="auto">
          <a:xfrm>
            <a:off x="755649" y="1286866"/>
            <a:ext cx="10768296"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200000"/>
              </a:lnSpc>
            </a:pPr>
            <a:r>
              <a:rPr lang="fr-FR" altLang="fr-FR" sz="2500" dirty="0"/>
              <a:t>Les soldats, appelés </a:t>
            </a:r>
            <a:r>
              <a:rPr lang="fr-FR" altLang="fr-FR" sz="2500" u="sng" dirty="0">
                <a:uFill>
                  <a:solidFill>
                    <a:srgbClr val="FF0000"/>
                  </a:solidFill>
                </a:uFill>
              </a:rPr>
              <a:t>Poilus</a:t>
            </a:r>
            <a:r>
              <a:rPr lang="fr-FR" altLang="fr-FR" sz="2500" dirty="0"/>
              <a:t>, creusent des </a:t>
            </a:r>
            <a:r>
              <a:rPr lang="fr-FR" altLang="fr-FR" sz="2500" u="heavy" dirty="0">
                <a:uFill>
                  <a:solidFill>
                    <a:srgbClr val="FF0000"/>
                  </a:solidFill>
                </a:uFill>
              </a:rPr>
              <a:t>tranchées</a:t>
            </a:r>
            <a:r>
              <a:rPr lang="fr-FR" altLang="fr-FR" sz="2500" dirty="0"/>
              <a:t> pour </a:t>
            </a:r>
            <a:r>
              <a:rPr lang="fr-FR" altLang="fr-FR" sz="2500" u="heavy" dirty="0">
                <a:uFill>
                  <a:solidFill>
                    <a:srgbClr val="FF0000"/>
                  </a:solidFill>
                </a:uFill>
              </a:rPr>
              <a:t>se protéger </a:t>
            </a:r>
            <a:r>
              <a:rPr lang="fr-FR" altLang="fr-FR" sz="2500" dirty="0"/>
              <a:t>des tirs ennemis. </a:t>
            </a:r>
          </a:p>
          <a:p>
            <a:pPr algn="just" eaLnBrk="1" hangingPunct="1">
              <a:lnSpc>
                <a:spcPct val="200000"/>
              </a:lnSpc>
            </a:pPr>
            <a:r>
              <a:rPr lang="fr-FR" altLang="fr-FR" sz="2500" dirty="0"/>
              <a:t>Ils doivent lutter contre </a:t>
            </a:r>
            <a:r>
              <a:rPr lang="fr-FR" altLang="fr-FR" sz="2500" u="heavy" dirty="0">
                <a:uFill>
                  <a:solidFill>
                    <a:srgbClr val="FF0000"/>
                  </a:solidFill>
                </a:uFill>
              </a:rPr>
              <a:t>le froid</a:t>
            </a:r>
            <a:r>
              <a:rPr lang="fr-FR" altLang="fr-FR" sz="2500" dirty="0">
                <a:uFill>
                  <a:solidFill>
                    <a:srgbClr val="FF0000"/>
                  </a:solidFill>
                </a:uFill>
              </a:rPr>
              <a:t>, </a:t>
            </a:r>
            <a:r>
              <a:rPr lang="fr-FR" altLang="fr-FR" sz="2500" u="heavy" dirty="0">
                <a:uFill>
                  <a:solidFill>
                    <a:srgbClr val="FF0000"/>
                  </a:solidFill>
                </a:uFill>
              </a:rPr>
              <a:t>la faim</a:t>
            </a:r>
            <a:r>
              <a:rPr lang="fr-FR" altLang="fr-FR" sz="2500" dirty="0">
                <a:uFill>
                  <a:solidFill>
                    <a:srgbClr val="FF0000"/>
                  </a:solidFill>
                </a:uFill>
              </a:rPr>
              <a:t> et </a:t>
            </a:r>
            <a:r>
              <a:rPr lang="fr-FR" altLang="fr-FR" sz="2500" u="heavy" dirty="0">
                <a:uFill>
                  <a:solidFill>
                    <a:srgbClr val="FF0000"/>
                  </a:solidFill>
                </a:uFill>
              </a:rPr>
              <a:t>les maladies</a:t>
            </a:r>
            <a:r>
              <a:rPr lang="fr-FR" altLang="fr-FR" sz="2500" dirty="0"/>
              <a:t>. Il n’y a pas d’hygiène: ils vivent dans la </a:t>
            </a:r>
            <a:r>
              <a:rPr lang="fr-FR" altLang="fr-FR" sz="2500" u="heavy" dirty="0">
                <a:uFill>
                  <a:solidFill>
                    <a:srgbClr val="FF0000"/>
                  </a:solidFill>
                </a:uFill>
              </a:rPr>
              <a:t>boue</a:t>
            </a:r>
            <a:r>
              <a:rPr lang="fr-FR" altLang="fr-FR" sz="2500" dirty="0">
                <a:uFill>
                  <a:solidFill>
                    <a:srgbClr val="FF0000"/>
                  </a:solidFill>
                </a:uFill>
              </a:rPr>
              <a:t> avec </a:t>
            </a:r>
            <a:r>
              <a:rPr lang="fr-FR" altLang="fr-FR" sz="2500" u="heavy" dirty="0">
                <a:uFill>
                  <a:solidFill>
                    <a:srgbClr val="FF0000"/>
                  </a:solidFill>
                </a:uFill>
              </a:rPr>
              <a:t>les poux</a:t>
            </a:r>
            <a:r>
              <a:rPr lang="fr-FR" altLang="fr-FR" sz="2500" dirty="0">
                <a:uFill>
                  <a:solidFill>
                    <a:srgbClr val="FF0000"/>
                  </a:solidFill>
                </a:uFill>
              </a:rPr>
              <a:t> et </a:t>
            </a:r>
            <a:r>
              <a:rPr lang="fr-FR" altLang="fr-FR" sz="2500" u="heavy" dirty="0">
                <a:uFill>
                  <a:solidFill>
                    <a:srgbClr val="FF0000"/>
                  </a:solidFill>
                </a:uFill>
              </a:rPr>
              <a:t>les rats</a:t>
            </a:r>
            <a:r>
              <a:rPr lang="fr-FR" altLang="fr-FR" sz="2500" dirty="0"/>
              <a:t>.</a:t>
            </a:r>
          </a:p>
          <a:p>
            <a:pPr algn="just" eaLnBrk="1" hangingPunct="1">
              <a:lnSpc>
                <a:spcPct val="200000"/>
              </a:lnSpc>
            </a:pPr>
            <a:r>
              <a:rPr lang="fr-FR" altLang="fr-FR" sz="2500" dirty="0"/>
              <a:t>La solidarité entre les soldats et le courrier avec leurs famille les aident à affronter l’horreur de la guerre.</a:t>
            </a:r>
          </a:p>
        </p:txBody>
      </p:sp>
      <p:sp>
        <p:nvSpPr>
          <p:cNvPr id="15" name="Forme libre : forme 14">
            <a:extLst>
              <a:ext uri="{FF2B5EF4-FFF2-40B4-BE49-F238E27FC236}">
                <a16:creationId xmlns:a16="http://schemas.microsoft.com/office/drawing/2014/main" id="{FC2D27A5-FBC8-46D8-B704-57B1A1083C18}"/>
              </a:ext>
            </a:extLst>
          </p:cNvPr>
          <p:cNvSpPr/>
          <p:nvPr/>
        </p:nvSpPr>
        <p:spPr>
          <a:xfrm>
            <a:off x="755649" y="1000521"/>
            <a:ext cx="1404937" cy="266700"/>
          </a:xfrm>
          <a:custGeom>
            <a:avLst/>
            <a:gdLst>
              <a:gd name="connsiteX0" fmla="*/ 0 w 1404201"/>
              <a:gd name="connsiteY0" fmla="*/ 202019 h 265814"/>
              <a:gd name="connsiteX1" fmla="*/ 21265 w 1404201"/>
              <a:gd name="connsiteY1" fmla="*/ 138223 h 265814"/>
              <a:gd name="connsiteX2" fmla="*/ 74428 w 1404201"/>
              <a:gd name="connsiteY2" fmla="*/ 85061 h 265814"/>
              <a:gd name="connsiteX3" fmla="*/ 127590 w 1404201"/>
              <a:gd name="connsiteY3" fmla="*/ 21265 h 265814"/>
              <a:gd name="connsiteX4" fmla="*/ 159488 w 1404201"/>
              <a:gd name="connsiteY4" fmla="*/ 0 h 265814"/>
              <a:gd name="connsiteX5" fmla="*/ 191386 w 1404201"/>
              <a:gd name="connsiteY5" fmla="*/ 21265 h 265814"/>
              <a:gd name="connsiteX6" fmla="*/ 202018 w 1404201"/>
              <a:gd name="connsiteY6" fmla="*/ 53163 h 265814"/>
              <a:gd name="connsiteX7" fmla="*/ 223283 w 1404201"/>
              <a:gd name="connsiteY7" fmla="*/ 85061 h 265814"/>
              <a:gd name="connsiteX8" fmla="*/ 233916 w 1404201"/>
              <a:gd name="connsiteY8" fmla="*/ 116958 h 265814"/>
              <a:gd name="connsiteX9" fmla="*/ 255181 w 1404201"/>
              <a:gd name="connsiteY9" fmla="*/ 148856 h 265814"/>
              <a:gd name="connsiteX10" fmla="*/ 276446 w 1404201"/>
              <a:gd name="connsiteY10" fmla="*/ 212651 h 265814"/>
              <a:gd name="connsiteX11" fmla="*/ 372139 w 1404201"/>
              <a:gd name="connsiteY11" fmla="*/ 265814 h 265814"/>
              <a:gd name="connsiteX12" fmla="*/ 446567 w 1404201"/>
              <a:gd name="connsiteY12" fmla="*/ 255182 h 265814"/>
              <a:gd name="connsiteX13" fmla="*/ 478465 w 1404201"/>
              <a:gd name="connsiteY13" fmla="*/ 159489 h 265814"/>
              <a:gd name="connsiteX14" fmla="*/ 489097 w 1404201"/>
              <a:gd name="connsiteY14" fmla="*/ 116958 h 265814"/>
              <a:gd name="connsiteX15" fmla="*/ 531628 w 1404201"/>
              <a:gd name="connsiteY15" fmla="*/ 63796 h 265814"/>
              <a:gd name="connsiteX16" fmla="*/ 542260 w 1404201"/>
              <a:gd name="connsiteY16" fmla="*/ 31898 h 265814"/>
              <a:gd name="connsiteX17" fmla="*/ 606055 w 1404201"/>
              <a:gd name="connsiteY17" fmla="*/ 0 h 265814"/>
              <a:gd name="connsiteX18" fmla="*/ 648586 w 1404201"/>
              <a:gd name="connsiteY18" fmla="*/ 10633 h 265814"/>
              <a:gd name="connsiteX19" fmla="*/ 680483 w 1404201"/>
              <a:gd name="connsiteY19" fmla="*/ 127591 h 265814"/>
              <a:gd name="connsiteX20" fmla="*/ 691116 w 1404201"/>
              <a:gd name="connsiteY20" fmla="*/ 159489 h 265814"/>
              <a:gd name="connsiteX21" fmla="*/ 765544 w 1404201"/>
              <a:gd name="connsiteY21" fmla="*/ 223284 h 265814"/>
              <a:gd name="connsiteX22" fmla="*/ 839972 w 1404201"/>
              <a:gd name="connsiteY22" fmla="*/ 212651 h 265814"/>
              <a:gd name="connsiteX23" fmla="*/ 882502 w 1404201"/>
              <a:gd name="connsiteY23" fmla="*/ 148856 h 265814"/>
              <a:gd name="connsiteX24" fmla="*/ 914400 w 1404201"/>
              <a:gd name="connsiteY24" fmla="*/ 138223 h 265814"/>
              <a:gd name="connsiteX25" fmla="*/ 946297 w 1404201"/>
              <a:gd name="connsiteY25" fmla="*/ 106326 h 265814"/>
              <a:gd name="connsiteX26" fmla="*/ 956930 w 1404201"/>
              <a:gd name="connsiteY26" fmla="*/ 74428 h 265814"/>
              <a:gd name="connsiteX27" fmla="*/ 999460 w 1404201"/>
              <a:gd name="connsiteY27" fmla="*/ 53163 h 265814"/>
              <a:gd name="connsiteX28" fmla="*/ 1063255 w 1404201"/>
              <a:gd name="connsiteY28" fmla="*/ 31898 h 265814"/>
              <a:gd name="connsiteX29" fmla="*/ 1095153 w 1404201"/>
              <a:gd name="connsiteY29" fmla="*/ 21265 h 265814"/>
              <a:gd name="connsiteX30" fmla="*/ 1148316 w 1404201"/>
              <a:gd name="connsiteY30" fmla="*/ 42530 h 265814"/>
              <a:gd name="connsiteX31" fmla="*/ 1158948 w 1404201"/>
              <a:gd name="connsiteY31" fmla="*/ 74428 h 265814"/>
              <a:gd name="connsiteX32" fmla="*/ 1169581 w 1404201"/>
              <a:gd name="connsiteY32" fmla="*/ 170121 h 265814"/>
              <a:gd name="connsiteX33" fmla="*/ 1233376 w 1404201"/>
              <a:gd name="connsiteY33" fmla="*/ 233916 h 265814"/>
              <a:gd name="connsiteX34" fmla="*/ 1254641 w 1404201"/>
              <a:gd name="connsiteY34" fmla="*/ 255182 h 265814"/>
              <a:gd name="connsiteX35" fmla="*/ 1403497 w 1404201"/>
              <a:gd name="connsiteY35" fmla="*/ 212651 h 265814"/>
              <a:gd name="connsiteX36" fmla="*/ 1403497 w 1404201"/>
              <a:gd name="connsiteY36" fmla="*/ 202019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04201" h="265814">
                <a:moveTo>
                  <a:pt x="0" y="202019"/>
                </a:moveTo>
                <a:cubicBezTo>
                  <a:pt x="7088" y="180754"/>
                  <a:pt x="9231" y="157134"/>
                  <a:pt x="21265" y="138223"/>
                </a:cubicBezTo>
                <a:cubicBezTo>
                  <a:pt x="34720" y="117080"/>
                  <a:pt x="60527" y="105913"/>
                  <a:pt x="74428" y="85061"/>
                </a:cubicBezTo>
                <a:cubicBezTo>
                  <a:pt x="95336" y="53698"/>
                  <a:pt x="96892" y="46847"/>
                  <a:pt x="127590" y="21265"/>
                </a:cubicBezTo>
                <a:cubicBezTo>
                  <a:pt x="137407" y="13084"/>
                  <a:pt x="148855" y="7088"/>
                  <a:pt x="159488" y="0"/>
                </a:cubicBezTo>
                <a:cubicBezTo>
                  <a:pt x="170121" y="7088"/>
                  <a:pt x="183403" y="11286"/>
                  <a:pt x="191386" y="21265"/>
                </a:cubicBezTo>
                <a:cubicBezTo>
                  <a:pt x="198387" y="30017"/>
                  <a:pt x="197006" y="43138"/>
                  <a:pt x="202018" y="53163"/>
                </a:cubicBezTo>
                <a:cubicBezTo>
                  <a:pt x="207733" y="64593"/>
                  <a:pt x="217568" y="73631"/>
                  <a:pt x="223283" y="85061"/>
                </a:cubicBezTo>
                <a:cubicBezTo>
                  <a:pt x="228295" y="95085"/>
                  <a:pt x="228904" y="106934"/>
                  <a:pt x="233916" y="116958"/>
                </a:cubicBezTo>
                <a:cubicBezTo>
                  <a:pt x="239631" y="128388"/>
                  <a:pt x="249991" y="137179"/>
                  <a:pt x="255181" y="148856"/>
                </a:cubicBezTo>
                <a:cubicBezTo>
                  <a:pt x="264285" y="169339"/>
                  <a:pt x="257795" y="200217"/>
                  <a:pt x="276446" y="212651"/>
                </a:cubicBezTo>
                <a:cubicBezTo>
                  <a:pt x="349566" y="261399"/>
                  <a:pt x="315995" y="247100"/>
                  <a:pt x="372139" y="265814"/>
                </a:cubicBezTo>
                <a:cubicBezTo>
                  <a:pt x="396948" y="262270"/>
                  <a:pt x="423666" y="265360"/>
                  <a:pt x="446567" y="255182"/>
                </a:cubicBezTo>
                <a:cubicBezTo>
                  <a:pt x="473748" y="243101"/>
                  <a:pt x="475924" y="172195"/>
                  <a:pt x="478465" y="159489"/>
                </a:cubicBezTo>
                <a:cubicBezTo>
                  <a:pt x="481331" y="145160"/>
                  <a:pt x="483341" y="130390"/>
                  <a:pt x="489097" y="116958"/>
                </a:cubicBezTo>
                <a:cubicBezTo>
                  <a:pt x="499156" y="93486"/>
                  <a:pt x="514479" y="80944"/>
                  <a:pt x="531628" y="63796"/>
                </a:cubicBezTo>
                <a:cubicBezTo>
                  <a:pt x="535172" y="53163"/>
                  <a:pt x="535259" y="40650"/>
                  <a:pt x="542260" y="31898"/>
                </a:cubicBezTo>
                <a:cubicBezTo>
                  <a:pt x="557249" y="13162"/>
                  <a:pt x="585044" y="7004"/>
                  <a:pt x="606055" y="0"/>
                </a:cubicBezTo>
                <a:cubicBezTo>
                  <a:pt x="620232" y="3544"/>
                  <a:pt x="639076" y="-462"/>
                  <a:pt x="648586" y="10633"/>
                </a:cubicBezTo>
                <a:cubicBezTo>
                  <a:pt x="664689" y="29419"/>
                  <a:pt x="674225" y="102558"/>
                  <a:pt x="680483" y="127591"/>
                </a:cubicBezTo>
                <a:cubicBezTo>
                  <a:pt x="683201" y="138464"/>
                  <a:pt x="684899" y="150164"/>
                  <a:pt x="691116" y="159489"/>
                </a:cubicBezTo>
                <a:cubicBezTo>
                  <a:pt x="705924" y="181700"/>
                  <a:pt x="745893" y="208546"/>
                  <a:pt x="765544" y="223284"/>
                </a:cubicBezTo>
                <a:cubicBezTo>
                  <a:pt x="790353" y="219740"/>
                  <a:pt x="818829" y="226106"/>
                  <a:pt x="839972" y="212651"/>
                </a:cubicBezTo>
                <a:cubicBezTo>
                  <a:pt x="861534" y="198930"/>
                  <a:pt x="858256" y="156938"/>
                  <a:pt x="882502" y="148856"/>
                </a:cubicBezTo>
                <a:lnTo>
                  <a:pt x="914400" y="138223"/>
                </a:lnTo>
                <a:cubicBezTo>
                  <a:pt x="925032" y="127591"/>
                  <a:pt x="937956" y="118837"/>
                  <a:pt x="946297" y="106326"/>
                </a:cubicBezTo>
                <a:cubicBezTo>
                  <a:pt x="952514" y="97001"/>
                  <a:pt x="949005" y="82353"/>
                  <a:pt x="956930" y="74428"/>
                </a:cubicBezTo>
                <a:cubicBezTo>
                  <a:pt x="968138" y="63220"/>
                  <a:pt x="984744" y="59050"/>
                  <a:pt x="999460" y="53163"/>
                </a:cubicBezTo>
                <a:cubicBezTo>
                  <a:pt x="1020272" y="44838"/>
                  <a:pt x="1041990" y="38986"/>
                  <a:pt x="1063255" y="31898"/>
                </a:cubicBezTo>
                <a:lnTo>
                  <a:pt x="1095153" y="21265"/>
                </a:lnTo>
                <a:cubicBezTo>
                  <a:pt x="1112874" y="28353"/>
                  <a:pt x="1133654" y="30311"/>
                  <a:pt x="1148316" y="42530"/>
                </a:cubicBezTo>
                <a:cubicBezTo>
                  <a:pt x="1156926" y="49705"/>
                  <a:pt x="1157105" y="63373"/>
                  <a:pt x="1158948" y="74428"/>
                </a:cubicBezTo>
                <a:cubicBezTo>
                  <a:pt x="1164224" y="106085"/>
                  <a:pt x="1160142" y="139446"/>
                  <a:pt x="1169581" y="170121"/>
                </a:cubicBezTo>
                <a:cubicBezTo>
                  <a:pt x="1181714" y="209553"/>
                  <a:pt x="1206516" y="212427"/>
                  <a:pt x="1233376" y="233916"/>
                </a:cubicBezTo>
                <a:cubicBezTo>
                  <a:pt x="1241204" y="240178"/>
                  <a:pt x="1247553" y="248093"/>
                  <a:pt x="1254641" y="255182"/>
                </a:cubicBezTo>
                <a:cubicBezTo>
                  <a:pt x="1355817" y="246750"/>
                  <a:pt x="1370281" y="279082"/>
                  <a:pt x="1403497" y="212651"/>
                </a:cubicBezTo>
                <a:cubicBezTo>
                  <a:pt x="1405082" y="209481"/>
                  <a:pt x="1403497" y="205563"/>
                  <a:pt x="1403497" y="20201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fr-FR" dirty="0"/>
          </a:p>
        </p:txBody>
      </p:sp>
      <p:cxnSp>
        <p:nvCxnSpPr>
          <p:cNvPr id="5" name="Connecteur droit 4">
            <a:extLst>
              <a:ext uri="{FF2B5EF4-FFF2-40B4-BE49-F238E27FC236}">
                <a16:creationId xmlns:a16="http://schemas.microsoft.com/office/drawing/2014/main" id="{63B7F05C-E7C7-4D7B-B236-95B10EAADB9A}"/>
              </a:ext>
            </a:extLst>
          </p:cNvPr>
          <p:cNvCxnSpPr/>
          <p:nvPr/>
        </p:nvCxnSpPr>
        <p:spPr bwMode="auto">
          <a:xfrm>
            <a:off x="755650" y="117475"/>
            <a:ext cx="0" cy="6219825"/>
          </a:xfrm>
          <a:prstGeom prst="line">
            <a:avLst/>
          </a:prstGeom>
          <a:ln w="28575"/>
        </p:spPr>
        <p:style>
          <a:lnRef idx="2">
            <a:schemeClr val="accent1"/>
          </a:lnRef>
          <a:fillRef idx="0">
            <a:schemeClr val="accent1"/>
          </a:fillRef>
          <a:effectRef idx="1">
            <a:schemeClr val="accent1"/>
          </a:effectRef>
          <a:fontRef idx="minor">
            <a:schemeClr val="tx1"/>
          </a:fontRef>
        </p:style>
      </p:cxnSp>
      <p:grpSp>
        <p:nvGrpSpPr>
          <p:cNvPr id="13319" name="Groupe 22">
            <a:extLst>
              <a:ext uri="{FF2B5EF4-FFF2-40B4-BE49-F238E27FC236}">
                <a16:creationId xmlns:a16="http://schemas.microsoft.com/office/drawing/2014/main" id="{07FE3B1B-8614-470B-85D2-9479AD50300F}"/>
              </a:ext>
            </a:extLst>
          </p:cNvPr>
          <p:cNvGrpSpPr>
            <a:grpSpLocks/>
          </p:cNvGrpSpPr>
          <p:nvPr/>
        </p:nvGrpSpPr>
        <p:grpSpPr bwMode="auto">
          <a:xfrm>
            <a:off x="6701400" y="3960956"/>
            <a:ext cx="330200" cy="285750"/>
            <a:chOff x="3976577" y="3232298"/>
            <a:chExt cx="329609" cy="287079"/>
          </a:xfrm>
        </p:grpSpPr>
        <p:cxnSp>
          <p:nvCxnSpPr>
            <p:cNvPr id="20" name="Connecteur droit 19">
              <a:extLst>
                <a:ext uri="{FF2B5EF4-FFF2-40B4-BE49-F238E27FC236}">
                  <a16:creationId xmlns:a16="http://schemas.microsoft.com/office/drawing/2014/main" id="{3566CCDF-E1FF-43E8-800A-7E98F3C2EEBE}"/>
                </a:ext>
              </a:extLst>
            </p:cNvPr>
            <p:cNvCxnSpPr/>
            <p:nvPr/>
          </p:nvCxnSpPr>
          <p:spPr>
            <a:xfrm>
              <a:off x="4295094" y="3232298"/>
              <a:ext cx="0" cy="2870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A79732BF-91C6-4415-8337-5B07C1483B3D}"/>
                </a:ext>
              </a:extLst>
            </p:cNvPr>
            <p:cNvCxnSpPr/>
            <p:nvPr/>
          </p:nvCxnSpPr>
          <p:spPr>
            <a:xfrm flipH="1">
              <a:off x="3976577" y="3508213"/>
              <a:ext cx="3296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3320" name="Groupe 23">
            <a:extLst>
              <a:ext uri="{FF2B5EF4-FFF2-40B4-BE49-F238E27FC236}">
                <a16:creationId xmlns:a16="http://schemas.microsoft.com/office/drawing/2014/main" id="{40F1179F-5982-460E-A813-31A7C889FBB2}"/>
              </a:ext>
            </a:extLst>
          </p:cNvPr>
          <p:cNvGrpSpPr>
            <a:grpSpLocks/>
          </p:cNvGrpSpPr>
          <p:nvPr/>
        </p:nvGrpSpPr>
        <p:grpSpPr bwMode="auto">
          <a:xfrm>
            <a:off x="2107340" y="2440444"/>
            <a:ext cx="330200" cy="287337"/>
            <a:chOff x="3976577" y="3232298"/>
            <a:chExt cx="329609" cy="287079"/>
          </a:xfrm>
        </p:grpSpPr>
        <p:cxnSp>
          <p:nvCxnSpPr>
            <p:cNvPr id="25" name="Connecteur droit 24">
              <a:extLst>
                <a:ext uri="{FF2B5EF4-FFF2-40B4-BE49-F238E27FC236}">
                  <a16:creationId xmlns:a16="http://schemas.microsoft.com/office/drawing/2014/main" id="{B8993877-2337-4DB8-A930-7D26287CCC19}"/>
                </a:ext>
              </a:extLst>
            </p:cNvPr>
            <p:cNvCxnSpPr/>
            <p:nvPr/>
          </p:nvCxnSpPr>
          <p:spPr>
            <a:xfrm>
              <a:off x="4295094" y="3232298"/>
              <a:ext cx="0" cy="2870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8634F9C2-6091-47ED-9651-C7997C39FCF3}"/>
                </a:ext>
              </a:extLst>
            </p:cNvPr>
            <p:cNvCxnSpPr/>
            <p:nvPr/>
          </p:nvCxnSpPr>
          <p:spPr>
            <a:xfrm flipH="1">
              <a:off x="3976577" y="3508275"/>
              <a:ext cx="3296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ZoneTexte 11">
            <a:extLst>
              <a:ext uri="{FF2B5EF4-FFF2-40B4-BE49-F238E27FC236}">
                <a16:creationId xmlns:a16="http://schemas.microsoft.com/office/drawing/2014/main" id="{44E771A9-E4F4-4FD8-935A-72CCEFFA8CFF}"/>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openDmnd">
          <a:fgClr>
            <a:srgbClr val="D2A000"/>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99063-CE98-4217-8DEF-D86031B41D28}"/>
              </a:ext>
            </a:extLst>
          </p:cNvPr>
          <p:cNvSpPr>
            <a:spLocks noGrp="1"/>
          </p:cNvSpPr>
          <p:nvPr>
            <p:ph type="title"/>
          </p:nvPr>
        </p:nvSpPr>
        <p:spPr>
          <a:xfrm>
            <a:off x="712518" y="2300802"/>
            <a:ext cx="11067803" cy="1325563"/>
          </a:xfrm>
          <a:pattFill prst="openDmnd">
            <a:fgClr>
              <a:srgbClr val="D2A000"/>
            </a:fgClr>
            <a:bgClr>
              <a:schemeClr val="bg1"/>
            </a:bgClr>
          </a:pattFill>
        </p:spPr>
        <p:txBody>
          <a:bodyPr/>
          <a:lstStyle/>
          <a:p>
            <a:r>
              <a:rPr lang="fr-FR" dirty="0"/>
              <a:t>LE ROLE DES FEMMES DANS LA GUERRE</a:t>
            </a:r>
          </a:p>
        </p:txBody>
      </p:sp>
      <p:sp>
        <p:nvSpPr>
          <p:cNvPr id="3" name="ZoneTexte 2">
            <a:extLst>
              <a:ext uri="{FF2B5EF4-FFF2-40B4-BE49-F238E27FC236}">
                <a16:creationId xmlns:a16="http://schemas.microsoft.com/office/drawing/2014/main" id="{8973A6D6-A267-4BB8-8977-92C94D6F37DC}"/>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677848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7FADEE3-A40E-4978-BF28-BA426F6039C1}"/>
              </a:ext>
            </a:extLst>
          </p:cNvPr>
          <p:cNvPicPr>
            <a:picLocks noChangeAspect="1"/>
          </p:cNvPicPr>
          <p:nvPr/>
        </p:nvPicPr>
        <p:blipFill>
          <a:blip r:embed="rId2"/>
          <a:stretch>
            <a:fillRect/>
          </a:stretch>
        </p:blipFill>
        <p:spPr>
          <a:xfrm>
            <a:off x="-334261" y="-362283"/>
            <a:ext cx="6908726" cy="3992526"/>
          </a:xfrm>
          <a:prstGeom prst="rect">
            <a:avLst/>
          </a:prstGeom>
        </p:spPr>
      </p:pic>
      <p:pic>
        <p:nvPicPr>
          <p:cNvPr id="7" name="Image 6">
            <a:extLst>
              <a:ext uri="{FF2B5EF4-FFF2-40B4-BE49-F238E27FC236}">
                <a16:creationId xmlns:a16="http://schemas.microsoft.com/office/drawing/2014/main" id="{EEEA7117-47CA-43CC-AD1B-9F544A49CDF6}"/>
              </a:ext>
            </a:extLst>
          </p:cNvPr>
          <p:cNvPicPr>
            <a:picLocks noChangeAspect="1"/>
          </p:cNvPicPr>
          <p:nvPr/>
        </p:nvPicPr>
        <p:blipFill>
          <a:blip r:embed="rId3"/>
          <a:stretch>
            <a:fillRect/>
          </a:stretch>
        </p:blipFill>
        <p:spPr>
          <a:xfrm>
            <a:off x="753583" y="3630243"/>
            <a:ext cx="7048500" cy="3067050"/>
          </a:xfrm>
          <a:prstGeom prst="rect">
            <a:avLst/>
          </a:prstGeom>
        </p:spPr>
      </p:pic>
      <p:pic>
        <p:nvPicPr>
          <p:cNvPr id="8" name="Image 7">
            <a:extLst>
              <a:ext uri="{FF2B5EF4-FFF2-40B4-BE49-F238E27FC236}">
                <a16:creationId xmlns:a16="http://schemas.microsoft.com/office/drawing/2014/main" id="{908668DC-F769-486C-B51E-C139DACB2457}"/>
              </a:ext>
            </a:extLst>
          </p:cNvPr>
          <p:cNvPicPr>
            <a:picLocks noChangeAspect="1"/>
          </p:cNvPicPr>
          <p:nvPr/>
        </p:nvPicPr>
        <p:blipFill>
          <a:blip r:embed="rId4"/>
          <a:stretch>
            <a:fillRect/>
          </a:stretch>
        </p:blipFill>
        <p:spPr>
          <a:xfrm>
            <a:off x="6574465" y="1025820"/>
            <a:ext cx="6305550" cy="4019550"/>
          </a:xfrm>
          <a:prstGeom prst="rect">
            <a:avLst/>
          </a:prstGeom>
        </p:spPr>
      </p:pic>
      <p:sp>
        <p:nvSpPr>
          <p:cNvPr id="5" name="ZoneTexte 4">
            <a:extLst>
              <a:ext uri="{FF2B5EF4-FFF2-40B4-BE49-F238E27FC236}">
                <a16:creationId xmlns:a16="http://schemas.microsoft.com/office/drawing/2014/main" id="{0EED1A57-B91D-45DF-9588-11D8E7236978}"/>
              </a:ext>
            </a:extLst>
          </p:cNvPr>
          <p:cNvSpPr txBox="1"/>
          <p:nvPr/>
        </p:nvSpPr>
        <p:spPr>
          <a:xfrm>
            <a:off x="784958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939132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7FADEE3-A40E-4978-BF28-BA426F6039C1}"/>
              </a:ext>
            </a:extLst>
          </p:cNvPr>
          <p:cNvPicPr>
            <a:picLocks noChangeAspect="1"/>
          </p:cNvPicPr>
          <p:nvPr/>
        </p:nvPicPr>
        <p:blipFill>
          <a:blip r:embed="rId2"/>
          <a:stretch>
            <a:fillRect/>
          </a:stretch>
        </p:blipFill>
        <p:spPr>
          <a:xfrm>
            <a:off x="955919" y="238965"/>
            <a:ext cx="9990596" cy="5773527"/>
          </a:xfrm>
          <a:prstGeom prst="rect">
            <a:avLst/>
          </a:prstGeom>
        </p:spPr>
      </p:pic>
      <p:sp>
        <p:nvSpPr>
          <p:cNvPr id="3" name="ZoneTexte 2">
            <a:extLst>
              <a:ext uri="{FF2B5EF4-FFF2-40B4-BE49-F238E27FC236}">
                <a16:creationId xmlns:a16="http://schemas.microsoft.com/office/drawing/2014/main" id="{16753190-D7F2-492C-8376-0CCD25D03129}"/>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611436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tats et nationalités en 1815 – La Classe d'Histoire">
            <a:extLst>
              <a:ext uri="{FF2B5EF4-FFF2-40B4-BE49-F238E27FC236}">
                <a16:creationId xmlns:a16="http://schemas.microsoft.com/office/drawing/2014/main" id="{2364D843-2997-4711-85CB-6217FF7AF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57" y="99727"/>
            <a:ext cx="7732751" cy="643219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D16A794-8A68-43B5-B9FC-3500FDABDB8D}"/>
              </a:ext>
            </a:extLst>
          </p:cNvPr>
          <p:cNvSpPr txBox="1"/>
          <p:nvPr/>
        </p:nvSpPr>
        <p:spPr>
          <a:xfrm>
            <a:off x="8355331" y="594911"/>
            <a:ext cx="3634740" cy="923330"/>
          </a:xfrm>
          <a:prstGeom prst="rect">
            <a:avLst/>
          </a:prstGeom>
          <a:noFill/>
        </p:spPr>
        <p:txBody>
          <a:bodyPr wrap="square" rtlCol="0">
            <a:spAutoFit/>
          </a:bodyPr>
          <a:lstStyle/>
          <a:p>
            <a:r>
              <a:rPr lang="fr-FR" b="1" dirty="0">
                <a:solidFill>
                  <a:srgbClr val="7030A0"/>
                </a:solidFill>
              </a:rPr>
              <a:t>Que remarques-tu au niveau des frontières et des nationalités (peuples) ?</a:t>
            </a:r>
          </a:p>
        </p:txBody>
      </p:sp>
      <p:sp>
        <p:nvSpPr>
          <p:cNvPr id="5" name="ZoneTexte 4">
            <a:extLst>
              <a:ext uri="{FF2B5EF4-FFF2-40B4-BE49-F238E27FC236}">
                <a16:creationId xmlns:a16="http://schemas.microsoft.com/office/drawing/2014/main" id="{B76B6BFE-DF6A-4A2C-B69B-51E797D1D0B6}"/>
              </a:ext>
            </a:extLst>
          </p:cNvPr>
          <p:cNvSpPr txBox="1"/>
          <p:nvPr/>
        </p:nvSpPr>
        <p:spPr>
          <a:xfrm>
            <a:off x="7974330" y="1691640"/>
            <a:ext cx="4080510" cy="769441"/>
          </a:xfrm>
          <a:prstGeom prst="rect">
            <a:avLst/>
          </a:prstGeom>
          <a:noFill/>
        </p:spPr>
        <p:txBody>
          <a:bodyPr wrap="square" rtlCol="0">
            <a:spAutoFit/>
          </a:bodyPr>
          <a:lstStyle/>
          <a:p>
            <a:pPr algn="ctr"/>
            <a:r>
              <a:rPr lang="fr-FR" sz="2200" b="1" dirty="0"/>
              <a:t>Les Etats ne correspondent pas aux nationalités.</a:t>
            </a:r>
          </a:p>
        </p:txBody>
      </p:sp>
      <p:sp>
        <p:nvSpPr>
          <p:cNvPr id="6" name="ZoneTexte 5">
            <a:extLst>
              <a:ext uri="{FF2B5EF4-FFF2-40B4-BE49-F238E27FC236}">
                <a16:creationId xmlns:a16="http://schemas.microsoft.com/office/drawing/2014/main" id="{FAE6152D-8DD6-47D7-BBB7-57A1101BF7A7}"/>
              </a:ext>
            </a:extLst>
          </p:cNvPr>
          <p:cNvSpPr txBox="1"/>
          <p:nvPr/>
        </p:nvSpPr>
        <p:spPr>
          <a:xfrm>
            <a:off x="8149590" y="2548890"/>
            <a:ext cx="3656642" cy="369332"/>
          </a:xfrm>
          <a:prstGeom prst="rect">
            <a:avLst/>
          </a:prstGeom>
          <a:noFill/>
        </p:spPr>
        <p:txBody>
          <a:bodyPr wrap="none" rtlCol="0">
            <a:spAutoFit/>
          </a:bodyPr>
          <a:lstStyle/>
          <a:p>
            <a:r>
              <a:rPr lang="fr-FR" b="1" dirty="0">
                <a:solidFill>
                  <a:srgbClr val="D2A000"/>
                </a:solidFill>
              </a:rPr>
              <a:t>Des Italiens dans l’Empire d’Autriche</a:t>
            </a:r>
          </a:p>
        </p:txBody>
      </p:sp>
      <p:sp>
        <p:nvSpPr>
          <p:cNvPr id="8" name="ZoneTexte 7">
            <a:extLst>
              <a:ext uri="{FF2B5EF4-FFF2-40B4-BE49-F238E27FC236}">
                <a16:creationId xmlns:a16="http://schemas.microsoft.com/office/drawing/2014/main" id="{A9402781-47E4-4CEB-B886-25AA8F76F433}"/>
              </a:ext>
            </a:extLst>
          </p:cNvPr>
          <p:cNvSpPr txBox="1"/>
          <p:nvPr/>
        </p:nvSpPr>
        <p:spPr>
          <a:xfrm>
            <a:off x="8164830" y="2918460"/>
            <a:ext cx="3681585" cy="369332"/>
          </a:xfrm>
          <a:prstGeom prst="rect">
            <a:avLst/>
          </a:prstGeom>
          <a:noFill/>
        </p:spPr>
        <p:txBody>
          <a:bodyPr wrap="none" rtlCol="0">
            <a:spAutoFit/>
          </a:bodyPr>
          <a:lstStyle/>
          <a:p>
            <a:r>
              <a:rPr lang="fr-FR" b="1" dirty="0">
                <a:solidFill>
                  <a:srgbClr val="D2A000"/>
                </a:solidFill>
              </a:rPr>
              <a:t>Des Croates dans l’Empire d’Autriche</a:t>
            </a:r>
          </a:p>
        </p:txBody>
      </p:sp>
      <p:sp>
        <p:nvSpPr>
          <p:cNvPr id="9" name="ZoneTexte 8">
            <a:extLst>
              <a:ext uri="{FF2B5EF4-FFF2-40B4-BE49-F238E27FC236}">
                <a16:creationId xmlns:a16="http://schemas.microsoft.com/office/drawing/2014/main" id="{89DE22FC-5265-4EC1-BE5C-7D9697B75FB8}"/>
              </a:ext>
            </a:extLst>
          </p:cNvPr>
          <p:cNvSpPr txBox="1"/>
          <p:nvPr/>
        </p:nvSpPr>
        <p:spPr>
          <a:xfrm>
            <a:off x="8187690" y="3284220"/>
            <a:ext cx="3801938" cy="369332"/>
          </a:xfrm>
          <a:prstGeom prst="rect">
            <a:avLst/>
          </a:prstGeom>
          <a:noFill/>
        </p:spPr>
        <p:txBody>
          <a:bodyPr wrap="none" rtlCol="0">
            <a:spAutoFit/>
          </a:bodyPr>
          <a:lstStyle/>
          <a:p>
            <a:r>
              <a:rPr lang="fr-FR" b="1" dirty="0">
                <a:solidFill>
                  <a:srgbClr val="D2A000"/>
                </a:solidFill>
              </a:rPr>
              <a:t>Des Slovènes dans l’Empire d’Autriche</a:t>
            </a:r>
          </a:p>
        </p:txBody>
      </p:sp>
      <p:sp>
        <p:nvSpPr>
          <p:cNvPr id="10" name="ZoneTexte 9">
            <a:extLst>
              <a:ext uri="{FF2B5EF4-FFF2-40B4-BE49-F238E27FC236}">
                <a16:creationId xmlns:a16="http://schemas.microsoft.com/office/drawing/2014/main" id="{339306A3-D8F0-403F-A9D2-3F9C56A4D2EF}"/>
              </a:ext>
            </a:extLst>
          </p:cNvPr>
          <p:cNvSpPr txBox="1"/>
          <p:nvPr/>
        </p:nvSpPr>
        <p:spPr>
          <a:xfrm>
            <a:off x="8187690" y="3878580"/>
            <a:ext cx="3379002" cy="369332"/>
          </a:xfrm>
          <a:prstGeom prst="rect">
            <a:avLst/>
          </a:prstGeom>
          <a:noFill/>
        </p:spPr>
        <p:txBody>
          <a:bodyPr wrap="none" rtlCol="0">
            <a:spAutoFit/>
          </a:bodyPr>
          <a:lstStyle/>
          <a:p>
            <a:r>
              <a:rPr lang="fr-FR" b="1" dirty="0">
                <a:solidFill>
                  <a:srgbClr val="F8D692"/>
                </a:solidFill>
              </a:rPr>
              <a:t>Des Grecs dans l’Empire Ottoman</a:t>
            </a:r>
          </a:p>
        </p:txBody>
      </p:sp>
      <p:sp>
        <p:nvSpPr>
          <p:cNvPr id="11" name="ZoneTexte 10">
            <a:extLst>
              <a:ext uri="{FF2B5EF4-FFF2-40B4-BE49-F238E27FC236}">
                <a16:creationId xmlns:a16="http://schemas.microsoft.com/office/drawing/2014/main" id="{B27208DC-3F88-4E78-870A-21B4408F0158}"/>
              </a:ext>
            </a:extLst>
          </p:cNvPr>
          <p:cNvSpPr txBox="1"/>
          <p:nvPr/>
        </p:nvSpPr>
        <p:spPr>
          <a:xfrm>
            <a:off x="8202930" y="4248150"/>
            <a:ext cx="3794308" cy="369332"/>
          </a:xfrm>
          <a:prstGeom prst="rect">
            <a:avLst/>
          </a:prstGeom>
          <a:noFill/>
        </p:spPr>
        <p:txBody>
          <a:bodyPr wrap="none" rtlCol="0">
            <a:spAutoFit/>
          </a:bodyPr>
          <a:lstStyle/>
          <a:p>
            <a:r>
              <a:rPr lang="fr-FR" b="1" dirty="0">
                <a:solidFill>
                  <a:srgbClr val="F8D692"/>
                </a:solidFill>
              </a:rPr>
              <a:t>Des Roumains dans l’Empire Ottoman</a:t>
            </a:r>
          </a:p>
        </p:txBody>
      </p:sp>
      <p:sp>
        <p:nvSpPr>
          <p:cNvPr id="7" name="ZoneTexte 6">
            <a:extLst>
              <a:ext uri="{FF2B5EF4-FFF2-40B4-BE49-F238E27FC236}">
                <a16:creationId xmlns:a16="http://schemas.microsoft.com/office/drawing/2014/main" id="{5EBE1669-CE8B-42D2-B9D1-2F7575151426}"/>
              </a:ext>
            </a:extLst>
          </p:cNvPr>
          <p:cNvSpPr txBox="1"/>
          <p:nvPr/>
        </p:nvSpPr>
        <p:spPr>
          <a:xfrm>
            <a:off x="8126730" y="5029200"/>
            <a:ext cx="3840480" cy="1477328"/>
          </a:xfrm>
          <a:prstGeom prst="rect">
            <a:avLst/>
          </a:prstGeom>
          <a:noFill/>
        </p:spPr>
        <p:txBody>
          <a:bodyPr wrap="square" rtlCol="0">
            <a:spAutoFit/>
          </a:bodyPr>
          <a:lstStyle/>
          <a:p>
            <a:r>
              <a:rPr lang="fr-FR" sz="4000" b="1" dirty="0">
                <a:sym typeface="Wingdings" panose="05000000000000000000" pitchFamily="2" charset="2"/>
              </a:rPr>
              <a:t> Cela crée des TENSIONS </a:t>
            </a:r>
            <a:r>
              <a:rPr lang="fr-FR" sz="5000" b="0" i="0" dirty="0">
                <a:solidFill>
                  <a:srgbClr val="4D5156"/>
                </a:solidFill>
                <a:effectLst/>
                <a:latin typeface="arial" panose="020B0604020202020204" pitchFamily="34" charset="0"/>
              </a:rPr>
              <a:t>🤛</a:t>
            </a:r>
            <a:endParaRPr lang="fr-FR" sz="5000" b="1" dirty="0"/>
          </a:p>
        </p:txBody>
      </p:sp>
      <p:sp>
        <p:nvSpPr>
          <p:cNvPr id="12" name="ZoneTexte 11">
            <a:extLst>
              <a:ext uri="{FF2B5EF4-FFF2-40B4-BE49-F238E27FC236}">
                <a16:creationId xmlns:a16="http://schemas.microsoft.com/office/drawing/2014/main" id="{5D2BB69F-05A3-4E7E-AA42-4F84CFDB5C6A}"/>
              </a:ext>
            </a:extLst>
          </p:cNvPr>
          <p:cNvSpPr txBox="1"/>
          <p:nvPr/>
        </p:nvSpPr>
        <p:spPr>
          <a:xfrm>
            <a:off x="6412674"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77185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08668DC-F769-486C-B51E-C139DACB2457}"/>
              </a:ext>
            </a:extLst>
          </p:cNvPr>
          <p:cNvPicPr>
            <a:picLocks noChangeAspect="1"/>
          </p:cNvPicPr>
          <p:nvPr/>
        </p:nvPicPr>
        <p:blipFill>
          <a:blip r:embed="rId2"/>
          <a:stretch>
            <a:fillRect/>
          </a:stretch>
        </p:blipFill>
        <p:spPr>
          <a:xfrm>
            <a:off x="1012908" y="199102"/>
            <a:ext cx="9133173" cy="5822053"/>
          </a:xfrm>
          <a:prstGeom prst="rect">
            <a:avLst/>
          </a:prstGeom>
        </p:spPr>
      </p:pic>
      <p:sp>
        <p:nvSpPr>
          <p:cNvPr id="3" name="ZoneTexte 2">
            <a:extLst>
              <a:ext uri="{FF2B5EF4-FFF2-40B4-BE49-F238E27FC236}">
                <a16:creationId xmlns:a16="http://schemas.microsoft.com/office/drawing/2014/main" id="{19DF3C11-69CE-4488-95AC-89CDF7A2D77F}"/>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714964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EEA7117-47CA-43CC-AD1B-9F544A49CDF6}"/>
              </a:ext>
            </a:extLst>
          </p:cNvPr>
          <p:cNvPicPr>
            <a:picLocks noChangeAspect="1"/>
          </p:cNvPicPr>
          <p:nvPr/>
        </p:nvPicPr>
        <p:blipFill>
          <a:blip r:embed="rId2"/>
          <a:stretch>
            <a:fillRect/>
          </a:stretch>
        </p:blipFill>
        <p:spPr>
          <a:xfrm>
            <a:off x="214964" y="636522"/>
            <a:ext cx="11375972" cy="4950085"/>
          </a:xfrm>
          <a:prstGeom prst="rect">
            <a:avLst/>
          </a:prstGeom>
        </p:spPr>
      </p:pic>
      <p:sp>
        <p:nvSpPr>
          <p:cNvPr id="3" name="ZoneTexte 2">
            <a:extLst>
              <a:ext uri="{FF2B5EF4-FFF2-40B4-BE49-F238E27FC236}">
                <a16:creationId xmlns:a16="http://schemas.microsoft.com/office/drawing/2014/main" id="{D71C9EBF-4ED3-41F5-8A9F-49DD9D113EBE}"/>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580392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D0C52D5-F4F8-4818-B816-7436A7DC240A}"/>
              </a:ext>
            </a:extLst>
          </p:cNvPr>
          <p:cNvSpPr txBox="1"/>
          <p:nvPr/>
        </p:nvSpPr>
        <p:spPr>
          <a:xfrm>
            <a:off x="802813" y="2405904"/>
            <a:ext cx="9797847" cy="3788858"/>
          </a:xfrm>
          <a:prstGeom prst="rect">
            <a:avLst/>
          </a:prstGeom>
          <a:noFill/>
        </p:spPr>
        <p:txBody>
          <a:bodyPr wrap="square" rtlCol="0">
            <a:spAutoFit/>
          </a:bodyPr>
          <a:lstStyle/>
          <a:p>
            <a:pPr marL="285750" indent="-285750">
              <a:lnSpc>
                <a:spcPct val="150000"/>
              </a:lnSpc>
              <a:buFontTx/>
              <a:buChar char="-"/>
            </a:pPr>
            <a:r>
              <a:rPr lang="fr-FR" dirty="0"/>
              <a:t>Les femmes remplacent les hommes partis à la guerre dans </a:t>
            </a:r>
            <a:r>
              <a:rPr lang="fr-FR" u="heavy" dirty="0">
                <a:uFill>
                  <a:solidFill>
                    <a:srgbClr val="FF0000"/>
                  </a:solidFill>
                </a:uFill>
              </a:rPr>
              <a:t>les champs</a:t>
            </a:r>
            <a:r>
              <a:rPr lang="fr-FR" dirty="0"/>
              <a:t>. Elles cultivent les champs, font la moisson et s’occupent du bétail.</a:t>
            </a:r>
          </a:p>
          <a:p>
            <a:pPr marL="285750" indent="-285750">
              <a:lnSpc>
                <a:spcPct val="150000"/>
              </a:lnSpc>
              <a:buFontTx/>
              <a:buChar char="-"/>
            </a:pPr>
            <a:r>
              <a:rPr lang="fr-FR" dirty="0"/>
              <a:t>Elles remplacent aussi les hommes </a:t>
            </a:r>
            <a:r>
              <a:rPr lang="fr-FR" u="heavy" dirty="0">
                <a:uFill>
                  <a:solidFill>
                    <a:srgbClr val="FF0000"/>
                  </a:solidFill>
                </a:uFill>
              </a:rPr>
              <a:t>à l’usine</a:t>
            </a:r>
            <a:r>
              <a:rPr lang="fr-FR" dirty="0"/>
              <a:t>. Les </a:t>
            </a:r>
            <a:r>
              <a:rPr lang="fr-FR" u="heavy" dirty="0">
                <a:uFill>
                  <a:solidFill>
                    <a:srgbClr val="FF0000"/>
                  </a:solidFill>
                </a:uFill>
              </a:rPr>
              <a:t>munitionnettes</a:t>
            </a:r>
            <a:r>
              <a:rPr lang="fr-FR" dirty="0"/>
              <a:t> fabriquent des armes (obus, grenades, balles) mais aussi des canons, des chars d’assaut.</a:t>
            </a:r>
          </a:p>
          <a:p>
            <a:pPr marL="285750" indent="-285750">
              <a:lnSpc>
                <a:spcPct val="150000"/>
              </a:lnSpc>
              <a:buFontTx/>
              <a:buChar char="-"/>
            </a:pPr>
            <a:r>
              <a:rPr lang="fr-FR" dirty="0"/>
              <a:t>Elles s’engagent aussi sur le front en tant qu</a:t>
            </a:r>
            <a:r>
              <a:rPr lang="fr-FR" u="heavy" dirty="0">
                <a:uFill>
                  <a:solidFill>
                    <a:srgbClr val="FF0000"/>
                  </a:solidFill>
                </a:uFill>
              </a:rPr>
              <a:t>’infirmières</a:t>
            </a:r>
            <a:r>
              <a:rPr lang="fr-FR" dirty="0"/>
              <a:t> pour soigner les blessés dans des camps ou pour les transporter jusqu’aux hôpitaux. Elles risquent leurs vies car les camps de blessés se trouvent près des champs de bataille.</a:t>
            </a:r>
          </a:p>
          <a:p>
            <a:pPr marL="285750" indent="-285750">
              <a:lnSpc>
                <a:spcPct val="150000"/>
              </a:lnSpc>
              <a:buFontTx/>
              <a:buChar char="-"/>
            </a:pPr>
            <a:r>
              <a:rPr lang="fr-FR" dirty="0"/>
              <a:t>La Première guerre permet aux femmes d’accéder à des métiers autrefois réserver aux hommes (travail à l’usine, à l’administration, conductrice de tramways): c’est </a:t>
            </a:r>
            <a:r>
              <a:rPr lang="fr-FR" u="heavy" dirty="0">
                <a:uFill>
                  <a:solidFill>
                    <a:srgbClr val="FF0000"/>
                  </a:solidFill>
                </a:uFill>
              </a:rPr>
              <a:t>le début de l’émancipation</a:t>
            </a:r>
            <a:r>
              <a:rPr lang="fr-FR" dirty="0"/>
              <a:t>.</a:t>
            </a:r>
          </a:p>
        </p:txBody>
      </p:sp>
      <p:sp>
        <p:nvSpPr>
          <p:cNvPr id="13314" name="ZoneTexte 10">
            <a:extLst>
              <a:ext uri="{FF2B5EF4-FFF2-40B4-BE49-F238E27FC236}">
                <a16:creationId xmlns:a16="http://schemas.microsoft.com/office/drawing/2014/main" id="{A695061B-AB80-4542-8955-1BA8E0695EE8}"/>
              </a:ext>
            </a:extLst>
          </p:cNvPr>
          <p:cNvSpPr txBox="1">
            <a:spLocks noChangeArrowheads="1"/>
          </p:cNvSpPr>
          <p:nvPr/>
        </p:nvSpPr>
        <p:spPr bwMode="auto">
          <a:xfrm>
            <a:off x="755649" y="335756"/>
            <a:ext cx="7367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u="sng" dirty="0">
                <a:solidFill>
                  <a:srgbClr val="FF0000"/>
                </a:solidFill>
              </a:rPr>
              <a:t>Séance 3: </a:t>
            </a:r>
            <a:r>
              <a:rPr lang="fr-FR" altLang="fr-FR" dirty="0">
                <a:solidFill>
                  <a:srgbClr val="FF0000"/>
                </a:solidFill>
              </a:rPr>
              <a:t>Le rôle des femmes pendant la guerre</a:t>
            </a:r>
          </a:p>
        </p:txBody>
      </p:sp>
      <p:cxnSp>
        <p:nvCxnSpPr>
          <p:cNvPr id="5" name="Connecteur droit 4">
            <a:extLst>
              <a:ext uri="{FF2B5EF4-FFF2-40B4-BE49-F238E27FC236}">
                <a16:creationId xmlns:a16="http://schemas.microsoft.com/office/drawing/2014/main" id="{63B7F05C-E7C7-4D7B-B236-95B10EAADB9A}"/>
              </a:ext>
            </a:extLst>
          </p:cNvPr>
          <p:cNvCxnSpPr/>
          <p:nvPr/>
        </p:nvCxnSpPr>
        <p:spPr bwMode="auto">
          <a:xfrm>
            <a:off x="755650" y="117475"/>
            <a:ext cx="0" cy="6219825"/>
          </a:xfrm>
          <a:prstGeom prst="line">
            <a:avLst/>
          </a:prstGeom>
          <a:ln w="28575"/>
        </p:spPr>
        <p:style>
          <a:lnRef idx="2">
            <a:schemeClr val="accent1"/>
          </a:lnRef>
          <a:fillRef idx="0">
            <a:schemeClr val="accent1"/>
          </a:fillRef>
          <a:effectRef idx="1">
            <a:schemeClr val="accent1"/>
          </a:effectRef>
          <a:fontRef idx="minor">
            <a:schemeClr val="tx1"/>
          </a:fontRef>
        </p:style>
      </p:cxnSp>
      <p:grpSp>
        <p:nvGrpSpPr>
          <p:cNvPr id="13319" name="Groupe 22">
            <a:extLst>
              <a:ext uri="{FF2B5EF4-FFF2-40B4-BE49-F238E27FC236}">
                <a16:creationId xmlns:a16="http://schemas.microsoft.com/office/drawing/2014/main" id="{07FE3B1B-8614-470B-85D2-9479AD50300F}"/>
              </a:ext>
            </a:extLst>
          </p:cNvPr>
          <p:cNvGrpSpPr>
            <a:grpSpLocks/>
          </p:cNvGrpSpPr>
          <p:nvPr/>
        </p:nvGrpSpPr>
        <p:grpSpPr bwMode="auto">
          <a:xfrm>
            <a:off x="6493410" y="3831083"/>
            <a:ext cx="330200" cy="285750"/>
            <a:chOff x="3976577" y="3232298"/>
            <a:chExt cx="329609" cy="287079"/>
          </a:xfrm>
        </p:grpSpPr>
        <p:cxnSp>
          <p:nvCxnSpPr>
            <p:cNvPr id="20" name="Connecteur droit 19">
              <a:extLst>
                <a:ext uri="{FF2B5EF4-FFF2-40B4-BE49-F238E27FC236}">
                  <a16:creationId xmlns:a16="http://schemas.microsoft.com/office/drawing/2014/main" id="{3566CCDF-E1FF-43E8-800A-7E98F3C2EEBE}"/>
                </a:ext>
              </a:extLst>
            </p:cNvPr>
            <p:cNvCxnSpPr/>
            <p:nvPr/>
          </p:nvCxnSpPr>
          <p:spPr>
            <a:xfrm>
              <a:off x="4295094" y="3232298"/>
              <a:ext cx="0" cy="2870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A79732BF-91C6-4415-8337-5B07C1483B3D}"/>
                </a:ext>
              </a:extLst>
            </p:cNvPr>
            <p:cNvCxnSpPr/>
            <p:nvPr/>
          </p:nvCxnSpPr>
          <p:spPr>
            <a:xfrm flipH="1">
              <a:off x="3976577" y="3508213"/>
              <a:ext cx="3296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3320" name="Groupe 23">
            <a:extLst>
              <a:ext uri="{FF2B5EF4-FFF2-40B4-BE49-F238E27FC236}">
                <a16:creationId xmlns:a16="http://schemas.microsoft.com/office/drawing/2014/main" id="{40F1179F-5982-460E-A813-31A7C889FBB2}"/>
              </a:ext>
            </a:extLst>
          </p:cNvPr>
          <p:cNvGrpSpPr>
            <a:grpSpLocks/>
          </p:cNvGrpSpPr>
          <p:nvPr/>
        </p:nvGrpSpPr>
        <p:grpSpPr bwMode="auto">
          <a:xfrm>
            <a:off x="4731543" y="3022832"/>
            <a:ext cx="330200" cy="287337"/>
            <a:chOff x="3976577" y="3232298"/>
            <a:chExt cx="329609" cy="287079"/>
          </a:xfrm>
        </p:grpSpPr>
        <p:cxnSp>
          <p:nvCxnSpPr>
            <p:cNvPr id="25" name="Connecteur droit 24">
              <a:extLst>
                <a:ext uri="{FF2B5EF4-FFF2-40B4-BE49-F238E27FC236}">
                  <a16:creationId xmlns:a16="http://schemas.microsoft.com/office/drawing/2014/main" id="{B8993877-2337-4DB8-A930-7D26287CCC19}"/>
                </a:ext>
              </a:extLst>
            </p:cNvPr>
            <p:cNvCxnSpPr/>
            <p:nvPr/>
          </p:nvCxnSpPr>
          <p:spPr>
            <a:xfrm>
              <a:off x="4295094" y="3232298"/>
              <a:ext cx="0" cy="2870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8634F9C2-6091-47ED-9651-C7997C39FCF3}"/>
                </a:ext>
              </a:extLst>
            </p:cNvPr>
            <p:cNvCxnSpPr/>
            <p:nvPr/>
          </p:nvCxnSpPr>
          <p:spPr>
            <a:xfrm flipH="1">
              <a:off x="3976577" y="3508275"/>
              <a:ext cx="3296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Forme libre : forme 11">
            <a:extLst>
              <a:ext uri="{FF2B5EF4-FFF2-40B4-BE49-F238E27FC236}">
                <a16:creationId xmlns:a16="http://schemas.microsoft.com/office/drawing/2014/main" id="{17F410C5-6087-464E-8F39-7D21F3B7F21E}"/>
              </a:ext>
            </a:extLst>
          </p:cNvPr>
          <p:cNvSpPr/>
          <p:nvPr/>
        </p:nvSpPr>
        <p:spPr>
          <a:xfrm>
            <a:off x="802813" y="745457"/>
            <a:ext cx="1404937" cy="266700"/>
          </a:xfrm>
          <a:custGeom>
            <a:avLst/>
            <a:gdLst>
              <a:gd name="connsiteX0" fmla="*/ 0 w 1404201"/>
              <a:gd name="connsiteY0" fmla="*/ 202019 h 265814"/>
              <a:gd name="connsiteX1" fmla="*/ 21265 w 1404201"/>
              <a:gd name="connsiteY1" fmla="*/ 138223 h 265814"/>
              <a:gd name="connsiteX2" fmla="*/ 74428 w 1404201"/>
              <a:gd name="connsiteY2" fmla="*/ 85061 h 265814"/>
              <a:gd name="connsiteX3" fmla="*/ 127590 w 1404201"/>
              <a:gd name="connsiteY3" fmla="*/ 21265 h 265814"/>
              <a:gd name="connsiteX4" fmla="*/ 159488 w 1404201"/>
              <a:gd name="connsiteY4" fmla="*/ 0 h 265814"/>
              <a:gd name="connsiteX5" fmla="*/ 191386 w 1404201"/>
              <a:gd name="connsiteY5" fmla="*/ 21265 h 265814"/>
              <a:gd name="connsiteX6" fmla="*/ 202018 w 1404201"/>
              <a:gd name="connsiteY6" fmla="*/ 53163 h 265814"/>
              <a:gd name="connsiteX7" fmla="*/ 223283 w 1404201"/>
              <a:gd name="connsiteY7" fmla="*/ 85061 h 265814"/>
              <a:gd name="connsiteX8" fmla="*/ 233916 w 1404201"/>
              <a:gd name="connsiteY8" fmla="*/ 116958 h 265814"/>
              <a:gd name="connsiteX9" fmla="*/ 255181 w 1404201"/>
              <a:gd name="connsiteY9" fmla="*/ 148856 h 265814"/>
              <a:gd name="connsiteX10" fmla="*/ 276446 w 1404201"/>
              <a:gd name="connsiteY10" fmla="*/ 212651 h 265814"/>
              <a:gd name="connsiteX11" fmla="*/ 372139 w 1404201"/>
              <a:gd name="connsiteY11" fmla="*/ 265814 h 265814"/>
              <a:gd name="connsiteX12" fmla="*/ 446567 w 1404201"/>
              <a:gd name="connsiteY12" fmla="*/ 255182 h 265814"/>
              <a:gd name="connsiteX13" fmla="*/ 478465 w 1404201"/>
              <a:gd name="connsiteY13" fmla="*/ 159489 h 265814"/>
              <a:gd name="connsiteX14" fmla="*/ 489097 w 1404201"/>
              <a:gd name="connsiteY14" fmla="*/ 116958 h 265814"/>
              <a:gd name="connsiteX15" fmla="*/ 531628 w 1404201"/>
              <a:gd name="connsiteY15" fmla="*/ 63796 h 265814"/>
              <a:gd name="connsiteX16" fmla="*/ 542260 w 1404201"/>
              <a:gd name="connsiteY16" fmla="*/ 31898 h 265814"/>
              <a:gd name="connsiteX17" fmla="*/ 606055 w 1404201"/>
              <a:gd name="connsiteY17" fmla="*/ 0 h 265814"/>
              <a:gd name="connsiteX18" fmla="*/ 648586 w 1404201"/>
              <a:gd name="connsiteY18" fmla="*/ 10633 h 265814"/>
              <a:gd name="connsiteX19" fmla="*/ 680483 w 1404201"/>
              <a:gd name="connsiteY19" fmla="*/ 127591 h 265814"/>
              <a:gd name="connsiteX20" fmla="*/ 691116 w 1404201"/>
              <a:gd name="connsiteY20" fmla="*/ 159489 h 265814"/>
              <a:gd name="connsiteX21" fmla="*/ 765544 w 1404201"/>
              <a:gd name="connsiteY21" fmla="*/ 223284 h 265814"/>
              <a:gd name="connsiteX22" fmla="*/ 839972 w 1404201"/>
              <a:gd name="connsiteY22" fmla="*/ 212651 h 265814"/>
              <a:gd name="connsiteX23" fmla="*/ 882502 w 1404201"/>
              <a:gd name="connsiteY23" fmla="*/ 148856 h 265814"/>
              <a:gd name="connsiteX24" fmla="*/ 914400 w 1404201"/>
              <a:gd name="connsiteY24" fmla="*/ 138223 h 265814"/>
              <a:gd name="connsiteX25" fmla="*/ 946297 w 1404201"/>
              <a:gd name="connsiteY25" fmla="*/ 106326 h 265814"/>
              <a:gd name="connsiteX26" fmla="*/ 956930 w 1404201"/>
              <a:gd name="connsiteY26" fmla="*/ 74428 h 265814"/>
              <a:gd name="connsiteX27" fmla="*/ 999460 w 1404201"/>
              <a:gd name="connsiteY27" fmla="*/ 53163 h 265814"/>
              <a:gd name="connsiteX28" fmla="*/ 1063255 w 1404201"/>
              <a:gd name="connsiteY28" fmla="*/ 31898 h 265814"/>
              <a:gd name="connsiteX29" fmla="*/ 1095153 w 1404201"/>
              <a:gd name="connsiteY29" fmla="*/ 21265 h 265814"/>
              <a:gd name="connsiteX30" fmla="*/ 1148316 w 1404201"/>
              <a:gd name="connsiteY30" fmla="*/ 42530 h 265814"/>
              <a:gd name="connsiteX31" fmla="*/ 1158948 w 1404201"/>
              <a:gd name="connsiteY31" fmla="*/ 74428 h 265814"/>
              <a:gd name="connsiteX32" fmla="*/ 1169581 w 1404201"/>
              <a:gd name="connsiteY32" fmla="*/ 170121 h 265814"/>
              <a:gd name="connsiteX33" fmla="*/ 1233376 w 1404201"/>
              <a:gd name="connsiteY33" fmla="*/ 233916 h 265814"/>
              <a:gd name="connsiteX34" fmla="*/ 1254641 w 1404201"/>
              <a:gd name="connsiteY34" fmla="*/ 255182 h 265814"/>
              <a:gd name="connsiteX35" fmla="*/ 1403497 w 1404201"/>
              <a:gd name="connsiteY35" fmla="*/ 212651 h 265814"/>
              <a:gd name="connsiteX36" fmla="*/ 1403497 w 1404201"/>
              <a:gd name="connsiteY36" fmla="*/ 202019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04201" h="265814">
                <a:moveTo>
                  <a:pt x="0" y="202019"/>
                </a:moveTo>
                <a:cubicBezTo>
                  <a:pt x="7088" y="180754"/>
                  <a:pt x="9231" y="157134"/>
                  <a:pt x="21265" y="138223"/>
                </a:cubicBezTo>
                <a:cubicBezTo>
                  <a:pt x="34720" y="117080"/>
                  <a:pt x="60527" y="105913"/>
                  <a:pt x="74428" y="85061"/>
                </a:cubicBezTo>
                <a:cubicBezTo>
                  <a:pt x="95336" y="53698"/>
                  <a:pt x="96892" y="46847"/>
                  <a:pt x="127590" y="21265"/>
                </a:cubicBezTo>
                <a:cubicBezTo>
                  <a:pt x="137407" y="13084"/>
                  <a:pt x="148855" y="7088"/>
                  <a:pt x="159488" y="0"/>
                </a:cubicBezTo>
                <a:cubicBezTo>
                  <a:pt x="170121" y="7088"/>
                  <a:pt x="183403" y="11286"/>
                  <a:pt x="191386" y="21265"/>
                </a:cubicBezTo>
                <a:cubicBezTo>
                  <a:pt x="198387" y="30017"/>
                  <a:pt x="197006" y="43138"/>
                  <a:pt x="202018" y="53163"/>
                </a:cubicBezTo>
                <a:cubicBezTo>
                  <a:pt x="207733" y="64593"/>
                  <a:pt x="217568" y="73631"/>
                  <a:pt x="223283" y="85061"/>
                </a:cubicBezTo>
                <a:cubicBezTo>
                  <a:pt x="228295" y="95085"/>
                  <a:pt x="228904" y="106934"/>
                  <a:pt x="233916" y="116958"/>
                </a:cubicBezTo>
                <a:cubicBezTo>
                  <a:pt x="239631" y="128388"/>
                  <a:pt x="249991" y="137179"/>
                  <a:pt x="255181" y="148856"/>
                </a:cubicBezTo>
                <a:cubicBezTo>
                  <a:pt x="264285" y="169339"/>
                  <a:pt x="257795" y="200217"/>
                  <a:pt x="276446" y="212651"/>
                </a:cubicBezTo>
                <a:cubicBezTo>
                  <a:pt x="349566" y="261399"/>
                  <a:pt x="315995" y="247100"/>
                  <a:pt x="372139" y="265814"/>
                </a:cubicBezTo>
                <a:cubicBezTo>
                  <a:pt x="396948" y="262270"/>
                  <a:pt x="423666" y="265360"/>
                  <a:pt x="446567" y="255182"/>
                </a:cubicBezTo>
                <a:cubicBezTo>
                  <a:pt x="473748" y="243101"/>
                  <a:pt x="475924" y="172195"/>
                  <a:pt x="478465" y="159489"/>
                </a:cubicBezTo>
                <a:cubicBezTo>
                  <a:pt x="481331" y="145160"/>
                  <a:pt x="483341" y="130390"/>
                  <a:pt x="489097" y="116958"/>
                </a:cubicBezTo>
                <a:cubicBezTo>
                  <a:pt x="499156" y="93486"/>
                  <a:pt x="514479" y="80944"/>
                  <a:pt x="531628" y="63796"/>
                </a:cubicBezTo>
                <a:cubicBezTo>
                  <a:pt x="535172" y="53163"/>
                  <a:pt x="535259" y="40650"/>
                  <a:pt x="542260" y="31898"/>
                </a:cubicBezTo>
                <a:cubicBezTo>
                  <a:pt x="557249" y="13162"/>
                  <a:pt x="585044" y="7004"/>
                  <a:pt x="606055" y="0"/>
                </a:cubicBezTo>
                <a:cubicBezTo>
                  <a:pt x="620232" y="3544"/>
                  <a:pt x="639076" y="-462"/>
                  <a:pt x="648586" y="10633"/>
                </a:cubicBezTo>
                <a:cubicBezTo>
                  <a:pt x="664689" y="29419"/>
                  <a:pt x="674225" y="102558"/>
                  <a:pt x="680483" y="127591"/>
                </a:cubicBezTo>
                <a:cubicBezTo>
                  <a:pt x="683201" y="138464"/>
                  <a:pt x="684899" y="150164"/>
                  <a:pt x="691116" y="159489"/>
                </a:cubicBezTo>
                <a:cubicBezTo>
                  <a:pt x="705924" y="181700"/>
                  <a:pt x="745893" y="208546"/>
                  <a:pt x="765544" y="223284"/>
                </a:cubicBezTo>
                <a:cubicBezTo>
                  <a:pt x="790353" y="219740"/>
                  <a:pt x="818829" y="226106"/>
                  <a:pt x="839972" y="212651"/>
                </a:cubicBezTo>
                <a:cubicBezTo>
                  <a:pt x="861534" y="198930"/>
                  <a:pt x="858256" y="156938"/>
                  <a:pt x="882502" y="148856"/>
                </a:cubicBezTo>
                <a:lnTo>
                  <a:pt x="914400" y="138223"/>
                </a:lnTo>
                <a:cubicBezTo>
                  <a:pt x="925032" y="127591"/>
                  <a:pt x="937956" y="118837"/>
                  <a:pt x="946297" y="106326"/>
                </a:cubicBezTo>
                <a:cubicBezTo>
                  <a:pt x="952514" y="97001"/>
                  <a:pt x="949005" y="82353"/>
                  <a:pt x="956930" y="74428"/>
                </a:cubicBezTo>
                <a:cubicBezTo>
                  <a:pt x="968138" y="63220"/>
                  <a:pt x="984744" y="59050"/>
                  <a:pt x="999460" y="53163"/>
                </a:cubicBezTo>
                <a:cubicBezTo>
                  <a:pt x="1020272" y="44838"/>
                  <a:pt x="1041990" y="38986"/>
                  <a:pt x="1063255" y="31898"/>
                </a:cubicBezTo>
                <a:lnTo>
                  <a:pt x="1095153" y="21265"/>
                </a:lnTo>
                <a:cubicBezTo>
                  <a:pt x="1112874" y="28353"/>
                  <a:pt x="1133654" y="30311"/>
                  <a:pt x="1148316" y="42530"/>
                </a:cubicBezTo>
                <a:cubicBezTo>
                  <a:pt x="1156926" y="49705"/>
                  <a:pt x="1157105" y="63373"/>
                  <a:pt x="1158948" y="74428"/>
                </a:cubicBezTo>
                <a:cubicBezTo>
                  <a:pt x="1164224" y="106085"/>
                  <a:pt x="1160142" y="139446"/>
                  <a:pt x="1169581" y="170121"/>
                </a:cubicBezTo>
                <a:cubicBezTo>
                  <a:pt x="1181714" y="209553"/>
                  <a:pt x="1206516" y="212427"/>
                  <a:pt x="1233376" y="233916"/>
                </a:cubicBezTo>
                <a:cubicBezTo>
                  <a:pt x="1241204" y="240178"/>
                  <a:pt x="1247553" y="248093"/>
                  <a:pt x="1254641" y="255182"/>
                </a:cubicBezTo>
                <a:cubicBezTo>
                  <a:pt x="1355817" y="246750"/>
                  <a:pt x="1370281" y="279082"/>
                  <a:pt x="1403497" y="212651"/>
                </a:cubicBezTo>
                <a:cubicBezTo>
                  <a:pt x="1405082" y="209481"/>
                  <a:pt x="1403497" y="205563"/>
                  <a:pt x="1403497" y="20201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fr-FR" dirty="0"/>
          </a:p>
        </p:txBody>
      </p:sp>
      <p:sp>
        <p:nvSpPr>
          <p:cNvPr id="3" name="ZoneTexte 2">
            <a:extLst>
              <a:ext uri="{FF2B5EF4-FFF2-40B4-BE49-F238E27FC236}">
                <a16:creationId xmlns:a16="http://schemas.microsoft.com/office/drawing/2014/main" id="{A14AF0D1-EAFB-4621-9710-6387E61215CD}"/>
              </a:ext>
            </a:extLst>
          </p:cNvPr>
          <p:cNvSpPr txBox="1"/>
          <p:nvPr/>
        </p:nvSpPr>
        <p:spPr>
          <a:xfrm>
            <a:off x="741934" y="1241285"/>
            <a:ext cx="6943059" cy="369332"/>
          </a:xfrm>
          <a:prstGeom prst="rect">
            <a:avLst/>
          </a:prstGeom>
          <a:noFill/>
        </p:spPr>
        <p:txBody>
          <a:bodyPr wrap="square" rtlCol="0">
            <a:spAutoFit/>
          </a:bodyPr>
          <a:lstStyle/>
          <a:p>
            <a:r>
              <a:rPr lang="fr-FR" dirty="0">
                <a:solidFill>
                  <a:srgbClr val="FF0000"/>
                </a:solidFill>
              </a:rPr>
              <a:t>Comment les femmes participent-elles à l’effort de guerre?</a:t>
            </a:r>
          </a:p>
        </p:txBody>
      </p:sp>
      <p:sp>
        <p:nvSpPr>
          <p:cNvPr id="16" name="Forme libre : forme 15">
            <a:extLst>
              <a:ext uri="{FF2B5EF4-FFF2-40B4-BE49-F238E27FC236}">
                <a16:creationId xmlns:a16="http://schemas.microsoft.com/office/drawing/2014/main" id="{3C89CC28-EC80-4E28-83EC-B062BF563E6E}"/>
              </a:ext>
            </a:extLst>
          </p:cNvPr>
          <p:cNvSpPr/>
          <p:nvPr/>
        </p:nvSpPr>
        <p:spPr>
          <a:xfrm>
            <a:off x="802813" y="1754285"/>
            <a:ext cx="1404937" cy="266700"/>
          </a:xfrm>
          <a:custGeom>
            <a:avLst/>
            <a:gdLst>
              <a:gd name="connsiteX0" fmla="*/ 0 w 1404201"/>
              <a:gd name="connsiteY0" fmla="*/ 202019 h 265814"/>
              <a:gd name="connsiteX1" fmla="*/ 21265 w 1404201"/>
              <a:gd name="connsiteY1" fmla="*/ 138223 h 265814"/>
              <a:gd name="connsiteX2" fmla="*/ 74428 w 1404201"/>
              <a:gd name="connsiteY2" fmla="*/ 85061 h 265814"/>
              <a:gd name="connsiteX3" fmla="*/ 127590 w 1404201"/>
              <a:gd name="connsiteY3" fmla="*/ 21265 h 265814"/>
              <a:gd name="connsiteX4" fmla="*/ 159488 w 1404201"/>
              <a:gd name="connsiteY4" fmla="*/ 0 h 265814"/>
              <a:gd name="connsiteX5" fmla="*/ 191386 w 1404201"/>
              <a:gd name="connsiteY5" fmla="*/ 21265 h 265814"/>
              <a:gd name="connsiteX6" fmla="*/ 202018 w 1404201"/>
              <a:gd name="connsiteY6" fmla="*/ 53163 h 265814"/>
              <a:gd name="connsiteX7" fmla="*/ 223283 w 1404201"/>
              <a:gd name="connsiteY7" fmla="*/ 85061 h 265814"/>
              <a:gd name="connsiteX8" fmla="*/ 233916 w 1404201"/>
              <a:gd name="connsiteY8" fmla="*/ 116958 h 265814"/>
              <a:gd name="connsiteX9" fmla="*/ 255181 w 1404201"/>
              <a:gd name="connsiteY9" fmla="*/ 148856 h 265814"/>
              <a:gd name="connsiteX10" fmla="*/ 276446 w 1404201"/>
              <a:gd name="connsiteY10" fmla="*/ 212651 h 265814"/>
              <a:gd name="connsiteX11" fmla="*/ 372139 w 1404201"/>
              <a:gd name="connsiteY11" fmla="*/ 265814 h 265814"/>
              <a:gd name="connsiteX12" fmla="*/ 446567 w 1404201"/>
              <a:gd name="connsiteY12" fmla="*/ 255182 h 265814"/>
              <a:gd name="connsiteX13" fmla="*/ 478465 w 1404201"/>
              <a:gd name="connsiteY13" fmla="*/ 159489 h 265814"/>
              <a:gd name="connsiteX14" fmla="*/ 489097 w 1404201"/>
              <a:gd name="connsiteY14" fmla="*/ 116958 h 265814"/>
              <a:gd name="connsiteX15" fmla="*/ 531628 w 1404201"/>
              <a:gd name="connsiteY15" fmla="*/ 63796 h 265814"/>
              <a:gd name="connsiteX16" fmla="*/ 542260 w 1404201"/>
              <a:gd name="connsiteY16" fmla="*/ 31898 h 265814"/>
              <a:gd name="connsiteX17" fmla="*/ 606055 w 1404201"/>
              <a:gd name="connsiteY17" fmla="*/ 0 h 265814"/>
              <a:gd name="connsiteX18" fmla="*/ 648586 w 1404201"/>
              <a:gd name="connsiteY18" fmla="*/ 10633 h 265814"/>
              <a:gd name="connsiteX19" fmla="*/ 680483 w 1404201"/>
              <a:gd name="connsiteY19" fmla="*/ 127591 h 265814"/>
              <a:gd name="connsiteX20" fmla="*/ 691116 w 1404201"/>
              <a:gd name="connsiteY20" fmla="*/ 159489 h 265814"/>
              <a:gd name="connsiteX21" fmla="*/ 765544 w 1404201"/>
              <a:gd name="connsiteY21" fmla="*/ 223284 h 265814"/>
              <a:gd name="connsiteX22" fmla="*/ 839972 w 1404201"/>
              <a:gd name="connsiteY22" fmla="*/ 212651 h 265814"/>
              <a:gd name="connsiteX23" fmla="*/ 882502 w 1404201"/>
              <a:gd name="connsiteY23" fmla="*/ 148856 h 265814"/>
              <a:gd name="connsiteX24" fmla="*/ 914400 w 1404201"/>
              <a:gd name="connsiteY24" fmla="*/ 138223 h 265814"/>
              <a:gd name="connsiteX25" fmla="*/ 946297 w 1404201"/>
              <a:gd name="connsiteY25" fmla="*/ 106326 h 265814"/>
              <a:gd name="connsiteX26" fmla="*/ 956930 w 1404201"/>
              <a:gd name="connsiteY26" fmla="*/ 74428 h 265814"/>
              <a:gd name="connsiteX27" fmla="*/ 999460 w 1404201"/>
              <a:gd name="connsiteY27" fmla="*/ 53163 h 265814"/>
              <a:gd name="connsiteX28" fmla="*/ 1063255 w 1404201"/>
              <a:gd name="connsiteY28" fmla="*/ 31898 h 265814"/>
              <a:gd name="connsiteX29" fmla="*/ 1095153 w 1404201"/>
              <a:gd name="connsiteY29" fmla="*/ 21265 h 265814"/>
              <a:gd name="connsiteX30" fmla="*/ 1148316 w 1404201"/>
              <a:gd name="connsiteY30" fmla="*/ 42530 h 265814"/>
              <a:gd name="connsiteX31" fmla="*/ 1158948 w 1404201"/>
              <a:gd name="connsiteY31" fmla="*/ 74428 h 265814"/>
              <a:gd name="connsiteX32" fmla="*/ 1169581 w 1404201"/>
              <a:gd name="connsiteY32" fmla="*/ 170121 h 265814"/>
              <a:gd name="connsiteX33" fmla="*/ 1233376 w 1404201"/>
              <a:gd name="connsiteY33" fmla="*/ 233916 h 265814"/>
              <a:gd name="connsiteX34" fmla="*/ 1254641 w 1404201"/>
              <a:gd name="connsiteY34" fmla="*/ 255182 h 265814"/>
              <a:gd name="connsiteX35" fmla="*/ 1403497 w 1404201"/>
              <a:gd name="connsiteY35" fmla="*/ 212651 h 265814"/>
              <a:gd name="connsiteX36" fmla="*/ 1403497 w 1404201"/>
              <a:gd name="connsiteY36" fmla="*/ 202019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04201" h="265814">
                <a:moveTo>
                  <a:pt x="0" y="202019"/>
                </a:moveTo>
                <a:cubicBezTo>
                  <a:pt x="7088" y="180754"/>
                  <a:pt x="9231" y="157134"/>
                  <a:pt x="21265" y="138223"/>
                </a:cubicBezTo>
                <a:cubicBezTo>
                  <a:pt x="34720" y="117080"/>
                  <a:pt x="60527" y="105913"/>
                  <a:pt x="74428" y="85061"/>
                </a:cubicBezTo>
                <a:cubicBezTo>
                  <a:pt x="95336" y="53698"/>
                  <a:pt x="96892" y="46847"/>
                  <a:pt x="127590" y="21265"/>
                </a:cubicBezTo>
                <a:cubicBezTo>
                  <a:pt x="137407" y="13084"/>
                  <a:pt x="148855" y="7088"/>
                  <a:pt x="159488" y="0"/>
                </a:cubicBezTo>
                <a:cubicBezTo>
                  <a:pt x="170121" y="7088"/>
                  <a:pt x="183403" y="11286"/>
                  <a:pt x="191386" y="21265"/>
                </a:cubicBezTo>
                <a:cubicBezTo>
                  <a:pt x="198387" y="30017"/>
                  <a:pt x="197006" y="43138"/>
                  <a:pt x="202018" y="53163"/>
                </a:cubicBezTo>
                <a:cubicBezTo>
                  <a:pt x="207733" y="64593"/>
                  <a:pt x="217568" y="73631"/>
                  <a:pt x="223283" y="85061"/>
                </a:cubicBezTo>
                <a:cubicBezTo>
                  <a:pt x="228295" y="95085"/>
                  <a:pt x="228904" y="106934"/>
                  <a:pt x="233916" y="116958"/>
                </a:cubicBezTo>
                <a:cubicBezTo>
                  <a:pt x="239631" y="128388"/>
                  <a:pt x="249991" y="137179"/>
                  <a:pt x="255181" y="148856"/>
                </a:cubicBezTo>
                <a:cubicBezTo>
                  <a:pt x="264285" y="169339"/>
                  <a:pt x="257795" y="200217"/>
                  <a:pt x="276446" y="212651"/>
                </a:cubicBezTo>
                <a:cubicBezTo>
                  <a:pt x="349566" y="261399"/>
                  <a:pt x="315995" y="247100"/>
                  <a:pt x="372139" y="265814"/>
                </a:cubicBezTo>
                <a:cubicBezTo>
                  <a:pt x="396948" y="262270"/>
                  <a:pt x="423666" y="265360"/>
                  <a:pt x="446567" y="255182"/>
                </a:cubicBezTo>
                <a:cubicBezTo>
                  <a:pt x="473748" y="243101"/>
                  <a:pt x="475924" y="172195"/>
                  <a:pt x="478465" y="159489"/>
                </a:cubicBezTo>
                <a:cubicBezTo>
                  <a:pt x="481331" y="145160"/>
                  <a:pt x="483341" y="130390"/>
                  <a:pt x="489097" y="116958"/>
                </a:cubicBezTo>
                <a:cubicBezTo>
                  <a:pt x="499156" y="93486"/>
                  <a:pt x="514479" y="80944"/>
                  <a:pt x="531628" y="63796"/>
                </a:cubicBezTo>
                <a:cubicBezTo>
                  <a:pt x="535172" y="53163"/>
                  <a:pt x="535259" y="40650"/>
                  <a:pt x="542260" y="31898"/>
                </a:cubicBezTo>
                <a:cubicBezTo>
                  <a:pt x="557249" y="13162"/>
                  <a:pt x="585044" y="7004"/>
                  <a:pt x="606055" y="0"/>
                </a:cubicBezTo>
                <a:cubicBezTo>
                  <a:pt x="620232" y="3544"/>
                  <a:pt x="639076" y="-462"/>
                  <a:pt x="648586" y="10633"/>
                </a:cubicBezTo>
                <a:cubicBezTo>
                  <a:pt x="664689" y="29419"/>
                  <a:pt x="674225" y="102558"/>
                  <a:pt x="680483" y="127591"/>
                </a:cubicBezTo>
                <a:cubicBezTo>
                  <a:pt x="683201" y="138464"/>
                  <a:pt x="684899" y="150164"/>
                  <a:pt x="691116" y="159489"/>
                </a:cubicBezTo>
                <a:cubicBezTo>
                  <a:pt x="705924" y="181700"/>
                  <a:pt x="745893" y="208546"/>
                  <a:pt x="765544" y="223284"/>
                </a:cubicBezTo>
                <a:cubicBezTo>
                  <a:pt x="790353" y="219740"/>
                  <a:pt x="818829" y="226106"/>
                  <a:pt x="839972" y="212651"/>
                </a:cubicBezTo>
                <a:cubicBezTo>
                  <a:pt x="861534" y="198930"/>
                  <a:pt x="858256" y="156938"/>
                  <a:pt x="882502" y="148856"/>
                </a:cubicBezTo>
                <a:lnTo>
                  <a:pt x="914400" y="138223"/>
                </a:lnTo>
                <a:cubicBezTo>
                  <a:pt x="925032" y="127591"/>
                  <a:pt x="937956" y="118837"/>
                  <a:pt x="946297" y="106326"/>
                </a:cubicBezTo>
                <a:cubicBezTo>
                  <a:pt x="952514" y="97001"/>
                  <a:pt x="949005" y="82353"/>
                  <a:pt x="956930" y="74428"/>
                </a:cubicBezTo>
                <a:cubicBezTo>
                  <a:pt x="968138" y="63220"/>
                  <a:pt x="984744" y="59050"/>
                  <a:pt x="999460" y="53163"/>
                </a:cubicBezTo>
                <a:cubicBezTo>
                  <a:pt x="1020272" y="44838"/>
                  <a:pt x="1041990" y="38986"/>
                  <a:pt x="1063255" y="31898"/>
                </a:cubicBezTo>
                <a:lnTo>
                  <a:pt x="1095153" y="21265"/>
                </a:lnTo>
                <a:cubicBezTo>
                  <a:pt x="1112874" y="28353"/>
                  <a:pt x="1133654" y="30311"/>
                  <a:pt x="1148316" y="42530"/>
                </a:cubicBezTo>
                <a:cubicBezTo>
                  <a:pt x="1156926" y="49705"/>
                  <a:pt x="1157105" y="63373"/>
                  <a:pt x="1158948" y="74428"/>
                </a:cubicBezTo>
                <a:cubicBezTo>
                  <a:pt x="1164224" y="106085"/>
                  <a:pt x="1160142" y="139446"/>
                  <a:pt x="1169581" y="170121"/>
                </a:cubicBezTo>
                <a:cubicBezTo>
                  <a:pt x="1181714" y="209553"/>
                  <a:pt x="1206516" y="212427"/>
                  <a:pt x="1233376" y="233916"/>
                </a:cubicBezTo>
                <a:cubicBezTo>
                  <a:pt x="1241204" y="240178"/>
                  <a:pt x="1247553" y="248093"/>
                  <a:pt x="1254641" y="255182"/>
                </a:cubicBezTo>
                <a:cubicBezTo>
                  <a:pt x="1355817" y="246750"/>
                  <a:pt x="1370281" y="279082"/>
                  <a:pt x="1403497" y="212651"/>
                </a:cubicBezTo>
                <a:cubicBezTo>
                  <a:pt x="1405082" y="209481"/>
                  <a:pt x="1403497" y="205563"/>
                  <a:pt x="1403497" y="20201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fr-FR" dirty="0"/>
          </a:p>
        </p:txBody>
      </p:sp>
      <p:sp>
        <p:nvSpPr>
          <p:cNvPr id="4" name="ZoneTexte 3">
            <a:extLst>
              <a:ext uri="{FF2B5EF4-FFF2-40B4-BE49-F238E27FC236}">
                <a16:creationId xmlns:a16="http://schemas.microsoft.com/office/drawing/2014/main" id="{3E35D42A-E4AC-4939-9495-FD832543DBCA}"/>
              </a:ext>
            </a:extLst>
          </p:cNvPr>
          <p:cNvSpPr txBox="1"/>
          <p:nvPr/>
        </p:nvSpPr>
        <p:spPr>
          <a:xfrm>
            <a:off x="802813" y="2190307"/>
            <a:ext cx="3173762" cy="369332"/>
          </a:xfrm>
          <a:prstGeom prst="rect">
            <a:avLst/>
          </a:prstGeom>
          <a:noFill/>
        </p:spPr>
        <p:txBody>
          <a:bodyPr wrap="square" rtlCol="0">
            <a:spAutoFit/>
          </a:bodyPr>
          <a:lstStyle/>
          <a:p>
            <a:r>
              <a:rPr lang="fr-FR" i="1" dirty="0">
                <a:solidFill>
                  <a:srgbClr val="00B050"/>
                </a:solidFill>
              </a:rPr>
              <a:t>Coller les photos</a:t>
            </a:r>
          </a:p>
        </p:txBody>
      </p:sp>
      <p:grpSp>
        <p:nvGrpSpPr>
          <p:cNvPr id="18" name="Groupe 22">
            <a:extLst>
              <a:ext uri="{FF2B5EF4-FFF2-40B4-BE49-F238E27FC236}">
                <a16:creationId xmlns:a16="http://schemas.microsoft.com/office/drawing/2014/main" id="{7E088730-11E9-46C4-A790-5071FB27AFC8}"/>
              </a:ext>
            </a:extLst>
          </p:cNvPr>
          <p:cNvGrpSpPr>
            <a:grpSpLocks/>
          </p:cNvGrpSpPr>
          <p:nvPr/>
        </p:nvGrpSpPr>
        <p:grpSpPr bwMode="auto">
          <a:xfrm>
            <a:off x="4500155" y="5089269"/>
            <a:ext cx="330200" cy="285750"/>
            <a:chOff x="3976577" y="3232298"/>
            <a:chExt cx="329609" cy="287079"/>
          </a:xfrm>
        </p:grpSpPr>
        <p:cxnSp>
          <p:nvCxnSpPr>
            <p:cNvPr id="19" name="Connecteur droit 18">
              <a:extLst>
                <a:ext uri="{FF2B5EF4-FFF2-40B4-BE49-F238E27FC236}">
                  <a16:creationId xmlns:a16="http://schemas.microsoft.com/office/drawing/2014/main" id="{75F3F489-0E0F-48A5-AED3-16C1FC864394}"/>
                </a:ext>
              </a:extLst>
            </p:cNvPr>
            <p:cNvCxnSpPr/>
            <p:nvPr/>
          </p:nvCxnSpPr>
          <p:spPr>
            <a:xfrm>
              <a:off x="4295094" y="3232298"/>
              <a:ext cx="0" cy="2870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12E722AC-29A6-44BB-97E0-A5CE9A76248B}"/>
                </a:ext>
              </a:extLst>
            </p:cNvPr>
            <p:cNvCxnSpPr/>
            <p:nvPr/>
          </p:nvCxnSpPr>
          <p:spPr>
            <a:xfrm flipH="1">
              <a:off x="3976577" y="3508213"/>
              <a:ext cx="3296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3" name="ZoneTexte 22">
            <a:extLst>
              <a:ext uri="{FF2B5EF4-FFF2-40B4-BE49-F238E27FC236}">
                <a16:creationId xmlns:a16="http://schemas.microsoft.com/office/drawing/2014/main" id="{C420ACAA-6D61-4FE0-A9EE-EA749F9E11F7}"/>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554533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oneTexte 10">
            <a:extLst>
              <a:ext uri="{FF2B5EF4-FFF2-40B4-BE49-F238E27FC236}">
                <a16:creationId xmlns:a16="http://schemas.microsoft.com/office/drawing/2014/main" id="{A695061B-AB80-4542-8955-1BA8E0695EE8}"/>
              </a:ext>
            </a:extLst>
          </p:cNvPr>
          <p:cNvSpPr txBox="1">
            <a:spLocks noChangeArrowheads="1"/>
          </p:cNvSpPr>
          <p:nvPr/>
        </p:nvSpPr>
        <p:spPr bwMode="auto">
          <a:xfrm>
            <a:off x="730597" y="197969"/>
            <a:ext cx="7367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2000" u="sng" dirty="0">
                <a:solidFill>
                  <a:srgbClr val="FF0000"/>
                </a:solidFill>
              </a:rPr>
              <a:t>Séance 3: </a:t>
            </a:r>
            <a:r>
              <a:rPr lang="fr-FR" altLang="fr-FR" sz="2000" dirty="0">
                <a:solidFill>
                  <a:srgbClr val="FF0000"/>
                </a:solidFill>
              </a:rPr>
              <a:t>Le rôle des femmes pendant la guerre</a:t>
            </a:r>
          </a:p>
        </p:txBody>
      </p:sp>
      <p:cxnSp>
        <p:nvCxnSpPr>
          <p:cNvPr id="5" name="Connecteur droit 4">
            <a:extLst>
              <a:ext uri="{FF2B5EF4-FFF2-40B4-BE49-F238E27FC236}">
                <a16:creationId xmlns:a16="http://schemas.microsoft.com/office/drawing/2014/main" id="{63B7F05C-E7C7-4D7B-B236-95B10EAADB9A}"/>
              </a:ext>
            </a:extLst>
          </p:cNvPr>
          <p:cNvCxnSpPr/>
          <p:nvPr/>
        </p:nvCxnSpPr>
        <p:spPr bwMode="auto">
          <a:xfrm>
            <a:off x="755650" y="117475"/>
            <a:ext cx="0" cy="6219825"/>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3" name="ZoneTexte 2">
            <a:extLst>
              <a:ext uri="{FF2B5EF4-FFF2-40B4-BE49-F238E27FC236}">
                <a16:creationId xmlns:a16="http://schemas.microsoft.com/office/drawing/2014/main" id="{A14AF0D1-EAFB-4621-9710-6387E61215CD}"/>
              </a:ext>
            </a:extLst>
          </p:cNvPr>
          <p:cNvSpPr txBox="1"/>
          <p:nvPr/>
        </p:nvSpPr>
        <p:spPr>
          <a:xfrm>
            <a:off x="704356" y="627509"/>
            <a:ext cx="6943059" cy="369332"/>
          </a:xfrm>
          <a:prstGeom prst="rect">
            <a:avLst/>
          </a:prstGeom>
          <a:noFill/>
        </p:spPr>
        <p:txBody>
          <a:bodyPr wrap="square" rtlCol="0">
            <a:spAutoFit/>
          </a:bodyPr>
          <a:lstStyle/>
          <a:p>
            <a:r>
              <a:rPr lang="fr-FR" dirty="0">
                <a:solidFill>
                  <a:srgbClr val="FF0000"/>
                </a:solidFill>
              </a:rPr>
              <a:t>Comment les femmes participent-elles à l’effort de guerre?</a:t>
            </a:r>
          </a:p>
        </p:txBody>
      </p:sp>
      <p:sp>
        <p:nvSpPr>
          <p:cNvPr id="10" name="ZoneTexte 9">
            <a:extLst>
              <a:ext uri="{FF2B5EF4-FFF2-40B4-BE49-F238E27FC236}">
                <a16:creationId xmlns:a16="http://schemas.microsoft.com/office/drawing/2014/main" id="{227248F1-F52D-4C1A-9591-83DD98F0B7AA}"/>
              </a:ext>
            </a:extLst>
          </p:cNvPr>
          <p:cNvSpPr txBox="1"/>
          <p:nvPr/>
        </p:nvSpPr>
        <p:spPr>
          <a:xfrm>
            <a:off x="3306871" y="1352811"/>
            <a:ext cx="7753611" cy="707886"/>
          </a:xfrm>
          <a:prstGeom prst="rect">
            <a:avLst/>
          </a:prstGeom>
          <a:noFill/>
        </p:spPr>
        <p:txBody>
          <a:bodyPr wrap="square" rtlCol="0">
            <a:spAutoFit/>
          </a:bodyPr>
          <a:lstStyle/>
          <a:p>
            <a:r>
              <a:rPr lang="fr-FR" sz="2000" dirty="0"/>
              <a:t>Elles remplacent les hommes </a:t>
            </a:r>
            <a:r>
              <a:rPr lang="fr-FR" sz="2000" u="heavy" dirty="0">
                <a:uFill>
                  <a:solidFill>
                    <a:srgbClr val="FF0000"/>
                  </a:solidFill>
                </a:uFill>
              </a:rPr>
              <a:t>aux champs </a:t>
            </a:r>
            <a:r>
              <a:rPr lang="fr-FR" sz="2000" dirty="0"/>
              <a:t>(moissons, soin des bêtes et des cultures) </a:t>
            </a:r>
          </a:p>
        </p:txBody>
      </p:sp>
      <p:sp>
        <p:nvSpPr>
          <p:cNvPr id="27" name="ZoneTexte 26">
            <a:extLst>
              <a:ext uri="{FF2B5EF4-FFF2-40B4-BE49-F238E27FC236}">
                <a16:creationId xmlns:a16="http://schemas.microsoft.com/office/drawing/2014/main" id="{BBDCA8A3-7538-4401-BA54-B420D5C9114F}"/>
              </a:ext>
            </a:extLst>
          </p:cNvPr>
          <p:cNvSpPr txBox="1"/>
          <p:nvPr/>
        </p:nvSpPr>
        <p:spPr>
          <a:xfrm>
            <a:off x="4060520" y="2657606"/>
            <a:ext cx="7964466" cy="1015663"/>
          </a:xfrm>
          <a:prstGeom prst="rect">
            <a:avLst/>
          </a:prstGeom>
          <a:noFill/>
        </p:spPr>
        <p:txBody>
          <a:bodyPr wrap="square" rtlCol="0">
            <a:spAutoFit/>
          </a:bodyPr>
          <a:lstStyle/>
          <a:p>
            <a:r>
              <a:rPr lang="fr-FR" sz="2000" dirty="0"/>
              <a:t>Elles remplacent les hommes </a:t>
            </a:r>
            <a:r>
              <a:rPr lang="fr-FR" sz="2000" u="heavy" dirty="0">
                <a:uFill>
                  <a:solidFill>
                    <a:srgbClr val="FF0000"/>
                  </a:solidFill>
                </a:uFill>
              </a:rPr>
              <a:t>à l’usine </a:t>
            </a:r>
            <a:r>
              <a:rPr lang="fr-FR" sz="2000" dirty="0"/>
              <a:t>(fabrication d’armes et de munitions comme les obus, les balles et les grenades).</a:t>
            </a:r>
          </a:p>
          <a:p>
            <a:r>
              <a:rPr lang="fr-FR" sz="2000" dirty="0"/>
              <a:t>On les appelle </a:t>
            </a:r>
            <a:r>
              <a:rPr lang="fr-FR" sz="2000" u="heavy" dirty="0">
                <a:uFill>
                  <a:solidFill>
                    <a:srgbClr val="FF0000"/>
                  </a:solidFill>
                </a:uFill>
              </a:rPr>
              <a:t>les munitionnettes.</a:t>
            </a:r>
          </a:p>
        </p:txBody>
      </p:sp>
      <p:sp>
        <p:nvSpPr>
          <p:cNvPr id="29" name="ZoneTexte 28">
            <a:extLst>
              <a:ext uri="{FF2B5EF4-FFF2-40B4-BE49-F238E27FC236}">
                <a16:creationId xmlns:a16="http://schemas.microsoft.com/office/drawing/2014/main" id="{3B869F3C-9C16-493D-89A4-75AEABB39C43}"/>
              </a:ext>
            </a:extLst>
          </p:cNvPr>
          <p:cNvSpPr txBox="1"/>
          <p:nvPr/>
        </p:nvSpPr>
        <p:spPr>
          <a:xfrm>
            <a:off x="3334011" y="3872630"/>
            <a:ext cx="8553189" cy="1015663"/>
          </a:xfrm>
          <a:prstGeom prst="rect">
            <a:avLst/>
          </a:prstGeom>
          <a:noFill/>
        </p:spPr>
        <p:txBody>
          <a:bodyPr wrap="square" rtlCol="0">
            <a:spAutoFit/>
          </a:bodyPr>
          <a:lstStyle/>
          <a:p>
            <a:r>
              <a:rPr lang="fr-FR" sz="2000" dirty="0"/>
              <a:t>Elles s’engagent sur le front en tant qu’</a:t>
            </a:r>
            <a:r>
              <a:rPr lang="fr-FR" sz="2000" u="heavy" dirty="0">
                <a:uFill>
                  <a:solidFill>
                    <a:srgbClr val="FF0000"/>
                  </a:solidFill>
                </a:uFill>
              </a:rPr>
              <a:t>infirmières</a:t>
            </a:r>
            <a:r>
              <a:rPr lang="fr-FR" sz="2000" dirty="0"/>
              <a:t>.</a:t>
            </a:r>
          </a:p>
          <a:p>
            <a:r>
              <a:rPr lang="fr-FR" sz="2000" dirty="0"/>
              <a:t>Elles risquent leurs vies car les champs de bataille ne sont pas loin des camps de blessés.</a:t>
            </a:r>
          </a:p>
        </p:txBody>
      </p:sp>
      <p:grpSp>
        <p:nvGrpSpPr>
          <p:cNvPr id="13312" name="Groupe 13311">
            <a:extLst>
              <a:ext uri="{FF2B5EF4-FFF2-40B4-BE49-F238E27FC236}">
                <a16:creationId xmlns:a16="http://schemas.microsoft.com/office/drawing/2014/main" id="{F6776732-EFE0-49D8-90D8-8D9754F6203F}"/>
              </a:ext>
            </a:extLst>
          </p:cNvPr>
          <p:cNvGrpSpPr/>
          <p:nvPr/>
        </p:nvGrpSpPr>
        <p:grpSpPr>
          <a:xfrm>
            <a:off x="964504" y="1678487"/>
            <a:ext cx="3081403" cy="3056351"/>
            <a:chOff x="1578279" y="2430049"/>
            <a:chExt cx="3081403" cy="3056351"/>
          </a:xfrm>
        </p:grpSpPr>
        <p:sp>
          <p:nvSpPr>
            <p:cNvPr id="2" name="Ellipse 1">
              <a:extLst>
                <a:ext uri="{FF2B5EF4-FFF2-40B4-BE49-F238E27FC236}">
                  <a16:creationId xmlns:a16="http://schemas.microsoft.com/office/drawing/2014/main" id="{E634F6C7-FC13-471D-8BCE-428C32333C2A}"/>
                </a:ext>
              </a:extLst>
            </p:cNvPr>
            <p:cNvSpPr/>
            <p:nvPr/>
          </p:nvSpPr>
          <p:spPr>
            <a:xfrm>
              <a:off x="1578279" y="2768252"/>
              <a:ext cx="2167003" cy="15908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LES FEMMES PENDANT LA PGM</a:t>
              </a:r>
            </a:p>
          </p:txBody>
        </p:sp>
        <p:cxnSp>
          <p:nvCxnSpPr>
            <p:cNvPr id="8" name="Connecteur droit avec flèche 7">
              <a:extLst>
                <a:ext uri="{FF2B5EF4-FFF2-40B4-BE49-F238E27FC236}">
                  <a16:creationId xmlns:a16="http://schemas.microsoft.com/office/drawing/2014/main" id="{DF5AA501-76BA-4980-BD00-DCD76B1FB0A1}"/>
                </a:ext>
              </a:extLst>
            </p:cNvPr>
            <p:cNvCxnSpPr>
              <a:cxnSpLocks/>
            </p:cNvCxnSpPr>
            <p:nvPr/>
          </p:nvCxnSpPr>
          <p:spPr>
            <a:xfrm flipV="1">
              <a:off x="2926891" y="2430049"/>
              <a:ext cx="981230" cy="3707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necteur droit avec flèche 22">
              <a:extLst>
                <a:ext uri="{FF2B5EF4-FFF2-40B4-BE49-F238E27FC236}">
                  <a16:creationId xmlns:a16="http://schemas.microsoft.com/office/drawing/2014/main" id="{9496F125-8735-42C3-B953-319862FD1C16}"/>
                </a:ext>
              </a:extLst>
            </p:cNvPr>
            <p:cNvCxnSpPr>
              <a:cxnSpLocks/>
            </p:cNvCxnSpPr>
            <p:nvPr/>
          </p:nvCxnSpPr>
          <p:spPr>
            <a:xfrm>
              <a:off x="3730644" y="3692240"/>
              <a:ext cx="9290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necteur droit avec flèche 27">
              <a:extLst>
                <a:ext uri="{FF2B5EF4-FFF2-40B4-BE49-F238E27FC236}">
                  <a16:creationId xmlns:a16="http://schemas.microsoft.com/office/drawing/2014/main" id="{05DC43FE-3855-4E3C-99BB-BC0CD6082108}"/>
                </a:ext>
              </a:extLst>
            </p:cNvPr>
            <p:cNvCxnSpPr>
              <a:cxnSpLocks/>
            </p:cNvCxnSpPr>
            <p:nvPr/>
          </p:nvCxnSpPr>
          <p:spPr>
            <a:xfrm>
              <a:off x="3204550" y="4243385"/>
              <a:ext cx="741149" cy="4789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necteur droit avec flèche 29">
              <a:extLst>
                <a:ext uri="{FF2B5EF4-FFF2-40B4-BE49-F238E27FC236}">
                  <a16:creationId xmlns:a16="http://schemas.microsoft.com/office/drawing/2014/main" id="{9A9BD647-A79E-4FAF-9288-F290A11480D5}"/>
                </a:ext>
              </a:extLst>
            </p:cNvPr>
            <p:cNvCxnSpPr>
              <a:cxnSpLocks/>
            </p:cNvCxnSpPr>
            <p:nvPr/>
          </p:nvCxnSpPr>
          <p:spPr>
            <a:xfrm>
              <a:off x="2442550" y="4333154"/>
              <a:ext cx="0" cy="11532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1" name="ZoneTexte 30">
            <a:extLst>
              <a:ext uri="{FF2B5EF4-FFF2-40B4-BE49-F238E27FC236}">
                <a16:creationId xmlns:a16="http://schemas.microsoft.com/office/drawing/2014/main" id="{A10993BE-8A4F-41E4-8AD9-76D64667F882}"/>
              </a:ext>
            </a:extLst>
          </p:cNvPr>
          <p:cNvSpPr txBox="1"/>
          <p:nvPr/>
        </p:nvSpPr>
        <p:spPr>
          <a:xfrm>
            <a:off x="1118992" y="5002061"/>
            <a:ext cx="7753611" cy="707886"/>
          </a:xfrm>
          <a:prstGeom prst="rect">
            <a:avLst/>
          </a:prstGeom>
          <a:noFill/>
        </p:spPr>
        <p:txBody>
          <a:bodyPr wrap="square" rtlCol="0">
            <a:spAutoFit/>
          </a:bodyPr>
          <a:lstStyle/>
          <a:p>
            <a:r>
              <a:rPr lang="fr-FR" sz="2000" dirty="0"/>
              <a:t>Elles accèdent à des </a:t>
            </a:r>
            <a:r>
              <a:rPr lang="fr-FR" sz="2000" u="heavy" dirty="0">
                <a:uFill>
                  <a:solidFill>
                    <a:srgbClr val="FF0000"/>
                  </a:solidFill>
                </a:uFill>
              </a:rPr>
              <a:t>métiers autrefois réservés aux hommes </a:t>
            </a:r>
            <a:r>
              <a:rPr lang="fr-FR" sz="2000" dirty="0"/>
              <a:t>(conductrice de tramway, secrétaire…): c’est le début de </a:t>
            </a:r>
            <a:r>
              <a:rPr lang="fr-FR" sz="2000" u="heavy" dirty="0">
                <a:uFill>
                  <a:solidFill>
                    <a:srgbClr val="FF0000"/>
                  </a:solidFill>
                </a:uFill>
              </a:rPr>
              <a:t>l’émancipation.</a:t>
            </a:r>
          </a:p>
        </p:txBody>
      </p:sp>
      <p:sp>
        <p:nvSpPr>
          <p:cNvPr id="15" name="ZoneTexte 14">
            <a:extLst>
              <a:ext uri="{FF2B5EF4-FFF2-40B4-BE49-F238E27FC236}">
                <a16:creationId xmlns:a16="http://schemas.microsoft.com/office/drawing/2014/main" id="{6C94EB40-9CCF-4CFD-9ACF-C7EF35E2554D}"/>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07267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29" grpId="0"/>
      <p:bldP spid="3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pattFill prst="openDmnd">
          <a:fgClr>
            <a:srgbClr val="D2A000"/>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99063-CE98-4217-8DEF-D86031B41D28}"/>
              </a:ext>
            </a:extLst>
          </p:cNvPr>
          <p:cNvSpPr>
            <a:spLocks noGrp="1"/>
          </p:cNvSpPr>
          <p:nvPr>
            <p:ph type="title"/>
          </p:nvPr>
        </p:nvSpPr>
        <p:spPr>
          <a:xfrm>
            <a:off x="3260767" y="2300802"/>
            <a:ext cx="6429498" cy="1325563"/>
          </a:xfrm>
          <a:pattFill prst="openDmnd">
            <a:fgClr>
              <a:srgbClr val="D2A000"/>
            </a:fgClr>
            <a:bgClr>
              <a:schemeClr val="bg1"/>
            </a:bgClr>
          </a:pattFill>
        </p:spPr>
        <p:txBody>
          <a:bodyPr/>
          <a:lstStyle/>
          <a:p>
            <a:r>
              <a:rPr lang="fr-FR" dirty="0"/>
              <a:t>LE BILAN DE LA GUERRE</a:t>
            </a:r>
          </a:p>
        </p:txBody>
      </p:sp>
      <p:sp>
        <p:nvSpPr>
          <p:cNvPr id="3" name="ZoneTexte 2">
            <a:extLst>
              <a:ext uri="{FF2B5EF4-FFF2-40B4-BE49-F238E27FC236}">
                <a16:creationId xmlns:a16="http://schemas.microsoft.com/office/drawing/2014/main" id="{ABC9B816-0790-4E69-9453-5CD43A580FBA}"/>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029795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74ECB5F-D546-4464-A369-83B9BA012645}"/>
              </a:ext>
            </a:extLst>
          </p:cNvPr>
          <p:cNvPicPr>
            <a:picLocks noChangeAspect="1"/>
          </p:cNvPicPr>
          <p:nvPr/>
        </p:nvPicPr>
        <p:blipFill>
          <a:blip r:embed="rId2"/>
          <a:stretch>
            <a:fillRect/>
          </a:stretch>
        </p:blipFill>
        <p:spPr>
          <a:xfrm>
            <a:off x="180753" y="339135"/>
            <a:ext cx="5115894" cy="3663333"/>
          </a:xfrm>
          <a:prstGeom prst="rect">
            <a:avLst/>
          </a:prstGeom>
        </p:spPr>
      </p:pic>
      <p:pic>
        <p:nvPicPr>
          <p:cNvPr id="6" name="Image 5">
            <a:extLst>
              <a:ext uri="{FF2B5EF4-FFF2-40B4-BE49-F238E27FC236}">
                <a16:creationId xmlns:a16="http://schemas.microsoft.com/office/drawing/2014/main" id="{8AE839AD-EEE6-4D00-B61B-604F1823DC1F}"/>
              </a:ext>
            </a:extLst>
          </p:cNvPr>
          <p:cNvPicPr>
            <a:picLocks noChangeAspect="1"/>
          </p:cNvPicPr>
          <p:nvPr/>
        </p:nvPicPr>
        <p:blipFill>
          <a:blip r:embed="rId3"/>
          <a:stretch>
            <a:fillRect/>
          </a:stretch>
        </p:blipFill>
        <p:spPr>
          <a:xfrm>
            <a:off x="5570906" y="339135"/>
            <a:ext cx="6238875" cy="5924550"/>
          </a:xfrm>
          <a:prstGeom prst="rect">
            <a:avLst/>
          </a:prstGeom>
        </p:spPr>
      </p:pic>
      <p:pic>
        <p:nvPicPr>
          <p:cNvPr id="1025" name="Image 1">
            <a:extLst>
              <a:ext uri="{FF2B5EF4-FFF2-40B4-BE49-F238E27FC236}">
                <a16:creationId xmlns:a16="http://schemas.microsoft.com/office/drawing/2014/main" id="{DEDAAAE7-AD50-44C9-9C85-3FDF18375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19600" cy="85725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21539707-045C-4221-BB33-3B3B60381569}"/>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545336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Ã©sultat de recherche d'images pour &quot;carte europe 1914&quot;">
            <a:extLst>
              <a:ext uri="{FF2B5EF4-FFF2-40B4-BE49-F238E27FC236}">
                <a16:creationId xmlns:a16="http://schemas.microsoft.com/office/drawing/2014/main" id="{54C44AA3-D74A-4897-A7FE-92DF1474C59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97" y="86729"/>
            <a:ext cx="4452620" cy="5472430"/>
          </a:xfrm>
          <a:prstGeom prst="rect">
            <a:avLst/>
          </a:prstGeom>
          <a:noFill/>
          <a:ln>
            <a:noFill/>
          </a:ln>
        </p:spPr>
      </p:pic>
      <p:pic>
        <p:nvPicPr>
          <p:cNvPr id="5" name="Image 4" descr="RÃ©sultat de recherche d'images pour &quot;carte 1919&quot;">
            <a:extLst>
              <a:ext uri="{FF2B5EF4-FFF2-40B4-BE49-F238E27FC236}">
                <a16:creationId xmlns:a16="http://schemas.microsoft.com/office/drawing/2014/main" id="{EAAA1C2E-D1E4-43C8-A5F8-7CFFC245D7F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48318" y="134989"/>
            <a:ext cx="4735195" cy="5424170"/>
          </a:xfrm>
          <a:prstGeom prst="rect">
            <a:avLst/>
          </a:prstGeom>
          <a:noFill/>
          <a:ln>
            <a:noFill/>
          </a:ln>
        </p:spPr>
      </p:pic>
      <p:sp>
        <p:nvSpPr>
          <p:cNvPr id="8" name="Rectangle 7">
            <a:extLst>
              <a:ext uri="{FF2B5EF4-FFF2-40B4-BE49-F238E27FC236}">
                <a16:creationId xmlns:a16="http://schemas.microsoft.com/office/drawing/2014/main" id="{5470C551-DF47-471C-B7B2-BB69EA459F75}"/>
              </a:ext>
            </a:extLst>
          </p:cNvPr>
          <p:cNvSpPr/>
          <p:nvPr/>
        </p:nvSpPr>
        <p:spPr>
          <a:xfrm>
            <a:off x="573597" y="4160212"/>
            <a:ext cx="10781414" cy="2126864"/>
          </a:xfrm>
          <a:prstGeom prst="rect">
            <a:avLst/>
          </a:prstGeom>
          <a:solidFill>
            <a:schemeClr val="bg2"/>
          </a:solidFill>
        </p:spPr>
        <p:txBody>
          <a:bodyPr wrap="square">
            <a:spAutoFit/>
          </a:bodyPr>
          <a:lstStyle/>
          <a:p>
            <a:pPr>
              <a:lnSpc>
                <a:spcPct val="150000"/>
              </a:lnSpc>
              <a:spcAft>
                <a:spcPts val="0"/>
              </a:spcAft>
            </a:pPr>
            <a:r>
              <a:rPr lang="fr-FR" b="1" u="sng" dirty="0">
                <a:ea typeface="Calibri" panose="020F0502020204030204" pitchFamily="34" charset="0"/>
                <a:cs typeface="Times New Roman" panose="02020603050405020304" pitchFamily="18" charset="0"/>
              </a:rPr>
              <a:t>Observe les deux cartes.</a:t>
            </a:r>
            <a:endParaRPr lang="fr-FR" dirty="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fr-FR" dirty="0">
                <a:ea typeface="Calibri" panose="020F0502020204030204" pitchFamily="34" charset="0"/>
                <a:cs typeface="Times New Roman" panose="02020603050405020304" pitchFamily="18" charset="0"/>
              </a:rPr>
              <a:t>Quels territoires la France récupère-t-elle à l’Allemagne ? </a:t>
            </a:r>
          </a:p>
          <a:p>
            <a:pPr marL="342900" lvl="0" indent="-342900">
              <a:lnSpc>
                <a:spcPct val="150000"/>
              </a:lnSpc>
              <a:spcAft>
                <a:spcPts val="0"/>
              </a:spcAft>
              <a:buFont typeface="+mj-lt"/>
              <a:buAutoNum type="arabicPeriod"/>
            </a:pPr>
            <a:r>
              <a:rPr lang="fr-FR" dirty="0">
                <a:ea typeface="Calibri" panose="020F0502020204030204" pitchFamily="34" charset="0"/>
                <a:cs typeface="Times New Roman" panose="02020603050405020304" pitchFamily="18" charset="0"/>
              </a:rPr>
              <a:t>Quel pays naît à l’Est de l’ancien Empire allemand ? </a:t>
            </a:r>
          </a:p>
          <a:p>
            <a:pPr marL="342900" lvl="0" indent="-342900">
              <a:lnSpc>
                <a:spcPct val="150000"/>
              </a:lnSpc>
              <a:spcAft>
                <a:spcPts val="0"/>
              </a:spcAft>
              <a:buFont typeface="+mj-lt"/>
              <a:buAutoNum type="arabicPeriod"/>
            </a:pPr>
            <a:r>
              <a:rPr lang="fr-FR" dirty="0">
                <a:ea typeface="Calibri" panose="020F0502020204030204" pitchFamily="34" charset="0"/>
                <a:cs typeface="Times New Roman" panose="02020603050405020304" pitchFamily="18" charset="0"/>
              </a:rPr>
              <a:t>Quelles sont les conséquences de la chute de l’Empire Austro-hongrois ?</a:t>
            </a:r>
          </a:p>
          <a:p>
            <a:pPr marL="228600">
              <a:lnSpc>
                <a:spcPct val="150000"/>
              </a:lnSpc>
              <a:spcAft>
                <a:spcPts val="0"/>
              </a:spcAft>
            </a:pPr>
            <a:endParaRPr lang="fr-FR" dirty="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A993547F-AB62-43E2-BF62-C797545201F7}"/>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884895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CDABE0AE-3DE7-4366-BCB9-B891F8DC9A73}"/>
              </a:ext>
            </a:extLst>
          </p:cNvPr>
          <p:cNvCxnSpPr/>
          <p:nvPr/>
        </p:nvCxnSpPr>
        <p:spPr>
          <a:xfrm>
            <a:off x="871870" y="414670"/>
            <a:ext cx="0" cy="59436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4D9E3065-20FB-42E0-98A4-781F37C06DD5}"/>
              </a:ext>
            </a:extLst>
          </p:cNvPr>
          <p:cNvSpPr txBox="1"/>
          <p:nvPr/>
        </p:nvSpPr>
        <p:spPr>
          <a:xfrm>
            <a:off x="871870" y="427557"/>
            <a:ext cx="6613451" cy="646331"/>
          </a:xfrm>
          <a:prstGeom prst="rect">
            <a:avLst/>
          </a:prstGeom>
          <a:noFill/>
        </p:spPr>
        <p:txBody>
          <a:bodyPr wrap="square" rtlCol="0">
            <a:spAutoFit/>
          </a:bodyPr>
          <a:lstStyle/>
          <a:p>
            <a:r>
              <a:rPr lang="fr-FR" u="sng" dirty="0">
                <a:solidFill>
                  <a:srgbClr val="FF0000"/>
                </a:solidFill>
              </a:rPr>
              <a:t>Séance 4: </a:t>
            </a:r>
            <a:r>
              <a:rPr lang="fr-FR" dirty="0">
                <a:solidFill>
                  <a:srgbClr val="FF0000"/>
                </a:solidFill>
              </a:rPr>
              <a:t>Le bilan de la guerre</a:t>
            </a:r>
          </a:p>
          <a:p>
            <a:r>
              <a:rPr lang="fr-FR" dirty="0">
                <a:solidFill>
                  <a:srgbClr val="FF0000"/>
                </a:solidFill>
              </a:rPr>
              <a:t>Quelles sont les conséquences de la Première guerre mondiale ?</a:t>
            </a:r>
          </a:p>
        </p:txBody>
      </p:sp>
      <p:sp>
        <p:nvSpPr>
          <p:cNvPr id="7" name="ZoneTexte 6">
            <a:extLst>
              <a:ext uri="{FF2B5EF4-FFF2-40B4-BE49-F238E27FC236}">
                <a16:creationId xmlns:a16="http://schemas.microsoft.com/office/drawing/2014/main" id="{F2E5F449-5F0D-461B-8DA4-14F87111442B}"/>
              </a:ext>
            </a:extLst>
          </p:cNvPr>
          <p:cNvSpPr txBox="1"/>
          <p:nvPr/>
        </p:nvSpPr>
        <p:spPr>
          <a:xfrm>
            <a:off x="1020726" y="1073888"/>
            <a:ext cx="6730406" cy="1722475"/>
          </a:xfrm>
          <a:prstGeom prst="rect">
            <a:avLst/>
          </a:prstGeom>
          <a:noFill/>
        </p:spPr>
        <p:txBody>
          <a:bodyPr wrap="square" rtlCol="0">
            <a:spAutoFit/>
          </a:bodyPr>
          <a:lstStyle/>
          <a:p>
            <a:endParaRPr lang="fr-FR" dirty="0"/>
          </a:p>
        </p:txBody>
      </p:sp>
      <p:sp>
        <p:nvSpPr>
          <p:cNvPr id="8" name="ZoneTexte 7">
            <a:extLst>
              <a:ext uri="{FF2B5EF4-FFF2-40B4-BE49-F238E27FC236}">
                <a16:creationId xmlns:a16="http://schemas.microsoft.com/office/drawing/2014/main" id="{B1B8AA90-769C-4823-85D0-26998E0DE00B}"/>
              </a:ext>
            </a:extLst>
          </p:cNvPr>
          <p:cNvSpPr txBox="1"/>
          <p:nvPr/>
        </p:nvSpPr>
        <p:spPr>
          <a:xfrm>
            <a:off x="871870" y="1405462"/>
            <a:ext cx="9654362" cy="53123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dirty="0"/>
              <a:t>Bilan humain terrible : des millions de morts, des soldats mutilés appelés Gueules Cassées, des veuves et des orphelins.</a:t>
            </a:r>
          </a:p>
          <a:p>
            <a:pPr marL="285750" indent="-285750">
              <a:lnSpc>
                <a:spcPct val="150000"/>
              </a:lnSpc>
              <a:buFont typeface="Arial" panose="020B0604020202020204" pitchFamily="34" charset="0"/>
              <a:buChar char="•"/>
            </a:pPr>
            <a:r>
              <a:rPr lang="fr-FR" dirty="0"/>
              <a:t>Le bilan matériel : des régions sont dévastées à cause des combats (Nord Est de la France), des villes, des cultures et des usines sont entièrement détruites</a:t>
            </a:r>
          </a:p>
          <a:p>
            <a:pPr marL="285750" indent="-285750">
              <a:lnSpc>
                <a:spcPct val="150000"/>
              </a:lnSpc>
              <a:buFont typeface="Arial" panose="020B0604020202020204" pitchFamily="34" charset="0"/>
              <a:buChar char="•"/>
            </a:pPr>
            <a:r>
              <a:rPr lang="fr-FR"/>
              <a:t>Bilan économique : </a:t>
            </a:r>
            <a:r>
              <a:rPr lang="fr-FR" dirty="0"/>
              <a:t>les pays sont appauvris et endettés. Le coût de la vie est chère</a:t>
            </a:r>
          </a:p>
          <a:p>
            <a:endParaRPr lang="fr-FR" dirty="0"/>
          </a:p>
          <a:p>
            <a:pPr>
              <a:lnSpc>
                <a:spcPct val="150000"/>
              </a:lnSpc>
            </a:pPr>
            <a:r>
              <a:rPr lang="fr-FR" dirty="0"/>
              <a:t>L’armistice est signé le 11 novembre 1918.</a:t>
            </a:r>
          </a:p>
          <a:p>
            <a:pPr>
              <a:lnSpc>
                <a:spcPct val="150000"/>
              </a:lnSpc>
            </a:pPr>
            <a:r>
              <a:rPr lang="fr-FR" dirty="0"/>
              <a:t>Le Traité de Versailles, signé le 28 juin 1919 par la France, le Royaume-Uni, l’Italie, les Etats-Unis et l’Allemagne, définit les conditions de paix:</a:t>
            </a:r>
          </a:p>
          <a:p>
            <a:pPr marL="285750" indent="-285750">
              <a:lnSpc>
                <a:spcPct val="150000"/>
              </a:lnSpc>
              <a:buFontTx/>
              <a:buChar char="-"/>
            </a:pPr>
            <a:r>
              <a:rPr lang="fr-FR" dirty="0"/>
              <a:t>L’Allemagne est reconnue responsable de la guerre.</a:t>
            </a:r>
          </a:p>
          <a:p>
            <a:pPr marL="285750" indent="-285750">
              <a:lnSpc>
                <a:spcPct val="150000"/>
              </a:lnSpc>
              <a:buFontTx/>
              <a:buChar char="-"/>
            </a:pPr>
            <a:r>
              <a:rPr lang="fr-FR" dirty="0"/>
              <a:t>Elle doit payer des réparations aux pays alliés.</a:t>
            </a:r>
          </a:p>
          <a:p>
            <a:pPr marL="285750" indent="-285750">
              <a:lnSpc>
                <a:spcPct val="150000"/>
              </a:lnSpc>
              <a:buFontTx/>
              <a:buChar char="-"/>
            </a:pPr>
            <a:r>
              <a:rPr lang="fr-FR" dirty="0"/>
              <a:t>Elle perd des territoires</a:t>
            </a:r>
          </a:p>
          <a:p>
            <a:pPr marL="285750" indent="-285750">
              <a:lnSpc>
                <a:spcPct val="150000"/>
              </a:lnSpc>
              <a:buFontTx/>
              <a:buChar char="-"/>
            </a:pPr>
            <a:r>
              <a:rPr lang="fr-FR" dirty="0"/>
              <a:t>Elle n’a plus le droit d’avoir une armée.</a:t>
            </a:r>
          </a:p>
        </p:txBody>
      </p:sp>
      <p:sp>
        <p:nvSpPr>
          <p:cNvPr id="9" name="Forme libre : forme 8">
            <a:extLst>
              <a:ext uri="{FF2B5EF4-FFF2-40B4-BE49-F238E27FC236}">
                <a16:creationId xmlns:a16="http://schemas.microsoft.com/office/drawing/2014/main" id="{9DE87A96-2C17-49C9-AE01-7B85987FF7EA}"/>
              </a:ext>
            </a:extLst>
          </p:cNvPr>
          <p:cNvSpPr/>
          <p:nvPr/>
        </p:nvSpPr>
        <p:spPr>
          <a:xfrm>
            <a:off x="893135" y="1222744"/>
            <a:ext cx="1510326" cy="212651"/>
          </a:xfrm>
          <a:custGeom>
            <a:avLst/>
            <a:gdLst>
              <a:gd name="connsiteX0" fmla="*/ 0 w 1510326"/>
              <a:gd name="connsiteY0" fmla="*/ 127591 h 212651"/>
              <a:gd name="connsiteX1" fmla="*/ 170121 w 1510326"/>
              <a:gd name="connsiteY1" fmla="*/ 31898 h 212651"/>
              <a:gd name="connsiteX2" fmla="*/ 212651 w 1510326"/>
              <a:gd name="connsiteY2" fmla="*/ 21265 h 212651"/>
              <a:gd name="connsiteX3" fmla="*/ 244549 w 1510326"/>
              <a:gd name="connsiteY3" fmla="*/ 31898 h 212651"/>
              <a:gd name="connsiteX4" fmla="*/ 265814 w 1510326"/>
              <a:gd name="connsiteY4" fmla="*/ 63796 h 212651"/>
              <a:gd name="connsiteX5" fmla="*/ 287079 w 1510326"/>
              <a:gd name="connsiteY5" fmla="*/ 180754 h 212651"/>
              <a:gd name="connsiteX6" fmla="*/ 297712 w 1510326"/>
              <a:gd name="connsiteY6" fmla="*/ 212651 h 212651"/>
              <a:gd name="connsiteX7" fmla="*/ 478465 w 1510326"/>
              <a:gd name="connsiteY7" fmla="*/ 202019 h 212651"/>
              <a:gd name="connsiteX8" fmla="*/ 552893 w 1510326"/>
              <a:gd name="connsiteY8" fmla="*/ 127591 h 212651"/>
              <a:gd name="connsiteX9" fmla="*/ 574158 w 1510326"/>
              <a:gd name="connsiteY9" fmla="*/ 95693 h 212651"/>
              <a:gd name="connsiteX10" fmla="*/ 584791 w 1510326"/>
              <a:gd name="connsiteY10" fmla="*/ 63796 h 212651"/>
              <a:gd name="connsiteX11" fmla="*/ 669851 w 1510326"/>
              <a:gd name="connsiteY11" fmla="*/ 21265 h 212651"/>
              <a:gd name="connsiteX12" fmla="*/ 701749 w 1510326"/>
              <a:gd name="connsiteY12" fmla="*/ 10633 h 212651"/>
              <a:gd name="connsiteX13" fmla="*/ 733646 w 1510326"/>
              <a:gd name="connsiteY13" fmla="*/ 0 h 212651"/>
              <a:gd name="connsiteX14" fmla="*/ 786809 w 1510326"/>
              <a:gd name="connsiteY14" fmla="*/ 127591 h 212651"/>
              <a:gd name="connsiteX15" fmla="*/ 808074 w 1510326"/>
              <a:gd name="connsiteY15" fmla="*/ 191386 h 212651"/>
              <a:gd name="connsiteX16" fmla="*/ 925032 w 1510326"/>
              <a:gd name="connsiteY16" fmla="*/ 180754 h 212651"/>
              <a:gd name="connsiteX17" fmla="*/ 956930 w 1510326"/>
              <a:gd name="connsiteY17" fmla="*/ 159489 h 212651"/>
              <a:gd name="connsiteX18" fmla="*/ 999460 w 1510326"/>
              <a:gd name="connsiteY18" fmla="*/ 127591 h 212651"/>
              <a:gd name="connsiteX19" fmla="*/ 1020725 w 1510326"/>
              <a:gd name="connsiteY19" fmla="*/ 95693 h 212651"/>
              <a:gd name="connsiteX20" fmla="*/ 1041991 w 1510326"/>
              <a:gd name="connsiteY20" fmla="*/ 74428 h 212651"/>
              <a:gd name="connsiteX21" fmla="*/ 1052623 w 1510326"/>
              <a:gd name="connsiteY21" fmla="*/ 42530 h 212651"/>
              <a:gd name="connsiteX22" fmla="*/ 1116418 w 1510326"/>
              <a:gd name="connsiteY22" fmla="*/ 10633 h 212651"/>
              <a:gd name="connsiteX23" fmla="*/ 1148316 w 1510326"/>
              <a:gd name="connsiteY23" fmla="*/ 21265 h 212651"/>
              <a:gd name="connsiteX24" fmla="*/ 1201479 w 1510326"/>
              <a:gd name="connsiteY24" fmla="*/ 63796 h 212651"/>
              <a:gd name="connsiteX25" fmla="*/ 1212112 w 1510326"/>
              <a:gd name="connsiteY25" fmla="*/ 106326 h 212651"/>
              <a:gd name="connsiteX26" fmla="*/ 1244009 w 1510326"/>
              <a:gd name="connsiteY26" fmla="*/ 159489 h 212651"/>
              <a:gd name="connsiteX27" fmla="*/ 1275907 w 1510326"/>
              <a:gd name="connsiteY27" fmla="*/ 170121 h 212651"/>
              <a:gd name="connsiteX28" fmla="*/ 1446028 w 1510326"/>
              <a:gd name="connsiteY28" fmla="*/ 159489 h 212651"/>
              <a:gd name="connsiteX29" fmla="*/ 1488558 w 1510326"/>
              <a:gd name="connsiteY29" fmla="*/ 138223 h 2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10326" h="212651">
                <a:moveTo>
                  <a:pt x="0" y="127591"/>
                </a:moveTo>
                <a:cubicBezTo>
                  <a:pt x="56707" y="95693"/>
                  <a:pt x="111927" y="60995"/>
                  <a:pt x="170121" y="31898"/>
                </a:cubicBezTo>
                <a:cubicBezTo>
                  <a:pt x="183191" y="25363"/>
                  <a:pt x="198038" y="21265"/>
                  <a:pt x="212651" y="21265"/>
                </a:cubicBezTo>
                <a:cubicBezTo>
                  <a:pt x="223859" y="21265"/>
                  <a:pt x="233916" y="28354"/>
                  <a:pt x="244549" y="31898"/>
                </a:cubicBezTo>
                <a:cubicBezTo>
                  <a:pt x="251637" y="42531"/>
                  <a:pt x="260780" y="52050"/>
                  <a:pt x="265814" y="63796"/>
                </a:cubicBezTo>
                <a:cubicBezTo>
                  <a:pt x="277633" y="91373"/>
                  <a:pt x="282768" y="159201"/>
                  <a:pt x="287079" y="180754"/>
                </a:cubicBezTo>
                <a:cubicBezTo>
                  <a:pt x="289277" y="191744"/>
                  <a:pt x="294168" y="202019"/>
                  <a:pt x="297712" y="212651"/>
                </a:cubicBezTo>
                <a:cubicBezTo>
                  <a:pt x="357963" y="209107"/>
                  <a:pt x="418409" y="208025"/>
                  <a:pt x="478465" y="202019"/>
                </a:cubicBezTo>
                <a:cubicBezTo>
                  <a:pt x="525251" y="197340"/>
                  <a:pt x="525485" y="168704"/>
                  <a:pt x="552893" y="127591"/>
                </a:cubicBezTo>
                <a:cubicBezTo>
                  <a:pt x="559981" y="116958"/>
                  <a:pt x="570117" y="107816"/>
                  <a:pt x="574158" y="95693"/>
                </a:cubicBezTo>
                <a:cubicBezTo>
                  <a:pt x="577702" y="85061"/>
                  <a:pt x="579025" y="73406"/>
                  <a:pt x="584791" y="63796"/>
                </a:cubicBezTo>
                <a:cubicBezTo>
                  <a:pt x="603350" y="32865"/>
                  <a:pt x="638037" y="31869"/>
                  <a:pt x="669851" y="21265"/>
                </a:cubicBezTo>
                <a:lnTo>
                  <a:pt x="701749" y="10633"/>
                </a:lnTo>
                <a:lnTo>
                  <a:pt x="733646" y="0"/>
                </a:lnTo>
                <a:cubicBezTo>
                  <a:pt x="802822" y="46116"/>
                  <a:pt x="742662" y="-4849"/>
                  <a:pt x="786809" y="127591"/>
                </a:cubicBezTo>
                <a:lnTo>
                  <a:pt x="808074" y="191386"/>
                </a:lnTo>
                <a:cubicBezTo>
                  <a:pt x="847060" y="187842"/>
                  <a:pt x="886754" y="188956"/>
                  <a:pt x="925032" y="180754"/>
                </a:cubicBezTo>
                <a:cubicBezTo>
                  <a:pt x="937527" y="178077"/>
                  <a:pt x="946531" y="166917"/>
                  <a:pt x="956930" y="159489"/>
                </a:cubicBezTo>
                <a:cubicBezTo>
                  <a:pt x="971350" y="149189"/>
                  <a:pt x="986930" y="140122"/>
                  <a:pt x="999460" y="127591"/>
                </a:cubicBezTo>
                <a:cubicBezTo>
                  <a:pt x="1008496" y="118555"/>
                  <a:pt x="1012742" y="105672"/>
                  <a:pt x="1020725" y="95693"/>
                </a:cubicBezTo>
                <a:cubicBezTo>
                  <a:pt x="1026987" y="87865"/>
                  <a:pt x="1034902" y="81516"/>
                  <a:pt x="1041991" y="74428"/>
                </a:cubicBezTo>
                <a:cubicBezTo>
                  <a:pt x="1045535" y="63795"/>
                  <a:pt x="1045622" y="51282"/>
                  <a:pt x="1052623" y="42530"/>
                </a:cubicBezTo>
                <a:cubicBezTo>
                  <a:pt x="1067613" y="23792"/>
                  <a:pt x="1095405" y="17637"/>
                  <a:pt x="1116418" y="10633"/>
                </a:cubicBezTo>
                <a:cubicBezTo>
                  <a:pt x="1127051" y="14177"/>
                  <a:pt x="1138291" y="16253"/>
                  <a:pt x="1148316" y="21265"/>
                </a:cubicBezTo>
                <a:cubicBezTo>
                  <a:pt x="1175143" y="34678"/>
                  <a:pt x="1181699" y="44015"/>
                  <a:pt x="1201479" y="63796"/>
                </a:cubicBezTo>
                <a:cubicBezTo>
                  <a:pt x="1205023" y="77973"/>
                  <a:pt x="1208097" y="92275"/>
                  <a:pt x="1212112" y="106326"/>
                </a:cubicBezTo>
                <a:cubicBezTo>
                  <a:pt x="1219033" y="130550"/>
                  <a:pt x="1220974" y="145668"/>
                  <a:pt x="1244009" y="159489"/>
                </a:cubicBezTo>
                <a:cubicBezTo>
                  <a:pt x="1253620" y="165255"/>
                  <a:pt x="1265274" y="166577"/>
                  <a:pt x="1275907" y="170121"/>
                </a:cubicBezTo>
                <a:cubicBezTo>
                  <a:pt x="1332614" y="166577"/>
                  <a:pt x="1389906" y="168351"/>
                  <a:pt x="1446028" y="159489"/>
                </a:cubicBezTo>
                <a:cubicBezTo>
                  <a:pt x="1593163" y="136257"/>
                  <a:pt x="1434002" y="138223"/>
                  <a:pt x="1488558" y="138223"/>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1A916D45-0D54-4E2B-918B-7E8821A45004}"/>
              </a:ext>
            </a:extLst>
          </p:cNvPr>
          <p:cNvSpPr txBox="1"/>
          <p:nvPr/>
        </p:nvSpPr>
        <p:spPr>
          <a:xfrm>
            <a:off x="7137069" y="648866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9148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C104044C-F8C9-4029-B828-F24B84110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575" y="160334"/>
            <a:ext cx="7336425" cy="669766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épartements français (métropolitains)">
            <a:extLst>
              <a:ext uri="{FF2B5EF4-FFF2-40B4-BE49-F238E27FC236}">
                <a16:creationId xmlns:a16="http://schemas.microsoft.com/office/drawing/2014/main" id="{12F0A480-B3DE-464C-83BB-561466F5B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02" y="799473"/>
            <a:ext cx="5314993" cy="524327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39A332A4-4DF3-4125-9DF4-67BACDCD8AFE}"/>
              </a:ext>
            </a:extLst>
          </p:cNvPr>
          <p:cNvSpPr txBox="1"/>
          <p:nvPr/>
        </p:nvSpPr>
        <p:spPr>
          <a:xfrm>
            <a:off x="-99152" y="859316"/>
            <a:ext cx="1972019" cy="646331"/>
          </a:xfrm>
          <a:prstGeom prst="rect">
            <a:avLst/>
          </a:prstGeom>
          <a:solidFill>
            <a:srgbClr val="F7EFD6"/>
          </a:solidFill>
        </p:spPr>
        <p:txBody>
          <a:bodyPr wrap="square" rtlCol="0">
            <a:spAutoFit/>
          </a:bodyPr>
          <a:lstStyle/>
          <a:p>
            <a:r>
              <a:rPr lang="fr-FR" dirty="0"/>
              <a:t>Les départements français en 2007</a:t>
            </a:r>
          </a:p>
        </p:txBody>
      </p:sp>
      <p:sp>
        <p:nvSpPr>
          <p:cNvPr id="9" name="ZoneTexte 8">
            <a:extLst>
              <a:ext uri="{FF2B5EF4-FFF2-40B4-BE49-F238E27FC236}">
                <a16:creationId xmlns:a16="http://schemas.microsoft.com/office/drawing/2014/main" id="{F32DD175-F8D9-4D96-8FEF-DED632EC3350}"/>
              </a:ext>
            </a:extLst>
          </p:cNvPr>
          <p:cNvSpPr txBox="1"/>
          <p:nvPr/>
        </p:nvSpPr>
        <p:spPr>
          <a:xfrm>
            <a:off x="4869455" y="163417"/>
            <a:ext cx="3150825" cy="646331"/>
          </a:xfrm>
          <a:prstGeom prst="rect">
            <a:avLst/>
          </a:prstGeom>
          <a:solidFill>
            <a:srgbClr val="F7EFD6"/>
          </a:solidFill>
        </p:spPr>
        <p:txBody>
          <a:bodyPr wrap="square" rtlCol="0">
            <a:spAutoFit/>
          </a:bodyPr>
          <a:lstStyle/>
          <a:p>
            <a:r>
              <a:rPr lang="fr-FR" dirty="0"/>
              <a:t>Les départements français en 1871</a:t>
            </a:r>
          </a:p>
        </p:txBody>
      </p:sp>
      <p:sp>
        <p:nvSpPr>
          <p:cNvPr id="5" name="ZoneTexte 4">
            <a:extLst>
              <a:ext uri="{FF2B5EF4-FFF2-40B4-BE49-F238E27FC236}">
                <a16:creationId xmlns:a16="http://schemas.microsoft.com/office/drawing/2014/main" id="{F44AADEF-72A4-4014-93D2-2C7E2282DDAB}"/>
              </a:ext>
            </a:extLst>
          </p:cNvPr>
          <p:cNvSpPr txBox="1"/>
          <p:nvPr/>
        </p:nvSpPr>
        <p:spPr>
          <a:xfrm>
            <a:off x="0" y="148590"/>
            <a:ext cx="5011885" cy="369332"/>
          </a:xfrm>
          <a:prstGeom prst="rect">
            <a:avLst/>
          </a:prstGeom>
          <a:noFill/>
        </p:spPr>
        <p:txBody>
          <a:bodyPr wrap="none" rtlCol="0">
            <a:spAutoFit/>
          </a:bodyPr>
          <a:lstStyle/>
          <a:p>
            <a:r>
              <a:rPr lang="fr-FR" b="1" dirty="0">
                <a:solidFill>
                  <a:srgbClr val="7030A0"/>
                </a:solidFill>
              </a:rPr>
              <a:t>Quelle différence entre la carte de 1871 et 2007 ?</a:t>
            </a:r>
          </a:p>
        </p:txBody>
      </p:sp>
      <p:sp>
        <p:nvSpPr>
          <p:cNvPr id="6" name="ZoneTexte 5">
            <a:extLst>
              <a:ext uri="{FF2B5EF4-FFF2-40B4-BE49-F238E27FC236}">
                <a16:creationId xmlns:a16="http://schemas.microsoft.com/office/drawing/2014/main" id="{96A81668-C8EB-4D8F-8DCD-1CE416CBF741}"/>
              </a:ext>
            </a:extLst>
          </p:cNvPr>
          <p:cNvSpPr txBox="1"/>
          <p:nvPr/>
        </p:nvSpPr>
        <p:spPr>
          <a:xfrm>
            <a:off x="281940" y="1783080"/>
            <a:ext cx="11910060" cy="1246495"/>
          </a:xfrm>
          <a:prstGeom prst="rect">
            <a:avLst/>
          </a:prstGeom>
          <a:solidFill>
            <a:srgbClr val="FFFFFF"/>
          </a:solidFill>
        </p:spPr>
        <p:txBody>
          <a:bodyPr wrap="square" rtlCol="0">
            <a:spAutoFit/>
          </a:bodyPr>
          <a:lstStyle/>
          <a:p>
            <a:endParaRPr lang="fr-FR" sz="2500" dirty="0"/>
          </a:p>
          <a:p>
            <a:r>
              <a:rPr lang="fr-FR" sz="2500" dirty="0"/>
              <a:t>La France a perdu l’Alsace et la Lorraine après une guerre contre l’Empire Allemand</a:t>
            </a:r>
          </a:p>
          <a:p>
            <a:endParaRPr lang="fr-FR" sz="2500" dirty="0"/>
          </a:p>
        </p:txBody>
      </p:sp>
      <p:sp>
        <p:nvSpPr>
          <p:cNvPr id="12" name="ZoneTexte 11">
            <a:extLst>
              <a:ext uri="{FF2B5EF4-FFF2-40B4-BE49-F238E27FC236}">
                <a16:creationId xmlns:a16="http://schemas.microsoft.com/office/drawing/2014/main" id="{F2EFCCE9-485C-4C4C-AED0-45192767AAE8}"/>
              </a:ext>
            </a:extLst>
          </p:cNvPr>
          <p:cNvSpPr txBox="1"/>
          <p:nvPr/>
        </p:nvSpPr>
        <p:spPr>
          <a:xfrm>
            <a:off x="281940" y="3215640"/>
            <a:ext cx="11910060" cy="1631216"/>
          </a:xfrm>
          <a:prstGeom prst="rect">
            <a:avLst/>
          </a:prstGeom>
          <a:solidFill>
            <a:srgbClr val="FFFFFF"/>
          </a:solidFill>
        </p:spPr>
        <p:txBody>
          <a:bodyPr wrap="square" rtlCol="0">
            <a:spAutoFit/>
          </a:bodyPr>
          <a:lstStyle/>
          <a:p>
            <a:endParaRPr lang="fr-FR" sz="2500" dirty="0"/>
          </a:p>
          <a:p>
            <a:r>
              <a:rPr lang="fr-FR" sz="2500" dirty="0">
                <a:sym typeface="Wingdings" panose="05000000000000000000" pitchFamily="2" charset="2"/>
              </a:rPr>
              <a:t> </a:t>
            </a:r>
            <a:r>
              <a:rPr lang="fr-FR" sz="4000" dirty="0">
                <a:sym typeface="Wingdings" panose="05000000000000000000" pitchFamily="2" charset="2"/>
              </a:rPr>
              <a:t>Cela crée des TENSIONS </a:t>
            </a:r>
            <a:r>
              <a:rPr lang="fr-FR" sz="2500" dirty="0">
                <a:sym typeface="Wingdings" panose="05000000000000000000" pitchFamily="2" charset="2"/>
              </a:rPr>
              <a:t>entre la France et l’Empire Allemand </a:t>
            </a:r>
            <a:r>
              <a:rPr lang="fr-FR" sz="5000" dirty="0">
                <a:solidFill>
                  <a:srgbClr val="4D5156"/>
                </a:solidFill>
                <a:latin typeface="arial" panose="020B0604020202020204" pitchFamily="34" charset="0"/>
              </a:rPr>
              <a:t>🤛</a:t>
            </a:r>
            <a:endParaRPr lang="fr-FR" sz="5000" dirty="0"/>
          </a:p>
          <a:p>
            <a:endParaRPr lang="fr-FR" sz="2500" dirty="0"/>
          </a:p>
        </p:txBody>
      </p:sp>
      <p:sp>
        <p:nvSpPr>
          <p:cNvPr id="10" name="ZoneTexte 9">
            <a:extLst>
              <a:ext uri="{FF2B5EF4-FFF2-40B4-BE49-F238E27FC236}">
                <a16:creationId xmlns:a16="http://schemas.microsoft.com/office/drawing/2014/main" id="{71EE2E3D-A8F0-464E-AC66-BFA5CBEAF439}"/>
              </a:ext>
            </a:extLst>
          </p:cNvPr>
          <p:cNvSpPr txBox="1"/>
          <p:nvPr/>
        </p:nvSpPr>
        <p:spPr>
          <a:xfrm>
            <a:off x="249382" y="6329548"/>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77625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604E17-66B1-48AD-96BF-4FAC26D5C74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336CB22-B1E9-416A-82E2-75F805722C15}"/>
              </a:ext>
            </a:extLst>
          </p:cNvPr>
          <p:cNvSpPr>
            <a:spLocks noGrp="1"/>
          </p:cNvSpPr>
          <p:nvPr>
            <p:ph idx="1"/>
          </p:nvPr>
        </p:nvSpPr>
        <p:spPr/>
        <p:txBody>
          <a:bodyPr/>
          <a:lstStyle/>
          <a:p>
            <a:endParaRPr lang="fr-FR"/>
          </a:p>
        </p:txBody>
      </p:sp>
      <p:pic>
        <p:nvPicPr>
          <p:cNvPr id="4098" name="Picture 2" descr="La Troisième République : un empire colonial – Monet HISTOGÉ">
            <a:extLst>
              <a:ext uri="{FF2B5EF4-FFF2-40B4-BE49-F238E27FC236}">
                <a16:creationId xmlns:a16="http://schemas.microsoft.com/office/drawing/2014/main" id="{602E1C88-2FA6-4D4B-8D08-67C59458F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96328"/>
            <a:ext cx="10998517" cy="657593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3E27589-0706-4B5B-AD0F-72CB63942112}"/>
              </a:ext>
            </a:extLst>
          </p:cNvPr>
          <p:cNvSpPr txBox="1"/>
          <p:nvPr/>
        </p:nvSpPr>
        <p:spPr>
          <a:xfrm>
            <a:off x="5337810" y="114300"/>
            <a:ext cx="6366510" cy="477054"/>
          </a:xfrm>
          <a:prstGeom prst="rect">
            <a:avLst/>
          </a:prstGeom>
          <a:solidFill>
            <a:srgbClr val="DFF1FD"/>
          </a:solidFill>
        </p:spPr>
        <p:txBody>
          <a:bodyPr wrap="square" rtlCol="0">
            <a:spAutoFit/>
          </a:bodyPr>
          <a:lstStyle/>
          <a:p>
            <a:r>
              <a:rPr lang="fr-FR" sz="2500" b="1" dirty="0"/>
              <a:t>Que font les Européens à la fin du XIX è siècle?</a:t>
            </a:r>
          </a:p>
        </p:txBody>
      </p:sp>
      <p:sp>
        <p:nvSpPr>
          <p:cNvPr id="5" name="ZoneTexte 4">
            <a:extLst>
              <a:ext uri="{FF2B5EF4-FFF2-40B4-BE49-F238E27FC236}">
                <a16:creationId xmlns:a16="http://schemas.microsoft.com/office/drawing/2014/main" id="{1FF13D29-FCCA-4AEE-9FAE-0ADFD9FDCC05}"/>
              </a:ext>
            </a:extLst>
          </p:cNvPr>
          <p:cNvSpPr txBox="1"/>
          <p:nvPr/>
        </p:nvSpPr>
        <p:spPr>
          <a:xfrm>
            <a:off x="1257300" y="1017270"/>
            <a:ext cx="9510168" cy="1246495"/>
          </a:xfrm>
          <a:prstGeom prst="rect">
            <a:avLst/>
          </a:prstGeom>
          <a:solidFill>
            <a:srgbClr val="DFF1FD"/>
          </a:solidFill>
        </p:spPr>
        <p:txBody>
          <a:bodyPr wrap="none" rtlCol="0">
            <a:spAutoFit/>
          </a:bodyPr>
          <a:lstStyle/>
          <a:p>
            <a:endParaRPr lang="fr-FR" sz="2500" dirty="0"/>
          </a:p>
          <a:p>
            <a:r>
              <a:rPr lang="fr-FR" sz="2500" dirty="0"/>
              <a:t>Ils agrandissent leur territoire en colonisant des pays d’Afrique et d’Asie.</a:t>
            </a:r>
          </a:p>
          <a:p>
            <a:endParaRPr lang="fr-FR" sz="2500" dirty="0"/>
          </a:p>
        </p:txBody>
      </p:sp>
      <p:sp>
        <p:nvSpPr>
          <p:cNvPr id="7" name="ZoneTexte 6">
            <a:extLst>
              <a:ext uri="{FF2B5EF4-FFF2-40B4-BE49-F238E27FC236}">
                <a16:creationId xmlns:a16="http://schemas.microsoft.com/office/drawing/2014/main" id="{3F3D0B43-67AB-4CC4-B02E-630CB3D053BA}"/>
              </a:ext>
            </a:extLst>
          </p:cNvPr>
          <p:cNvSpPr txBox="1"/>
          <p:nvPr/>
        </p:nvSpPr>
        <p:spPr>
          <a:xfrm>
            <a:off x="2209800" y="2655570"/>
            <a:ext cx="8260146" cy="1631216"/>
          </a:xfrm>
          <a:prstGeom prst="rect">
            <a:avLst/>
          </a:prstGeom>
          <a:solidFill>
            <a:srgbClr val="DFF1FD"/>
          </a:solidFill>
        </p:spPr>
        <p:txBody>
          <a:bodyPr wrap="none" rtlCol="0">
            <a:spAutoFit/>
          </a:bodyPr>
          <a:lstStyle/>
          <a:p>
            <a:endParaRPr lang="fr-FR" sz="2500" dirty="0"/>
          </a:p>
          <a:p>
            <a:r>
              <a:rPr lang="fr-FR" sz="5000" dirty="0">
                <a:sym typeface="Wingdings" panose="05000000000000000000" pitchFamily="2" charset="2"/>
              </a:rPr>
              <a:t> </a:t>
            </a:r>
            <a:r>
              <a:rPr lang="fr-FR" sz="5000" dirty="0"/>
              <a:t>Cela crée des TENSIONS </a:t>
            </a:r>
            <a:r>
              <a:rPr lang="fr-FR" sz="5000" dirty="0">
                <a:solidFill>
                  <a:srgbClr val="4D5156"/>
                </a:solidFill>
                <a:latin typeface="arial" panose="020B0604020202020204" pitchFamily="34" charset="0"/>
              </a:rPr>
              <a:t>🤛</a:t>
            </a:r>
            <a:r>
              <a:rPr lang="fr-FR" sz="2500" dirty="0"/>
              <a:t> </a:t>
            </a:r>
          </a:p>
          <a:p>
            <a:endParaRPr lang="fr-FR" sz="2500" dirty="0"/>
          </a:p>
        </p:txBody>
      </p:sp>
      <p:sp>
        <p:nvSpPr>
          <p:cNvPr id="8" name="ZoneTexte 7">
            <a:extLst>
              <a:ext uri="{FF2B5EF4-FFF2-40B4-BE49-F238E27FC236}">
                <a16:creationId xmlns:a16="http://schemas.microsoft.com/office/drawing/2014/main" id="{3977C5AA-42AA-4F99-A5B3-CAF155086AF4}"/>
              </a:ext>
            </a:extLst>
          </p:cNvPr>
          <p:cNvSpPr txBox="1"/>
          <p:nvPr/>
        </p:nvSpPr>
        <p:spPr>
          <a:xfrm>
            <a:off x="8835241" y="6578930"/>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94135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84605-E85F-4C52-BD27-B34CF146365A}"/>
              </a:ext>
            </a:extLst>
          </p:cNvPr>
          <p:cNvSpPr>
            <a:spLocks noGrp="1"/>
          </p:cNvSpPr>
          <p:nvPr>
            <p:ph type="title"/>
          </p:nvPr>
        </p:nvSpPr>
        <p:spPr/>
        <p:txBody>
          <a:bodyPr/>
          <a:lstStyle/>
          <a:p>
            <a:r>
              <a:rPr lang="fr-FR" dirty="0"/>
              <a:t>La situation européenne à la veille de la Première Guerre Mondiale</a:t>
            </a:r>
          </a:p>
        </p:txBody>
      </p:sp>
      <p:sp>
        <p:nvSpPr>
          <p:cNvPr id="4" name="ZoneTexte 3">
            <a:extLst>
              <a:ext uri="{FF2B5EF4-FFF2-40B4-BE49-F238E27FC236}">
                <a16:creationId xmlns:a16="http://schemas.microsoft.com/office/drawing/2014/main" id="{4F8E9337-BBD8-4537-9416-14148D6C2CF7}"/>
              </a:ext>
            </a:extLst>
          </p:cNvPr>
          <p:cNvSpPr txBox="1"/>
          <p:nvPr/>
        </p:nvSpPr>
        <p:spPr>
          <a:xfrm>
            <a:off x="271345" y="1968621"/>
            <a:ext cx="11984627" cy="584775"/>
          </a:xfrm>
          <a:prstGeom prst="rect">
            <a:avLst/>
          </a:prstGeom>
          <a:noFill/>
        </p:spPr>
        <p:txBody>
          <a:bodyPr wrap="none" rtlCol="0">
            <a:spAutoFit/>
          </a:bodyPr>
          <a:lstStyle/>
          <a:p>
            <a:r>
              <a:rPr lang="fr-FR" sz="3200" dirty="0">
                <a:solidFill>
                  <a:srgbClr val="4D5156"/>
                </a:solidFill>
                <a:latin typeface="arial" panose="020B0604020202020204" pitchFamily="34" charset="0"/>
              </a:rPr>
              <a:t>🤛 </a:t>
            </a:r>
            <a:r>
              <a:rPr lang="fr-FR" sz="3000" dirty="0">
                <a:sym typeface="Wingdings" panose="05000000000000000000" pitchFamily="2" charset="2"/>
              </a:rPr>
              <a:t>Les Etats (les pays) ne correspondent pas aux nationalités (aux peuples)</a:t>
            </a:r>
            <a:endParaRPr lang="fr-FR" sz="3000" dirty="0"/>
          </a:p>
        </p:txBody>
      </p:sp>
      <p:sp>
        <p:nvSpPr>
          <p:cNvPr id="5" name="ZoneTexte 4">
            <a:extLst>
              <a:ext uri="{FF2B5EF4-FFF2-40B4-BE49-F238E27FC236}">
                <a16:creationId xmlns:a16="http://schemas.microsoft.com/office/drawing/2014/main" id="{01E67985-2110-4755-B146-ECF62B342341}"/>
              </a:ext>
            </a:extLst>
          </p:cNvPr>
          <p:cNvSpPr txBox="1"/>
          <p:nvPr/>
        </p:nvSpPr>
        <p:spPr>
          <a:xfrm>
            <a:off x="336063" y="2922686"/>
            <a:ext cx="6250365" cy="584775"/>
          </a:xfrm>
          <a:prstGeom prst="rect">
            <a:avLst/>
          </a:prstGeom>
          <a:noFill/>
        </p:spPr>
        <p:txBody>
          <a:bodyPr wrap="none" rtlCol="0">
            <a:spAutoFit/>
          </a:bodyPr>
          <a:lstStyle/>
          <a:p>
            <a:r>
              <a:rPr lang="fr-FR" sz="3200" dirty="0">
                <a:solidFill>
                  <a:srgbClr val="4D5156"/>
                </a:solidFill>
                <a:latin typeface="arial" panose="020B0604020202020204" pitchFamily="34" charset="0"/>
              </a:rPr>
              <a:t>🤛 </a:t>
            </a:r>
            <a:r>
              <a:rPr lang="fr-FR" sz="3000" dirty="0">
                <a:sym typeface="Wingdings" panose="05000000000000000000" pitchFamily="2" charset="2"/>
              </a:rPr>
              <a:t>La France a perdu l’Alsace-Lorraine</a:t>
            </a:r>
            <a:endParaRPr lang="fr-FR" sz="3000" dirty="0"/>
          </a:p>
        </p:txBody>
      </p:sp>
      <p:sp>
        <p:nvSpPr>
          <p:cNvPr id="6" name="ZoneTexte 5">
            <a:extLst>
              <a:ext uri="{FF2B5EF4-FFF2-40B4-BE49-F238E27FC236}">
                <a16:creationId xmlns:a16="http://schemas.microsoft.com/office/drawing/2014/main" id="{2095E78C-5050-4721-9790-9508E5140B72}"/>
              </a:ext>
            </a:extLst>
          </p:cNvPr>
          <p:cNvSpPr txBox="1"/>
          <p:nvPr/>
        </p:nvSpPr>
        <p:spPr>
          <a:xfrm>
            <a:off x="363203" y="3914330"/>
            <a:ext cx="11065914" cy="584775"/>
          </a:xfrm>
          <a:prstGeom prst="rect">
            <a:avLst/>
          </a:prstGeom>
          <a:noFill/>
        </p:spPr>
        <p:txBody>
          <a:bodyPr wrap="none" rtlCol="0">
            <a:spAutoFit/>
          </a:bodyPr>
          <a:lstStyle/>
          <a:p>
            <a:r>
              <a:rPr lang="fr-FR" sz="3200" dirty="0">
                <a:solidFill>
                  <a:srgbClr val="4D5156"/>
                </a:solidFill>
                <a:latin typeface="arial" panose="020B0604020202020204" pitchFamily="34" charset="0"/>
              </a:rPr>
              <a:t>🤛 </a:t>
            </a:r>
            <a:r>
              <a:rPr lang="fr-FR" sz="3000" dirty="0">
                <a:sym typeface="Wingdings" panose="05000000000000000000" pitchFamily="2" charset="2"/>
              </a:rPr>
              <a:t>Les pays européens sont en concurrence pour coloniser le monde</a:t>
            </a:r>
            <a:endParaRPr lang="fr-FR" sz="3000" dirty="0"/>
          </a:p>
        </p:txBody>
      </p:sp>
      <p:sp>
        <p:nvSpPr>
          <p:cNvPr id="7" name="ZoneTexte 6">
            <a:extLst>
              <a:ext uri="{FF2B5EF4-FFF2-40B4-BE49-F238E27FC236}">
                <a16:creationId xmlns:a16="http://schemas.microsoft.com/office/drawing/2014/main" id="{4AD53854-3D9B-4409-A572-1F5DC367FD61}"/>
              </a:ext>
            </a:extLst>
          </p:cNvPr>
          <p:cNvSpPr txBox="1"/>
          <p:nvPr/>
        </p:nvSpPr>
        <p:spPr>
          <a:xfrm>
            <a:off x="6388924" y="6365174"/>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8013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chier:L'assassinat de l'Archiduc hÃ©ritier d'Autriche et de la Duchesse sa femme Ã  Sarajevo supplÃ©ment illustrÃ© du Petit Journal du 12 juillet 1914.jpg">
            <a:extLst>
              <a:ext uri="{FF2B5EF4-FFF2-40B4-BE49-F238E27FC236}">
                <a16:creationId xmlns:a16="http://schemas.microsoft.com/office/drawing/2014/main" id="{297FFBE7-F94E-4B7B-8E3F-B28207B10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120650"/>
            <a:ext cx="5221288" cy="770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ZoneTexte 3">
            <a:extLst>
              <a:ext uri="{FF2B5EF4-FFF2-40B4-BE49-F238E27FC236}">
                <a16:creationId xmlns:a16="http://schemas.microsoft.com/office/drawing/2014/main" id="{CD2A100A-570E-42D1-A88D-F99F3E64C6CF}"/>
              </a:ext>
            </a:extLst>
          </p:cNvPr>
          <p:cNvSpPr txBox="1">
            <a:spLocks noChangeArrowheads="1"/>
          </p:cNvSpPr>
          <p:nvPr/>
        </p:nvSpPr>
        <p:spPr bwMode="auto">
          <a:xfrm>
            <a:off x="6096000" y="206375"/>
            <a:ext cx="5889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dirty="0"/>
              <a:t>Supplément illustré du Petit Journal</a:t>
            </a:r>
          </a:p>
          <a:p>
            <a:pPr eaLnBrk="1" hangingPunct="1"/>
            <a:endParaRPr lang="fr-FR" altLang="fr-FR" dirty="0"/>
          </a:p>
        </p:txBody>
      </p:sp>
      <p:sp>
        <p:nvSpPr>
          <p:cNvPr id="4100" name="ZoneTexte 4">
            <a:extLst>
              <a:ext uri="{FF2B5EF4-FFF2-40B4-BE49-F238E27FC236}">
                <a16:creationId xmlns:a16="http://schemas.microsoft.com/office/drawing/2014/main" id="{8BEA9076-65F5-4A51-B3FB-74851C9EF3CA}"/>
              </a:ext>
            </a:extLst>
          </p:cNvPr>
          <p:cNvSpPr txBox="1">
            <a:spLocks noChangeArrowheads="1"/>
          </p:cNvSpPr>
          <p:nvPr/>
        </p:nvSpPr>
        <p:spPr bwMode="auto">
          <a:xfrm>
            <a:off x="5856288" y="2122488"/>
            <a:ext cx="61293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fr-FR" altLang="fr-FR" sz="2000" b="1"/>
              <a:t>Qui? </a:t>
            </a:r>
          </a:p>
          <a:p>
            <a:pPr eaLnBrk="1" hangingPunct="1">
              <a:buFontTx/>
              <a:buAutoNum type="arabicPeriod"/>
            </a:pPr>
            <a:r>
              <a:rPr lang="fr-FR" altLang="fr-FR" sz="2000" b="1"/>
              <a:t>Quand?</a:t>
            </a:r>
          </a:p>
          <a:p>
            <a:pPr eaLnBrk="1" hangingPunct="1">
              <a:buFontTx/>
              <a:buAutoNum type="arabicPeriod"/>
            </a:pPr>
            <a:r>
              <a:rPr lang="fr-FR" altLang="fr-FR" sz="2000" b="1"/>
              <a:t>Où?</a:t>
            </a:r>
          </a:p>
          <a:p>
            <a:pPr eaLnBrk="1" hangingPunct="1">
              <a:buFontTx/>
              <a:buAutoNum type="arabicPeriod"/>
            </a:pPr>
            <a:r>
              <a:rPr lang="fr-FR" altLang="fr-FR" sz="2000" b="1"/>
              <a:t>Que se passe-t-il?</a:t>
            </a:r>
          </a:p>
        </p:txBody>
      </p:sp>
      <p:sp>
        <p:nvSpPr>
          <p:cNvPr id="5" name="ZoneTexte 4">
            <a:extLst>
              <a:ext uri="{FF2B5EF4-FFF2-40B4-BE49-F238E27FC236}">
                <a16:creationId xmlns:a16="http://schemas.microsoft.com/office/drawing/2014/main" id="{10AE143D-6976-415B-A4AE-8E8740DD6EFC}"/>
              </a:ext>
            </a:extLst>
          </p:cNvPr>
          <p:cNvSpPr txBox="1"/>
          <p:nvPr/>
        </p:nvSpPr>
        <p:spPr>
          <a:xfrm>
            <a:off x="5635370" y="4285936"/>
            <a:ext cx="6556630" cy="1046440"/>
          </a:xfrm>
          <a:prstGeom prst="rect">
            <a:avLst/>
          </a:prstGeom>
          <a:noFill/>
        </p:spPr>
        <p:txBody>
          <a:bodyPr wrap="square" rtlCol="0">
            <a:spAutoFit/>
          </a:bodyPr>
          <a:lstStyle/>
          <a:p>
            <a:r>
              <a:rPr lang="fr-FR" sz="3200" dirty="0">
                <a:solidFill>
                  <a:srgbClr val="4D5156"/>
                </a:solidFill>
                <a:latin typeface="arial" panose="020B0604020202020204" pitchFamily="34" charset="0"/>
              </a:rPr>
              <a:t>🤛 </a:t>
            </a:r>
            <a:r>
              <a:rPr lang="fr-FR" sz="3000" dirty="0">
                <a:sym typeface="Wingdings" panose="05000000000000000000" pitchFamily="2" charset="2"/>
              </a:rPr>
              <a:t>Les Etats (les pays) ne correspondent pas aux nationalités (aux peuples)</a:t>
            </a:r>
            <a:endParaRPr lang="fr-FR" sz="3000" dirty="0"/>
          </a:p>
        </p:txBody>
      </p:sp>
      <p:sp>
        <p:nvSpPr>
          <p:cNvPr id="6" name="ZoneTexte 5">
            <a:extLst>
              <a:ext uri="{FF2B5EF4-FFF2-40B4-BE49-F238E27FC236}">
                <a16:creationId xmlns:a16="http://schemas.microsoft.com/office/drawing/2014/main" id="{8D29DE89-6998-47F6-9653-3734E4BC561D}"/>
              </a:ext>
            </a:extLst>
          </p:cNvPr>
          <p:cNvSpPr txBox="1"/>
          <p:nvPr/>
        </p:nvSpPr>
        <p:spPr>
          <a:xfrm>
            <a:off x="6388924" y="6365174"/>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oneTexte 3">
            <a:extLst>
              <a:ext uri="{FF2B5EF4-FFF2-40B4-BE49-F238E27FC236}">
                <a16:creationId xmlns:a16="http://schemas.microsoft.com/office/drawing/2014/main" id="{5B74BB74-15F9-4B6E-A2C9-D26FA456FC18}"/>
              </a:ext>
            </a:extLst>
          </p:cNvPr>
          <p:cNvSpPr txBox="1">
            <a:spLocks noChangeArrowheads="1"/>
          </p:cNvSpPr>
          <p:nvPr/>
        </p:nvSpPr>
        <p:spPr bwMode="auto">
          <a:xfrm>
            <a:off x="1252538" y="207963"/>
            <a:ext cx="7129462" cy="754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2500" u="sng"/>
              <a:t>Carte de l’Europe, 1914</a:t>
            </a:r>
          </a:p>
          <a:p>
            <a:pPr eaLnBrk="1" hangingPunct="1"/>
            <a:endParaRPr lang="fr-FR" altLang="fr-FR"/>
          </a:p>
        </p:txBody>
      </p:sp>
      <p:pic>
        <p:nvPicPr>
          <p:cNvPr id="5123" name="Picture 4" descr="RÃ©sultat de recherche d'images pour &quot;bosnie sarajevo carte 1914&quot;">
            <a:extLst>
              <a:ext uri="{FF2B5EF4-FFF2-40B4-BE49-F238E27FC236}">
                <a16:creationId xmlns:a16="http://schemas.microsoft.com/office/drawing/2014/main" id="{A5718A56-D2E6-4465-9479-64AC09AA9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8" y="854075"/>
            <a:ext cx="95059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FADD9378-2674-41B0-90D8-9A645DA22E49}"/>
              </a:ext>
            </a:extLst>
          </p:cNvPr>
          <p:cNvSpPr txBox="1"/>
          <p:nvPr/>
        </p:nvSpPr>
        <p:spPr>
          <a:xfrm>
            <a:off x="6388924" y="6365174"/>
            <a:ext cx="4476998" cy="369332"/>
          </a:xfrm>
          <a:prstGeom prst="rect">
            <a:avLst/>
          </a:prstGeom>
          <a:noFill/>
        </p:spPr>
        <p:txBody>
          <a:bodyPr wrap="square" rtlCol="0">
            <a:spAutoFit/>
          </a:bodyPr>
          <a:lstStyle/>
          <a:p>
            <a:r>
              <a:rPr lang="fr-FR" dirty="0">
                <a:latin typeface="Curlz MT" panose="04040404050702020202" pitchFamily="82" charset="0"/>
              </a:rPr>
              <a:t>www.ardoise-craie.fr</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1980</Words>
  <Application>Microsoft Office PowerPoint</Application>
  <PresentationFormat>Grand écran</PresentationFormat>
  <Paragraphs>211</Paragraphs>
  <Slides>47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47</vt:i4>
      </vt:variant>
    </vt:vector>
  </HeadingPairs>
  <TitlesOfParts>
    <vt:vector size="55" baseType="lpstr">
      <vt:lpstr>Arial</vt:lpstr>
      <vt:lpstr>Arial</vt:lpstr>
      <vt:lpstr>Calibri</vt:lpstr>
      <vt:lpstr>Calibri Light</vt:lpstr>
      <vt:lpstr>Curlz MT</vt:lpstr>
      <vt:lpstr>Times New Roman</vt:lpstr>
      <vt:lpstr>UnitOT</vt:lpstr>
      <vt:lpstr>Thème Office</vt:lpstr>
      <vt:lpstr>LA PREMIERE GUERRE MONDIALE</vt:lpstr>
      <vt:lpstr>Présentation PowerPoint</vt:lpstr>
      <vt:lpstr>LES CAUSES DE LA GUERRE</vt:lpstr>
      <vt:lpstr>Présentation PowerPoint</vt:lpstr>
      <vt:lpstr>Présentation PowerPoint</vt:lpstr>
      <vt:lpstr>Présentation PowerPoint</vt:lpstr>
      <vt:lpstr>La situation européenne à la veille de la Première Guerre Mondiale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GUERRE DES TRANCHEES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conditions de vie dans les tranchées</vt:lpstr>
      <vt:lpstr>Présentation PowerPoint</vt:lpstr>
      <vt:lpstr>Présentation PowerPoint</vt:lpstr>
      <vt:lpstr>Présentation PowerPoint</vt:lpstr>
      <vt:lpstr>Présentation PowerPoint</vt:lpstr>
      <vt:lpstr>LES CICATRICES DE GUERRE SUR LE SOL FRANCAIS</vt:lpstr>
      <vt:lpstr>Présentation PowerPoint</vt:lpstr>
      <vt:lpstr>Présentation PowerPoint</vt:lpstr>
      <vt:lpstr>Un obus de la Première guerre mondiale explose en 2018: clic vers l'article de journal</vt:lpstr>
      <vt:lpstr>« Le dernier mort de la Première guerre mondiale n’est peut-être pas encore né »:  clic vers l'article de journal</vt:lpstr>
      <vt:lpstr>Présentation PowerPoint</vt:lpstr>
      <vt:lpstr>Présentation PowerPoint</vt:lpstr>
      <vt:lpstr>Présentation PowerPoint</vt:lpstr>
      <vt:lpstr>LE ROLE DES FEMMES DANS LA GUERRE</vt:lpstr>
      <vt:lpstr>Présentation PowerPoint</vt:lpstr>
      <vt:lpstr>Présentation PowerPoint</vt:lpstr>
      <vt:lpstr>Présentation PowerPoint</vt:lpstr>
      <vt:lpstr>Présentation PowerPoint</vt:lpstr>
      <vt:lpstr>Présentation PowerPoint</vt:lpstr>
      <vt:lpstr>Présentation PowerPoint</vt:lpstr>
      <vt:lpstr>LE BILAN DE LA GUERRE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candice</dc:creator>
  <cp:lastModifiedBy>Can dice</cp:lastModifiedBy>
  <cp:revision>33</cp:revision>
  <dcterms:created xsi:type="dcterms:W3CDTF">2019-03-02T11:30:12Z</dcterms:created>
  <dcterms:modified xsi:type="dcterms:W3CDTF">2021-04-28T09:45:56Z</dcterms:modified>
</cp:coreProperties>
</file>